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82" r:id="rId3"/>
    <p:sldId id="283" r:id="rId4"/>
    <p:sldId id="284" r:id="rId5"/>
    <p:sldId id="289" r:id="rId6"/>
    <p:sldId id="290" r:id="rId7"/>
    <p:sldId id="291" r:id="rId8"/>
    <p:sldId id="292" r:id="rId9"/>
    <p:sldId id="293" r:id="rId10"/>
    <p:sldId id="274" r:id="rId11"/>
    <p:sldId id="294" r:id="rId12"/>
    <p:sldId id="295" r:id="rId13"/>
    <p:sldId id="296" r:id="rId14"/>
    <p:sldId id="314" r:id="rId15"/>
    <p:sldId id="313" r:id="rId16"/>
    <p:sldId id="316" r:id="rId17"/>
    <p:sldId id="315" r:id="rId18"/>
    <p:sldId id="310" r:id="rId19"/>
    <p:sldId id="298" r:id="rId20"/>
    <p:sldId id="300" r:id="rId21"/>
    <p:sldId id="297" r:id="rId22"/>
    <p:sldId id="301" r:id="rId23"/>
    <p:sldId id="302" r:id="rId24"/>
    <p:sldId id="303" r:id="rId25"/>
    <p:sldId id="304" r:id="rId26"/>
    <p:sldId id="305" r:id="rId27"/>
    <p:sldId id="307" r:id="rId28"/>
    <p:sldId id="306" r:id="rId29"/>
    <p:sldId id="308" r:id="rId30"/>
    <p:sldId id="309" r:id="rId31"/>
    <p:sldId id="311" r:id="rId32"/>
    <p:sldId id="312" r:id="rId33"/>
    <p:sldId id="26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3CCBF-52EE-4B70-9A0D-D61D7A62B170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5F8D5-3FA6-48B3-98DD-97F3E3DB42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97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63D3-FBD4-4C96-B5AD-58F8FFF7C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35023-7187-4EEE-9ACC-CA2C99DA0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A1D4B-CBC8-441E-AEDB-0E7CA650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C8EFC-DCD4-4FD4-988F-695FFB04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B7741-E892-40DA-A028-B62C1497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168B-BD2B-4BC0-BAC4-510C38A87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F6417-462B-4247-A1A7-CC9F4301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CE0D2-EF37-477F-A616-0E560A5F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C57D-6293-40CA-833F-E367539E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85C9C-A55E-4602-A3E2-1D2C88D5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9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13AA-E66E-4BF4-9CC6-0A14FFA0B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20F0-0DBA-4553-96D6-26032F4CD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D6FA-F5CD-406A-9AA7-B2D62D0A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E9E-2B68-473B-9FCE-9297CA7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67E75-B0F6-49C3-AF76-CE9895D2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5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4FA96-0000-4F45-B07C-947B85A72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AEC73-5050-44B8-8D83-E313F21B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0BFC-9E24-4C81-8951-B4B0660D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65B9-D9E4-47EB-B78B-C2710D64A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B71C5-458D-456D-B649-F7DEF276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2279-DCC8-4135-8D6D-CD8CC82F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A3E0E-788F-49EB-A140-560AA6F9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D62E-CEFA-43CC-B4B8-7F2AD1F28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2579-10A2-4A3E-836E-E0FDAE8E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1E344-E84E-4C77-8D84-29118AA1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7A4D-637A-4ABF-8E5C-1A7A504A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019E0-E82F-47CA-8D59-9A899041F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A3F4A-F34C-4A38-972B-76EF68C892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AA489-5259-4FB1-A384-D7154667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7E7C5-678A-4778-9D26-AF6EC96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C5F6-C190-4650-8BF1-6115874F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4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7614-3BFE-4872-AE27-EE2F538F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88B17-AA24-4F30-924E-9A35366CB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55385-4130-4D8B-B61E-B50A66C0E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D68AA-4173-4B1E-82C5-64B8C4C80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771E0-9D36-4214-B033-FDA342046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004BE8-CA5C-4761-AA00-65D933E2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AB3CA-2382-4B55-B015-81AC447BA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F8490-0252-4B02-BD25-60C4761E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8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1527-23A5-4CED-959A-443770AF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E5752-FF86-47FA-88F9-DDC843FC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E7F34-AF55-4B49-984B-840D7BC9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D7CAD-FA79-4AAA-A733-AFFE42EE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2A1628-92ED-4E31-BBF3-205407CF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30A30-BFC2-424B-9E9D-15396EDD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A7B4-E1FA-48BD-84F2-76441CE2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89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D23-4A4F-4CF8-A22A-1B23EEA41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07E77-CBD6-4FAC-B464-F1CDD1DC9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7D98-F536-4F41-9BC3-0706C5402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5249D-56F4-4303-A9C3-90C8390F8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B2616-3DC0-4753-8A98-35ABAD5B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1837E-9BEF-46B6-AB4C-625DC4918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02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79AD-3699-42B2-B010-E027524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8320D-11EE-4B20-8DF1-3CFCB9A07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E066E-3241-4AE4-9A05-397B0DAD6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AA7A4-9E12-447C-BD3E-710A448D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976-E356-450B-873C-30240A53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78AEE-0EE0-4572-9889-92C56160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A843B-BAD7-491F-BA88-D25B5C51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EE75C-7F1E-4671-9D9B-36B3AD8EE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C325C-1331-416E-8F1B-D4DB30C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92A70-A698-4A85-AA7F-CFB12103E15B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9268-88F8-41E0-9D82-E5E9A8980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B4103-E692-47A8-97FB-1B278ED9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00F7-C09D-46F6-A219-9C1528E0C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9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cheme_(programming_language)" TargetMode="External"/><Relationship Id="rId3" Type="http://schemas.openxmlformats.org/officeDocument/2006/relationships/hyperlink" Target="https://i.ytimg.com/vi/O1hCLBTD5RM/maxresdefault.jpg" TargetMode="External"/><Relationship Id="rId7" Type="http://schemas.openxmlformats.org/officeDocument/2006/relationships/hyperlink" Target="https://i.imgflip.com/5q88rn.png" TargetMode="External"/><Relationship Id="rId2" Type="http://schemas.openxmlformats.org/officeDocument/2006/relationships/hyperlink" Target="https://media.pitchfork.com/photos/626be39b8eeb4ac0c1275b4e/master/w_1280%2Cc_limit/Future-I-Never-Liked-You-2022.jpe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tremetech.com/wp-content/uploads/2012/02/CPU-Scaling.jpg" TargetMode="External"/><Relationship Id="rId5" Type="http://schemas.openxmlformats.org/officeDocument/2006/relationships/hyperlink" Target="https://preview.redd.it/xpcv28tuztqz.png?auto=webp&amp;s=d27bf66316763d9a0cf420f68d34287df7992c7e" TargetMode="External"/><Relationship Id="rId10" Type="http://schemas.openxmlformats.org/officeDocument/2006/relationships/hyperlink" Target="https://alanzeichick.com/wp-content/uploads/king3.jpg" TargetMode="External"/><Relationship Id="rId4" Type="http://schemas.openxmlformats.org/officeDocument/2006/relationships/hyperlink" Target="https://1000logos.net/wp-content/uploads/2016/10/apple-emblem.jpg" TargetMode="External"/><Relationship Id="rId9" Type="http://schemas.openxmlformats.org/officeDocument/2006/relationships/hyperlink" Target="https://images.emojiterra.com/google/android-11/512px/1f631.pn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04B-99DA-465F-9622-6B3B5A36C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39902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>
            <a:normAutofit/>
          </a:bodyPr>
          <a:lstStyle/>
          <a:p>
            <a:r>
              <a:rPr lang="en-US" sz="4800" dirty="0"/>
              <a:t>CSE 3100: Systems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45AFA-748C-4441-9A3A-253D6A215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693" y="5202238"/>
            <a:ext cx="9144000" cy="1655762"/>
          </a:xfrm>
        </p:spPr>
        <p:txBody>
          <a:bodyPr/>
          <a:lstStyle/>
          <a:p>
            <a:r>
              <a:rPr lang="en-US" dirty="0"/>
              <a:t>Department of Computer Science and Engineering</a:t>
            </a:r>
          </a:p>
          <a:p>
            <a:r>
              <a:rPr lang="en-US" dirty="0"/>
              <a:t>University of Connecticut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2CB5F35-6329-406D-89BD-C9BBF92B1EAD}"/>
              </a:ext>
            </a:extLst>
          </p:cNvPr>
          <p:cNvSpPr txBox="1">
            <a:spLocks/>
          </p:cNvSpPr>
          <p:nvPr/>
        </p:nvSpPr>
        <p:spPr>
          <a:xfrm>
            <a:off x="0" y="2853241"/>
            <a:ext cx="12192000" cy="939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/>
              <a:t>Lecture 1: 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123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754F-CB37-4C67-9D5D-496434CD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i="1" dirty="0"/>
              <a:t>How will you be graded?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BEF809-3983-22B9-5BC2-D64192549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273" y="1866899"/>
            <a:ext cx="8137590" cy="391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0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CF549-503C-EE80-F4DB-2B5BD43908D2}"/>
              </a:ext>
            </a:extLst>
          </p:cNvPr>
          <p:cNvCxnSpPr>
            <a:cxnSpLocks/>
          </p:cNvCxnSpPr>
          <p:nvPr/>
        </p:nvCxnSpPr>
        <p:spPr>
          <a:xfrm flipV="1">
            <a:off x="1203324" y="3594881"/>
            <a:ext cx="3880909" cy="23212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402754F-CB37-4C67-9D5D-496434CDC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733" y="490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i="1" dirty="0"/>
              <a:t>How hard is the course?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9A86D-CF08-99BE-37CF-E97A04F1C70E}"/>
              </a:ext>
            </a:extLst>
          </p:cNvPr>
          <p:cNvCxnSpPr>
            <a:cxnSpLocks/>
          </p:cNvCxnSpPr>
          <p:nvPr/>
        </p:nvCxnSpPr>
        <p:spPr>
          <a:xfrm flipH="1" flipV="1">
            <a:off x="1156758" y="1490134"/>
            <a:ext cx="46566" cy="445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DF74A-B070-2C5D-9106-B7CA2D3E2FF8}"/>
              </a:ext>
            </a:extLst>
          </p:cNvPr>
          <p:cNvCxnSpPr>
            <a:cxnSpLocks/>
          </p:cNvCxnSpPr>
          <p:nvPr/>
        </p:nvCxnSpPr>
        <p:spPr>
          <a:xfrm flipV="1">
            <a:off x="1180041" y="5926668"/>
            <a:ext cx="98319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9F64E2-5F56-4E0A-F5A0-D5508BBF0486}"/>
              </a:ext>
            </a:extLst>
          </p:cNvPr>
          <p:cNvSpPr txBox="1"/>
          <p:nvPr/>
        </p:nvSpPr>
        <p:spPr>
          <a:xfrm>
            <a:off x="55034" y="133193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9AB0-49DF-0678-1D70-1DEE1DEB75F1}"/>
              </a:ext>
            </a:extLst>
          </p:cNvPr>
          <p:cNvSpPr txBox="1"/>
          <p:nvPr/>
        </p:nvSpPr>
        <p:spPr>
          <a:xfrm>
            <a:off x="10972799" y="574200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3607A-F0AA-6734-4FB0-B52A81E5119D}"/>
              </a:ext>
            </a:extLst>
          </p:cNvPr>
          <p:cNvCxnSpPr>
            <a:cxnSpLocks/>
          </p:cNvCxnSpPr>
          <p:nvPr/>
        </p:nvCxnSpPr>
        <p:spPr>
          <a:xfrm>
            <a:off x="5084233" y="5695693"/>
            <a:ext cx="0" cy="504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C0D3C0-3333-87CA-0D8B-89D6A3D67FC2}"/>
              </a:ext>
            </a:extLst>
          </p:cNvPr>
          <p:cNvSpPr txBox="1"/>
          <p:nvPr/>
        </p:nvSpPr>
        <p:spPr>
          <a:xfrm>
            <a:off x="4660899" y="6210558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068F5-A192-529D-8952-4BC775D37D2F}"/>
              </a:ext>
            </a:extLst>
          </p:cNvPr>
          <p:cNvSpPr txBox="1"/>
          <p:nvPr/>
        </p:nvSpPr>
        <p:spPr>
          <a:xfrm>
            <a:off x="849311" y="594783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2A7CC2-116B-9F63-DCD8-3E13643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4" y="2286000"/>
            <a:ext cx="1751202" cy="17298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0FEA00F-8397-412A-C486-6AB8ED3D0DBA}"/>
              </a:ext>
            </a:extLst>
          </p:cNvPr>
          <p:cNvSpPr txBox="1"/>
          <p:nvPr/>
        </p:nvSpPr>
        <p:spPr>
          <a:xfrm>
            <a:off x="6790267" y="3483395"/>
            <a:ext cx="52662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Up to week 6 the course is not terrible. </a:t>
            </a:r>
          </a:p>
          <a:p>
            <a:r>
              <a:rPr lang="en-US" sz="4000" dirty="0"/>
              <a:t>Learning basic C. </a:t>
            </a:r>
          </a:p>
        </p:txBody>
      </p:sp>
    </p:spTree>
    <p:extLst>
      <p:ext uri="{BB962C8B-B14F-4D97-AF65-F5344CB8AC3E}">
        <p14:creationId xmlns:p14="http://schemas.microsoft.com/office/powerpoint/2010/main" val="3599284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3CF549-503C-EE80-F4DB-2B5BD43908D2}"/>
              </a:ext>
            </a:extLst>
          </p:cNvPr>
          <p:cNvCxnSpPr>
            <a:cxnSpLocks/>
          </p:cNvCxnSpPr>
          <p:nvPr/>
        </p:nvCxnSpPr>
        <p:spPr>
          <a:xfrm flipV="1">
            <a:off x="1203324" y="3594881"/>
            <a:ext cx="3880909" cy="232120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59A86D-CF08-99BE-37CF-E97A04F1C70E}"/>
              </a:ext>
            </a:extLst>
          </p:cNvPr>
          <p:cNvCxnSpPr>
            <a:cxnSpLocks/>
          </p:cNvCxnSpPr>
          <p:nvPr/>
        </p:nvCxnSpPr>
        <p:spPr>
          <a:xfrm flipH="1" flipV="1">
            <a:off x="1156758" y="1490134"/>
            <a:ext cx="46566" cy="4457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DF74A-B070-2C5D-9106-B7CA2D3E2FF8}"/>
              </a:ext>
            </a:extLst>
          </p:cNvPr>
          <p:cNvCxnSpPr>
            <a:cxnSpLocks/>
          </p:cNvCxnSpPr>
          <p:nvPr/>
        </p:nvCxnSpPr>
        <p:spPr>
          <a:xfrm flipV="1">
            <a:off x="1180041" y="5926668"/>
            <a:ext cx="983191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9F64E2-5F56-4E0A-F5A0-D5508BBF0486}"/>
              </a:ext>
            </a:extLst>
          </p:cNvPr>
          <p:cNvSpPr txBox="1"/>
          <p:nvPr/>
        </p:nvSpPr>
        <p:spPr>
          <a:xfrm>
            <a:off x="55034" y="1331939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B29AB0-49DF-0678-1D70-1DEE1DEB75F1}"/>
              </a:ext>
            </a:extLst>
          </p:cNvPr>
          <p:cNvSpPr txBox="1"/>
          <p:nvPr/>
        </p:nvSpPr>
        <p:spPr>
          <a:xfrm>
            <a:off x="10972799" y="5742002"/>
            <a:ext cx="1286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F3607A-F0AA-6734-4FB0-B52A81E5119D}"/>
              </a:ext>
            </a:extLst>
          </p:cNvPr>
          <p:cNvCxnSpPr>
            <a:cxnSpLocks/>
          </p:cNvCxnSpPr>
          <p:nvPr/>
        </p:nvCxnSpPr>
        <p:spPr>
          <a:xfrm>
            <a:off x="5084233" y="5695693"/>
            <a:ext cx="0" cy="5042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C0D3C0-3333-87CA-0D8B-89D6A3D67FC2}"/>
              </a:ext>
            </a:extLst>
          </p:cNvPr>
          <p:cNvSpPr txBox="1"/>
          <p:nvPr/>
        </p:nvSpPr>
        <p:spPr>
          <a:xfrm>
            <a:off x="4673599" y="624628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D068F5-A192-529D-8952-4BC775D37D2F}"/>
              </a:ext>
            </a:extLst>
          </p:cNvPr>
          <p:cNvSpPr txBox="1"/>
          <p:nvPr/>
        </p:nvSpPr>
        <p:spPr>
          <a:xfrm>
            <a:off x="849311" y="5947834"/>
            <a:ext cx="1837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02A7CC2-116B-9F63-DCD8-3E13643A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944" y="2286000"/>
            <a:ext cx="1751202" cy="17298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93F3-60B7-C635-E1CB-EF0CB49767B8}"/>
              </a:ext>
            </a:extLst>
          </p:cNvPr>
          <p:cNvCxnSpPr>
            <a:cxnSpLocks/>
          </p:cNvCxnSpPr>
          <p:nvPr/>
        </p:nvCxnSpPr>
        <p:spPr>
          <a:xfrm flipV="1">
            <a:off x="5084233" y="-65935"/>
            <a:ext cx="549370" cy="366081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E6BDF49-AF39-0BFE-9743-E791BEDC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692" y="1193006"/>
            <a:ext cx="1747309" cy="1747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176322E-63FE-169B-39AF-3CCFF65F63B2}"/>
              </a:ext>
            </a:extLst>
          </p:cNvPr>
          <p:cNvSpPr txBox="1"/>
          <p:nvPr/>
        </p:nvSpPr>
        <p:spPr>
          <a:xfrm>
            <a:off x="6350000" y="3429000"/>
            <a:ext cx="5266266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After week 5-6 the course is extremely </a:t>
            </a:r>
            <a:r>
              <a:rPr lang="en-US" sz="4000" dirty="0" err="1"/>
              <a:t>extremely</a:t>
            </a:r>
            <a:r>
              <a:rPr lang="en-US" sz="4000" dirty="0"/>
              <a:t> hard. Why?</a:t>
            </a:r>
          </a:p>
        </p:txBody>
      </p:sp>
    </p:spTree>
    <p:extLst>
      <p:ext uri="{BB962C8B-B14F-4D97-AF65-F5344CB8AC3E}">
        <p14:creationId xmlns:p14="http://schemas.microsoft.com/office/powerpoint/2010/main" val="347209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AD117B-4056-F20B-95E4-E3C49BF04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375" y="1912409"/>
            <a:ext cx="7562850" cy="4667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51C7EF-4CD0-4A80-C43A-2699BC13ED2F}"/>
              </a:ext>
            </a:extLst>
          </p:cNvPr>
          <p:cNvSpPr txBox="1"/>
          <p:nvPr/>
        </p:nvSpPr>
        <p:spPr>
          <a:xfrm>
            <a:off x="340783" y="368300"/>
            <a:ext cx="11510433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After week 5-6 the course is extremely </a:t>
            </a:r>
            <a:r>
              <a:rPr lang="en-US" sz="4000" dirty="0" err="1"/>
              <a:t>extremely</a:t>
            </a:r>
            <a:r>
              <a:rPr lang="en-US" sz="4000" dirty="0"/>
              <a:t> hard. Why?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C4B5F88-93D5-7F77-303A-30D2ABD7E23E}"/>
              </a:ext>
            </a:extLst>
          </p:cNvPr>
          <p:cNvSpPr/>
          <p:nvPr/>
        </p:nvSpPr>
        <p:spPr>
          <a:xfrm>
            <a:off x="1773766" y="2743200"/>
            <a:ext cx="677334" cy="5672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86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42FA-4279-8E4E-826A-D07BC877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i="1" dirty="0"/>
              <a:t>How can you do well in the course? 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207-937F-2108-0177-23D89F8E2660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Start coding assignments </a:t>
            </a:r>
            <a:r>
              <a:rPr lang="en-US" i="1" dirty="0"/>
              <a:t>EARLY</a:t>
            </a:r>
            <a:r>
              <a:rPr lang="en-US" dirty="0"/>
              <a:t>. </a:t>
            </a:r>
          </a:p>
          <a:p>
            <a:r>
              <a:rPr lang="en-US" dirty="0"/>
              <a:t>When you struggle, get help. Three types of help offered!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TA Office Hours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Piazza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Professor </a:t>
            </a:r>
            <a:r>
              <a:rPr lang="en-US"/>
              <a:t>Office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53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665-466C-6E53-3D46-450A7F2AD74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1. For Homework/Lab Help: TA Office Hours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70F4D-93BC-8069-8423-015DE78A3F80}"/>
              </a:ext>
            </a:extLst>
          </p:cNvPr>
          <p:cNvSpPr txBox="1"/>
          <p:nvPr/>
        </p:nvSpPr>
        <p:spPr>
          <a:xfrm flipH="1">
            <a:off x="2505694" y="2588821"/>
            <a:ext cx="3182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28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665-466C-6E53-3D46-450A7F2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u="sng" dirty="0"/>
              <a:t>2. For Homework/Lab Help: Piazza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11863-BD57-E6B7-DB3E-E7666E6F4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6646" y="1651139"/>
            <a:ext cx="33051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417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2665-466C-6E53-3D46-450A7F2AD74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3. For Concept Questions: </a:t>
            </a:r>
            <a:br>
              <a:rPr lang="en-US" dirty="0"/>
            </a:br>
            <a:r>
              <a:rPr lang="en-US" dirty="0"/>
              <a:t>Professor Office Hours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744802-C409-7F61-C909-663FFEB3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295780"/>
              </p:ext>
            </p:extLst>
          </p:nvPr>
        </p:nvGraphicFramePr>
        <p:xfrm>
          <a:off x="729918" y="1888177"/>
          <a:ext cx="10076628" cy="4084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391">
                  <a:extLst>
                    <a:ext uri="{9D8B030D-6E8A-4147-A177-3AD203B41FA5}">
                      <a16:colId xmlns:a16="http://schemas.microsoft.com/office/drawing/2014/main" val="3194984671"/>
                    </a:ext>
                  </a:extLst>
                </a:gridCol>
                <a:gridCol w="3396343">
                  <a:extLst>
                    <a:ext uri="{9D8B030D-6E8A-4147-A177-3AD203B41FA5}">
                      <a16:colId xmlns:a16="http://schemas.microsoft.com/office/drawing/2014/main" val="1183267499"/>
                    </a:ext>
                  </a:extLst>
                </a:gridCol>
                <a:gridCol w="5086334">
                  <a:extLst>
                    <a:ext uri="{9D8B030D-6E8A-4147-A177-3AD203B41FA5}">
                      <a16:colId xmlns:a16="http://schemas.microsoft.com/office/drawing/2014/main" val="406964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379685436"/>
                    </a:ext>
                  </a:extLst>
                </a:gridCol>
              </a:tblGrid>
              <a:tr h="54260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sz="2800" dirty="0">
                          <a:effectLst/>
                        </a:rPr>
                        <a:t>Name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sz="2800">
                          <a:effectLst/>
                        </a:rPr>
                        <a:t>Email</a:t>
                      </a:r>
                      <a:endParaRPr lang="en-US" sz="4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sz="2800" dirty="0">
                          <a:effectLst/>
                        </a:rPr>
                        <a:t>Room</a:t>
                      </a:r>
                      <a:r>
                        <a:rPr lang="zh-CN" altLang="en-US" sz="2800" dirty="0">
                          <a:effectLst/>
                        </a:rPr>
                        <a:t> </a:t>
                      </a:r>
                      <a:r>
                        <a:rPr lang="en-US" altLang="zh-CN" sz="2800" dirty="0">
                          <a:effectLst/>
                        </a:rPr>
                        <a:t>or</a:t>
                      </a:r>
                      <a:r>
                        <a:rPr lang="zh-CN" altLang="en-US" sz="2800" dirty="0">
                          <a:effectLst/>
                        </a:rPr>
                        <a:t> </a:t>
                      </a:r>
                      <a:r>
                        <a:rPr lang="en-US" altLang="zh-CN" sz="2800" dirty="0">
                          <a:effectLst/>
                        </a:rPr>
                        <a:t>online</a:t>
                      </a:r>
                      <a:r>
                        <a:rPr lang="zh-CN" altLang="en-US" sz="2800" dirty="0">
                          <a:effectLst/>
                        </a:rPr>
                        <a:t> </a:t>
                      </a:r>
                      <a:r>
                        <a:rPr lang="en-US" altLang="zh-CN" sz="2800" dirty="0">
                          <a:effectLst/>
                        </a:rPr>
                        <a:t>Link</a:t>
                      </a:r>
                      <a:endParaRPr lang="en-US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endParaRPr lang="en-US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174427"/>
                  </a:ext>
                </a:extLst>
              </a:tr>
              <a:tr h="3376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Wei</a:t>
                      </a:r>
                      <a:r>
                        <a:rPr lang="zh-CN" altLang="en-US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3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Zhang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altLang="zh-CN" sz="2400" u="sng" dirty="0">
                          <a:effectLst/>
                        </a:rPr>
                        <a:t>wei.13.zhang</a:t>
                      </a:r>
                      <a:r>
                        <a:rPr lang="en-US" sz="2400" u="sng" dirty="0">
                          <a:effectLst/>
                        </a:rPr>
                        <a:t>@uconn.edu</a:t>
                      </a:r>
                      <a:endParaRPr lang="en-US" sz="3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altLang="zh-CN" sz="2800" dirty="0">
                          <a:effectLst/>
                        </a:rPr>
                        <a:t>Monday:</a:t>
                      </a:r>
                      <a:r>
                        <a:rPr lang="zh-CN" altLang="en-US" sz="2800" dirty="0">
                          <a:effectLst/>
                        </a:rPr>
                        <a:t> </a:t>
                      </a:r>
                      <a:r>
                        <a:rPr lang="en-US" altLang="zh-CN" sz="2800" dirty="0">
                          <a:effectLst/>
                        </a:rPr>
                        <a:t>8-9am</a:t>
                      </a:r>
                      <a:r>
                        <a:rPr lang="zh-CN" altLang="en-US" sz="2800" dirty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ITE </a:t>
                      </a:r>
                      <a:r>
                        <a:rPr lang="en-US" altLang="zh-CN" sz="2800" dirty="0">
                          <a:effectLst/>
                        </a:rPr>
                        <a:t>456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https://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uconn-cmr.webex.com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uconn-cmr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/</a:t>
                      </a:r>
                      <a:r>
                        <a:rPr lang="en-US" sz="4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j.php?MTID</a:t>
                      </a:r>
                      <a:r>
                        <a:rPr lang="en-US" sz="4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=me66bf299a951bdbd19d6f855e72c747c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310005" algn="l"/>
                        </a:tabLst>
                      </a:pPr>
                      <a:endParaRPr lang="en-US" sz="4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1536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31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6FAE-9D22-E22B-FA6E-8BAA511EF2B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Other Announcements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6965-E12A-0A8F-F8F0-340702E2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lab 0 due this week! </a:t>
            </a:r>
          </a:p>
          <a:p>
            <a:r>
              <a:rPr lang="en-US" dirty="0"/>
              <a:t>Please make sure you can log into the virtual machine and </a:t>
            </a:r>
            <a:r>
              <a:rPr lang="en-US"/>
              <a:t>do the lab.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D26C2-008C-8D60-683A-C5064FF0FAF1}"/>
              </a:ext>
            </a:extLst>
          </p:cNvPr>
          <p:cNvSpPr txBox="1">
            <a:spLocks/>
          </p:cNvSpPr>
          <p:nvPr/>
        </p:nvSpPr>
        <p:spPr>
          <a:xfrm>
            <a:off x="838200" y="3953334"/>
            <a:ext cx="105156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Course 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0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2282-497E-C384-2441-560E8F2E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71747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The C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E2E7-8C68-7240-9E2D-870615E9E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36202"/>
            <a:ext cx="10543674" cy="225959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C is a general-purpose programming language that was originally designed by Dennis Ritchie of Bell Laboratories and implemented there in 1972. </a:t>
            </a:r>
          </a:p>
          <a:p>
            <a:r>
              <a:rPr lang="en-US" dirty="0"/>
              <a:t>It was first used as the systems language for the UNIX operating system.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DA8C7-6E1E-50BF-C2FB-978A8D4B4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10" y="5321969"/>
            <a:ext cx="1471862" cy="14718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411811-A4BE-F801-E4FD-C4388EF4E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104" y="5321969"/>
            <a:ext cx="1471862" cy="1471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EC59F-DAB4-CB11-2926-ACC3C122C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431" y="5321969"/>
            <a:ext cx="1471862" cy="14718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46B3BA-44AC-1E87-594E-31AA62D03D49}"/>
              </a:ext>
            </a:extLst>
          </p:cNvPr>
          <p:cNvSpPr txBox="1"/>
          <p:nvPr/>
        </p:nvSpPr>
        <p:spPr>
          <a:xfrm>
            <a:off x="838199" y="4779704"/>
            <a:ext cx="10543673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Is CSE 3100 just a course to learn a “dead” language from the 70s???</a:t>
            </a:r>
          </a:p>
        </p:txBody>
      </p:sp>
    </p:spTree>
    <p:extLst>
      <p:ext uri="{BB962C8B-B14F-4D97-AF65-F5344CB8AC3E}">
        <p14:creationId xmlns:p14="http://schemas.microsoft.com/office/powerpoint/2010/main" val="31426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2AED-C1DB-EC6C-1F59-36AF1BF5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CSE 3100: Systems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A188-4040-7E3C-6451-FB05A3936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433" y="1690688"/>
            <a:ext cx="5588000" cy="5014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Introduction to system-level programming with an emphasis on C programming.</a:t>
            </a:r>
          </a:p>
          <a:p>
            <a:r>
              <a:rPr lang="en-US" dirty="0"/>
              <a:t>We will also focus on process management, and small scale concurrency with multi-threaded programming.</a:t>
            </a:r>
          </a:p>
          <a:p>
            <a:r>
              <a:rPr lang="en-US" dirty="0"/>
              <a:t>Special attention will be devoted to proficiency with memory management and debugging facilities both in a sequential and parallel setting.</a:t>
            </a:r>
          </a:p>
        </p:txBody>
      </p:sp>
      <p:pic>
        <p:nvPicPr>
          <p:cNvPr id="1026" name="Picture 2" descr="Future: I Never Liked You Album Review | Pitchfork">
            <a:extLst>
              <a:ext uri="{FF2B5EF4-FFF2-40B4-BE49-F238E27FC236}">
                <a16:creationId xmlns:a16="http://schemas.microsoft.com/office/drawing/2014/main" id="{4DB7A0D4-179D-A8D1-25C5-39EA1ED069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40"/>
          <a:stretch/>
        </p:blipFill>
        <p:spPr bwMode="auto">
          <a:xfrm>
            <a:off x="6748462" y="2281766"/>
            <a:ext cx="4287309" cy="38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340BEB-200A-9F43-1CC7-208D36B48905}"/>
              </a:ext>
            </a:extLst>
          </p:cNvPr>
          <p:cNvSpPr txBox="1"/>
          <p:nvPr/>
        </p:nvSpPr>
        <p:spPr>
          <a:xfrm>
            <a:off x="6419849" y="1758546"/>
            <a:ext cx="4817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Most of the class right now:</a:t>
            </a:r>
          </a:p>
        </p:txBody>
      </p:sp>
    </p:spTree>
    <p:extLst>
      <p:ext uri="{BB962C8B-B14F-4D97-AF65-F5344CB8AC3E}">
        <p14:creationId xmlns:p14="http://schemas.microsoft.com/office/powerpoint/2010/main" val="8780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FD21C5-B34F-8E9C-70E4-FC06A0DD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10E81C-6899-27A7-48FF-A913EB1DB71E}"/>
              </a:ext>
            </a:extLst>
          </p:cNvPr>
          <p:cNvSpPr txBox="1"/>
          <p:nvPr/>
        </p:nvSpPr>
        <p:spPr>
          <a:xfrm>
            <a:off x="-56146" y="39922"/>
            <a:ext cx="1227622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/>
              <a:t>Most popular programming languages 2022 </a:t>
            </a:r>
          </a:p>
          <a:p>
            <a:r>
              <a:rPr lang="en-US" dirty="0"/>
              <a:t>(https://www.stackscale.com/blog/most-popular-programming-languages/)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F16687-319B-08F1-9809-2DD864FF6231}"/>
              </a:ext>
            </a:extLst>
          </p:cNvPr>
          <p:cNvSpPr/>
          <p:nvPr/>
        </p:nvSpPr>
        <p:spPr>
          <a:xfrm>
            <a:off x="4860758" y="3096126"/>
            <a:ext cx="1299410" cy="98628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41C04A-59C7-3031-353C-B5FD8DCD3887}"/>
              </a:ext>
            </a:extLst>
          </p:cNvPr>
          <p:cNvSpPr/>
          <p:nvPr/>
        </p:nvSpPr>
        <p:spPr>
          <a:xfrm>
            <a:off x="9520989" y="4924926"/>
            <a:ext cx="1415715" cy="1463842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5D-6D79-41C6-27BF-9FA0766B47E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Design Principles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2F1-070C-2755-1CB5-6F657EC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should be…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Easy to compile</a:t>
            </a:r>
          </a:p>
          <a:p>
            <a:pPr lvl="1"/>
            <a:r>
              <a:rPr lang="en-US" dirty="0"/>
              <a:t>Typed (as in we define the data types for variables)</a:t>
            </a:r>
          </a:p>
          <a:p>
            <a:pPr lvl="1"/>
            <a:r>
              <a:rPr lang="en-US" dirty="0"/>
              <a:t>Support low-level memory access</a:t>
            </a:r>
          </a:p>
          <a:p>
            <a:pPr lvl="1"/>
            <a:r>
              <a:rPr lang="en-US" dirty="0"/>
              <a:t>Ideal for embedded controller, OS, …</a:t>
            </a:r>
          </a:p>
          <a:p>
            <a:r>
              <a:rPr lang="en-US" dirty="0"/>
              <a:t>Yet…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powerful</a:t>
            </a:r>
          </a:p>
          <a:p>
            <a:pPr lvl="1"/>
            <a:r>
              <a:rPr lang="en-US" dirty="0"/>
              <a:t>C is </a:t>
            </a:r>
            <a:r>
              <a:rPr lang="en-US" i="1" dirty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870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C355D-6D79-41C6-27BF-9FA0766B47E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 Design Principles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EA2F1-070C-2755-1CB5-6F657EC5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a purely </a:t>
            </a:r>
            <a:r>
              <a:rPr lang="en-US" b="1" dirty="0"/>
              <a:t>procedural </a:t>
            </a:r>
            <a:r>
              <a:rPr lang="en-US" dirty="0"/>
              <a:t>language</a:t>
            </a:r>
          </a:p>
          <a:p>
            <a:pPr lvl="1"/>
            <a:r>
              <a:rPr lang="en-US" dirty="0"/>
              <a:t>No object-orientation whatsoever</a:t>
            </a:r>
          </a:p>
          <a:p>
            <a:r>
              <a:rPr lang="en-US" dirty="0"/>
              <a:t>Central Dogma</a:t>
            </a:r>
          </a:p>
          <a:p>
            <a:pPr lvl="1"/>
            <a:r>
              <a:rPr lang="en-US" dirty="0"/>
              <a:t>Object of interest: 		Computations</a:t>
            </a:r>
          </a:p>
          <a:p>
            <a:pPr lvl="1"/>
            <a:r>
              <a:rPr lang="en-US" dirty="0"/>
              <a:t>Main abstraction tool: 	</a:t>
            </a:r>
            <a:r>
              <a:rPr lang="en-US" dirty="0">
                <a:solidFill>
                  <a:srgbClr val="FF0000"/>
                </a:solidFill>
              </a:rPr>
              <a:t>Procedures/functions</a:t>
            </a:r>
          </a:p>
          <a:p>
            <a:pPr lvl="2"/>
            <a:r>
              <a:rPr lang="en-US" dirty="0"/>
              <a:t>Caller / Callee</a:t>
            </a:r>
          </a:p>
          <a:p>
            <a:pPr lvl="2"/>
            <a:r>
              <a:rPr lang="en-US" dirty="0"/>
              <a:t>Abstracts away “How things are done”</a:t>
            </a:r>
          </a:p>
          <a:p>
            <a:pPr lvl="1"/>
            <a:r>
              <a:rPr lang="en-US" dirty="0"/>
              <a:t>Programming means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Organizing processes as procedures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Composing processes through procedure calls</a:t>
            </a: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1A49E20-6106-199F-6B71-AE248E0055EA}"/>
              </a:ext>
            </a:extLst>
          </p:cNvPr>
          <p:cNvSpPr/>
          <p:nvPr/>
        </p:nvSpPr>
        <p:spPr>
          <a:xfrm>
            <a:off x="6954253" y="4692316"/>
            <a:ext cx="629652" cy="1074822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42C87-E172-F659-1BA3-00F098ADABC9}"/>
              </a:ext>
            </a:extLst>
          </p:cNvPr>
          <p:cNvSpPr txBox="1"/>
          <p:nvPr/>
        </p:nvSpPr>
        <p:spPr>
          <a:xfrm>
            <a:off x="7583905" y="4906561"/>
            <a:ext cx="372577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Simple English:</a:t>
            </a:r>
          </a:p>
          <a:p>
            <a:pPr algn="ctr"/>
            <a:r>
              <a:rPr lang="en-US" dirty="0"/>
              <a:t> Write the code with functions.</a:t>
            </a:r>
          </a:p>
        </p:txBody>
      </p:sp>
    </p:spTree>
    <p:extLst>
      <p:ext uri="{BB962C8B-B14F-4D97-AF65-F5344CB8AC3E}">
        <p14:creationId xmlns:p14="http://schemas.microsoft.com/office/powerpoint/2010/main" val="274110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9CA3-CA14-B767-B7E4-526C9E0A3D8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Procedural Programming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E86AE-8E64-896F-9FA8-E9B0F5517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1" y="2446964"/>
            <a:ext cx="7351295" cy="4351338"/>
          </a:xfrm>
        </p:spPr>
        <p:txBody>
          <a:bodyPr/>
          <a:lstStyle/>
          <a:p>
            <a:r>
              <a:rPr lang="en-US" dirty="0"/>
              <a:t>Generates very efficient code.</a:t>
            </a:r>
          </a:p>
          <a:p>
            <a:r>
              <a:rPr lang="en-US" dirty="0"/>
              <a:t>Exposes as many low-level details you wish to see.</a:t>
            </a:r>
          </a:p>
          <a:p>
            <a:r>
              <a:rPr lang="en-US" dirty="0"/>
              <a:t>Provides full control over memory management (no Garbage Collection!)</a:t>
            </a:r>
          </a:p>
          <a:p>
            <a:r>
              <a:rPr lang="en-US" dirty="0"/>
              <a:t>The Programmer is fully in charge.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445F5-8F25-BB0B-59F7-448C05D8E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507" y="2295525"/>
            <a:ext cx="2914650" cy="22669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CAF6B6-8E10-0455-0B29-B126DBF4931B}"/>
              </a:ext>
            </a:extLst>
          </p:cNvPr>
          <p:cNvSpPr txBox="1"/>
          <p:nvPr/>
        </p:nvSpPr>
        <p:spPr>
          <a:xfrm>
            <a:off x="8137358" y="4812632"/>
            <a:ext cx="340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Pictured: How it should feel to program in C.</a:t>
            </a:r>
          </a:p>
        </p:txBody>
      </p:sp>
    </p:spTree>
    <p:extLst>
      <p:ext uri="{BB962C8B-B14F-4D97-AF65-F5344CB8AC3E}">
        <p14:creationId xmlns:p14="http://schemas.microsoft.com/office/powerpoint/2010/main" val="307620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28AD-A509-E862-7CD2-78B6C4E5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What do we need to program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B816-2395-4686-D8A8-5C2255CF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text editor to edit source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compiler to generate .o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linker to link multiple .o files into executables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E8FBEA-F233-D294-E328-B6EA45DF4407}"/>
              </a:ext>
            </a:extLst>
          </p:cNvPr>
          <p:cNvSpPr txBox="1"/>
          <p:nvPr/>
        </p:nvSpPr>
        <p:spPr>
          <a:xfrm>
            <a:off x="162952" y="455514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Source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.h .c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38E49-BC0A-BAC7-62BF-D6BE8FCA5DB4}"/>
              </a:ext>
            </a:extLst>
          </p:cNvPr>
          <p:cNvSpPr txBox="1"/>
          <p:nvPr/>
        </p:nvSpPr>
        <p:spPr>
          <a:xfrm>
            <a:off x="4797544" y="4555143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Object files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.o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E4AB3-138C-4629-60BE-3AACA8AC0420}"/>
              </a:ext>
            </a:extLst>
          </p:cNvPr>
          <p:cNvSpPr txBox="1"/>
          <p:nvPr/>
        </p:nvSpPr>
        <p:spPr>
          <a:xfrm>
            <a:off x="9432136" y="4519236"/>
            <a:ext cx="2579914" cy="1333698"/>
          </a:xfrm>
          <a:prstGeom prst="rect">
            <a:avLst/>
          </a:prstGeom>
          <a:noFill/>
          <a:ln w="254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Executable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Helvetica Neue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2EA267-C7AD-AFE7-DE22-A13571CB85B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42866" y="5221992"/>
            <a:ext cx="205467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AE1F97-5DC9-44DE-0A62-B93118C3B0C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7377458" y="5186085"/>
            <a:ext cx="2054678" cy="3590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E8C1366-C9FF-CA73-556A-70F498208B78}"/>
              </a:ext>
            </a:extLst>
          </p:cNvPr>
          <p:cNvSpPr txBox="1"/>
          <p:nvPr/>
        </p:nvSpPr>
        <p:spPr>
          <a:xfrm>
            <a:off x="110339" y="3960108"/>
            <a:ext cx="2178956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Text editor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54052-723A-A3EE-24C7-E5B9D6F70ECC}"/>
              </a:ext>
            </a:extLst>
          </p:cNvPr>
          <p:cNvSpPr txBox="1"/>
          <p:nvPr/>
        </p:nvSpPr>
        <p:spPr>
          <a:xfrm>
            <a:off x="2832218" y="4591050"/>
            <a:ext cx="1903187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Compiler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99A25-2B95-7C87-1A29-B47582FC0279}"/>
              </a:ext>
            </a:extLst>
          </p:cNvPr>
          <p:cNvSpPr txBox="1"/>
          <p:nvPr/>
        </p:nvSpPr>
        <p:spPr>
          <a:xfrm>
            <a:off x="7562967" y="4565625"/>
            <a:ext cx="1683659" cy="5950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Helvetica Neue Light"/>
              </a:rPr>
              <a:t>Linker</a:t>
            </a:r>
          </a:p>
        </p:txBody>
      </p:sp>
    </p:spTree>
    <p:extLst>
      <p:ext uri="{BB962C8B-B14F-4D97-AF65-F5344CB8AC3E}">
        <p14:creationId xmlns:p14="http://schemas.microsoft.com/office/powerpoint/2010/main" val="3173296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Example C Code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29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Comments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513095" y="1911267"/>
            <a:ext cx="5237747" cy="397031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compiler ignores everything between “/*” and “*/”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are meant to be human readable!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Comments can be multi-line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Cannot be nested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Everything starting from "//" is ignored in a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838200" y="2606842"/>
            <a:ext cx="4904874" cy="102268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779168" y="2747211"/>
            <a:ext cx="733927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66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The ‘main’ function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577263" y="1626519"/>
            <a:ext cx="5237747" cy="440120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special function that defines the entry point for the program.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where the Operating System transfers control once the program starts.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void</a:t>
            </a:r>
            <a:r>
              <a:rPr lang="en-US" sz="2800" dirty="0"/>
              <a:t> indicates no arguments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2D050"/>
                </a:solidFill>
              </a:rPr>
              <a:t>int</a:t>
            </a:r>
            <a:r>
              <a:rPr lang="en-US" sz="2800" dirty="0"/>
              <a:t> before 'main' indicates the main function returns an integer.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874294" y="3773905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787189" y="3657600"/>
            <a:ext cx="790074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95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err="1"/>
              <a:t>printf</a:t>
            </a:r>
            <a:r>
              <a:rPr lang="en-US" u="sng" dirty="0"/>
              <a:t> in C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716804" y="1995487"/>
            <a:ext cx="5306753" cy="353943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What is ‘</a:t>
            </a:r>
            <a:r>
              <a:rPr lang="en-US" sz="2800" dirty="0" err="1"/>
              <a:t>printf</a:t>
            </a:r>
            <a:r>
              <a:rPr lang="en-US" sz="2800" dirty="0"/>
              <a:t>’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C library function to print on the standard output for a process.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takes a string as the argument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Between double quotations, like "This is a string."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‘\n’ is a newline character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1359568" y="4519863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6264441" y="4403558"/>
            <a:ext cx="569495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48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Why do we ‘return’ anything from main() 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687349" y="4064918"/>
            <a:ext cx="5306753" cy="224676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the process terminates, it can tell the OS how things went.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is the way to report back.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Returning 0 means ‘everything went according to plan’.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1169274" y="4924926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6117854" y="4808621"/>
            <a:ext cx="569495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0E-B888-FD92-1979-DCEB23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6" y="18256"/>
            <a:ext cx="10515600" cy="1041134"/>
          </a:xfrm>
        </p:spPr>
        <p:txBody>
          <a:bodyPr/>
          <a:lstStyle/>
          <a:p>
            <a:pPr algn="ctr"/>
            <a:r>
              <a:rPr lang="en-US" u="sng" dirty="0"/>
              <a:t>The Money Making Computer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08E0-0D8B-3EA1-7B17-F7C6999B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4440237"/>
            <a:ext cx="11019367" cy="20155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Imagine you work for Apple. They have a computer program that does some computation in native Python code.</a:t>
            </a:r>
          </a:p>
          <a:p>
            <a:r>
              <a:rPr lang="en-US" dirty="0"/>
              <a:t>Every time the computation completes you get 1 cent. Currently the program takes 1 hour to run. So you get 1 cent per hour.</a:t>
            </a:r>
          </a:p>
          <a:p>
            <a:r>
              <a:rPr lang="en-US" dirty="0"/>
              <a:t>You want to get rich fast. How can you make the computer program run faster? </a:t>
            </a:r>
          </a:p>
          <a:p>
            <a:endParaRPr lang="en-US" dirty="0"/>
          </a:p>
        </p:txBody>
      </p:sp>
      <p:pic>
        <p:nvPicPr>
          <p:cNvPr id="2050" name="Picture 2" descr="Money Printer Go Brrr (the original!) - YouTube">
            <a:extLst>
              <a:ext uri="{FF2B5EF4-FFF2-40B4-BE49-F238E27FC236}">
                <a16:creationId xmlns:a16="http://schemas.microsoft.com/office/drawing/2014/main" id="{228C5468-4665-101E-BBD6-5D45382EE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482" y="953555"/>
            <a:ext cx="5998633" cy="337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pple Logo and symbol, meaning, history, PNG, brand">
            <a:extLst>
              <a:ext uri="{FF2B5EF4-FFF2-40B4-BE49-F238E27FC236}">
                <a16:creationId xmlns:a16="http://schemas.microsoft.com/office/drawing/2014/main" id="{CD6F1800-5A7A-9D75-5B7A-207F6D4C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28141">
            <a:off x="5802842" y="3280666"/>
            <a:ext cx="914530" cy="75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771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6D4D-8016-E759-BBA0-700123519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924"/>
            <a:ext cx="10515600" cy="1325563"/>
          </a:xfrm>
        </p:spPr>
        <p:txBody>
          <a:bodyPr/>
          <a:lstStyle/>
          <a:p>
            <a:pPr algn="ctr"/>
            <a:r>
              <a:rPr lang="en-US" u="sng" dirty="0"/>
              <a:t>What’s up with #include ?</a:t>
            </a:r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1E731732-D244-CE08-9287-7DD08FFFC788}"/>
              </a:ext>
            </a:extLst>
          </p:cNvPr>
          <p:cNvSpPr txBox="1"/>
          <p:nvPr/>
        </p:nvSpPr>
        <p:spPr>
          <a:xfrm>
            <a:off x="978982" y="1911267"/>
            <a:ext cx="5357236" cy="379591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#include &lt;</a:t>
            </a:r>
            <a:r>
              <a:rPr dirty="0" err="1"/>
              <a:t>stdio.h</a:t>
            </a:r>
            <a:r>
              <a:rPr dirty="0"/>
              <a:t>&gt;</a:t>
            </a:r>
            <a:endParaRPr lang="en-US"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/>
              <a:t>/* comments */</a:t>
            </a:r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400" dirty="0">
                <a:solidFill>
                  <a:srgbClr val="7F87CF"/>
                </a:solidFill>
                <a:latin typeface="Courier"/>
                <a:ea typeface="Courier"/>
                <a:cs typeface="Courier"/>
              </a:rPr>
              <a:t>// single line comments</a:t>
            </a:r>
            <a:endParaRPr sz="2400" dirty="0">
              <a:solidFill>
                <a:srgbClr val="7F87CF"/>
              </a:solidFill>
              <a:latin typeface="Courier"/>
              <a:ea typeface="Courier"/>
              <a:cs typeface="Courier"/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>
                <a:solidFill>
                  <a:srgbClr val="96A700"/>
                </a:solidFill>
              </a:rPr>
              <a:t>int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/>
              <a:t>main(</a:t>
            </a:r>
            <a:r>
              <a:rPr lang="en-US" dirty="0">
                <a:solidFill>
                  <a:srgbClr val="96A700"/>
                </a:solidFill>
              </a:rPr>
              <a:t>void</a:t>
            </a:r>
            <a:r>
              <a:rPr dirty="0"/>
              <a:t>)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{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>
                <a:solidFill>
                  <a:srgbClr val="000000"/>
                </a:solidFill>
              </a:rPr>
              <a:t>	</a:t>
            </a:r>
            <a:r>
              <a:rPr dirty="0" err="1">
                <a:solidFill>
                  <a:srgbClr val="6A8188"/>
                </a:solidFill>
              </a:rPr>
              <a:t>printf</a:t>
            </a:r>
            <a:r>
              <a:rPr dirty="0">
                <a:solidFill>
                  <a:srgbClr val="6A8188"/>
                </a:solidFill>
              </a:rPr>
              <a:t>(</a:t>
            </a:r>
            <a:r>
              <a:rPr dirty="0"/>
              <a:t>"Hello</a:t>
            </a:r>
            <a:r>
              <a:rPr lang="en-US" dirty="0"/>
              <a:t>,</a:t>
            </a:r>
            <a:r>
              <a:rPr dirty="0"/>
              <a:t> world!</a:t>
            </a:r>
            <a:r>
              <a:rPr dirty="0">
                <a:solidFill>
                  <a:srgbClr val="7F87CF"/>
                </a:solidFill>
              </a:rPr>
              <a:t>\n</a:t>
            </a:r>
            <a:r>
              <a:rPr dirty="0"/>
              <a:t>"</a:t>
            </a:r>
            <a:r>
              <a:rPr dirty="0">
                <a:solidFill>
                  <a:srgbClr val="6A8188"/>
                </a:solidFill>
              </a:rPr>
              <a:t>);</a:t>
            </a:r>
            <a:endParaRPr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  	</a:t>
            </a:r>
            <a:r>
              <a:rPr dirty="0">
                <a:solidFill>
                  <a:srgbClr val="D7601B"/>
                </a:solidFill>
              </a:rPr>
              <a:t>return</a:t>
            </a:r>
            <a:r>
              <a:rPr dirty="0"/>
              <a:t> </a:t>
            </a:r>
            <a:r>
              <a:rPr dirty="0">
                <a:solidFill>
                  <a:srgbClr val="E5493D"/>
                </a:solidFill>
              </a:rPr>
              <a:t>0</a:t>
            </a:r>
            <a:r>
              <a:rPr dirty="0">
                <a:solidFill>
                  <a:srgbClr val="6A8188"/>
                </a:solidFill>
              </a:rPr>
              <a:t>;</a:t>
            </a: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}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F5F24-DBB0-F045-690E-99847D13AB35}"/>
              </a:ext>
            </a:extLst>
          </p:cNvPr>
          <p:cNvSpPr txBox="1"/>
          <p:nvPr/>
        </p:nvSpPr>
        <p:spPr>
          <a:xfrm>
            <a:off x="6687349" y="1487025"/>
            <a:ext cx="5306753" cy="48320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“imports” a header file.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What is a header file?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file which contains C function declarations and macros to be shared between several source files.</a:t>
            </a:r>
          </a:p>
          <a:p>
            <a:endParaRPr lang="en-US" sz="2800" dirty="0"/>
          </a:p>
          <a:p>
            <a:pPr algn="ctr"/>
            <a:r>
              <a:rPr lang="en-US" sz="2800" i="1" dirty="0"/>
              <a:t>What is a macro?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macro is a fragment of code which has been given a name.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69B99A-9875-6C46-7FEA-8E5FAB97A201}"/>
              </a:ext>
            </a:extLst>
          </p:cNvPr>
          <p:cNvSpPr/>
          <p:nvPr/>
        </p:nvSpPr>
        <p:spPr>
          <a:xfrm>
            <a:off x="978982" y="1981199"/>
            <a:ext cx="4904874" cy="4090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852FD9-2A01-FC66-036D-8974609A89E8}"/>
              </a:ext>
            </a:extLst>
          </p:cNvPr>
          <p:cNvSpPr/>
          <p:nvPr/>
        </p:nvSpPr>
        <p:spPr>
          <a:xfrm>
            <a:off x="5910131" y="1864894"/>
            <a:ext cx="777218" cy="6416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AF0C9-4C95-AD58-3459-74CA624CADEE}"/>
              </a:ext>
            </a:extLst>
          </p:cNvPr>
          <p:cNvSpPr txBox="1"/>
          <p:nvPr/>
        </p:nvSpPr>
        <p:spPr>
          <a:xfrm>
            <a:off x="1343526" y="6552601"/>
            <a:ext cx="934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 Source: https://gcc.gnu.org/onlinedocs/cpp/Macros.html#Macros</a:t>
            </a:r>
          </a:p>
        </p:txBody>
      </p:sp>
    </p:spTree>
    <p:extLst>
      <p:ext uri="{BB962C8B-B14F-4D97-AF65-F5344CB8AC3E}">
        <p14:creationId xmlns:p14="http://schemas.microsoft.com/office/powerpoint/2010/main" val="2646448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82A1-F97E-7CA1-AB78-5681892A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067" y="356659"/>
            <a:ext cx="10515600" cy="1325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Compiling and Executing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67BA6-1058-FD75-F856-2034CCB6E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393" y="1817159"/>
            <a:ext cx="6200273" cy="4770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i="1" dirty="0">
                <a:solidFill>
                  <a:srgbClr val="0433FF"/>
                </a:solidFill>
              </a:rPr>
              <a:t>cc</a:t>
            </a:r>
            <a:r>
              <a:rPr lang="en-US" dirty="0"/>
              <a:t> doing really ?</a:t>
            </a:r>
          </a:p>
          <a:p>
            <a:pPr lvl="1"/>
            <a:r>
              <a:rPr lang="en-US" dirty="0"/>
              <a:t>Three steps</a:t>
            </a:r>
          </a:p>
          <a:p>
            <a:pPr lvl="2"/>
            <a:r>
              <a:rPr lang="en-US" dirty="0">
                <a:solidFill>
                  <a:srgbClr val="FF2600"/>
                </a:solidFill>
              </a:rPr>
              <a:t>preprocesses</a:t>
            </a:r>
            <a:r>
              <a:rPr lang="en-US" dirty="0"/>
              <a:t> </a:t>
            </a:r>
            <a:r>
              <a:rPr lang="en-US" dirty="0" err="1"/>
              <a:t>hello.c</a:t>
            </a:r>
            <a:endParaRPr lang="en-US" dirty="0"/>
          </a:p>
          <a:p>
            <a:pPr lvl="2"/>
            <a:r>
              <a:rPr lang="en-US" dirty="0">
                <a:solidFill>
                  <a:srgbClr val="FF2600"/>
                </a:solidFill>
              </a:rPr>
              <a:t>compiles</a:t>
            </a:r>
            <a:r>
              <a:rPr lang="en-US" dirty="0"/>
              <a:t> </a:t>
            </a:r>
            <a:r>
              <a:rPr lang="en-US" dirty="0" err="1"/>
              <a:t>hello.c</a:t>
            </a:r>
            <a:r>
              <a:rPr lang="en-US" dirty="0"/>
              <a:t> to </a:t>
            </a:r>
            <a:r>
              <a:rPr lang="en-US" dirty="0" err="1"/>
              <a:t>hello.o</a:t>
            </a:r>
            <a:endParaRPr lang="en-US" dirty="0"/>
          </a:p>
          <a:p>
            <a:pPr lvl="2"/>
            <a:r>
              <a:rPr lang="en-US" dirty="0">
                <a:solidFill>
                  <a:srgbClr val="FF2600"/>
                </a:solidFill>
              </a:rPr>
              <a:t>links</a:t>
            </a:r>
            <a:r>
              <a:rPr lang="en-US" dirty="0"/>
              <a:t> </a:t>
            </a:r>
            <a:r>
              <a:rPr lang="en-US" dirty="0" err="1"/>
              <a:t>hello.o</a:t>
            </a:r>
            <a:r>
              <a:rPr lang="en-US" dirty="0"/>
              <a:t> with </a:t>
            </a:r>
            <a:r>
              <a:rPr lang="en-US" dirty="0" err="1">
                <a:solidFill>
                  <a:srgbClr val="0433FF"/>
                </a:solidFill>
              </a:rPr>
              <a:t>libc</a:t>
            </a:r>
            <a:endParaRPr lang="en-US" dirty="0">
              <a:solidFill>
                <a:srgbClr val="0433FF"/>
              </a:solidFill>
            </a:endParaRPr>
          </a:p>
          <a:p>
            <a:pPr lvl="2"/>
            <a:r>
              <a:rPr lang="en-US" dirty="0">
                <a:solidFill>
                  <a:srgbClr val="FF2600"/>
                </a:solidFill>
              </a:rPr>
              <a:t>writes</a:t>
            </a:r>
            <a:r>
              <a:rPr lang="en-US" dirty="0"/>
              <a:t> executable file </a:t>
            </a:r>
            <a:r>
              <a:rPr lang="en-US" dirty="0" err="1">
                <a:solidFill>
                  <a:srgbClr val="0433FF"/>
                </a:solidFill>
              </a:rPr>
              <a:t>a.out</a:t>
            </a:r>
            <a:endParaRPr lang="en-US" dirty="0">
              <a:solidFill>
                <a:srgbClr val="0433FF"/>
              </a:solidFill>
            </a:endParaRPr>
          </a:p>
          <a:p>
            <a:pPr lvl="1">
              <a:defRPr>
                <a:solidFill>
                  <a:srgbClr val="797979"/>
                </a:solidFill>
              </a:defRPr>
            </a:pPr>
            <a:r>
              <a:rPr lang="en-US" dirty="0"/>
              <a:t>You </a:t>
            </a:r>
            <a:r>
              <a:rPr lang="en-US" b="1" dirty="0"/>
              <a:t>can</a:t>
            </a:r>
            <a:r>
              <a:rPr lang="en-US" dirty="0"/>
              <a:t> and </a:t>
            </a:r>
            <a:r>
              <a:rPr lang="en-US" b="1" u="sng" dirty="0"/>
              <a:t>often</a:t>
            </a:r>
            <a:r>
              <a:rPr lang="en-US" dirty="0"/>
              <a:t> </a:t>
            </a:r>
            <a:r>
              <a:rPr lang="en-US" b="1" u="sng" dirty="0"/>
              <a:t>will</a:t>
            </a:r>
            <a:br>
              <a:rPr lang="en-US" dirty="0"/>
            </a:br>
            <a:r>
              <a:rPr lang="en-US" dirty="0"/>
              <a:t>separate those steps!</a:t>
            </a:r>
          </a:p>
          <a:p>
            <a:r>
              <a:rPr lang="en-US" dirty="0"/>
              <a:t>The name of the executable can be changed</a:t>
            </a:r>
          </a:p>
          <a:p>
            <a:pPr lvl="1"/>
            <a:r>
              <a:rPr lang="en-US" dirty="0" err="1"/>
              <a:t>a.out</a:t>
            </a:r>
            <a:r>
              <a:rPr lang="en-US" dirty="0"/>
              <a:t> is the default</a:t>
            </a:r>
          </a:p>
          <a:p>
            <a:r>
              <a:rPr lang="en-US" dirty="0"/>
              <a:t>./ indicates </a:t>
            </a:r>
            <a:r>
              <a:rPr lang="en-US" dirty="0" err="1"/>
              <a:t>a.out</a:t>
            </a:r>
            <a:r>
              <a:rPr lang="en-US" dirty="0"/>
              <a:t> in the current directory</a:t>
            </a:r>
          </a:p>
          <a:p>
            <a:pPr lvl="1"/>
            <a:r>
              <a:rPr lang="en-US" dirty="0"/>
              <a:t>Otherwise the OS searches directories in 'PATH'</a:t>
            </a:r>
          </a:p>
          <a:p>
            <a:endParaRPr lang="en-US" dirty="0"/>
          </a:p>
        </p:txBody>
      </p:sp>
      <p:sp>
        <p:nvSpPr>
          <p:cNvPr id="4" name="#include &lt;stdio.h&gt;…">
            <a:extLst>
              <a:ext uri="{FF2B5EF4-FFF2-40B4-BE49-F238E27FC236}">
                <a16:creationId xmlns:a16="http://schemas.microsoft.com/office/drawing/2014/main" id="{A78D42D7-12BF-A11D-7C09-E14F793A5DD9}"/>
              </a:ext>
            </a:extLst>
          </p:cNvPr>
          <p:cNvSpPr/>
          <p:nvPr/>
        </p:nvSpPr>
        <p:spPr>
          <a:xfrm>
            <a:off x="273055" y="2280591"/>
            <a:ext cx="4938102" cy="2257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#include &lt;</a:t>
            </a:r>
            <a:r>
              <a:rPr sz="2000" dirty="0" err="1"/>
              <a:t>stdio.h</a:t>
            </a:r>
            <a:r>
              <a:rPr sz="2000" dirty="0"/>
              <a:t>&gt;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latin typeface="Courier"/>
                <a:ea typeface="Courier"/>
                <a:cs typeface="Courier"/>
                <a:sym typeface="Courier"/>
              </a:defRPr>
            </a:pP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 err="1">
                <a:solidFill>
                  <a:srgbClr val="96A700"/>
                </a:solidFill>
              </a:rPr>
              <a:t>int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/>
              <a:t>main(</a:t>
            </a:r>
            <a:r>
              <a:rPr lang="en-US" sz="2000" dirty="0">
                <a:solidFill>
                  <a:srgbClr val="96A700"/>
                </a:solidFill>
              </a:rPr>
              <a:t>void</a:t>
            </a:r>
            <a:r>
              <a:rPr sz="2000" dirty="0"/>
              <a:t>)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{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	</a:t>
            </a:r>
            <a:r>
              <a:rPr sz="2000" dirty="0" err="1">
                <a:solidFill>
                  <a:srgbClr val="6A8188"/>
                </a:solidFill>
              </a:rPr>
              <a:t>printf</a:t>
            </a:r>
            <a:r>
              <a:rPr sz="2000" dirty="0">
                <a:solidFill>
                  <a:srgbClr val="6A8188"/>
                </a:solidFill>
              </a:rPr>
              <a:t>(</a:t>
            </a:r>
            <a:r>
              <a:rPr sz="2000" dirty="0"/>
              <a:t>"Hello world!</a:t>
            </a:r>
            <a:r>
              <a:rPr sz="2000" dirty="0">
                <a:solidFill>
                  <a:srgbClr val="7F87CF"/>
                </a:solidFill>
              </a:rPr>
              <a:t>\n</a:t>
            </a:r>
            <a:r>
              <a:rPr sz="2000" dirty="0"/>
              <a:t>"</a:t>
            </a:r>
            <a:r>
              <a:rPr sz="2000" dirty="0">
                <a:solidFill>
                  <a:srgbClr val="6A8188"/>
                </a:solidFill>
              </a:rPr>
              <a:t>);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>
                <a:solidFill>
                  <a:srgbClr val="000000"/>
                </a:solidFill>
              </a:rPr>
              <a:t>	</a:t>
            </a:r>
            <a:r>
              <a:rPr sz="2000" dirty="0"/>
              <a:t>return</a:t>
            </a:r>
            <a:r>
              <a:rPr sz="2000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E5493D"/>
                </a:solidFill>
              </a:rPr>
              <a:t>0</a:t>
            </a:r>
            <a:r>
              <a:rPr sz="2000" dirty="0">
                <a:solidFill>
                  <a:srgbClr val="6A8188"/>
                </a:solidFill>
              </a:rPr>
              <a:t>;</a:t>
            </a:r>
            <a:endParaRPr sz="2000" dirty="0">
              <a:solidFill>
                <a:srgbClr val="000000"/>
              </a:solidFill>
            </a:endParaRPr>
          </a:p>
          <a:p>
            <a:pPr algn="l" defTabSz="457200">
              <a:defRPr sz="24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000" dirty="0"/>
              <a:t>}</a:t>
            </a:r>
            <a:endParaRPr sz="2000" dirty="0">
              <a:solidFill>
                <a:srgbClr val="000000"/>
              </a:solidFill>
            </a:endParaRPr>
          </a:p>
        </p:txBody>
      </p:sp>
      <p:sp>
        <p:nvSpPr>
          <p:cNvPr id="5" name="$ cc hello.c…">
            <a:extLst>
              <a:ext uri="{FF2B5EF4-FFF2-40B4-BE49-F238E27FC236}">
                <a16:creationId xmlns:a16="http://schemas.microsoft.com/office/drawing/2014/main" id="{C2E069CC-BFB1-CBB8-8AFB-C39DDBBDB84E}"/>
              </a:ext>
            </a:extLst>
          </p:cNvPr>
          <p:cNvSpPr/>
          <p:nvPr/>
        </p:nvSpPr>
        <p:spPr>
          <a:xfrm>
            <a:off x="273055" y="5464484"/>
            <a:ext cx="4938102" cy="83820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cc </a:t>
            </a:r>
            <a:r>
              <a:rPr dirty="0" err="1"/>
              <a:t>hello.c</a:t>
            </a:r>
            <a:endParaRPr dirty="0"/>
          </a:p>
          <a:p>
            <a:pPr algn="l" defTabSz="457200">
              <a:defRPr sz="24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$ ./</a:t>
            </a:r>
            <a:r>
              <a:rPr dirty="0" err="1"/>
              <a:t>a.out</a:t>
            </a:r>
            <a:endParaRPr dirty="0"/>
          </a:p>
        </p:txBody>
      </p:sp>
      <p:sp>
        <p:nvSpPr>
          <p:cNvPr id="6" name="Terminal">
            <a:extLst>
              <a:ext uri="{FF2B5EF4-FFF2-40B4-BE49-F238E27FC236}">
                <a16:creationId xmlns:a16="http://schemas.microsoft.com/office/drawing/2014/main" id="{32FEB0EB-9B59-905F-911F-D5F12C3AF8C7}"/>
              </a:ext>
            </a:extLst>
          </p:cNvPr>
          <p:cNvSpPr txBox="1"/>
          <p:nvPr/>
        </p:nvSpPr>
        <p:spPr>
          <a:xfrm>
            <a:off x="2258413" y="5084893"/>
            <a:ext cx="912429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u="sng" dirty="0"/>
              <a:t>Terminal</a:t>
            </a:r>
          </a:p>
        </p:txBody>
      </p:sp>
      <p:sp>
        <p:nvSpPr>
          <p:cNvPr id="7" name="Terminal">
            <a:extLst>
              <a:ext uri="{FF2B5EF4-FFF2-40B4-BE49-F238E27FC236}">
                <a16:creationId xmlns:a16="http://schemas.microsoft.com/office/drawing/2014/main" id="{48C8A105-79C1-A175-9A4A-A735A75C4460}"/>
              </a:ext>
            </a:extLst>
          </p:cNvPr>
          <p:cNvSpPr txBox="1"/>
          <p:nvPr/>
        </p:nvSpPr>
        <p:spPr>
          <a:xfrm>
            <a:off x="1954453" y="1817159"/>
            <a:ext cx="1575303" cy="37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u="sng" dirty="0" err="1"/>
              <a:t>hello.c</a:t>
            </a:r>
            <a:r>
              <a:rPr lang="en-US" u="sng" dirty="0"/>
              <a:t> program</a:t>
            </a:r>
            <a:endParaRPr u="sng" dirty="0"/>
          </a:p>
        </p:txBody>
      </p:sp>
    </p:spTree>
    <p:extLst>
      <p:ext uri="{BB962C8B-B14F-4D97-AF65-F5344CB8AC3E}">
        <p14:creationId xmlns:p14="http://schemas.microsoft.com/office/powerpoint/2010/main" val="766692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EECA-BEB3-63BE-27E3-D15B802DE0BA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Lecture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EAC2A-2E94-E991-F7EC-EC7D0350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2" y="1825625"/>
            <a:ext cx="5342467" cy="4351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C is a low level but powerful programming language. </a:t>
            </a:r>
          </a:p>
          <a:p>
            <a:r>
              <a:rPr lang="en-US" dirty="0"/>
              <a:t>We’ll start with basic syntax and programming and will progress to more advance concepts like processes. </a:t>
            </a:r>
          </a:p>
          <a:p>
            <a:r>
              <a:rPr lang="en-US" dirty="0"/>
              <a:t>The course is very challenging so follow along closely and seek help when needed at office hours.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425F6A-AA5F-0934-C88E-98B4C06E2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1242"/>
            <a:ext cx="4765998" cy="8994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402B8-FD07-CA14-9309-EEAD978D4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4" y="3251200"/>
            <a:ext cx="2686804" cy="2705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167A3F-2A6C-97B8-C9D3-856FDD53D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120" y="3919364"/>
            <a:ext cx="1301214" cy="1285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FB3250-9ED5-69F9-41E9-02A3E5E53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136" y="3937355"/>
            <a:ext cx="1301214" cy="1301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B2B860-BD87-D793-1D80-06472D431DAC}"/>
              </a:ext>
            </a:extLst>
          </p:cNvPr>
          <p:cNvSpPr txBox="1"/>
          <p:nvPr/>
        </p:nvSpPr>
        <p:spPr>
          <a:xfrm>
            <a:off x="4730144" y="3568023"/>
            <a:ext cx="10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6FBF76-5D39-6C37-3C53-E125C6A9784F}"/>
              </a:ext>
            </a:extLst>
          </p:cNvPr>
          <p:cNvSpPr txBox="1"/>
          <p:nvPr/>
        </p:nvSpPr>
        <p:spPr>
          <a:xfrm>
            <a:off x="3315881" y="3568023"/>
            <a:ext cx="101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2126030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6DB09-8905-429B-9F56-234F9EE9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/>
              <a:t>Figure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1E7B0-0BE8-47C7-8EC6-28421CE5E87F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https://media.pitchfork.com/photos/626be39b8eeb4ac0c1275b4e/master/w_1280%2Cc_limit/Future-I-Never-Liked-You-2022.jpeg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https://i.ytimg.com/vi/O1hCLBTD5RM/maxresdefault.jpg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4"/>
              </a:rPr>
              <a:t>https://1000logos.net/wp-content/uploads/2016/10/apple-emblem.jpg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5"/>
              </a:rPr>
              <a:t>https://preview.redd.it/xpcv28tuztqz.png?auto=webp&amp;s=d27bf66316763d9a0cf420f68d34287df7992c7e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6"/>
              </a:rPr>
              <a:t>http://www.extremetech.com/wp-content/uploads/2012/02/CPU-Scaling.jpg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7"/>
              </a:rPr>
              <a:t>https://i.imgflip.com/5q88rn.png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8"/>
              </a:rPr>
              <a:t>https://en.wikipedia.org/wiki/Scheme_(programming_language)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9"/>
              </a:rPr>
              <a:t>https://images.emojiterra.com/google/android-11/512px/1f631.png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10"/>
              </a:rPr>
              <a:t>https://alanzeichick.com/wp-content/uploads/king3.jpg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5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DB35-47AA-1364-9F46-24F45D8CE7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Basic ideas to make the program run faster: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FD03-1B42-1ED5-869F-A8E04FE31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4892"/>
            <a:ext cx="10515600" cy="15652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the language to C. In many cases C is the faster language to work with*.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faster computer!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FAB4D2-EBFE-F3F1-AC36-C8F135352164}"/>
              </a:ext>
            </a:extLst>
          </p:cNvPr>
          <p:cNvSpPr txBox="1">
            <a:spLocks/>
          </p:cNvSpPr>
          <p:nvPr/>
        </p:nvSpPr>
        <p:spPr>
          <a:xfrm>
            <a:off x="745066" y="5721350"/>
            <a:ext cx="10608733" cy="926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i="1" dirty="0"/>
              <a:t>Every year computers get faster. So every year you should be able to make more money off the program right?</a:t>
            </a:r>
          </a:p>
        </p:txBody>
      </p:sp>
    </p:spTree>
    <p:extLst>
      <p:ext uri="{BB962C8B-B14F-4D97-AF65-F5344CB8AC3E}">
        <p14:creationId xmlns:p14="http://schemas.microsoft.com/office/powerpoint/2010/main" val="32251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3ABF2-476C-4AD5-9CD4-2EE082C8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21" y="271819"/>
            <a:ext cx="4571999" cy="2200793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But what happens when you can’t go faster?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B6C9C-7B7E-4080-AA8B-6D2BF949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91" y="37841"/>
            <a:ext cx="688170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0D16AE0-B094-4178-8D90-2723E3B503E4}"/>
              </a:ext>
            </a:extLst>
          </p:cNvPr>
          <p:cNvSpPr/>
          <p:nvPr/>
        </p:nvSpPr>
        <p:spPr>
          <a:xfrm>
            <a:off x="10021078" y="2472612"/>
            <a:ext cx="1866123" cy="109168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78265-CD4F-4A55-8364-E25E084F6D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468" t="41724" b="42358"/>
          <a:stretch/>
        </p:blipFill>
        <p:spPr>
          <a:xfrm>
            <a:off x="612521" y="3018453"/>
            <a:ext cx="4774645" cy="1140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685320-DA35-4AC4-8082-04EA93C0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" y="4258102"/>
            <a:ext cx="4132684" cy="23280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34156C-01F7-4DBF-9B12-94F0C5A64068}"/>
              </a:ext>
            </a:extLst>
          </p:cNvPr>
          <p:cNvSpPr txBox="1"/>
          <p:nvPr/>
        </p:nvSpPr>
        <p:spPr>
          <a:xfrm>
            <a:off x="612521" y="5939850"/>
            <a:ext cx="39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Computer Scientist when they see clock speed can’t get faster</a:t>
            </a:r>
          </a:p>
        </p:txBody>
      </p:sp>
    </p:spTree>
    <p:extLst>
      <p:ext uri="{BB962C8B-B14F-4D97-AF65-F5344CB8AC3E}">
        <p14:creationId xmlns:p14="http://schemas.microsoft.com/office/powerpoint/2010/main" val="16142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05CD-9D0A-40C5-B8BD-9EB0EC6D6228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Parallelism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99387D-497B-47A1-B375-519FEDF8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73" y="2341575"/>
            <a:ext cx="5599258" cy="188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A0877F-CE0E-4759-B21C-5E36DA271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989" y="5023494"/>
            <a:ext cx="10515600" cy="1595537"/>
          </a:xfrm>
        </p:spPr>
        <p:txBody>
          <a:bodyPr/>
          <a:lstStyle/>
          <a:p>
            <a:r>
              <a:rPr lang="en-US" dirty="0"/>
              <a:t>How long does this take to run if each iteration of the for loop executes in 1 unit of time?</a:t>
            </a:r>
          </a:p>
          <a:p>
            <a:r>
              <a:rPr lang="en-US" dirty="0"/>
              <a:t>Are there any dependencies between iterations? 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C65F7C-0622-4F8A-BFDD-DE452BA092F1}"/>
              </a:ext>
            </a:extLst>
          </p:cNvPr>
          <p:cNvSpPr/>
          <p:nvPr/>
        </p:nvSpPr>
        <p:spPr>
          <a:xfrm>
            <a:off x="5955262" y="2855744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D6618-41D5-44F2-A5A7-FFB03B006A0F}"/>
              </a:ext>
            </a:extLst>
          </p:cNvPr>
          <p:cNvSpPr/>
          <p:nvPr/>
        </p:nvSpPr>
        <p:spPr>
          <a:xfrm>
            <a:off x="6786465" y="28188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2343B-CA07-4384-8264-DC434EE4B611}"/>
              </a:ext>
            </a:extLst>
          </p:cNvPr>
          <p:cNvSpPr/>
          <p:nvPr/>
        </p:nvSpPr>
        <p:spPr>
          <a:xfrm>
            <a:off x="7635550" y="2892605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CDADC52-B38E-4EE2-B7E2-E938D1687CC3}"/>
              </a:ext>
            </a:extLst>
          </p:cNvPr>
          <p:cNvSpPr/>
          <p:nvPr/>
        </p:nvSpPr>
        <p:spPr>
          <a:xfrm>
            <a:off x="8465974" y="28188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71311-C1AE-4597-A5B2-F5134C618AD8}"/>
              </a:ext>
            </a:extLst>
          </p:cNvPr>
          <p:cNvSpPr/>
          <p:nvPr/>
        </p:nvSpPr>
        <p:spPr>
          <a:xfrm>
            <a:off x="9280847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2A94F-5F8F-45CA-A930-8676A563993A}"/>
              </a:ext>
            </a:extLst>
          </p:cNvPr>
          <p:cNvSpPr/>
          <p:nvPr/>
        </p:nvSpPr>
        <p:spPr>
          <a:xfrm>
            <a:off x="9663402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968AC4-CDEC-4B56-89C7-3A9FEDEC84D3}"/>
              </a:ext>
            </a:extLst>
          </p:cNvPr>
          <p:cNvSpPr/>
          <p:nvPr/>
        </p:nvSpPr>
        <p:spPr>
          <a:xfrm>
            <a:off x="10045957" y="3042125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8B53EC-BC6D-4973-BD97-F1D840F3CC7A}"/>
              </a:ext>
            </a:extLst>
          </p:cNvPr>
          <p:cNvSpPr/>
          <p:nvPr/>
        </p:nvSpPr>
        <p:spPr>
          <a:xfrm>
            <a:off x="10467392" y="2838235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C2006-992F-4AF2-B9AF-AFFC1EC2B1D5}"/>
              </a:ext>
            </a:extLst>
          </p:cNvPr>
          <p:cNvSpPr/>
          <p:nvPr/>
        </p:nvSpPr>
        <p:spPr>
          <a:xfrm>
            <a:off x="11256606" y="2887940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E9F7690A-4426-489D-8045-07E2AB7EBAA6}"/>
              </a:ext>
            </a:extLst>
          </p:cNvPr>
          <p:cNvSpPr/>
          <p:nvPr/>
        </p:nvSpPr>
        <p:spPr>
          <a:xfrm rot="16200000">
            <a:off x="8525907" y="858357"/>
            <a:ext cx="984376" cy="6125663"/>
          </a:xfrm>
          <a:prstGeom prst="lef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E7C285-2763-4D53-A830-7C1A3BF29B0F}"/>
              </a:ext>
            </a:extLst>
          </p:cNvPr>
          <p:cNvSpPr txBox="1"/>
          <p:nvPr/>
        </p:nvSpPr>
        <p:spPr>
          <a:xfrm>
            <a:off x="7100596" y="4422707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 units of time to run </a:t>
            </a:r>
          </a:p>
        </p:txBody>
      </p:sp>
    </p:spTree>
    <p:extLst>
      <p:ext uri="{BB962C8B-B14F-4D97-AF65-F5344CB8AC3E}">
        <p14:creationId xmlns:p14="http://schemas.microsoft.com/office/powerpoint/2010/main" val="192905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9387D-497B-47A1-B375-519FEDF89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559"/>
            <a:ext cx="5599258" cy="1887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6C65F7C-0622-4F8A-BFDD-DE452BA092F1}"/>
              </a:ext>
            </a:extLst>
          </p:cNvPr>
          <p:cNvSpPr/>
          <p:nvPr/>
        </p:nvSpPr>
        <p:spPr>
          <a:xfrm>
            <a:off x="2736201" y="2848775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03D6618-41D5-44F2-A5A7-FFB03B006A0F}"/>
              </a:ext>
            </a:extLst>
          </p:cNvPr>
          <p:cNvSpPr/>
          <p:nvPr/>
        </p:nvSpPr>
        <p:spPr>
          <a:xfrm rot="5400000">
            <a:off x="2707748" y="3549262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A2343B-CA07-4384-8264-DC434EE4B611}"/>
              </a:ext>
            </a:extLst>
          </p:cNvPr>
          <p:cNvSpPr/>
          <p:nvPr/>
        </p:nvSpPr>
        <p:spPr>
          <a:xfrm>
            <a:off x="4416489" y="2885636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71311-C1AE-4597-A5B2-F5134C618AD8}"/>
              </a:ext>
            </a:extLst>
          </p:cNvPr>
          <p:cNvSpPr/>
          <p:nvPr/>
        </p:nvSpPr>
        <p:spPr>
          <a:xfrm>
            <a:off x="6061786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12A94F-5F8F-45CA-A930-8676A563993A}"/>
              </a:ext>
            </a:extLst>
          </p:cNvPr>
          <p:cNvSpPr/>
          <p:nvPr/>
        </p:nvSpPr>
        <p:spPr>
          <a:xfrm>
            <a:off x="6444341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968AC4-CDEC-4B56-89C7-3A9FEDEC84D3}"/>
              </a:ext>
            </a:extLst>
          </p:cNvPr>
          <p:cNvSpPr/>
          <p:nvPr/>
        </p:nvSpPr>
        <p:spPr>
          <a:xfrm>
            <a:off x="6826896" y="3035156"/>
            <a:ext cx="314131" cy="24305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BC2006-992F-4AF2-B9AF-AFFC1EC2B1D5}"/>
              </a:ext>
            </a:extLst>
          </p:cNvPr>
          <p:cNvSpPr/>
          <p:nvPr/>
        </p:nvSpPr>
        <p:spPr>
          <a:xfrm>
            <a:off x="8037545" y="2880971"/>
            <a:ext cx="727788" cy="615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D26758-6AD0-4E13-88CA-8E6E50B6F9B0}"/>
              </a:ext>
            </a:extLst>
          </p:cNvPr>
          <p:cNvSpPr/>
          <p:nvPr/>
        </p:nvSpPr>
        <p:spPr>
          <a:xfrm>
            <a:off x="2468334" y="2230229"/>
            <a:ext cx="1312895" cy="56233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5BC838-4E35-4993-9B21-164CB273097F}"/>
              </a:ext>
            </a:extLst>
          </p:cNvPr>
          <p:cNvSpPr/>
          <p:nvPr/>
        </p:nvSpPr>
        <p:spPr>
          <a:xfrm>
            <a:off x="4123935" y="2230229"/>
            <a:ext cx="1312895" cy="56233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3F997A-7E81-477C-B302-BF83B0B1BB92}"/>
              </a:ext>
            </a:extLst>
          </p:cNvPr>
          <p:cNvSpPr/>
          <p:nvPr/>
        </p:nvSpPr>
        <p:spPr>
          <a:xfrm>
            <a:off x="7744991" y="2171981"/>
            <a:ext cx="1312895" cy="56233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 9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241D662-D5B7-42D9-A326-70D6D88E5FF9}"/>
              </a:ext>
            </a:extLst>
          </p:cNvPr>
          <p:cNvSpPr/>
          <p:nvPr/>
        </p:nvSpPr>
        <p:spPr>
          <a:xfrm rot="5400000">
            <a:off x="4388036" y="36229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45663A33-DE3B-45E6-BC84-C4855E188DDC}"/>
              </a:ext>
            </a:extLst>
          </p:cNvPr>
          <p:cNvSpPr/>
          <p:nvPr/>
        </p:nvSpPr>
        <p:spPr>
          <a:xfrm rot="5400000">
            <a:off x="8028213" y="3588983"/>
            <a:ext cx="746449" cy="68954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242A6A-B876-4259-BC36-306F00F5931A}"/>
              </a:ext>
            </a:extLst>
          </p:cNvPr>
          <p:cNvSpPr txBox="1"/>
          <p:nvPr/>
        </p:nvSpPr>
        <p:spPr>
          <a:xfrm>
            <a:off x="2476303" y="4275853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4E4D49-6089-4D5A-8685-07F8F711F38D}"/>
              </a:ext>
            </a:extLst>
          </p:cNvPr>
          <p:cNvSpPr txBox="1"/>
          <p:nvPr/>
        </p:nvSpPr>
        <p:spPr>
          <a:xfrm>
            <a:off x="4139875" y="4306979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EFE4F8-887B-434E-815A-70919AE391AE}"/>
              </a:ext>
            </a:extLst>
          </p:cNvPr>
          <p:cNvSpPr txBox="1"/>
          <p:nvPr/>
        </p:nvSpPr>
        <p:spPr>
          <a:xfrm>
            <a:off x="7844515" y="4275853"/>
            <a:ext cx="1296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Done!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44A233C3-6131-4EFD-A051-8816D2F1328E}"/>
              </a:ext>
            </a:extLst>
          </p:cNvPr>
          <p:cNvSpPr/>
          <p:nvPr/>
        </p:nvSpPr>
        <p:spPr>
          <a:xfrm rot="10800000">
            <a:off x="9005961" y="1998774"/>
            <a:ext cx="981987" cy="2653263"/>
          </a:xfrm>
          <a:prstGeom prst="leftBrac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0068A2-AC47-4705-84CD-7E1E8AD922B2}"/>
              </a:ext>
            </a:extLst>
          </p:cNvPr>
          <p:cNvSpPr txBox="1"/>
          <p:nvPr/>
        </p:nvSpPr>
        <p:spPr>
          <a:xfrm>
            <a:off x="9057886" y="3151476"/>
            <a:ext cx="367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unit of time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2F844F33-1973-48DD-B313-3C086F875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63" y="5023494"/>
            <a:ext cx="11299526" cy="15955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Idea: Run each part of the loop on a separate central processing unit (CPU). </a:t>
            </a:r>
          </a:p>
          <a:p>
            <a:r>
              <a:rPr lang="en-US" dirty="0"/>
              <a:t>What would take 10 units of time for 1 CPU now can take 1 unit of time for 10 CPUs.</a:t>
            </a:r>
          </a:p>
        </p:txBody>
      </p:sp>
    </p:spTree>
    <p:extLst>
      <p:ext uri="{BB962C8B-B14F-4D97-AF65-F5344CB8AC3E}">
        <p14:creationId xmlns:p14="http://schemas.microsoft.com/office/powerpoint/2010/main" val="139844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0D0E-B888-FD92-1979-DCEB23334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566" y="18256"/>
            <a:ext cx="10515600" cy="1041134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The Money Making Computer Problem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C08E0-0D8B-3EA1-7B17-F7C6999B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166" y="4440237"/>
            <a:ext cx="11019367" cy="202829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In order to execute code faster, it is better to work in C.</a:t>
            </a:r>
          </a:p>
          <a:p>
            <a:r>
              <a:rPr lang="en-US" dirty="0"/>
              <a:t>To maximize the usage of our hardware, we need to understand how to do parallel programming (which can be done in C). </a:t>
            </a:r>
          </a:p>
          <a:p>
            <a:r>
              <a:rPr lang="en-US" dirty="0"/>
              <a:t>Both these concepts will be taught in this course!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132489-D162-7B07-872B-945B68CBF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66" y="1845734"/>
            <a:ext cx="3480715" cy="1959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832E1-515C-E917-5045-A06DD42937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4289281" y="1845733"/>
            <a:ext cx="2297498" cy="19596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02883-ED05-12DC-6ED9-4B440AFA8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6586779" y="1845733"/>
            <a:ext cx="2297498" cy="1959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687661-9ACE-2546-6AC2-B07ACCDD8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93"/>
          <a:stretch/>
        </p:blipFill>
        <p:spPr>
          <a:xfrm>
            <a:off x="8884277" y="1845732"/>
            <a:ext cx="2297498" cy="1959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770EF-C80A-A724-E5F6-D1187EF85389}"/>
              </a:ext>
            </a:extLst>
          </p:cNvPr>
          <p:cNvSpPr txBox="1"/>
          <p:nvPr/>
        </p:nvSpPr>
        <p:spPr>
          <a:xfrm>
            <a:off x="3307724" y="1004653"/>
            <a:ext cx="6721043" cy="9233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5400" b="1" dirty="0">
                <a:ln/>
                <a:solidFill>
                  <a:schemeClr val="accent4"/>
                </a:solidFill>
              </a:rPr>
              <a:t>Parallel C Program</a:t>
            </a:r>
          </a:p>
        </p:txBody>
      </p:sp>
    </p:spTree>
    <p:extLst>
      <p:ext uri="{BB962C8B-B14F-4D97-AF65-F5344CB8AC3E}">
        <p14:creationId xmlns:p14="http://schemas.microsoft.com/office/powerpoint/2010/main" val="269654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DBFD-6249-C548-3B5B-3B3BBB393F51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A83F-A3E9-83F3-E9AA-848DF0FE18C7}"/>
              </a:ext>
            </a:extLst>
          </p:cNvPr>
          <p:cNvSpPr txBox="1">
            <a:spLocks/>
          </p:cNvSpPr>
          <p:nvPr/>
        </p:nvSpPr>
        <p:spPr>
          <a:xfrm>
            <a:off x="541176" y="1825625"/>
            <a:ext cx="11374016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i="1" dirty="0"/>
              <a:t>How will you be graded?</a:t>
            </a:r>
          </a:p>
          <a:p>
            <a:r>
              <a:rPr lang="en-US" sz="4800" i="1" dirty="0"/>
              <a:t>How hard is the course?</a:t>
            </a:r>
          </a:p>
          <a:p>
            <a:r>
              <a:rPr lang="en-US" sz="4800" i="1" dirty="0"/>
              <a:t>How can you do well in the course?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22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1649</Words>
  <Application>Microsoft Macintosh PowerPoint</Application>
  <PresentationFormat>Widescreen</PresentationFormat>
  <Paragraphs>268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</vt:lpstr>
      <vt:lpstr>Times New Roman</vt:lpstr>
      <vt:lpstr>Office Theme</vt:lpstr>
      <vt:lpstr>CSE 3100: Systems Programming</vt:lpstr>
      <vt:lpstr>CSE 3100: Systems Programming</vt:lpstr>
      <vt:lpstr>The Money Making Computer Problem</vt:lpstr>
      <vt:lpstr>Basic ideas to make the program run faster:</vt:lpstr>
      <vt:lpstr>But what happens when you can’t go faster?</vt:lpstr>
      <vt:lpstr>Parallelism</vt:lpstr>
      <vt:lpstr>PowerPoint Presentation</vt:lpstr>
      <vt:lpstr>The Money Making Computer Problem Conclusions</vt:lpstr>
      <vt:lpstr>Course Logistics</vt:lpstr>
      <vt:lpstr>How will you be graded?</vt:lpstr>
      <vt:lpstr>How hard is the course?</vt:lpstr>
      <vt:lpstr>PowerPoint Presentation</vt:lpstr>
      <vt:lpstr>PowerPoint Presentation</vt:lpstr>
      <vt:lpstr>How can you do well in the course? </vt:lpstr>
      <vt:lpstr>1. For Homework/Lab Help: TA Office Hours</vt:lpstr>
      <vt:lpstr>2. For Homework/Lab Help: Piazza</vt:lpstr>
      <vt:lpstr>3. For Concept Questions:  Professor Office Hours</vt:lpstr>
      <vt:lpstr>Other Announcements </vt:lpstr>
      <vt:lpstr>The C Language </vt:lpstr>
      <vt:lpstr>PowerPoint Presentation</vt:lpstr>
      <vt:lpstr>C Design Principles 1 </vt:lpstr>
      <vt:lpstr>C Design Principles 2 </vt:lpstr>
      <vt:lpstr>Procedural Programming in C</vt:lpstr>
      <vt:lpstr>What do we need to program in C?</vt:lpstr>
      <vt:lpstr>Example C Code</vt:lpstr>
      <vt:lpstr>Comments in C</vt:lpstr>
      <vt:lpstr>The ‘main’ function in C</vt:lpstr>
      <vt:lpstr>printf in C</vt:lpstr>
      <vt:lpstr>Why do we ‘return’ anything from main() ?</vt:lpstr>
      <vt:lpstr>What’s up with #include ?</vt:lpstr>
      <vt:lpstr>Compiling and Executing a C Program</vt:lpstr>
      <vt:lpstr>Lecture Conclusions</vt:lpstr>
      <vt:lpstr>Figure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M</dc:creator>
  <cp:lastModifiedBy>Zhang, Wei</cp:lastModifiedBy>
  <cp:revision>173</cp:revision>
  <dcterms:created xsi:type="dcterms:W3CDTF">2022-01-09T23:34:29Z</dcterms:created>
  <dcterms:modified xsi:type="dcterms:W3CDTF">2025-01-21T15:58:32Z</dcterms:modified>
</cp:coreProperties>
</file>