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303" r:id="rId3"/>
    <p:sldId id="308" r:id="rId4"/>
    <p:sldId id="304" r:id="rId5"/>
    <p:sldId id="305" r:id="rId6"/>
    <p:sldId id="306" r:id="rId7"/>
    <p:sldId id="307" r:id="rId8"/>
    <p:sldId id="279" r:id="rId9"/>
    <p:sldId id="280" r:id="rId10"/>
    <p:sldId id="269" r:id="rId11"/>
    <p:sldId id="268" r:id="rId12"/>
    <p:sldId id="271" r:id="rId13"/>
    <p:sldId id="272" r:id="rId14"/>
    <p:sldId id="273" r:id="rId15"/>
    <p:sldId id="274" r:id="rId16"/>
    <p:sldId id="275" r:id="rId17"/>
    <p:sldId id="276" r:id="rId18"/>
    <p:sldId id="292" r:id="rId19"/>
    <p:sldId id="277" r:id="rId20"/>
    <p:sldId id="278" r:id="rId21"/>
    <p:sldId id="281" r:id="rId22"/>
    <p:sldId id="282" r:id="rId23"/>
    <p:sldId id="290" r:id="rId24"/>
    <p:sldId id="291" r:id="rId25"/>
    <p:sldId id="284" r:id="rId26"/>
    <p:sldId id="286" r:id="rId27"/>
    <p:sldId id="285" r:id="rId28"/>
    <p:sldId id="287" r:id="rId29"/>
    <p:sldId id="288" r:id="rId30"/>
    <p:sldId id="283" r:id="rId31"/>
    <p:sldId id="293" r:id="rId32"/>
    <p:sldId id="295" r:id="rId33"/>
    <p:sldId id="296" r:id="rId34"/>
    <p:sldId id="297" r:id="rId35"/>
    <p:sldId id="300" r:id="rId36"/>
    <p:sldId id="298" r:id="rId37"/>
    <p:sldId id="301" r:id="rId38"/>
    <p:sldId id="299" r:id="rId39"/>
    <p:sldId id="26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5878" autoAdjust="0"/>
  </p:normalViewPr>
  <p:slideViewPr>
    <p:cSldViewPr snapToGrid="0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3A924-CE97-425A-A786-AE2D571B426D}" type="datetimeFigureOut">
              <a:rPr lang="en-US" smtClean="0"/>
              <a:t>2/11/25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F7F85-2320-42D5-873B-256BB844E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46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9D25-0B7F-B1CE-F52E-9BA180E51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0CE05-F75B-02D8-8A30-411F81134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F4BF1-9131-BA65-857F-63169ABE4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73C87-2B46-7F2A-D54F-B103EEB8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5D531-CF50-EC02-D54F-90E5EF8A1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D5B39-EE3B-FFD3-2F5E-EA7ED296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BB011-3B4A-9402-46B3-26A1773AD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A7EAC-12DD-271D-B44B-6A2ACC3AD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16B88-1849-5016-6D8C-25D34896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2FB27-6A09-5D3C-ACAE-2962A672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5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3E93C-2C00-2AE1-994A-BE27EBE2B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92ECD-3BA7-D54F-15BA-433730C2E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2040E-C9C2-B662-63C1-8F5D2975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9B1C-0772-CFAD-1394-DD0380F0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89A3A-49EA-15D6-85ED-B3A582AD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1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4AE6-9797-FAFB-9776-3EDFC4AC2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DA617-9364-9892-D582-FA6A4C2DF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AB2B4-E407-7F20-2C03-3B9DEAA8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43465-F846-7A57-19E5-49775734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23432-705B-6524-3DA0-8955FF24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DD7B-EA2B-C58F-AC77-970C87C40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26374-B654-3D23-541D-35D8ACFBA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52D59-73F1-E990-97F9-26327F3CF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C0430-3B2D-BB17-5CC8-1630F0F88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DA0FA-1DBA-CDD7-C34F-85772723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1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3800-5D5C-B70A-E398-0969312E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52DBC-6D25-AF9C-A3DC-A94E0C8B2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E3C90-3909-A1E9-2AD8-1E22515C8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35C4D-B429-57CF-1265-831FD1E1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6525F-FD69-74B8-5A7C-A93FB8C76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4C3E4-1EBF-7DAB-A0AC-A900BC04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7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D59C-4559-6D15-7730-DDCAC53A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EAB68-959E-B80E-E31C-BE1FC1E07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012B4-AC8E-A924-A4EB-4D9BD2988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F1374-4DF5-5DBF-D35B-F374C4A20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0AD48C-1E35-C57C-D264-0706F96A0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5B0A3E-A8B0-DACB-6187-46541889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2/11/25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14AE0-77CB-BC60-82FE-A9DC042B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ADA030-00D2-34B9-4173-6A7B2308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2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C08D-4DED-F266-A1DB-A9284FD7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9A5C6-B5AC-CB1E-C483-C271866B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2/11/25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D328F-0119-811E-2172-E4F3E69D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A8566-40F3-1633-2B6B-D768D90B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7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98AC85-0553-EA33-E5A4-3FF985C5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2/11/25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4E5CCA-3103-DB17-B61A-06494BEF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77A18-20AB-3E58-510F-7FCF4BC9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9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1EBF-410F-B5E9-5501-4CC5623B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7C07-E3C8-3CA6-FCCD-BE3D6996A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800DF-3EF7-E8B2-4756-1E233BB3D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91134-9D61-11BC-13D9-CF67C8E1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921C1-8889-DDB0-C723-1AFBE307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ACF56-AEAE-7DD8-6F62-A5BDAEEC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3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2757-32A7-35AE-29F5-E312AE05A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62C0F-D056-223D-88F6-61C6D78BB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5E826-965D-A19B-F233-CBAC7BB06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48648-211E-CBEE-C76E-DC9313E4A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187EC-4639-A166-253E-C1D61199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5C077-D90B-1D7E-83D9-5B88D79B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2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523662-4C2E-DFA0-219E-2458A105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CB472-9163-5518-643D-4735C1C25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97181-79B3-4EFB-12A9-FE54C0578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572BF-C76E-4508-9D8B-FECC02DEE63E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DDE42-872E-A541-37C2-C737F2B19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814DC-6659-CF02-0983-BC526E1D3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4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geekstuff.com/2010/10/linux-error-codes/" TargetMode="External"/><Relationship Id="rId7" Type="http://schemas.openxmlformats.org/officeDocument/2006/relationships/hyperlink" Target="https://external-preview.redd.it/6oAehEdLMEkhf2vzyahMneljSakPn7PvkG-KmykG7UY.jpg?auto=webp&amp;s=47c3d3654cfe2b078a809c3d41d62ec60be1ecb2" TargetMode="External"/><Relationship Id="rId2" Type="http://schemas.openxmlformats.org/officeDocument/2006/relationships/hyperlink" Target="https://cdn.vox-cdn.com/thumbor/VKx8R0U9BKwV9SE2_eaVwJtywjU=/0x0:500x375/1400x1050/filters:focal(158x110:238x190):format(jpeg)/cdn.vox-cdn.com/uploads/chorus_image/image/59741997/n4scgse21iuz.0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ve.staticflickr.com/699/32421179826_69211d9189_b.jpg" TargetMode="External"/><Relationship Id="rId5" Type="http://schemas.openxmlformats.org/officeDocument/2006/relationships/hyperlink" Target="http://www.quickmeme.com/meme/3upt4q" TargetMode="External"/><Relationship Id="rId4" Type="http://schemas.openxmlformats.org/officeDocument/2006/relationships/hyperlink" Target="https://i.kym-cdn.com/photos/images/facebook/001/100/963/ab8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C04B-99DA-465F-9622-6B3B5A36C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39902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r>
              <a:rPr lang="en-US" sz="4800" dirty="0"/>
              <a:t>CSE 3100: Systems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45AFA-748C-4441-9A3A-253D6A215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0693" y="5202238"/>
            <a:ext cx="9144000" cy="1655762"/>
          </a:xfrm>
        </p:spPr>
        <p:txBody>
          <a:bodyPr/>
          <a:lstStyle/>
          <a:p>
            <a:r>
              <a:rPr lang="en-US"/>
              <a:t> Department </a:t>
            </a:r>
            <a:r>
              <a:rPr lang="en-US" dirty="0"/>
              <a:t>of Computer Science and Engineering</a:t>
            </a:r>
          </a:p>
          <a:p>
            <a:r>
              <a:rPr lang="en-US" dirty="0"/>
              <a:t>University of Connecticut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2CB5F35-6329-406D-89BD-C9BBF92B1EAD}"/>
              </a:ext>
            </a:extLst>
          </p:cNvPr>
          <p:cNvSpPr txBox="1">
            <a:spLocks/>
          </p:cNvSpPr>
          <p:nvPr/>
        </p:nvSpPr>
        <p:spPr>
          <a:xfrm>
            <a:off x="0" y="2853241"/>
            <a:ext cx="12192000" cy="939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/>
              <a:t>Lecture 9 : Input/Output and Files</a:t>
            </a:r>
          </a:p>
        </p:txBody>
      </p:sp>
    </p:spTree>
    <p:extLst>
      <p:ext uri="{BB962C8B-B14F-4D97-AF65-F5344CB8AC3E}">
        <p14:creationId xmlns:p14="http://schemas.microsoft.com/office/powerpoint/2010/main" val="2521234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78CF-27B1-14A1-B210-D1C62EFAC2BA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err="1"/>
              <a:t>errno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CC324-1F5F-07CB-48A9-3216E51BE67D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Most C library functions can “fail”</a:t>
            </a:r>
          </a:p>
          <a:p>
            <a:pPr lvl="1"/>
            <a:r>
              <a:rPr lang="en-US" dirty="0"/>
              <a:t>When they do, they return a flag reporting failure… (-1)</a:t>
            </a:r>
          </a:p>
          <a:p>
            <a:pPr lvl="1"/>
            <a:r>
              <a:rPr lang="en-US" dirty="0"/>
              <a:t>Some set a global variable to report the exact error code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b="1" dirty="0" err="1">
                <a:solidFill>
                  <a:srgbClr val="FF0000"/>
                </a:solidFill>
              </a:rPr>
              <a:t>errno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	// To use </a:t>
            </a:r>
            <a:r>
              <a:rPr lang="en-US" dirty="0" err="1">
                <a:solidFill>
                  <a:srgbClr val="0070C0"/>
                </a:solidFill>
              </a:rPr>
              <a:t>errno</a:t>
            </a:r>
            <a:r>
              <a:rPr lang="en-US" dirty="0">
                <a:solidFill>
                  <a:srgbClr val="0070C0"/>
                </a:solidFill>
              </a:rPr>
              <a:t>, include &lt;</a:t>
            </a:r>
            <a:r>
              <a:rPr lang="en-US" dirty="0" err="1">
                <a:solidFill>
                  <a:srgbClr val="0070C0"/>
                </a:solidFill>
              </a:rPr>
              <a:t>errno.h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r>
              <a:rPr lang="en-US" dirty="0"/>
              <a:t>Check manual page to interpret the error code</a:t>
            </a:r>
          </a:p>
          <a:p>
            <a:r>
              <a:rPr lang="en-US" dirty="0"/>
              <a:t>Print a more descriptive message with </a:t>
            </a:r>
            <a:r>
              <a:rPr lang="en-US" dirty="0" err="1"/>
              <a:t>perror</a:t>
            </a:r>
            <a:r>
              <a:rPr lang="en-US" dirty="0"/>
              <a:t>()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perror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(const char *str);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940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8FDB-00CD-9777-BCF3-699D4F825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966"/>
            <a:ext cx="10515600" cy="1092481"/>
          </a:xfrm>
        </p:spPr>
        <p:txBody>
          <a:bodyPr/>
          <a:lstStyle/>
          <a:p>
            <a:pPr algn="ctr"/>
            <a:r>
              <a:rPr lang="en-US" u="sng" dirty="0"/>
              <a:t>Error Example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ADA40-47A9-8AF5-F631-8A63EAFB25BA}"/>
              </a:ext>
            </a:extLst>
          </p:cNvPr>
          <p:cNvSpPr txBox="1"/>
          <p:nvPr/>
        </p:nvSpPr>
        <p:spPr>
          <a:xfrm>
            <a:off x="1216584" y="6422987"/>
            <a:ext cx="10038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effectLst/>
              </a:rPr>
              <a:t>Code Example From: https://www.tutorialspoint.com/cprogramming/c_error_handling.htm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61F040-BD67-95F7-B77C-00D582FDD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49" y="1156447"/>
            <a:ext cx="4741014" cy="48050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1D16395-FF97-1818-573F-82176A908F51}"/>
              </a:ext>
            </a:extLst>
          </p:cNvPr>
          <p:cNvSpPr/>
          <p:nvPr/>
        </p:nvSpPr>
        <p:spPr>
          <a:xfrm>
            <a:off x="292249" y="2779059"/>
            <a:ext cx="4741014" cy="3182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5A44A5-F8B2-7236-8582-938DB903DE26}"/>
              </a:ext>
            </a:extLst>
          </p:cNvPr>
          <p:cNvSpPr/>
          <p:nvPr/>
        </p:nvSpPr>
        <p:spPr>
          <a:xfrm>
            <a:off x="358588" y="2061883"/>
            <a:ext cx="4464424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D14BE5-4C94-726A-4137-F7ACDCF6F73A}"/>
              </a:ext>
            </a:extLst>
          </p:cNvPr>
          <p:cNvSpPr/>
          <p:nvPr/>
        </p:nvSpPr>
        <p:spPr>
          <a:xfrm>
            <a:off x="358588" y="1380565"/>
            <a:ext cx="2178424" cy="2373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8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8FDB-00CD-9777-BCF3-699D4F825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966"/>
            <a:ext cx="10515600" cy="1092481"/>
          </a:xfrm>
        </p:spPr>
        <p:txBody>
          <a:bodyPr/>
          <a:lstStyle/>
          <a:p>
            <a:pPr algn="ctr"/>
            <a:r>
              <a:rPr lang="en-US" u="sng" dirty="0"/>
              <a:t>Error Example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ADA40-47A9-8AF5-F631-8A63EAFB25BA}"/>
              </a:ext>
            </a:extLst>
          </p:cNvPr>
          <p:cNvSpPr txBox="1"/>
          <p:nvPr/>
        </p:nvSpPr>
        <p:spPr>
          <a:xfrm>
            <a:off x="1216584" y="6422987"/>
            <a:ext cx="10038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effectLst/>
              </a:rPr>
              <a:t>Code Example From: https://www.tutorialspoint.com/cprogramming/c_error_handling.htm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61F040-BD67-95F7-B77C-00D582FDD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49" y="1156447"/>
            <a:ext cx="4741014" cy="48050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1D16395-FF97-1818-573F-82176A908F51}"/>
              </a:ext>
            </a:extLst>
          </p:cNvPr>
          <p:cNvSpPr/>
          <p:nvPr/>
        </p:nvSpPr>
        <p:spPr>
          <a:xfrm>
            <a:off x="292249" y="4249271"/>
            <a:ext cx="4741014" cy="1712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93C35BEE-86DB-3743-3ED7-11A6EEFF2C3E}"/>
              </a:ext>
            </a:extLst>
          </p:cNvPr>
          <p:cNvSpPr/>
          <p:nvPr/>
        </p:nvSpPr>
        <p:spPr>
          <a:xfrm>
            <a:off x="4805082" y="3267636"/>
            <a:ext cx="878542" cy="941294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8BAA7-0D3E-B294-BAE7-A9FF77F3E510}"/>
              </a:ext>
            </a:extLst>
          </p:cNvPr>
          <p:cNvSpPr txBox="1"/>
          <p:nvPr/>
        </p:nvSpPr>
        <p:spPr>
          <a:xfrm>
            <a:off x="5683624" y="3267636"/>
            <a:ext cx="636135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Try to open some file that doesn’t exist.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We want to create an error on purpose to see the value of </a:t>
            </a:r>
            <a:r>
              <a:rPr lang="en-US" sz="2400" dirty="0" err="1"/>
              <a:t>errno</a:t>
            </a:r>
            <a:r>
              <a:rPr lang="en-US" sz="2400" dirty="0"/>
              <a:t> that is printed out.</a:t>
            </a:r>
          </a:p>
        </p:txBody>
      </p:sp>
    </p:spTree>
    <p:extLst>
      <p:ext uri="{BB962C8B-B14F-4D97-AF65-F5344CB8AC3E}">
        <p14:creationId xmlns:p14="http://schemas.microsoft.com/office/powerpoint/2010/main" val="2540256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8FDB-00CD-9777-BCF3-699D4F825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966"/>
            <a:ext cx="10515600" cy="1092481"/>
          </a:xfrm>
        </p:spPr>
        <p:txBody>
          <a:bodyPr/>
          <a:lstStyle/>
          <a:p>
            <a:pPr algn="ctr"/>
            <a:r>
              <a:rPr lang="en-US" u="sng" dirty="0"/>
              <a:t>Error Example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ADA40-47A9-8AF5-F631-8A63EAFB25BA}"/>
              </a:ext>
            </a:extLst>
          </p:cNvPr>
          <p:cNvSpPr txBox="1"/>
          <p:nvPr/>
        </p:nvSpPr>
        <p:spPr>
          <a:xfrm>
            <a:off x="1216584" y="6422987"/>
            <a:ext cx="10038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effectLst/>
              </a:rPr>
              <a:t>Code Example From: https://www.tutorialspoint.com/cprogramming/c_error_handling.htm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61F040-BD67-95F7-B77C-00D582FDD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49" y="1156447"/>
            <a:ext cx="4741014" cy="48050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1D16395-FF97-1818-573F-82176A908F51}"/>
              </a:ext>
            </a:extLst>
          </p:cNvPr>
          <p:cNvSpPr/>
          <p:nvPr/>
        </p:nvSpPr>
        <p:spPr>
          <a:xfrm>
            <a:off x="292249" y="1156448"/>
            <a:ext cx="4741014" cy="3137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93C35BEE-86DB-3743-3ED7-11A6EEFF2C3E}"/>
              </a:ext>
            </a:extLst>
          </p:cNvPr>
          <p:cNvSpPr/>
          <p:nvPr/>
        </p:nvSpPr>
        <p:spPr>
          <a:xfrm>
            <a:off x="4593992" y="4417247"/>
            <a:ext cx="878542" cy="941294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F8BAA7-0D3E-B294-BAE7-A9FF77F3E510}"/>
              </a:ext>
            </a:extLst>
          </p:cNvPr>
          <p:cNvSpPr txBox="1"/>
          <p:nvPr/>
        </p:nvSpPr>
        <p:spPr>
          <a:xfrm>
            <a:off x="5472534" y="4181095"/>
            <a:ext cx="6361355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If we don’t have the file (NULL) then print out the value of </a:t>
            </a:r>
            <a:r>
              <a:rPr lang="en-US" sz="2400" dirty="0" err="1"/>
              <a:t>errno</a:t>
            </a:r>
            <a:r>
              <a:rPr lang="en-US" sz="24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Otherwise just close the file.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It is important to note: in this example we DO NOT have the file (on purpose).</a:t>
            </a:r>
          </a:p>
        </p:txBody>
      </p:sp>
    </p:spTree>
    <p:extLst>
      <p:ext uri="{BB962C8B-B14F-4D97-AF65-F5344CB8AC3E}">
        <p14:creationId xmlns:p14="http://schemas.microsoft.com/office/powerpoint/2010/main" val="1514638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8FDB-00CD-9777-BCF3-699D4F825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966"/>
            <a:ext cx="10515600" cy="1092481"/>
          </a:xfrm>
        </p:spPr>
        <p:txBody>
          <a:bodyPr/>
          <a:lstStyle/>
          <a:p>
            <a:pPr algn="ctr"/>
            <a:r>
              <a:rPr lang="en-US" u="sng" dirty="0"/>
              <a:t>Error Example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ADA40-47A9-8AF5-F631-8A63EAFB25BA}"/>
              </a:ext>
            </a:extLst>
          </p:cNvPr>
          <p:cNvSpPr txBox="1"/>
          <p:nvPr/>
        </p:nvSpPr>
        <p:spPr>
          <a:xfrm>
            <a:off x="1216584" y="6422987"/>
            <a:ext cx="10038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effectLst/>
              </a:rPr>
              <a:t>Code Example From: https://www.tutorialspoint.com/cprogramming/c_error_handling.htm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61F040-BD67-95F7-B77C-00D582FDD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49" y="1156447"/>
            <a:ext cx="4741014" cy="48050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50B260A-452D-4C4C-C5F4-DF28AC49A84E}"/>
              </a:ext>
            </a:extLst>
          </p:cNvPr>
          <p:cNvSpPr/>
          <p:nvPr/>
        </p:nvSpPr>
        <p:spPr>
          <a:xfrm>
            <a:off x="5199489" y="1424044"/>
            <a:ext cx="1057836" cy="1183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CF7CA2-EDFF-580E-0BF0-E431F6D15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833" y="1666887"/>
            <a:ext cx="5547918" cy="746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1D587A-DDE9-15A7-6AE7-08E2F9EF1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928" y="2823882"/>
            <a:ext cx="4183529" cy="31376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BA134A-5B77-7C9E-D66B-12F82F5C1977}"/>
              </a:ext>
            </a:extLst>
          </p:cNvPr>
          <p:cNvSpPr txBox="1"/>
          <p:nvPr/>
        </p:nvSpPr>
        <p:spPr>
          <a:xfrm>
            <a:off x="7404847" y="4942111"/>
            <a:ext cx="192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 Programmer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12855C-FA28-35F3-4BE7-6BCDEF563A45}"/>
              </a:ext>
            </a:extLst>
          </p:cNvPr>
          <p:cNvSpPr txBox="1"/>
          <p:nvPr/>
        </p:nvSpPr>
        <p:spPr>
          <a:xfrm>
            <a:off x="9332259" y="2863202"/>
            <a:ext cx="140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Errno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#2</a:t>
            </a:r>
          </a:p>
        </p:txBody>
      </p:sp>
    </p:spTree>
    <p:extLst>
      <p:ext uri="{BB962C8B-B14F-4D97-AF65-F5344CB8AC3E}">
        <p14:creationId xmlns:p14="http://schemas.microsoft.com/office/powerpoint/2010/main" val="5030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8FDB-00CD-9777-BCF3-699D4F825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966"/>
            <a:ext cx="10515600" cy="1092481"/>
          </a:xfrm>
        </p:spPr>
        <p:txBody>
          <a:bodyPr/>
          <a:lstStyle/>
          <a:p>
            <a:pPr algn="ctr"/>
            <a:r>
              <a:rPr lang="en-US" u="sng" dirty="0"/>
              <a:t>Error Example: What does no error look like?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C418CD-ED18-C428-3FB1-42B66C45C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04" y="1821047"/>
            <a:ext cx="5093101" cy="34366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57C04A6-9B9E-93C1-7FD7-222AF961B854}"/>
              </a:ext>
            </a:extLst>
          </p:cNvPr>
          <p:cNvSpPr/>
          <p:nvPr/>
        </p:nvSpPr>
        <p:spPr>
          <a:xfrm>
            <a:off x="5522258" y="2947679"/>
            <a:ext cx="1299883" cy="11833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3946B32-F326-8B81-53DC-796E48555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712" y="3237119"/>
            <a:ext cx="4427253" cy="6044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EEDA1D-FD2E-074D-1004-0C0B0EBE80B8}"/>
              </a:ext>
            </a:extLst>
          </p:cNvPr>
          <p:cNvSpPr txBox="1"/>
          <p:nvPr/>
        </p:nvSpPr>
        <p:spPr>
          <a:xfrm>
            <a:off x="5818094" y="4172423"/>
            <a:ext cx="58449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Ok so we know 0 means no error. But do we want to actually memorize all the C error codes?</a:t>
            </a:r>
          </a:p>
        </p:txBody>
      </p:sp>
    </p:spTree>
    <p:extLst>
      <p:ext uri="{BB962C8B-B14F-4D97-AF65-F5344CB8AC3E}">
        <p14:creationId xmlns:p14="http://schemas.microsoft.com/office/powerpoint/2010/main" val="140444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AD83B-199D-87A6-4053-B7151792D9F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/>
              <a:t>Do we want to actually memorize all the C error codes?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44FC-6BCA-FE24-3809-B9539DA3D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Yes. For the exam I will ask you to write all 131 error codes from your own memory (first 34 shown here):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21A633-24D0-7E07-0DCE-20C7D2952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72" y="2662517"/>
            <a:ext cx="4044348" cy="41954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7FBBA5-7E92-0E93-9802-B212D93C6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320" y="2788023"/>
            <a:ext cx="3994662" cy="4069977"/>
          </a:xfrm>
          <a:prstGeom prst="rect">
            <a:avLst/>
          </a:prstGeom>
        </p:spPr>
      </p:pic>
      <p:pic>
        <p:nvPicPr>
          <p:cNvPr id="1026" name="Picture 2" descr="Laughing Risitas | Spanish Laughing Guy / &quot;El Risitas&quot; Interview Parodies |  Know Your Meme">
            <a:extLst>
              <a:ext uri="{FF2B5EF4-FFF2-40B4-BE49-F238E27FC236}">
                <a16:creationId xmlns:a16="http://schemas.microsoft.com/office/drawing/2014/main" id="{2C31AFAE-4E60-9727-7292-C66F3F948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477" y="3900395"/>
            <a:ext cx="3617258" cy="241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20130A-1D0D-4BC3-8D6A-4714E3B39CFB}"/>
              </a:ext>
            </a:extLst>
          </p:cNvPr>
          <p:cNvSpPr txBox="1"/>
          <p:nvPr/>
        </p:nvSpPr>
        <p:spPr>
          <a:xfrm>
            <a:off x="8225668" y="3463595"/>
            <a:ext cx="34284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Just kidding!</a:t>
            </a:r>
          </a:p>
        </p:txBody>
      </p:sp>
    </p:spTree>
    <p:extLst>
      <p:ext uri="{BB962C8B-B14F-4D97-AF65-F5344CB8AC3E}">
        <p14:creationId xmlns:p14="http://schemas.microsoft.com/office/powerpoint/2010/main" val="29364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638A-ACC6-A355-0965-20418E3E6D8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A more readable error message: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41FF80-40A4-6183-BA15-C0627439F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29" y="1911910"/>
            <a:ext cx="6382028" cy="45809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B7D011-0B91-FF5A-3F96-80611386EC8D}"/>
              </a:ext>
            </a:extLst>
          </p:cNvPr>
          <p:cNvSpPr/>
          <p:nvPr/>
        </p:nvSpPr>
        <p:spPr>
          <a:xfrm>
            <a:off x="1595718" y="5002306"/>
            <a:ext cx="5119039" cy="277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5388051-B932-22DA-57F3-BD4CB64CD1B9}"/>
              </a:ext>
            </a:extLst>
          </p:cNvPr>
          <p:cNvSpPr/>
          <p:nvPr/>
        </p:nvSpPr>
        <p:spPr>
          <a:xfrm rot="19647790">
            <a:off x="6812119" y="5280738"/>
            <a:ext cx="1066800" cy="1004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61B59F-9582-E965-BBC9-B254E4B65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139" y="4736244"/>
            <a:ext cx="5051891" cy="5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6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F108C7D-A124-CE3F-C81A-3DDEDF58DDB1}"/>
              </a:ext>
            </a:extLst>
          </p:cNvPr>
          <p:cNvSpPr txBox="1">
            <a:spLocks/>
          </p:cNvSpPr>
          <p:nvPr/>
        </p:nvSpPr>
        <p:spPr>
          <a:xfrm>
            <a:off x="838200" y="2161875"/>
            <a:ext cx="10515600" cy="13255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2. Files and Input/Output</a:t>
            </a:r>
          </a:p>
        </p:txBody>
      </p:sp>
    </p:spTree>
    <p:extLst>
      <p:ext uri="{BB962C8B-B14F-4D97-AF65-F5344CB8AC3E}">
        <p14:creationId xmlns:p14="http://schemas.microsoft.com/office/powerpoint/2010/main" val="251104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58914-F3C4-248E-8430-6587EC06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268" y="18255"/>
            <a:ext cx="8986531" cy="1325563"/>
          </a:xfrm>
        </p:spPr>
        <p:txBody>
          <a:bodyPr/>
          <a:lstStyle/>
          <a:p>
            <a:pPr algn="ctr"/>
            <a:r>
              <a:rPr lang="en-US" u="sng" dirty="0"/>
              <a:t>Files and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5BA8C-2FA0-8882-D1D4-77AD59B00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680" y="1253330"/>
            <a:ext cx="6817120" cy="531229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dirty="0"/>
              <a:t>A file is an object that stores information, data, etc.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Files you create with an editor (.c, .h, </a:t>
            </a:r>
            <a:r>
              <a:rPr lang="en-US" dirty="0" err="1"/>
              <a:t>Makefile</a:t>
            </a:r>
            <a:r>
              <a:rPr lang="en-US" dirty="0"/>
              <a:t>, readme, etc.)</a:t>
            </a:r>
          </a:p>
          <a:p>
            <a:r>
              <a:rPr lang="en-US" dirty="0"/>
              <a:t>Executable generated by the compiler, and </a:t>
            </a:r>
            <a:r>
              <a:rPr lang="en-US" dirty="0" err="1"/>
              <a:t>gcc</a:t>
            </a:r>
            <a:r>
              <a:rPr lang="en-US" dirty="0"/>
              <a:t> itself</a:t>
            </a:r>
          </a:p>
          <a:p>
            <a:r>
              <a:rPr lang="en-US" altLang="en-US" dirty="0"/>
              <a:t>Other devices, like screen, keyboard, …</a:t>
            </a:r>
            <a:endParaRPr lang="en-US" dirty="0"/>
          </a:p>
          <a:p>
            <a:r>
              <a:rPr lang="en-US" dirty="0"/>
              <a:t>In Linux, files are organized in directories</a:t>
            </a:r>
          </a:p>
          <a:p>
            <a:pPr lvl="1"/>
            <a:r>
              <a:rPr lang="en-US" dirty="0"/>
              <a:t>A directory can have subdirectories and files</a:t>
            </a:r>
          </a:p>
          <a:p>
            <a:pPr lvl="1"/>
            <a:r>
              <a:rPr lang="en-US" dirty="0"/>
              <a:t>The top directory is /</a:t>
            </a:r>
          </a:p>
          <a:p>
            <a:r>
              <a:rPr lang="en-US" dirty="0"/>
              <a:t>A path specifies the location of file/directory in the file system</a:t>
            </a:r>
          </a:p>
          <a:p>
            <a:pPr marL="0" indent="0">
              <a:buNone/>
            </a:pPr>
            <a:r>
              <a:rPr lang="en-US" dirty="0"/>
              <a:t>	/home/john</a:t>
            </a:r>
          </a:p>
          <a:p>
            <a:r>
              <a:rPr lang="en-US" sz="2800" b="1" dirty="0">
                <a:solidFill>
                  <a:schemeClr val="accent1"/>
                </a:solidFill>
              </a:rPr>
              <a:t>In Unix/Linux, everything is </a:t>
            </a: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uFillTx/>
                <a:ea typeface="+mj-ea"/>
                <a:cs typeface="+mj-cs"/>
                <a:sym typeface="Helvetica Neue Light"/>
              </a:rPr>
              <a:t>a file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A9433E-45E0-CBE7-C131-811879E54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98" y="2077308"/>
            <a:ext cx="4069224" cy="30362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1B787E-678C-04D3-CC35-D33D848BC047}"/>
              </a:ext>
            </a:extLst>
          </p:cNvPr>
          <p:cNvSpPr txBox="1"/>
          <p:nvPr/>
        </p:nvSpPr>
        <p:spPr>
          <a:xfrm>
            <a:off x="1452052" y="2150606"/>
            <a:ext cx="12205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1E438-E769-5F4C-20C8-A90EFE1284CB}"/>
              </a:ext>
            </a:extLst>
          </p:cNvPr>
          <p:cNvSpPr txBox="1"/>
          <p:nvPr/>
        </p:nvSpPr>
        <p:spPr>
          <a:xfrm>
            <a:off x="3472496" y="2895600"/>
            <a:ext cx="6795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FE05C8-E823-93F7-5CA9-61E7F567CD4A}"/>
              </a:ext>
            </a:extLst>
          </p:cNvPr>
          <p:cNvSpPr txBox="1"/>
          <p:nvPr/>
        </p:nvSpPr>
        <p:spPr>
          <a:xfrm>
            <a:off x="987657" y="3805422"/>
            <a:ext cx="6795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 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B3A4AF-67C4-17BF-CA3A-9AB06AF6FA8E}"/>
              </a:ext>
            </a:extLst>
          </p:cNvPr>
          <p:cNvSpPr txBox="1"/>
          <p:nvPr/>
        </p:nvSpPr>
        <p:spPr>
          <a:xfrm>
            <a:off x="2367269" y="4519020"/>
            <a:ext cx="17102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26379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1D2A-507B-7E71-C7FF-2BF55565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51400"/>
            <a:ext cx="10515600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Review of </a:t>
            </a:r>
            <a:r>
              <a:rPr lang="en-US" i="1" u="sng" dirty="0"/>
              <a:t>Some</a:t>
            </a:r>
            <a:r>
              <a:rPr lang="en-US" dirty="0"/>
              <a:t> Previous Lecture Concepts…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6AF52F-D574-B0F5-A749-3F5A01635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789" y="604368"/>
            <a:ext cx="4129630" cy="40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04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B6EB-C04B-6302-73DF-664101D75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u="sng" dirty="0"/>
              <a:t>The </a:t>
            </a:r>
            <a:r>
              <a:rPr lang="en-US" altLang="en-US" u="sng" dirty="0" err="1"/>
              <a:t>stdio</a:t>
            </a:r>
            <a:r>
              <a:rPr lang="en-US" altLang="en-US" u="sng" dirty="0"/>
              <a:t> library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68916-A2D8-62BD-9DEA-CC34B6FFD607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	#include  &lt;</a:t>
            </a:r>
            <a:r>
              <a:rPr lang="en-US" alt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stdio.h</a:t>
            </a:r>
            <a:r>
              <a:rPr lang="en-US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en-US" dirty="0"/>
              <a:t>Declares FILE type and function prototypes</a:t>
            </a:r>
          </a:p>
          <a:p>
            <a:pPr lvl="1"/>
            <a:r>
              <a:rPr lang="en-US" altLang="en-US" dirty="0"/>
              <a:t>FILE is an </a:t>
            </a:r>
            <a:r>
              <a:rPr lang="en-US" altLang="en-US" b="1" dirty="0"/>
              <a:t>opaque type</a:t>
            </a:r>
            <a:r>
              <a:rPr lang="en-US" altLang="en-US" dirty="0"/>
              <a:t> (system dependent) for operating on files</a:t>
            </a:r>
            <a:endParaRPr lang="en-US" dirty="0"/>
          </a:p>
          <a:p>
            <a:pPr lvl="2"/>
            <a:r>
              <a:rPr lang="en-US" dirty="0">
                <a:solidFill>
                  <a:srgbClr val="0070C0"/>
                </a:solidFill>
              </a:rPr>
              <a:t>It is a structure, but do not try to change it directly!</a:t>
            </a:r>
          </a:p>
          <a:p>
            <a:pPr lvl="1"/>
            <a:r>
              <a:rPr lang="en-US" altLang="en-US" dirty="0"/>
              <a:t>Use library functions to access FILE objects, via pointers (FILE *)</a:t>
            </a:r>
          </a:p>
          <a:p>
            <a:r>
              <a:rPr lang="en-US" dirty="0"/>
              <a:t>Defines “standard” streams </a:t>
            </a:r>
            <a:r>
              <a:rPr lang="en-US" dirty="0">
                <a:solidFill>
                  <a:srgbClr val="0070C0"/>
                </a:solidFill>
              </a:rPr>
              <a:t>stdin, </a:t>
            </a:r>
            <a:r>
              <a:rPr lang="en-US" dirty="0" err="1">
                <a:solidFill>
                  <a:srgbClr val="0070C0"/>
                </a:solidFill>
              </a:rPr>
              <a:t>stdout</a:t>
            </a:r>
            <a:r>
              <a:rPr lang="en-US" dirty="0">
                <a:solidFill>
                  <a:srgbClr val="0070C0"/>
                </a:solidFill>
              </a:rPr>
              <a:t>, stderr </a:t>
            </a:r>
          </a:p>
          <a:p>
            <a:pPr lvl="1"/>
            <a:r>
              <a:rPr lang="en-US" dirty="0"/>
              <a:t>Created automatically when program starts </a:t>
            </a:r>
          </a:p>
          <a:p>
            <a:pPr lvl="1"/>
            <a:r>
              <a:rPr lang="en-US" dirty="0"/>
              <a:t>They are files!</a:t>
            </a:r>
          </a:p>
          <a:p>
            <a:r>
              <a:rPr lang="en-US" altLang="en-US" dirty="0"/>
              <a:t>The library is linked automatically by the compiler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9CBE3-EFF6-1CC8-03D0-9F8F23FDE257}"/>
              </a:ext>
            </a:extLst>
          </p:cNvPr>
          <p:cNvSpPr txBox="1"/>
          <p:nvPr/>
        </p:nvSpPr>
        <p:spPr>
          <a:xfrm>
            <a:off x="8761957" y="4076170"/>
            <a:ext cx="270510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They are FILE *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4625870-38AE-A309-D68F-69D9071D61FA}"/>
              </a:ext>
            </a:extLst>
          </p:cNvPr>
          <p:cNvCxnSpPr>
            <a:cxnSpLocks/>
          </p:cNvCxnSpPr>
          <p:nvPr/>
        </p:nvCxnSpPr>
        <p:spPr>
          <a:xfrm flipH="1" flipV="1">
            <a:off x="8170678" y="4228609"/>
            <a:ext cx="677617" cy="114300"/>
          </a:xfrm>
          <a:prstGeom prst="straightConnector1">
            <a:avLst/>
          </a:prstGeom>
          <a:noFill/>
          <a:ln w="57150" cap="flat">
            <a:solidFill>
              <a:srgbClr val="0070C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14711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FBBA4-83D2-9DD5-9C05-C02EB258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Files and I/O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0236-5C39-4425-7321-E1DE11B35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9346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US" dirty="0"/>
              <a:t>In C, a file is simply a sequential stream of bytes</a:t>
            </a:r>
          </a:p>
          <a:p>
            <a:pPr lvl="0"/>
            <a:r>
              <a:rPr lang="en-US" dirty="0"/>
              <a:t>The “f” family of functions (</a:t>
            </a:r>
            <a:r>
              <a:rPr lang="en-US" dirty="0" err="1"/>
              <a:t>fopen</a:t>
            </a:r>
            <a:r>
              <a:rPr lang="en-US" dirty="0"/>
              <a:t>, </a:t>
            </a:r>
            <a:r>
              <a:rPr lang="en-US" dirty="0" err="1"/>
              <a:t>fclose</a:t>
            </a:r>
            <a:r>
              <a:rPr lang="en-US" dirty="0"/>
              <a:t>, </a:t>
            </a:r>
            <a:r>
              <a:rPr lang="en-US" dirty="0" err="1"/>
              <a:t>fread</a:t>
            </a:r>
            <a:r>
              <a:rPr lang="en-US" dirty="0"/>
              <a:t>, </a:t>
            </a:r>
            <a:r>
              <a:rPr lang="en-US" dirty="0" err="1"/>
              <a:t>fgetc</a:t>
            </a:r>
            <a:r>
              <a:rPr lang="en-US" dirty="0"/>
              <a:t>, </a:t>
            </a:r>
            <a:r>
              <a:rPr lang="en-US" dirty="0" err="1"/>
              <a:t>fscanf</a:t>
            </a:r>
            <a:r>
              <a:rPr lang="en-US" dirty="0"/>
              <a:t>, </a:t>
            </a:r>
            <a:r>
              <a:rPr lang="en-US" dirty="0" err="1"/>
              <a:t>fprintf</a:t>
            </a:r>
            <a:r>
              <a:rPr lang="en-US" dirty="0"/>
              <a:t>,…) are </a:t>
            </a:r>
            <a:r>
              <a:rPr lang="en-US" dirty="0">
                <a:solidFill>
                  <a:schemeClr val="accent1"/>
                </a:solidFill>
              </a:rPr>
              <a:t>C library functions</a:t>
            </a:r>
            <a:r>
              <a:rPr lang="en-US" dirty="0"/>
              <a:t> to operate on files</a:t>
            </a:r>
          </a:p>
          <a:p>
            <a:pPr lvl="1"/>
            <a:r>
              <a:rPr lang="en-US" dirty="0"/>
              <a:t>All these use a FILE* abstraction to represent a file</a:t>
            </a:r>
          </a:p>
          <a:p>
            <a:pPr lvl="1"/>
            <a:r>
              <a:rPr lang="en-US" dirty="0"/>
              <a:t>The C library provides buffering</a:t>
            </a:r>
          </a:p>
          <a:p>
            <a:pPr lvl="2"/>
            <a:r>
              <a:rPr lang="en-US" dirty="0"/>
              <a:t>That's why sometimes you do not see output of </a:t>
            </a:r>
            <a:r>
              <a:rPr lang="en-US" dirty="0" err="1"/>
              <a:t>printf</a:t>
            </a:r>
            <a:r>
              <a:rPr lang="en-US" dirty="0"/>
              <a:t> immediately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4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97CF-5A77-7E82-1229-F8D924900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File as stream of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456EB-AEAB-CEE6-0E17-17324D81F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335074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Before use a file must be “open”</a:t>
            </a:r>
          </a:p>
          <a:p>
            <a:pPr lvl="1"/>
            <a:r>
              <a:rPr lang="en-US" dirty="0"/>
              <a:t>This sets a </a:t>
            </a:r>
            <a:r>
              <a:rPr lang="en-US" b="1" dirty="0"/>
              <a:t>position indicator</a:t>
            </a:r>
            <a:r>
              <a:rPr lang="en-US" dirty="0"/>
              <a:t> for reading and/or writing</a:t>
            </a:r>
          </a:p>
          <a:p>
            <a:r>
              <a:rPr lang="en-US" dirty="0"/>
              <a:t>Each read/write starts from current position, and moves the indicator</a:t>
            </a:r>
          </a:p>
          <a:p>
            <a:pPr lvl="1"/>
            <a:r>
              <a:rPr lang="en-US" dirty="0"/>
              <a:t>Writing after last byte increases the file size</a:t>
            </a:r>
          </a:p>
          <a:p>
            <a:r>
              <a:rPr lang="en-US" dirty="0"/>
              <a:t>Position indicator can also be changed with </a:t>
            </a:r>
            <a:r>
              <a:rPr lang="en-US" dirty="0" err="1"/>
              <a:t>fseek</a:t>
            </a:r>
            <a:endParaRPr lang="en-US" dirty="0"/>
          </a:p>
          <a:p>
            <a:r>
              <a:rPr lang="en-US" dirty="0"/>
              <a:t>All open files are closed when program ends</a:t>
            </a:r>
          </a:p>
          <a:p>
            <a:pPr lvl="1"/>
            <a:r>
              <a:rPr lang="en-US" dirty="0"/>
              <a:t>Good practice to close explicitly when no longer needed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EC0173-7361-7D11-2F99-448E17BC5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698" y="4835208"/>
            <a:ext cx="9448105" cy="202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3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6DB0-BEFD-0FBB-81AC-DA9CDA998E8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Opening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0AA8E-B9B8-DD20-FE16-5F3700C391A2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FILE* </a:t>
            </a:r>
            <a:r>
              <a:rPr lang="en-US" dirty="0" err="1"/>
              <a:t>fopen</a:t>
            </a:r>
            <a:r>
              <a:rPr lang="en-US" dirty="0"/>
              <a:t>(	const char *filename, const char *mode);</a:t>
            </a:r>
          </a:p>
          <a:p>
            <a:pPr lvl="1"/>
            <a:r>
              <a:rPr lang="en-US" dirty="0"/>
              <a:t>Open the file filename in mode as a stream of bytes</a:t>
            </a:r>
          </a:p>
          <a:p>
            <a:pPr lvl="1"/>
            <a:r>
              <a:rPr lang="en-US" dirty="0"/>
              <a:t>Returns a pointer to FILE (FILE *) or NULL (and </a:t>
            </a:r>
            <a:r>
              <a:rPr lang="en-US" dirty="0" err="1"/>
              <a:t>errno</a:t>
            </a:r>
            <a:r>
              <a:rPr lang="en-US" dirty="0"/>
              <a:t> is set)</a:t>
            </a:r>
          </a:p>
          <a:p>
            <a:pPr lvl="1"/>
            <a:r>
              <a:rPr lang="en-US" dirty="0"/>
              <a:t>Mode</a:t>
            </a:r>
          </a:p>
          <a:p>
            <a:pPr lvl="2"/>
            <a:r>
              <a:rPr lang="en-US" sz="2800" dirty="0"/>
              <a:t>“r”	: Reading mode</a:t>
            </a:r>
          </a:p>
          <a:p>
            <a:pPr lvl="2"/>
            <a:r>
              <a:rPr lang="en-US" sz="2800" dirty="0"/>
              <a:t>“r+”	: Read and write	</a:t>
            </a:r>
          </a:p>
          <a:p>
            <a:pPr lvl="2"/>
            <a:r>
              <a:rPr lang="en-US" sz="2800" dirty="0"/>
              <a:t>“w”    : Writing mode, file is created or truncated to zero length</a:t>
            </a:r>
          </a:p>
          <a:p>
            <a:pPr lvl="2"/>
            <a:r>
              <a:rPr lang="en-US" sz="2800" dirty="0"/>
              <a:t>“w+”	: Read and write, but the file is created or truncated</a:t>
            </a:r>
          </a:p>
          <a:p>
            <a:pPr lvl="2"/>
            <a:r>
              <a:rPr lang="en-US" sz="2800" dirty="0"/>
              <a:t>“a” 	: Append mode, the file is created if it does not exist</a:t>
            </a:r>
          </a:p>
          <a:p>
            <a:pPr lvl="2"/>
            <a:r>
              <a:rPr lang="en-US" sz="2800" dirty="0"/>
              <a:t>“a+”	: Read and append, the file is created if it does not exist. 			        Reading starts at beginning, but writing done at the 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437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FA85-3D5B-B15D-9EB5-10C91E17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600"/>
            <a:ext cx="10515600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Closing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6A19-B98E-7A85-FD13-0586D6C20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520" y="4484299"/>
            <a:ext cx="10515600" cy="218910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fclose</a:t>
            </a:r>
            <a:r>
              <a:rPr lang="en-US" dirty="0">
                <a:latin typeface="Consolas" panose="020B0609020204030204" pitchFamily="49" charset="0"/>
              </a:rPr>
              <a:t>(FILE *stream);</a:t>
            </a:r>
          </a:p>
          <a:p>
            <a:pPr lvl="1"/>
            <a:r>
              <a:rPr lang="en-US" dirty="0"/>
              <a:t>Close a stream</a:t>
            </a:r>
          </a:p>
          <a:p>
            <a:pPr lvl="1"/>
            <a:r>
              <a:rPr lang="en-US" dirty="0"/>
              <a:t>Returns </a:t>
            </a:r>
          </a:p>
          <a:p>
            <a:pPr lvl="2"/>
            <a:r>
              <a:rPr lang="en-US" dirty="0"/>
              <a:t>0 		if it worked</a:t>
            </a:r>
          </a:p>
          <a:p>
            <a:pPr lvl="2"/>
            <a:r>
              <a:rPr lang="en-US" dirty="0"/>
              <a:t>EOF		if there was a problem (and </a:t>
            </a:r>
            <a:r>
              <a:rPr lang="en-US" dirty="0" err="1"/>
              <a:t>errno</a:t>
            </a:r>
            <a:r>
              <a:rPr lang="en-US" dirty="0"/>
              <a:t> is set)</a:t>
            </a:r>
          </a:p>
          <a:p>
            <a:endParaRPr lang="en-US" dirty="0"/>
          </a:p>
        </p:txBody>
      </p:sp>
      <p:pic>
        <p:nvPicPr>
          <p:cNvPr id="4098" name="Picture 2" descr="sorry we are closed but still awesome | nchenga | Flickr">
            <a:extLst>
              <a:ext uri="{FF2B5EF4-FFF2-40B4-BE49-F238E27FC236}">
                <a16:creationId xmlns:a16="http://schemas.microsoft.com/office/drawing/2014/main" id="{0D03155C-D41E-9B2C-05F3-A672DA8B8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678" y="1668876"/>
            <a:ext cx="3377655" cy="253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78A9B8-F597-1301-4B1F-24C8337FD528}"/>
              </a:ext>
            </a:extLst>
          </p:cNvPr>
          <p:cNvSpPr txBox="1"/>
          <p:nvPr/>
        </p:nvSpPr>
        <p:spPr>
          <a:xfrm rot="226832">
            <a:off x="6236093" y="3740013"/>
            <a:ext cx="14599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 file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CA192F-F94B-CE5B-F9E3-CA5FDB5CA574}"/>
              </a:ext>
            </a:extLst>
          </p:cNvPr>
          <p:cNvCxnSpPr/>
          <p:nvPr/>
        </p:nvCxnSpPr>
        <p:spPr>
          <a:xfrm>
            <a:off x="6225505" y="3524168"/>
            <a:ext cx="1454670" cy="9418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435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59C4-34B8-6C6B-817F-8AF903C5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70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Simple File Reading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518DD-B628-746E-5641-E206A309B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95" y="1138094"/>
            <a:ext cx="6220999" cy="54530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041639-F9E5-65CC-CA0A-E6FF53C9F2A8}"/>
              </a:ext>
            </a:extLst>
          </p:cNvPr>
          <p:cNvSpPr/>
          <p:nvPr/>
        </p:nvSpPr>
        <p:spPr>
          <a:xfrm>
            <a:off x="380673" y="4061820"/>
            <a:ext cx="6082918" cy="2448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1B0CEA0-EEE9-7D9B-C17C-2A0FEAB0C93D}"/>
              </a:ext>
            </a:extLst>
          </p:cNvPr>
          <p:cNvSpPr/>
          <p:nvPr/>
        </p:nvSpPr>
        <p:spPr>
          <a:xfrm>
            <a:off x="4750971" y="3039861"/>
            <a:ext cx="878542" cy="941294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FDFB59-4FE0-1932-C8B3-7DEFEE63C8F1}"/>
              </a:ext>
            </a:extLst>
          </p:cNvPr>
          <p:cNvSpPr txBox="1"/>
          <p:nvPr/>
        </p:nvSpPr>
        <p:spPr>
          <a:xfrm>
            <a:off x="5629513" y="2969120"/>
            <a:ext cx="636135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Read in a maximum number of character lines from a text file.</a:t>
            </a:r>
          </a:p>
        </p:txBody>
      </p:sp>
    </p:spTree>
    <p:extLst>
      <p:ext uri="{BB962C8B-B14F-4D97-AF65-F5344CB8AC3E}">
        <p14:creationId xmlns:p14="http://schemas.microsoft.com/office/powerpoint/2010/main" val="1090594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DDE39-C9C6-88F5-5B14-51B6CA74577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dirty="0"/>
              <a:t>What does the file “HelloWorld.txt” look like?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45606-DB32-5D2D-A4FB-7C06ED62099E}"/>
              </a:ext>
            </a:extLst>
          </p:cNvPr>
          <p:cNvSpPr txBox="1"/>
          <p:nvPr/>
        </p:nvSpPr>
        <p:spPr>
          <a:xfrm>
            <a:off x="5619832" y="2571459"/>
            <a:ext cx="620784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600" dirty="0"/>
              <a:t>Hello</a:t>
            </a:r>
          </a:p>
          <a:p>
            <a:r>
              <a:rPr lang="en-US" sz="3600" dirty="0"/>
              <a:t>World</a:t>
            </a:r>
          </a:p>
          <a:p>
            <a:r>
              <a:rPr lang="en-US" sz="3600" dirty="0"/>
              <a:t>My</a:t>
            </a:r>
          </a:p>
          <a:p>
            <a:r>
              <a:rPr lang="en-US" sz="3600" dirty="0"/>
              <a:t>Name</a:t>
            </a:r>
          </a:p>
          <a:p>
            <a:r>
              <a:rPr lang="en-US" sz="3600" dirty="0"/>
              <a:t>Is</a:t>
            </a:r>
          </a:p>
          <a:p>
            <a:r>
              <a:rPr lang="en-US" sz="3600" dirty="0"/>
              <a:t>Apple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23FC5D-5565-C29E-B187-3766E0D535CB}"/>
              </a:ext>
            </a:extLst>
          </p:cNvPr>
          <p:cNvSpPr txBox="1"/>
          <p:nvPr/>
        </p:nvSpPr>
        <p:spPr>
          <a:xfrm>
            <a:off x="5675428" y="2048903"/>
            <a:ext cx="60966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u="sng" dirty="0"/>
              <a:t>HelloWorld.txt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E5AC66-035F-655E-DA73-8F3D0D62BD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28"/>
          <a:stretch/>
        </p:blipFill>
        <p:spPr>
          <a:xfrm>
            <a:off x="563146" y="2868783"/>
            <a:ext cx="4595870" cy="30394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3CBAA5-C895-A17B-8154-82B01A01E9C6}"/>
              </a:ext>
            </a:extLst>
          </p:cNvPr>
          <p:cNvSpPr txBox="1"/>
          <p:nvPr/>
        </p:nvSpPr>
        <p:spPr>
          <a:xfrm>
            <a:off x="747936" y="2571459"/>
            <a:ext cx="406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you create a very complicated file:</a:t>
            </a:r>
          </a:p>
        </p:txBody>
      </p:sp>
    </p:spTree>
    <p:extLst>
      <p:ext uri="{BB962C8B-B14F-4D97-AF65-F5344CB8AC3E}">
        <p14:creationId xmlns:p14="http://schemas.microsoft.com/office/powerpoint/2010/main" val="118843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59C4-34B8-6C6B-817F-8AF903C5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70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Simple File Reading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518DD-B628-746E-5641-E206A309B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95" y="1138094"/>
            <a:ext cx="6220999" cy="54530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041639-F9E5-65CC-CA0A-E6FF53C9F2A8}"/>
              </a:ext>
            </a:extLst>
          </p:cNvPr>
          <p:cNvSpPr/>
          <p:nvPr/>
        </p:nvSpPr>
        <p:spPr>
          <a:xfrm>
            <a:off x="392935" y="5232215"/>
            <a:ext cx="6082918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D20CE5-EF4E-58D3-9445-6AA04FA657A5}"/>
              </a:ext>
            </a:extLst>
          </p:cNvPr>
          <p:cNvSpPr/>
          <p:nvPr/>
        </p:nvSpPr>
        <p:spPr>
          <a:xfrm>
            <a:off x="392935" y="1138094"/>
            <a:ext cx="6082918" cy="2632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C83201E-C161-5345-9311-2EEC267E7906}"/>
              </a:ext>
            </a:extLst>
          </p:cNvPr>
          <p:cNvSpPr/>
          <p:nvPr/>
        </p:nvSpPr>
        <p:spPr>
          <a:xfrm>
            <a:off x="6356076" y="4030838"/>
            <a:ext cx="525111" cy="941294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51BC59-D635-BA25-4B02-02BB6477DB47}"/>
              </a:ext>
            </a:extLst>
          </p:cNvPr>
          <p:cNvSpPr txBox="1"/>
          <p:nvPr/>
        </p:nvSpPr>
        <p:spPr>
          <a:xfrm>
            <a:off x="6881187" y="3716655"/>
            <a:ext cx="380223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Error handling as we previously discussed, make sure the file is readable.</a:t>
            </a:r>
          </a:p>
        </p:txBody>
      </p:sp>
    </p:spTree>
    <p:extLst>
      <p:ext uri="{BB962C8B-B14F-4D97-AF65-F5344CB8AC3E}">
        <p14:creationId xmlns:p14="http://schemas.microsoft.com/office/powerpoint/2010/main" val="2547245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59C4-34B8-6C6B-817F-8AF903C5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70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Simple File Reading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518DD-B628-746E-5641-E206A309B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95" y="1138094"/>
            <a:ext cx="6220999" cy="54530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041639-F9E5-65CC-CA0A-E6FF53C9F2A8}"/>
              </a:ext>
            </a:extLst>
          </p:cNvPr>
          <p:cNvSpPr/>
          <p:nvPr/>
        </p:nvSpPr>
        <p:spPr>
          <a:xfrm>
            <a:off x="323895" y="5926808"/>
            <a:ext cx="6082918" cy="895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D20CE5-EF4E-58D3-9445-6AA04FA657A5}"/>
              </a:ext>
            </a:extLst>
          </p:cNvPr>
          <p:cNvSpPr/>
          <p:nvPr/>
        </p:nvSpPr>
        <p:spPr>
          <a:xfrm>
            <a:off x="323895" y="4008718"/>
            <a:ext cx="6082918" cy="1194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C83201E-C161-5345-9311-2EEC267E7906}"/>
              </a:ext>
            </a:extLst>
          </p:cNvPr>
          <p:cNvSpPr/>
          <p:nvPr/>
        </p:nvSpPr>
        <p:spPr>
          <a:xfrm>
            <a:off x="6250116" y="2923321"/>
            <a:ext cx="525111" cy="941294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51BC59-D635-BA25-4B02-02BB6477DB47}"/>
              </a:ext>
            </a:extLst>
          </p:cNvPr>
          <p:cNvSpPr txBox="1"/>
          <p:nvPr/>
        </p:nvSpPr>
        <p:spPr>
          <a:xfrm>
            <a:off x="6775227" y="2793803"/>
            <a:ext cx="380223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Create a file pointer and use </a:t>
            </a:r>
            <a:r>
              <a:rPr lang="en-US" sz="2400" dirty="0" err="1"/>
              <a:t>fopen</a:t>
            </a:r>
            <a:r>
              <a:rPr lang="en-US" sz="2400" dirty="0"/>
              <a:t> to point to the file.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FB704B-3F50-2E49-AC97-B13E3859F1DD}"/>
              </a:ext>
            </a:extLst>
          </p:cNvPr>
          <p:cNvSpPr/>
          <p:nvPr/>
        </p:nvSpPr>
        <p:spPr>
          <a:xfrm>
            <a:off x="392935" y="1138094"/>
            <a:ext cx="6082918" cy="169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B0D862D-84CD-F4F5-9152-98304DB7AEC2}"/>
              </a:ext>
            </a:extLst>
          </p:cNvPr>
          <p:cNvSpPr/>
          <p:nvPr/>
        </p:nvSpPr>
        <p:spPr>
          <a:xfrm>
            <a:off x="5447155" y="5252910"/>
            <a:ext cx="1363111" cy="512127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2C07C8-0E6E-CC4D-9485-48C2A9127E04}"/>
              </a:ext>
            </a:extLst>
          </p:cNvPr>
          <p:cNvSpPr txBox="1"/>
          <p:nvPr/>
        </p:nvSpPr>
        <p:spPr>
          <a:xfrm>
            <a:off x="6775227" y="4908808"/>
            <a:ext cx="380223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dirty="0" err="1"/>
              <a:t>fgets</a:t>
            </a:r>
            <a:r>
              <a:rPr lang="en-US" sz="2400" dirty="0"/>
              <a:t> to keep reading lines of the file until we reach the end or max length.</a:t>
            </a:r>
          </a:p>
        </p:txBody>
      </p:sp>
    </p:spTree>
    <p:extLst>
      <p:ext uri="{BB962C8B-B14F-4D97-AF65-F5344CB8AC3E}">
        <p14:creationId xmlns:p14="http://schemas.microsoft.com/office/powerpoint/2010/main" val="1910080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1D50-927B-127B-A8D4-80EB8E193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Who is </a:t>
            </a:r>
            <a:r>
              <a:rPr lang="en-US" u="sng" dirty="0" err="1"/>
              <a:t>fgets</a:t>
            </a:r>
            <a:r>
              <a:rPr lang="en-US" u="sng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0CA5A-F4F1-720A-8A5F-972C77165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445" y="3016251"/>
            <a:ext cx="10515600" cy="232645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The C library function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char *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fgets</a:t>
            </a:r>
            <a:r>
              <a:rPr lang="en-US" b="1" i="0" dirty="0">
                <a:solidFill>
                  <a:srgbClr val="000000"/>
                </a:solidFill>
                <a:effectLst/>
              </a:rPr>
              <a:t>(char *str, int n, FILE *stream)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reads a line from the specified stream and stores it into the string pointed to by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str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It stops when either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(n-1)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characters are read, the newline character is read, or the end-of-file is reached, whichever comes first.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08B993-4B98-23FC-1549-0519CDCD1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594" y="1781551"/>
            <a:ext cx="8674811" cy="66172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char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*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fgets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(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char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*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str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var(--bs-font-monospace)"/>
              </a:rPr>
              <a:t>int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n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,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 FILE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*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ar(--bs-font-monospace)"/>
              </a:rPr>
              <a:t>stream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var(--bs-font-monospace)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7E0D1D-E7FC-EB2A-0E12-F0F0B5A8040D}"/>
              </a:ext>
            </a:extLst>
          </p:cNvPr>
          <p:cNvSpPr txBox="1"/>
          <p:nvPr/>
        </p:nvSpPr>
        <p:spPr>
          <a:xfrm>
            <a:off x="2166302" y="6488668"/>
            <a:ext cx="848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https://www.tutorialspoint.com/c_standard_library/c_function_fgets.htm</a:t>
            </a:r>
          </a:p>
        </p:txBody>
      </p:sp>
    </p:spTree>
    <p:extLst>
      <p:ext uri="{BB962C8B-B14F-4D97-AF65-F5344CB8AC3E}">
        <p14:creationId xmlns:p14="http://schemas.microsoft.com/office/powerpoint/2010/main" val="365128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2676-4DF6-D1EC-22EE-AF3EB3A4A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69" y="121659"/>
            <a:ext cx="10515600" cy="217022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/>
              <a:t>Question 0: What will be printed?</a:t>
            </a:r>
            <a:br>
              <a:rPr lang="en-US" dirty="0"/>
            </a:br>
            <a:r>
              <a:rPr lang="en-US" dirty="0"/>
              <a:t>A) r=7</a:t>
            </a:r>
            <a:br>
              <a:rPr lang="en-US" dirty="0"/>
            </a:br>
            <a:r>
              <a:rPr lang="en-US" dirty="0"/>
              <a:t>B) r=0 </a:t>
            </a:r>
            <a:br>
              <a:rPr lang="en-US" dirty="0"/>
            </a:br>
            <a:r>
              <a:rPr lang="en-US" dirty="0"/>
              <a:t>C) r=1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D4AD34-B1A4-7EA9-F719-AB7555F4A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09" y="2514578"/>
            <a:ext cx="4780103" cy="39186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30055B-4252-B9B5-0E43-B46508E0E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546" y="3904615"/>
            <a:ext cx="5260273" cy="71127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B89A58A-D1BB-A0E7-38CF-6E5F50941AF2}"/>
              </a:ext>
            </a:extLst>
          </p:cNvPr>
          <p:cNvSpPr/>
          <p:nvPr/>
        </p:nvSpPr>
        <p:spPr>
          <a:xfrm>
            <a:off x="5398276" y="3756937"/>
            <a:ext cx="1236206" cy="10066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3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659C4-34B8-6C6B-817F-8AF903C5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70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Simple File Reading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518DD-B628-746E-5641-E206A309B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95" y="1138094"/>
            <a:ext cx="6220999" cy="54530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3C98D2-4DA7-83A4-40F8-8E819AFD1CB4}"/>
              </a:ext>
            </a:extLst>
          </p:cNvPr>
          <p:cNvSpPr/>
          <p:nvPr/>
        </p:nvSpPr>
        <p:spPr>
          <a:xfrm>
            <a:off x="323895" y="3065006"/>
            <a:ext cx="4369763" cy="94972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A8AD61-EA96-8BB5-8D9F-0471596646F8}"/>
              </a:ext>
            </a:extLst>
          </p:cNvPr>
          <p:cNvSpPr/>
          <p:nvPr/>
        </p:nvSpPr>
        <p:spPr>
          <a:xfrm>
            <a:off x="323895" y="5203185"/>
            <a:ext cx="4750435" cy="94972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942285A-76E0-8EB0-9CAD-A20EBEC27816}"/>
              </a:ext>
            </a:extLst>
          </p:cNvPr>
          <p:cNvSpPr/>
          <p:nvPr/>
        </p:nvSpPr>
        <p:spPr>
          <a:xfrm>
            <a:off x="6620014" y="3108175"/>
            <a:ext cx="1173415" cy="1012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2DCCD9-D72C-B31F-A1D0-49063E5A9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550" y="2731881"/>
            <a:ext cx="4229652" cy="19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2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3CD1-91DE-4A87-B2D1-582FA3CBF796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Byte Sized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CDFCF-AB02-4134-27F9-88095CF3E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847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In the previous coding example we looked at reading an entire line.</a:t>
            </a:r>
          </a:p>
          <a:p>
            <a:r>
              <a:rPr lang="en-US" dirty="0"/>
              <a:t>What if we want to read bytes at a time?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DCAB9D-67A6-597A-6A44-226F60D3A5A4}"/>
              </a:ext>
            </a:extLst>
          </p:cNvPr>
          <p:cNvSpPr txBox="1">
            <a:spLocks/>
          </p:cNvSpPr>
          <p:nvPr/>
        </p:nvSpPr>
        <p:spPr>
          <a:xfrm>
            <a:off x="838200" y="3079388"/>
            <a:ext cx="10515600" cy="34134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fgetc</a:t>
            </a:r>
            <a:r>
              <a:rPr lang="en-US" dirty="0">
                <a:latin typeface="Consolas" panose="020B0609020204030204" pitchFamily="49" charset="0"/>
              </a:rPr>
              <a:t>( FILE *stream);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fputc</a:t>
            </a:r>
            <a:r>
              <a:rPr lang="en-US" dirty="0">
                <a:latin typeface="Consolas" panose="020B0609020204030204" pitchFamily="49" charset="0"/>
              </a:rPr>
              <a:t>(int c, FILE *stream);</a:t>
            </a:r>
          </a:p>
          <a:p>
            <a:endParaRPr lang="en-US" dirty="0"/>
          </a:p>
          <a:p>
            <a:r>
              <a:rPr lang="en-US" dirty="0"/>
              <a:t>Read or write one (ASCII) character (8-bits) at a time</a:t>
            </a:r>
          </a:p>
          <a:p>
            <a:pPr lvl="1"/>
            <a:r>
              <a:rPr lang="en-US" dirty="0"/>
              <a:t>Can be slow for large files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fgetc</a:t>
            </a:r>
            <a:r>
              <a:rPr lang="en-US" dirty="0"/>
              <a:t> reads a character from the stream and returns the character just read in (as unsigned char extended to int)</a:t>
            </a:r>
          </a:p>
          <a:p>
            <a:pPr lvl="2"/>
            <a:r>
              <a:rPr lang="en-US" dirty="0"/>
              <a:t>Returns EOF when at the end of file or on error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fputc</a:t>
            </a:r>
            <a:r>
              <a:rPr lang="en-US" dirty="0"/>
              <a:t> writes the character received as argument to the stream and returns the character that was just written out</a:t>
            </a:r>
          </a:p>
          <a:p>
            <a:pPr lvl="2"/>
            <a:r>
              <a:rPr lang="en-US" dirty="0"/>
              <a:t>Returns EOF on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19CD-CE4D-3180-D485-F0006BEC444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err="1"/>
              <a:t>getc</a:t>
            </a:r>
            <a:r>
              <a:rPr lang="en-US" dirty="0"/>
              <a:t> / </a:t>
            </a:r>
            <a:r>
              <a:rPr lang="en-US" dirty="0" err="1"/>
              <a:t>putc</a:t>
            </a:r>
            <a:r>
              <a:rPr lang="en-US" dirty="0"/>
              <a:t> and </a:t>
            </a:r>
            <a:r>
              <a:rPr lang="en-US" dirty="0" err="1"/>
              <a:t>ungetc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FF74-7916-4A31-72E5-E6BF2B49EE26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getc</a:t>
            </a:r>
            <a:r>
              <a:rPr lang="en-US" dirty="0">
                <a:latin typeface="Consolas" panose="020B0609020204030204" pitchFamily="49" charset="0"/>
              </a:rPr>
              <a:t>(FILE *stream);</a:t>
            </a:r>
          </a:p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putc</a:t>
            </a:r>
            <a:r>
              <a:rPr lang="en-US" dirty="0">
                <a:latin typeface="Consolas" panose="020B0609020204030204" pitchFamily="49" charset="0"/>
              </a:rPr>
              <a:t>(int c, FILE *stream);</a:t>
            </a:r>
          </a:p>
          <a:p>
            <a:pPr lvl="1"/>
            <a:r>
              <a:rPr lang="en-US" dirty="0"/>
              <a:t>Same as </a:t>
            </a:r>
            <a:r>
              <a:rPr lang="en-US" dirty="0" err="1"/>
              <a:t>fgetc</a:t>
            </a:r>
            <a:r>
              <a:rPr lang="en-US" dirty="0"/>
              <a:t>/</a:t>
            </a:r>
            <a:r>
              <a:rPr lang="en-US" dirty="0" err="1"/>
              <a:t>fputc</a:t>
            </a:r>
            <a:r>
              <a:rPr lang="en-US" dirty="0"/>
              <a:t> except they may be implemented as </a:t>
            </a:r>
            <a:r>
              <a:rPr lang="en-US" dirty="0">
                <a:solidFill>
                  <a:schemeClr val="accent1"/>
                </a:solidFill>
              </a:rPr>
              <a:t>macros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fgetc</a:t>
            </a:r>
            <a:r>
              <a:rPr lang="en-US" dirty="0"/>
              <a:t>/</a:t>
            </a:r>
            <a:r>
              <a:rPr lang="en-US" dirty="0" err="1"/>
              <a:t>fputc</a:t>
            </a:r>
            <a:r>
              <a:rPr lang="en-US" dirty="0"/>
              <a:t> unless you have strong reasons not to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ungetc</a:t>
            </a:r>
            <a:r>
              <a:rPr lang="en-US" dirty="0">
                <a:latin typeface="Consolas" panose="020B0609020204030204" pitchFamily="49" charset="0"/>
              </a:rPr>
              <a:t>(int c, FILE *stream);</a:t>
            </a:r>
          </a:p>
          <a:p>
            <a:pPr lvl="1"/>
            <a:r>
              <a:rPr lang="en-US" dirty="0"/>
              <a:t> Pushes last read char back to stream, where it is available for  subsequent  read  operations</a:t>
            </a:r>
          </a:p>
          <a:p>
            <a:pPr lvl="1"/>
            <a:r>
              <a:rPr lang="en-US" dirty="0"/>
              <a:t> Only one pushback guaranteed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36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8F90A-0CEB-D873-F914-A05AFC60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u="sng" dirty="0" err="1"/>
              <a:t>getchar</a:t>
            </a:r>
            <a:r>
              <a:rPr lang="en-US" sz="4400" u="sng" dirty="0"/>
              <a:t> / </a:t>
            </a:r>
            <a:r>
              <a:rPr lang="en-US" sz="4400" u="sng" dirty="0" err="1"/>
              <a:t>putchar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DFDDF-13CB-5A00-85E6-8AC51E14744F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941100"/>
                </a:solidFill>
                <a:latin typeface="Consolas" panose="020B0609020204030204" pitchFamily="49" charset="0"/>
              </a:rPr>
              <a:t>int </a:t>
            </a:r>
            <a:r>
              <a:rPr lang="en-US" sz="3000" dirty="0" err="1">
                <a:solidFill>
                  <a:srgbClr val="941100"/>
                </a:solidFill>
                <a:latin typeface="Consolas" panose="020B0609020204030204" pitchFamily="49" charset="0"/>
              </a:rPr>
              <a:t>getchar</a:t>
            </a:r>
            <a:r>
              <a:rPr lang="en-US" sz="3000" dirty="0">
                <a:solidFill>
                  <a:srgbClr val="941100"/>
                </a:solidFill>
                <a:latin typeface="Consolas" panose="020B0609020204030204" pitchFamily="49" charset="0"/>
              </a:rPr>
              <a:t>(void)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same as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fgetc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(stdin)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Reads a character from </a:t>
            </a:r>
            <a:r>
              <a:rPr lang="en-US" sz="2800" dirty="0">
                <a:solidFill>
                  <a:schemeClr val="accent1"/>
                </a:solidFill>
              </a:rPr>
              <a:t>stdin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Returns the character just read in, or EOF on end-of-file or errors 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putchar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(int c)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 same as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fputc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(c, </a:t>
            </a:r>
            <a:r>
              <a:rPr lang="en-US" sz="2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stdout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747474"/>
                </a:solidFill>
              </a:rPr>
              <a:t>Writes the character received as argument on </a:t>
            </a:r>
            <a:r>
              <a:rPr lang="en-US" sz="2800" dirty="0" err="1">
                <a:solidFill>
                  <a:schemeClr val="accent1"/>
                </a:solidFill>
              </a:rPr>
              <a:t>stdout</a:t>
            </a:r>
            <a:endParaRPr lang="en-US" sz="2800" dirty="0">
              <a:solidFill>
                <a:schemeClr val="accent1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747474"/>
                </a:solidFill>
              </a:rPr>
              <a:t>Returns the character that was just written out, or EOF on errors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645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803F-A70D-1901-163C-08FEA4140222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Formatted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01B87-54D2-29A4-6E49-C496A449D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6759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int </a:t>
            </a:r>
            <a:r>
              <a:rPr lang="en-US" altLang="en-US" dirty="0" err="1">
                <a:latin typeface="Consolas" panose="020B0609020204030204" pitchFamily="49" charset="0"/>
              </a:rPr>
              <a:t>fscanf</a:t>
            </a:r>
            <a:r>
              <a:rPr lang="en-US" altLang="en-US" dirty="0">
                <a:latin typeface="Consolas" panose="020B0609020204030204" pitchFamily="49" charset="0"/>
              </a:rPr>
              <a:t>(FILE *stream, const char *format, ...);</a:t>
            </a: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int </a:t>
            </a:r>
            <a:r>
              <a:rPr lang="en-US" altLang="en-US" dirty="0" err="1">
                <a:latin typeface="Consolas" panose="020B0609020204030204" pitchFamily="49" charset="0"/>
              </a:rPr>
              <a:t>fprintf</a:t>
            </a:r>
            <a:r>
              <a:rPr lang="en-US" altLang="en-US" dirty="0">
                <a:latin typeface="Consolas" panose="020B0609020204030204" pitchFamily="49" charset="0"/>
              </a:rPr>
              <a:t>(FILE *stream, const char *format, ...);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Formatted input from file and output to file</a:t>
            </a:r>
          </a:p>
          <a:p>
            <a:pPr lvl="1"/>
            <a:r>
              <a:rPr lang="en-US" altLang="en-US" dirty="0"/>
              <a:t>Like </a:t>
            </a:r>
            <a:r>
              <a:rPr lang="en-US" altLang="en-US" dirty="0" err="1"/>
              <a:t>scanf</a:t>
            </a:r>
            <a:r>
              <a:rPr lang="en-US" altLang="en-US" dirty="0"/>
              <a:t>()/</a:t>
            </a:r>
            <a:r>
              <a:rPr lang="en-US" altLang="en-US" dirty="0" err="1"/>
              <a:t>printf</a:t>
            </a:r>
            <a:r>
              <a:rPr lang="en-US" altLang="en-US" dirty="0"/>
              <a:t>(), but not from stdin or to </a:t>
            </a:r>
            <a:r>
              <a:rPr lang="en-US" altLang="en-US" dirty="0" err="1"/>
              <a:t>stdout</a:t>
            </a:r>
            <a:endParaRPr lang="en-US" altLang="en-US" dirty="0"/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7671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88934-E2DF-1192-21BC-F680D20C1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u="sng" dirty="0" err="1"/>
              <a:t>Fprintf</a:t>
            </a:r>
            <a:r>
              <a:rPr lang="en-US" u="sng" dirty="0"/>
              <a:t>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043C4-651A-1419-DA95-A1C8F6C2B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43" y="1255827"/>
            <a:ext cx="5525173" cy="51351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92C3D2-B47D-3CCE-B278-51FEC2F153EF}"/>
              </a:ext>
            </a:extLst>
          </p:cNvPr>
          <p:cNvSpPr/>
          <p:nvPr/>
        </p:nvSpPr>
        <p:spPr>
          <a:xfrm>
            <a:off x="1039983" y="5509947"/>
            <a:ext cx="2338981" cy="2472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A63409-5674-337A-360C-97FF58C1B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951" y="1222041"/>
            <a:ext cx="4043130" cy="2645362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44582867-CAFD-FDF6-BF88-4BC0D724C8CE}"/>
              </a:ext>
            </a:extLst>
          </p:cNvPr>
          <p:cNvSpPr/>
          <p:nvPr/>
        </p:nvSpPr>
        <p:spPr>
          <a:xfrm>
            <a:off x="9897497" y="1499145"/>
            <a:ext cx="745648" cy="231935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42A5F6-FFEB-3883-73EF-4A09FC0D2221}"/>
              </a:ext>
            </a:extLst>
          </p:cNvPr>
          <p:cNvSpPr txBox="1"/>
          <p:nvPr/>
        </p:nvSpPr>
        <p:spPr>
          <a:xfrm>
            <a:off x="10643145" y="2319649"/>
            <a:ext cx="134478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/>
              <a:t>BEFORE</a:t>
            </a:r>
            <a:r>
              <a:rPr lang="en-US" dirty="0"/>
              <a:t> the code is run.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3DF17C-0225-DC34-9F39-BAFD3AF74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814" y="3867403"/>
            <a:ext cx="3811586" cy="2820574"/>
          </a:xfrm>
          <a:prstGeom prst="rect">
            <a:avLst/>
          </a:prstGeom>
        </p:spPr>
      </p:pic>
      <p:sp>
        <p:nvSpPr>
          <p:cNvPr id="13" name="Right Brace 12">
            <a:extLst>
              <a:ext uri="{FF2B5EF4-FFF2-40B4-BE49-F238E27FC236}">
                <a16:creationId xmlns:a16="http://schemas.microsoft.com/office/drawing/2014/main" id="{CD85980E-2CC5-E83A-4F21-7063173336FF}"/>
              </a:ext>
            </a:extLst>
          </p:cNvPr>
          <p:cNvSpPr/>
          <p:nvPr/>
        </p:nvSpPr>
        <p:spPr>
          <a:xfrm>
            <a:off x="9733977" y="4158661"/>
            <a:ext cx="745648" cy="241747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917ED2-81E8-AC13-C380-7CB3BA6109EB}"/>
              </a:ext>
            </a:extLst>
          </p:cNvPr>
          <p:cNvSpPr txBox="1"/>
          <p:nvPr/>
        </p:nvSpPr>
        <p:spPr>
          <a:xfrm>
            <a:off x="10479625" y="5134491"/>
            <a:ext cx="134478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u="sng" dirty="0"/>
              <a:t>AFTER</a:t>
            </a:r>
            <a:r>
              <a:rPr lang="en-US" dirty="0"/>
              <a:t> the code is run.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B6AAD7-2585-FCFE-D46C-3B4DB56706BA}"/>
              </a:ext>
            </a:extLst>
          </p:cNvPr>
          <p:cNvSpPr/>
          <p:nvPr/>
        </p:nvSpPr>
        <p:spPr>
          <a:xfrm>
            <a:off x="1121743" y="3571262"/>
            <a:ext cx="3183393" cy="2472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5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1AE3B-AE88-663E-A531-6F7AA30AA9BD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Moving file position indicator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647A1-FBBD-9287-8289-3440D8C65BB3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long </a:t>
            </a:r>
            <a:r>
              <a:rPr lang="en-US" altLang="en-US" dirty="0" err="1">
                <a:latin typeface="Consolas" panose="020B0609020204030204" pitchFamily="49" charset="0"/>
              </a:rPr>
              <a:t>ftell</a:t>
            </a:r>
            <a:r>
              <a:rPr lang="en-US" altLang="en-US" dirty="0">
                <a:latin typeface="Consolas" panose="020B0609020204030204" pitchFamily="49" charset="0"/>
              </a:rPr>
              <a:t>(FILE *stream);</a:t>
            </a:r>
          </a:p>
          <a:p>
            <a:pPr lvl="1"/>
            <a:r>
              <a:rPr lang="en-US" dirty="0"/>
              <a:t>Read file position indicator</a:t>
            </a:r>
          </a:p>
          <a:p>
            <a:pPr lvl="1"/>
            <a:r>
              <a:rPr lang="en-US" dirty="0"/>
              <a:t>Return -1 on error</a:t>
            </a:r>
          </a:p>
          <a:p>
            <a:pPr marL="0" lv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int </a:t>
            </a:r>
            <a:r>
              <a:rPr lang="en-US" altLang="en-US" dirty="0" err="1">
                <a:latin typeface="Consolas" panose="020B0609020204030204" pitchFamily="49" charset="0"/>
              </a:rPr>
              <a:t>fseek</a:t>
            </a:r>
            <a:r>
              <a:rPr lang="en-US" altLang="en-US" dirty="0">
                <a:latin typeface="Consolas" panose="020B0609020204030204" pitchFamily="49" charset="0"/>
              </a:rPr>
              <a:t>(FILE * stream, </a:t>
            </a:r>
            <a:r>
              <a:rPr lang="en-US" altLang="en-US" dirty="0" err="1">
                <a:latin typeface="Consolas" panose="020B0609020204030204" pitchFamily="49" charset="0"/>
              </a:rPr>
              <a:t>off_t</a:t>
            </a:r>
            <a:r>
              <a:rPr lang="en-US" altLang="en-US" dirty="0">
                <a:latin typeface="Consolas" panose="020B0609020204030204" pitchFamily="49" charset="0"/>
              </a:rPr>
              <a:t> offset, int whence); </a:t>
            </a:r>
          </a:p>
          <a:p>
            <a:pPr lvl="1"/>
            <a:r>
              <a:rPr lang="en-US" dirty="0"/>
              <a:t>Set the file position indicator</a:t>
            </a:r>
          </a:p>
          <a:p>
            <a:pPr lvl="1"/>
            <a:r>
              <a:rPr lang="en-US" dirty="0"/>
              <a:t>Return 0 on success and -1 on error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altLang="en-US" dirty="0" err="1">
                <a:latin typeface="Consolas" panose="020B0609020204030204" pitchFamily="49" charset="0"/>
              </a:rPr>
              <a:t>fseek</a:t>
            </a:r>
            <a:r>
              <a:rPr lang="en-US" altLang="en-US" dirty="0"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latin typeface="Consolas" panose="020B0609020204030204" pitchFamily="49" charset="0"/>
              </a:rPr>
              <a:t>fp</a:t>
            </a:r>
            <a:r>
              <a:rPr lang="en-US" altLang="en-US" dirty="0">
                <a:latin typeface="Consolas" panose="020B0609020204030204" pitchFamily="49" charset="0"/>
              </a:rPr>
              <a:t>,   0, SEEK_SET);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move to the beginning</a:t>
            </a:r>
          </a:p>
          <a:p>
            <a:pPr marL="0" indent="0">
              <a:buNone/>
            </a:pPr>
            <a:r>
              <a:rPr lang="en-US" altLang="en-US" dirty="0" err="1">
                <a:latin typeface="Consolas" panose="020B0609020204030204" pitchFamily="49" charset="0"/>
              </a:rPr>
              <a:t>fseek</a:t>
            </a:r>
            <a:r>
              <a:rPr lang="en-US" altLang="en-US" dirty="0"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latin typeface="Consolas" panose="020B0609020204030204" pitchFamily="49" charset="0"/>
              </a:rPr>
              <a:t>fp</a:t>
            </a:r>
            <a:r>
              <a:rPr lang="en-US" altLang="en-US" dirty="0">
                <a:latin typeface="Consolas" panose="020B0609020204030204" pitchFamily="49" charset="0"/>
              </a:rPr>
              <a:t>, 200, SEEK_CUR);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move forward 200 bytes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en-US" dirty="0" err="1">
                <a:latin typeface="Consolas" panose="020B0609020204030204" pitchFamily="49" charset="0"/>
              </a:rPr>
              <a:t>fseek</a:t>
            </a:r>
            <a:r>
              <a:rPr lang="en-US" altLang="en-US" dirty="0"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latin typeface="Consolas" panose="020B0609020204030204" pitchFamily="49" charset="0"/>
              </a:rPr>
              <a:t>fp</a:t>
            </a:r>
            <a:r>
              <a:rPr lang="en-US" altLang="en-US" dirty="0">
                <a:latin typeface="Consolas" panose="020B0609020204030204" pitchFamily="49" charset="0"/>
              </a:rPr>
              <a:t>,  -1, SEEK_END); </a:t>
            </a: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move to the last byte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729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ED360-368D-6F66-EFF8-EA90736AF54A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Code Example: Finding the size of a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32E3C-452F-97A1-2399-41CB94AE6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35" y="2048569"/>
            <a:ext cx="6579369" cy="3909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8294E61-0D37-BE3B-1C94-A67F8962C3EB}"/>
              </a:ext>
            </a:extLst>
          </p:cNvPr>
          <p:cNvSpPr/>
          <p:nvPr/>
        </p:nvSpPr>
        <p:spPr>
          <a:xfrm>
            <a:off x="6914905" y="3496698"/>
            <a:ext cx="1059605" cy="863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11FC7F-B7E7-A295-5A46-51ABC484F0F5}"/>
              </a:ext>
            </a:extLst>
          </p:cNvPr>
          <p:cNvSpPr/>
          <p:nvPr/>
        </p:nvSpPr>
        <p:spPr>
          <a:xfrm>
            <a:off x="1145943" y="4238420"/>
            <a:ext cx="2774596" cy="3218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91F95E-6248-7D27-FE41-DA9DDE3DD14B}"/>
              </a:ext>
            </a:extLst>
          </p:cNvPr>
          <p:cNvSpPr/>
          <p:nvPr/>
        </p:nvSpPr>
        <p:spPr>
          <a:xfrm>
            <a:off x="1145943" y="4810737"/>
            <a:ext cx="2774596" cy="3218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1A9A24-D216-493D-B00D-4E1DA1033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735" y="3685410"/>
            <a:ext cx="3708618" cy="4859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E8E56A-98A3-03EB-4E1A-81C5E9DA8185}"/>
              </a:ext>
            </a:extLst>
          </p:cNvPr>
          <p:cNvSpPr txBox="1"/>
          <p:nvPr/>
        </p:nvSpPr>
        <p:spPr>
          <a:xfrm>
            <a:off x="3248475" y="6488668"/>
            <a:ext cx="6982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https://www.tutorialkart.com/c-programming/c-read-text-file/</a:t>
            </a:r>
          </a:p>
        </p:txBody>
      </p:sp>
    </p:spTree>
    <p:extLst>
      <p:ext uri="{BB962C8B-B14F-4D97-AF65-F5344CB8AC3E}">
        <p14:creationId xmlns:p14="http://schemas.microsoft.com/office/powerpoint/2010/main" val="41977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6522-25AC-3E0D-396A-338F51F7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Related I/O Function Slides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E20EE-5198-D655-F96D-47B40AB1934F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//Check if end-of-file is set (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</a:rPr>
              <a:t>after a read attempt!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endParaRPr lang="en-US" altLang="en-US" sz="28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int </a:t>
            </a:r>
            <a:r>
              <a:rPr lang="en-US" altLang="en-US" sz="2800" dirty="0" err="1">
                <a:latin typeface="Consolas" panose="020B0609020204030204" pitchFamily="49" charset="0"/>
              </a:rPr>
              <a:t>feof</a:t>
            </a:r>
            <a:r>
              <a:rPr lang="en-US" altLang="en-US" sz="2800" dirty="0">
                <a:latin typeface="Consolas" panose="020B0609020204030204" pitchFamily="49" charset="0"/>
              </a:rPr>
              <a:t>(FILE * stream); </a:t>
            </a:r>
          </a:p>
          <a:p>
            <a:pPr marL="0" lvl="0" indent="0">
              <a:buNone/>
            </a:pPr>
            <a:endParaRPr lang="en-US" altLang="en-US" sz="1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365C0"/>
                </a:solidFill>
                <a:latin typeface="Consolas" panose="020B0609020204030204" pitchFamily="49" charset="0"/>
              </a:rPr>
              <a:t>//Force write of buffered data</a:t>
            </a:r>
            <a:endParaRPr lang="en-US" altLang="en-US" sz="2800" dirty="0"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en-US" sz="2800" dirty="0">
                <a:latin typeface="Consolas" panose="020B0609020204030204" pitchFamily="49" charset="0"/>
              </a:rPr>
              <a:t>int </a:t>
            </a:r>
            <a:r>
              <a:rPr lang="en-US" altLang="en-US" sz="2800" dirty="0" err="1">
                <a:latin typeface="Consolas" panose="020B0609020204030204" pitchFamily="49" charset="0"/>
              </a:rPr>
              <a:t>fflush</a:t>
            </a:r>
            <a:r>
              <a:rPr lang="en-US" altLang="en-US" sz="2800" dirty="0">
                <a:latin typeface="Consolas" panose="020B0609020204030204" pitchFamily="49" charset="0"/>
              </a:rPr>
              <a:t>(FILE * stream);</a:t>
            </a:r>
          </a:p>
          <a:p>
            <a:pPr marL="0" lvl="0" indent="0">
              <a:buNone/>
            </a:pPr>
            <a:endParaRPr lang="en-US" alt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int </a:t>
            </a:r>
            <a:r>
              <a:rPr lang="en-US" altLang="en-US" dirty="0" err="1">
                <a:latin typeface="Consolas" panose="020B0609020204030204" pitchFamily="49" charset="0"/>
              </a:rPr>
              <a:t>fputs</a:t>
            </a:r>
            <a:r>
              <a:rPr lang="en-US" altLang="en-US" dirty="0">
                <a:latin typeface="Consolas" panose="020B0609020204030204" pitchFamily="49" charset="0"/>
              </a:rPr>
              <a:t>(const char *str, FILE *out)</a:t>
            </a:r>
          </a:p>
          <a:p>
            <a:pPr lvl="1"/>
            <a:r>
              <a:rPr lang="en-US" altLang="en-US" dirty="0"/>
              <a:t>Writes the string str to out, stopping at ‘\0’</a:t>
            </a:r>
          </a:p>
          <a:p>
            <a:pPr lvl="1"/>
            <a:r>
              <a:rPr lang="en-US" altLang="en-US" dirty="0"/>
              <a:t>Returns number of characters written or EOF</a:t>
            </a:r>
            <a:endParaRPr lang="en-US" alt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800" dirty="0" err="1">
                <a:latin typeface="Consolas" panose="020B0609020204030204" pitchFamily="49" charset="0"/>
              </a:rPr>
              <a:t>size_t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r>
              <a:rPr lang="en-US" altLang="en-US" sz="2800" dirty="0" err="1">
                <a:latin typeface="Consolas" panose="020B0609020204030204" pitchFamily="49" charset="0"/>
              </a:rPr>
              <a:t>fread</a:t>
            </a:r>
            <a:r>
              <a:rPr lang="en-US" altLang="en-US" sz="2800" dirty="0">
                <a:latin typeface="Consolas" panose="020B0609020204030204" pitchFamily="49" charset="0"/>
              </a:rPr>
              <a:t> (void *</a:t>
            </a:r>
            <a:r>
              <a:rPr lang="en-US" altLang="en-US" sz="2800" dirty="0" err="1">
                <a:latin typeface="Consolas" panose="020B0609020204030204" pitchFamily="49" charset="0"/>
              </a:rPr>
              <a:t>ptr</a:t>
            </a:r>
            <a:r>
              <a:rPr lang="en-US" altLang="en-US" sz="2800" dirty="0">
                <a:latin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</a:rPr>
              <a:t>size_t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r>
              <a:rPr lang="en-US" altLang="en-US" sz="2800" dirty="0" err="1">
                <a:latin typeface="Consolas" panose="020B0609020204030204" pitchFamily="49" charset="0"/>
              </a:rPr>
              <a:t>sz</a:t>
            </a:r>
            <a:r>
              <a:rPr lang="en-US" altLang="en-US" sz="2800" dirty="0">
                <a:latin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</a:rPr>
              <a:t>size_t</a:t>
            </a:r>
            <a:r>
              <a:rPr lang="en-US" altLang="en-US" sz="2800" dirty="0">
                <a:latin typeface="Consolas" panose="020B0609020204030204" pitchFamily="49" charset="0"/>
              </a:rPr>
              <a:t> n, FILE *stream);</a:t>
            </a:r>
          </a:p>
          <a:p>
            <a:pPr marL="0" lvl="0" indent="0">
              <a:buNone/>
            </a:pPr>
            <a:r>
              <a:rPr lang="en-US" altLang="en-US" sz="2800" dirty="0" err="1">
                <a:latin typeface="Consolas" panose="020B0609020204030204" pitchFamily="49" charset="0"/>
              </a:rPr>
              <a:t>size_t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r>
              <a:rPr lang="en-US" altLang="en-US" sz="2800" dirty="0" err="1">
                <a:latin typeface="Consolas" panose="020B0609020204030204" pitchFamily="49" charset="0"/>
              </a:rPr>
              <a:t>fwrite</a:t>
            </a:r>
            <a:r>
              <a:rPr lang="en-US" altLang="en-US" sz="2800" dirty="0">
                <a:latin typeface="Consolas" panose="020B0609020204030204" pitchFamily="49" charset="0"/>
              </a:rPr>
              <a:t>(void *</a:t>
            </a:r>
            <a:r>
              <a:rPr lang="en-US" altLang="en-US" sz="2800" dirty="0" err="1">
                <a:latin typeface="Consolas" panose="020B0609020204030204" pitchFamily="49" charset="0"/>
              </a:rPr>
              <a:t>ptr</a:t>
            </a:r>
            <a:r>
              <a:rPr lang="en-US" altLang="en-US" sz="2800" dirty="0">
                <a:latin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</a:rPr>
              <a:t>size_t</a:t>
            </a:r>
            <a:r>
              <a:rPr lang="en-US" altLang="en-US" sz="2800" dirty="0">
                <a:latin typeface="Consolas" panose="020B0609020204030204" pitchFamily="49" charset="0"/>
              </a:rPr>
              <a:t> </a:t>
            </a:r>
            <a:r>
              <a:rPr lang="en-US" altLang="en-US" sz="2800" dirty="0" err="1">
                <a:latin typeface="Consolas" panose="020B0609020204030204" pitchFamily="49" charset="0"/>
              </a:rPr>
              <a:t>sz</a:t>
            </a:r>
            <a:r>
              <a:rPr lang="en-US" altLang="en-US" sz="2800" dirty="0">
                <a:latin typeface="Consolas" panose="020B0609020204030204" pitchFamily="49" charset="0"/>
              </a:rPr>
              <a:t>, </a:t>
            </a:r>
            <a:r>
              <a:rPr lang="en-US" altLang="en-US" sz="2800" dirty="0" err="1">
                <a:latin typeface="Consolas" panose="020B0609020204030204" pitchFamily="49" charset="0"/>
              </a:rPr>
              <a:t>size_t</a:t>
            </a:r>
            <a:r>
              <a:rPr lang="en-US" altLang="en-US" sz="2800" dirty="0">
                <a:latin typeface="Consolas" panose="020B0609020204030204" pitchFamily="49" charset="0"/>
              </a:rPr>
              <a:t> n, FILE *stream);</a:t>
            </a:r>
            <a:endParaRPr lang="en-US" alt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Read / write a sequence of byte from/to a stream</a:t>
            </a:r>
          </a:p>
          <a:p>
            <a:pPr lvl="1"/>
            <a:r>
              <a:rPr lang="en-US" dirty="0"/>
              <a:t>Return the number of items read or written</a:t>
            </a:r>
          </a:p>
          <a:p>
            <a:pPr lvl="2"/>
            <a:r>
              <a:rPr lang="en-US" dirty="0"/>
              <a:t>If smaller than n, EOF or error</a:t>
            </a:r>
          </a:p>
          <a:p>
            <a:pPr marL="914400" lvl="2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altLang="en-US" sz="28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781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DB09-8905-429B-9F56-234F9EE9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Figure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E7B0-0BE8-47C7-8EC6-28421CE5E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880" y="1813851"/>
            <a:ext cx="10515600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  <a:hlinkClick r:id="rId2"/>
              </a:rPr>
              <a:t>https://cdn.vox-cdn.com/thumbor/VKx8R0U9BKwV9SE2_eaVwJtywjU=/0x0:500x375/1400x1050/filters:focal(158x110:238x190):format(jpeg)/cdn.vox-cdn.com/uploads/chorus_image/image/59741997/n4scgse21iuz.0.jpg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0" lang="en-US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  <a:hlinkClick r:id="rId3"/>
              </a:rPr>
              <a:t>https://www.thegeekstuff.com/2010/10/linux-error-codes/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  <a:hlinkClick r:id="rId4"/>
              </a:rPr>
              <a:t>https://i.kym-cdn.com/photos/images/facebook/001/100/963/ab8.jpg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  <a:hlinkClick r:id="rId5"/>
              </a:rPr>
              <a:t>http://www.quickmeme.com/meme/3upt4q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  <a:hlinkClick r:id="rId6"/>
              </a:rPr>
              <a:t>https://live.staticflickr.com/699/32421179826_69211d9189_b.jpg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  <a:p>
            <a:pPr marL="514350" indent="-514350">
              <a:buFont typeface="+mj-lt"/>
              <a:buAutoNum type="arabicPeriod"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  <a:hlinkClick r:id="rId7"/>
              </a:rPr>
              <a:t>https://external-preview.redd.it/6oAehEdLMEkhf2vzyahMneljSakPn7PvkG-KmykG7UY.jpg?auto=webp&amp;s=47c3d3654cfe2b078a809c3d41d62ec60be1ecb2</a:t>
            </a: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  <a:p>
            <a:pPr marL="514350" indent="-514350">
              <a:buFont typeface="+mj-lt"/>
              <a:buAutoNum type="arabicPeriod"/>
            </a:pP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  <a:p>
            <a:pPr marL="514350" indent="-514350">
              <a:buFont typeface="+mj-lt"/>
              <a:buAutoNum type="arabicPeriod"/>
            </a:pP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  <a:p>
            <a:pPr marL="514350" indent="-514350">
              <a:buFont typeface="+mj-lt"/>
              <a:buAutoNum type="arabicPeriod"/>
            </a:pP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19975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2676-4DF6-D1EC-22EE-AF3EB3A4A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71" y="333730"/>
            <a:ext cx="10515600" cy="181295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/>
              <a:t>Question 1: What will be printed?</a:t>
            </a:r>
            <a:br>
              <a:rPr lang="en-US" dirty="0"/>
            </a:br>
            <a:r>
              <a:rPr lang="en-US" dirty="0"/>
              <a:t>A) x=10</a:t>
            </a:r>
            <a:br>
              <a:rPr lang="en-US" dirty="0"/>
            </a:br>
            <a:r>
              <a:rPr lang="en-US" dirty="0"/>
              <a:t>B) x=7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83B10-1D87-3C11-D5ED-09D7CAE2D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71" y="2301227"/>
            <a:ext cx="3926589" cy="40029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FE2D3E2-5847-E71E-3507-D68A793E7200}"/>
              </a:ext>
            </a:extLst>
          </p:cNvPr>
          <p:cNvSpPr/>
          <p:nvPr/>
        </p:nvSpPr>
        <p:spPr>
          <a:xfrm>
            <a:off x="5054709" y="3704694"/>
            <a:ext cx="1236206" cy="10066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A25631-84AA-244B-9EA1-82D0A87A1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940" y="3871004"/>
            <a:ext cx="5188264" cy="6740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FAC0F3-BA67-5C6E-ED19-1E0198CDC721}"/>
              </a:ext>
            </a:extLst>
          </p:cNvPr>
          <p:cNvSpPr txBox="1"/>
          <p:nvPr/>
        </p:nvSpPr>
        <p:spPr>
          <a:xfrm>
            <a:off x="6563686" y="4622061"/>
            <a:ext cx="504277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Why? </a:t>
            </a:r>
            <a:r>
              <a:rPr lang="en-US" sz="3200" dirty="0"/>
              <a:t>Primitives are passed by VALUE to functions.</a:t>
            </a:r>
          </a:p>
        </p:txBody>
      </p:sp>
    </p:spTree>
    <p:extLst>
      <p:ext uri="{BB962C8B-B14F-4D97-AF65-F5344CB8AC3E}">
        <p14:creationId xmlns:p14="http://schemas.microsoft.com/office/powerpoint/2010/main" val="298866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2676-4DF6-D1EC-22EE-AF3EB3A4A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71" y="333730"/>
            <a:ext cx="10515600" cy="181295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/>
              <a:t>Question 2: What will be printed?</a:t>
            </a:r>
            <a:br>
              <a:rPr lang="en-US" dirty="0"/>
            </a:br>
            <a:r>
              <a:rPr lang="en-US" dirty="0"/>
              <a:t>A) x=75</a:t>
            </a:r>
            <a:br>
              <a:rPr lang="en-US" dirty="0"/>
            </a:br>
            <a:r>
              <a:rPr lang="en-US" dirty="0"/>
              <a:t>B) x=100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FE2D3E2-5847-E71E-3507-D68A793E7200}"/>
              </a:ext>
            </a:extLst>
          </p:cNvPr>
          <p:cNvSpPr/>
          <p:nvPr/>
        </p:nvSpPr>
        <p:spPr>
          <a:xfrm>
            <a:off x="5911059" y="3495717"/>
            <a:ext cx="1236206" cy="10066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AC0F3-BA67-5C6E-ED19-1E0198CDC721}"/>
              </a:ext>
            </a:extLst>
          </p:cNvPr>
          <p:cNvSpPr txBox="1"/>
          <p:nvPr/>
        </p:nvSpPr>
        <p:spPr>
          <a:xfrm>
            <a:off x="7356488" y="4466190"/>
            <a:ext cx="4762194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Why? </a:t>
            </a:r>
            <a:r>
              <a:rPr lang="en-US" sz="3200" dirty="0"/>
              <a:t>Structures variables are passed by VALUE to functions.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C13675-B9FE-821C-2A10-D458AE43C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183" y="3692952"/>
            <a:ext cx="4853499" cy="6121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8F37316-8DC4-690F-12D2-22186841F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91" y="2512447"/>
            <a:ext cx="5615128" cy="39074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575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2676-4DF6-D1EC-22EE-AF3EB3A4A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71" y="106112"/>
            <a:ext cx="10515600" cy="181295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/>
              <a:t>Question 3: What will be printed?</a:t>
            </a:r>
            <a:br>
              <a:rPr lang="en-US" dirty="0"/>
            </a:br>
            <a:r>
              <a:rPr lang="en-US" dirty="0"/>
              <a:t>A) x=75</a:t>
            </a:r>
            <a:br>
              <a:rPr lang="en-US" dirty="0"/>
            </a:br>
            <a:r>
              <a:rPr lang="en-US" dirty="0"/>
              <a:t>B) x=100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C89A0-2E1E-0F83-04CC-10AF63D7B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87" y="2044216"/>
            <a:ext cx="5305425" cy="4543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AA767B1-4CB3-A158-5D6D-74E3AC0E3B4C}"/>
              </a:ext>
            </a:extLst>
          </p:cNvPr>
          <p:cNvSpPr/>
          <p:nvPr/>
        </p:nvSpPr>
        <p:spPr>
          <a:xfrm>
            <a:off x="5706987" y="3495717"/>
            <a:ext cx="1236206" cy="10066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FC079B-AB10-B564-B39E-C9066DEF1FD5}"/>
              </a:ext>
            </a:extLst>
          </p:cNvPr>
          <p:cNvSpPr txBox="1"/>
          <p:nvPr/>
        </p:nvSpPr>
        <p:spPr>
          <a:xfrm>
            <a:off x="7195585" y="4391625"/>
            <a:ext cx="4762194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Why? </a:t>
            </a:r>
            <a:r>
              <a:rPr lang="en-US" sz="3200" dirty="0"/>
              <a:t>The pointer to the structure allows us to manipulate the original variable.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0C0C7D-4699-FACF-0B88-94008E51D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985" y="3634053"/>
            <a:ext cx="4988412" cy="64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0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2676-4DF6-D1EC-22EE-AF3EB3A4A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47" y="227770"/>
            <a:ext cx="10515600" cy="181295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/>
              <a:t>Question 4: Are p0 and p1 the same?</a:t>
            </a:r>
            <a:br>
              <a:rPr lang="en-US" dirty="0"/>
            </a:br>
            <a:r>
              <a:rPr lang="en-US" dirty="0"/>
              <a:t>A) Not same.</a:t>
            </a:r>
            <a:br>
              <a:rPr lang="en-US" dirty="0"/>
            </a:br>
            <a:r>
              <a:rPr lang="en-US" dirty="0"/>
              <a:t>B) Same.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87BA07-215F-FC7E-8AAF-126D8774E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35" y="2482467"/>
            <a:ext cx="6114172" cy="37448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B8EF6E0-E5D5-5F32-67CC-AD734BEC8B67}"/>
              </a:ext>
            </a:extLst>
          </p:cNvPr>
          <p:cNvSpPr/>
          <p:nvPr/>
        </p:nvSpPr>
        <p:spPr>
          <a:xfrm>
            <a:off x="6507577" y="3688016"/>
            <a:ext cx="1236206" cy="10066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1261EB-D606-2B79-8DB0-F2C4BCC021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90"/>
          <a:stretch/>
        </p:blipFill>
        <p:spPr>
          <a:xfrm>
            <a:off x="7928173" y="3852842"/>
            <a:ext cx="3923707" cy="75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7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55693-A379-1853-2171-382DB02D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1. Error Handling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F108C7D-A124-CE3F-C81A-3DDEDF58DDB1}"/>
              </a:ext>
            </a:extLst>
          </p:cNvPr>
          <p:cNvSpPr txBox="1">
            <a:spLocks/>
          </p:cNvSpPr>
          <p:nvPr/>
        </p:nvSpPr>
        <p:spPr>
          <a:xfrm>
            <a:off x="838200" y="3900187"/>
            <a:ext cx="10515600" cy="13255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2. Files and Input/Output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39824B-5803-89A2-454B-2D1CA20CC909}"/>
              </a:ext>
            </a:extLst>
          </p:cNvPr>
          <p:cNvSpPr txBox="1">
            <a:spLocks/>
          </p:cNvSpPr>
          <p:nvPr/>
        </p:nvSpPr>
        <p:spPr>
          <a:xfrm>
            <a:off x="838200" y="450584"/>
            <a:ext cx="10515600" cy="1325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Today’s Lecture Topics</a:t>
            </a:r>
          </a:p>
        </p:txBody>
      </p:sp>
    </p:spTree>
    <p:extLst>
      <p:ext uri="{BB962C8B-B14F-4D97-AF65-F5344CB8AC3E}">
        <p14:creationId xmlns:p14="http://schemas.microsoft.com/office/powerpoint/2010/main" val="349761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55693-A379-1853-2171-382DB02D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689" y="2829689"/>
            <a:ext cx="10515600" cy="1325563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1.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970211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4890</TotalTime>
  <Words>1961</Words>
  <Application>Microsoft Macintosh PowerPoint</Application>
  <PresentationFormat>Widescreen</PresentationFormat>
  <Paragraphs>209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var(--bs-font-monospace)</vt:lpstr>
      <vt:lpstr>Arial</vt:lpstr>
      <vt:lpstr>Calibri</vt:lpstr>
      <vt:lpstr>Calibri Light</vt:lpstr>
      <vt:lpstr>Consolas</vt:lpstr>
      <vt:lpstr>Office Theme</vt:lpstr>
      <vt:lpstr>CSE 3100: Systems Programming</vt:lpstr>
      <vt:lpstr>Review of Some Previous Lecture Concepts…</vt:lpstr>
      <vt:lpstr>Question 0: What will be printed? A) r=7 B) r=0  C) r=1</vt:lpstr>
      <vt:lpstr>Question 1: What will be printed? A) x=10 B) x=7</vt:lpstr>
      <vt:lpstr>Question 2: What will be printed? A) x=75 B) x=100</vt:lpstr>
      <vt:lpstr>Question 3: What will be printed? A) x=75 B) x=100</vt:lpstr>
      <vt:lpstr>Question 4: Are p0 and p1 the same? A) Not same. B) Same.</vt:lpstr>
      <vt:lpstr>1. Error Handling</vt:lpstr>
      <vt:lpstr>1. Error Handling</vt:lpstr>
      <vt:lpstr>errno</vt:lpstr>
      <vt:lpstr>Error Example </vt:lpstr>
      <vt:lpstr>Error Example </vt:lpstr>
      <vt:lpstr>Error Example </vt:lpstr>
      <vt:lpstr>Error Example </vt:lpstr>
      <vt:lpstr>Error Example: What does no error look like? </vt:lpstr>
      <vt:lpstr>Do we want to actually memorize all the C error codes?</vt:lpstr>
      <vt:lpstr>A more readable error message:</vt:lpstr>
      <vt:lpstr>PowerPoint Presentation</vt:lpstr>
      <vt:lpstr>Files and Directories</vt:lpstr>
      <vt:lpstr>The stdio library</vt:lpstr>
      <vt:lpstr>Files and I/O API</vt:lpstr>
      <vt:lpstr>File as stream of bytes</vt:lpstr>
      <vt:lpstr>Opening Streams</vt:lpstr>
      <vt:lpstr>Closing Streams</vt:lpstr>
      <vt:lpstr>Simple File Reading Example</vt:lpstr>
      <vt:lpstr>What does the file “HelloWorld.txt” look like?</vt:lpstr>
      <vt:lpstr>Simple File Reading Example</vt:lpstr>
      <vt:lpstr>Simple File Reading Example</vt:lpstr>
      <vt:lpstr>Who is fgets?</vt:lpstr>
      <vt:lpstr>Simple File Reading Example</vt:lpstr>
      <vt:lpstr>Byte Sized Reading</vt:lpstr>
      <vt:lpstr>getc / putc and ungetc </vt:lpstr>
      <vt:lpstr>getchar / putchar</vt:lpstr>
      <vt:lpstr>Formatted output</vt:lpstr>
      <vt:lpstr>Fprintf Example</vt:lpstr>
      <vt:lpstr>Moving file position indicator</vt:lpstr>
      <vt:lpstr>Code Example: Finding the size of a file</vt:lpstr>
      <vt:lpstr>Related I/O Function Slides </vt:lpstr>
      <vt:lpstr>Figure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3100: Systems Programming</dc:title>
  <dc:creator>Mahmood, Kaleel</dc:creator>
  <cp:lastModifiedBy>Zhang, Wei</cp:lastModifiedBy>
  <cp:revision>819</cp:revision>
  <dcterms:created xsi:type="dcterms:W3CDTF">2023-01-27T23:53:51Z</dcterms:created>
  <dcterms:modified xsi:type="dcterms:W3CDTF">2025-02-11T21:00:46Z</dcterms:modified>
</cp:coreProperties>
</file>