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19"/>
  </p:notesMasterIdLst>
  <p:handoutMasterIdLst>
    <p:handoutMasterId r:id="rId20"/>
  </p:handoutMasterIdLst>
  <p:sldIdLst>
    <p:sldId id="256" r:id="rId2"/>
    <p:sldId id="346" r:id="rId3"/>
    <p:sldId id="365" r:id="rId4"/>
    <p:sldId id="352" r:id="rId5"/>
    <p:sldId id="351" r:id="rId6"/>
    <p:sldId id="367" r:id="rId7"/>
    <p:sldId id="355" r:id="rId8"/>
    <p:sldId id="265" r:id="rId9"/>
    <p:sldId id="356" r:id="rId10"/>
    <p:sldId id="357" r:id="rId11"/>
    <p:sldId id="358" r:id="rId12"/>
    <p:sldId id="360" r:id="rId13"/>
    <p:sldId id="359" r:id="rId14"/>
    <p:sldId id="272" r:id="rId15"/>
    <p:sldId id="361" r:id="rId16"/>
    <p:sldId id="349" r:id="rId17"/>
    <p:sldId id="366" r:id="rId18"/>
  </p:sldIdLst>
  <p:sldSz cx="9144000" cy="5715000" type="screen16x1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398"/>
    <p:restoredTop sz="76395"/>
  </p:normalViewPr>
  <p:slideViewPr>
    <p:cSldViewPr snapToGrid="0" snapToObjects="1">
      <p:cViewPr varScale="1">
        <p:scale>
          <a:sx n="115" d="100"/>
          <a:sy n="115" d="100"/>
        </p:scale>
        <p:origin x="2624" y="192"/>
      </p:cViewPr>
      <p:guideLst/>
    </p:cSldViewPr>
  </p:slideViewPr>
  <p:notesTextViewPr>
    <p:cViewPr>
      <p:scale>
        <a:sx n="105" d="100"/>
        <a:sy n="10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D900EC42-3894-AF4B-849D-AEB15DECEA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B8A7FFC-3BCE-5644-9CDB-678D0FDBA9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5B131D1-0BE2-BC46-9FA1-BD1AF0946688}" type="datetimeFigureOut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5AFB2A3-9EE2-3147-84AF-D08A9C3BA2A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4440D43-2830-DF47-BDD6-DDE8703E3A1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8D824-E78D-D841-A5A2-80D00861CC5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51912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6A8A46-D9A3-5E48-B971-BFDE9AAA8264}" type="datetimeFigureOut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60438" y="1143000"/>
            <a:ext cx="49371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98323E-FEB6-474F-8439-5DADD6C744FC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56662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work is about medical image processing, used to calculate the joint space narrowing in Rheumatoid Arthritis patient.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98323E-FEB6-474F-8439-5DADD6C744FC}" type="slidenum">
              <a:rPr kumimoji="1" lang="zh-CN" altLang="en-US" smtClean="0"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460624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/>
              <a:t>Next, we use phase-only correlation to correct the position deviation between two joint windows.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6288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/>
              <a:t>Continually, we segment the joint image, and the segmentation algorithm is like this. We calculate the depth of each point by a filter. Then calculate the depth-sum of each round, and select a line that have the largest depth-sum as the segmentation curve. According to the result, it passes between the two bones.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97378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/>
              <a:t>Next, we calculate the movement of the above and the below bones by phase-only correlation.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24818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/>
              <a:t>So, we can calculate the joint space narrowing by the bone movements.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45552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dirty="0"/>
              <a:t>We tried to calculate the error in radiographic images. But it‘s difficult because the radiographic images don’t have ground truth.</a:t>
            </a:r>
            <a:r>
              <a:rPr kumimoji="1" lang="zh-CN" altLang="en-US" dirty="0"/>
              <a:t> </a:t>
            </a:r>
            <a:r>
              <a:rPr lang="en-US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made test images using imaging phantom. </a:t>
            </a:r>
            <a:r>
              <a:rPr kumimoji="1" lang="en-US" altLang="ja" sz="1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phantom parameters and imaging parameters are in these two tables.</a:t>
            </a:r>
            <a:r>
              <a:rPr kumimoji="1" lang="zh-CN" altLang="en-US" sz="1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  <a:r>
              <a:rPr kumimoji="1" lang="en-US" altLang="zh-CN" sz="1000" dirty="0"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The figure shows the device for image acquisition.</a:t>
            </a:r>
            <a:endParaRPr kumimoji="1" lang="ja" altLang="en-US" sz="1000" dirty="0"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17842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graph is the result of this work. We used the median filter to smooth the bone images before the phase-only correlation. And it also reduces the errors.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40714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In this work, the mean error in phantom images is only 0.2 pixel and the smallest detection difference</a:t>
            </a:r>
            <a:r>
              <a:rPr kumimoji="1" lang="zh-CN" altLang="en-US" dirty="0"/>
              <a:t> </a:t>
            </a:r>
            <a:r>
              <a:rPr kumimoji="1" lang="en-US" altLang="ja-JP" dirty="0"/>
              <a:t>is less than 0.1 pixel. </a:t>
            </a:r>
            <a:r>
              <a:rPr kumimoji="1" lang="en-US" altLang="ja-JP"/>
              <a:t>Compared with </a:t>
            </a:r>
            <a:r>
              <a:rPr kumimoji="1" lang="en-US" altLang="ja-JP" dirty="0"/>
              <a:t>other works, this work significantly reduces errors and can detect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en-US" altLang="ja-JP" dirty="0"/>
              <a:t> subtle changes.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1977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3109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>
                <a:latin typeface="Arial" panose="020B0604020202020204" pitchFamily="34" charset="0"/>
                <a:cs typeface="Arial" panose="020B0604020202020204" pitchFamily="34" charset="0"/>
              </a:rPr>
              <a:t>Rheumatoid Arthritis </a:t>
            </a:r>
            <a:r>
              <a:rPr kumimoji="1" lang="en-US" altLang="ja-JP"/>
              <a:t>is a long-term autoimmune disorder, as the progression, the joint</a:t>
            </a:r>
            <a:r>
              <a:rPr lang="en-US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space will gradually narrow. As it is difficult to noticed by human eyes especially in the early stage, it cost doctors a lot of time to figure out the subtle change of the joint space. Also the joint space width is a very important indicator of </a:t>
            </a:r>
            <a:r>
              <a:rPr lang="en-US" altLang="zh-CN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prognosis,</a:t>
            </a:r>
            <a:r>
              <a:rPr lang="en-US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diagnosis and judging recovery. Therefore, we want to measure the joint space narrowing automatically.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24376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71323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/>
              <a:t>There are some other previous works. They proposed some solutions to detect the joint space width. However, these researches have some certain limitations. All of them have pixel-level errors</a:t>
            </a:r>
            <a:r>
              <a:rPr kumimoji="1" lang="zh-CN" altLang="en-US"/>
              <a:t> </a:t>
            </a:r>
            <a:r>
              <a:rPr kumimoji="1" lang="en-US" altLang="zh-CN"/>
              <a:t>and it`s difficult to detect less than 1 pixel changes</a:t>
            </a:r>
            <a:r>
              <a:rPr kumimoji="1" lang="en-US" altLang="ja-JP"/>
              <a:t>. But In the early stages, sometimes the joint space </a:t>
            </a:r>
            <a:r>
              <a:rPr lang="en-US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narrowing is</a:t>
            </a:r>
            <a:r>
              <a:rPr kumimoji="1" lang="en-US" altLang="ja-JP"/>
              <a:t> less than one pixel per year. So, </a:t>
            </a:r>
            <a:r>
              <a:rPr lang="en-US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want to propose a </a:t>
            </a:r>
            <a:r>
              <a:rPr lang="en-US" altLang="zh-CN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high accurately</a:t>
            </a:r>
            <a:r>
              <a:rPr lang="en-US" sz="936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method to detect the subtle change of joint space.</a:t>
            </a:r>
            <a:endParaRPr lang="en-US" sz="936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01757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/>
              <a:t>According to our discuss, the reason for the large error is bone edge detection.</a:t>
            </a:r>
            <a:r>
              <a:rPr kumimoji="1" lang="zh-CN" altLang="en-US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18521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Because</a:t>
            </a:r>
            <a:r>
              <a:rPr lang="en-US" sz="936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detecting the bone edge correctly is difficult, and the edge detection will also have pixel-level errors.</a:t>
            </a:r>
            <a:r>
              <a:rPr kumimoji="1" lang="zh-CN" altLang="en-US" dirty="0"/>
              <a:t> 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86204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dirty="0"/>
              <a:t>So, we proposed a new method without edge detection. We use phase-only correction to calculate the above and the below bone movement. Then we calculate joint space narrowing. Phase-only correlation that we used have sub-pixel level accuracy because it computes the deviation between two images in the frequency domain. So this method can detect</a:t>
            </a:r>
            <a:r>
              <a:rPr kumimoji="1" lang="zh-CN" altLang="en-US" dirty="0"/>
              <a:t> </a:t>
            </a:r>
            <a:r>
              <a:rPr kumimoji="1" lang="en-US" altLang="zh-CN" dirty="0"/>
              <a:t>more</a:t>
            </a:r>
            <a:r>
              <a:rPr kumimoji="1" lang="en-US" altLang="ja-JP" dirty="0"/>
              <a:t> subtle changes.</a:t>
            </a: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55130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/>
              <a:t>Next I will briefly introduce our algorithm flow.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805262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/>
              <a:t>Firstly, we use some image processing algorithms to detect fingers rapidly.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6029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>
          <a:xfrm>
            <a:off x="960438" y="1143000"/>
            <a:ext cx="4937125" cy="3086100"/>
          </a:xfrm>
        </p:spPr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ja-JP" sz="1200" dirty="0"/>
              <a:t>Then we train a joint classifier by AdaBoost. In this step, the false negatives and false positives in our database are very low. </a:t>
            </a:r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909CB1C-7D6D-4CFA-8BCB-0726E9428510}" type="slidenum">
              <a:rPr kumimoji="1" lang="ja-JP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ja-JP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游ゴシック" panose="020F0502020204030204"/>
              <a:ea typeface="游ゴシック" panose="020B0400000000000000" pitchFamily="50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8779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8185A-4AEC-4844-BC24-ECA1C9BCE66C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799089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4BFB-9413-9341-A00C-46577509F135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10560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A71F7-0E93-C44B-8556-982C61EECAB6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59126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7DCC15-B987-6B4B-8710-8670B17F0E54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19913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F6435-1E3A-0D4C-92B6-5DCBCD4A5746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76286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A6DA4-2602-B448-B0C3-CE2423A7DA47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772770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71B396-F6F9-6548-ABC0-4F787357DCE1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4799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E38AB6-165E-D54C-94EE-16F2DFE6EE1D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250436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C33F0-5BF0-B442-B1F2-E971575B94F3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644993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E66BEF-DFD6-3D4D-9DC4-122F41C9A194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518528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5479EE-D718-5E4B-A16F-AE6061361D2C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63527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
二级
三级
四级
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56FD4E-6443-F54F-8536-363A721F90EC}" type="datetime1">
              <a:rPr kumimoji="1" lang="zh-CN" altLang="en-US" smtClean="0"/>
              <a:t>2023/5/24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F853EA-B233-1545-8148-24D3A07FF14D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74140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7.png"/><Relationship Id="rId18" Type="http://schemas.openxmlformats.org/officeDocument/2006/relationships/image" Target="../media/image32.png"/><Relationship Id="rId26" Type="http://schemas.openxmlformats.org/officeDocument/2006/relationships/image" Target="../media/image320.png"/><Relationship Id="rId3" Type="http://schemas.openxmlformats.org/officeDocument/2006/relationships/image" Target="../media/image11.jpeg"/><Relationship Id="rId34" Type="http://schemas.openxmlformats.org/officeDocument/2006/relationships/image" Target="../media/image3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31.png"/><Relationship Id="rId25" Type="http://schemas.openxmlformats.org/officeDocument/2006/relationships/image" Target="../media/image310.png"/><Relationship Id="rId3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30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32" Type="http://schemas.openxmlformats.org/officeDocument/2006/relationships/image" Target="../media/image25.png"/><Relationship Id="rId5" Type="http://schemas.openxmlformats.org/officeDocument/2006/relationships/image" Target="../media/image13.png"/><Relationship Id="rId15" Type="http://schemas.openxmlformats.org/officeDocument/2006/relationships/image" Target="../media/image29.png"/><Relationship Id="rId28" Type="http://schemas.openxmlformats.org/officeDocument/2006/relationships/image" Target="../media/image16.png"/><Relationship Id="rId10" Type="http://schemas.openxmlformats.org/officeDocument/2006/relationships/image" Target="../media/image21.png"/><Relationship Id="rId31" Type="http://schemas.openxmlformats.org/officeDocument/2006/relationships/image" Target="../media/image17.png"/><Relationship Id="rId4" Type="http://schemas.openxmlformats.org/officeDocument/2006/relationships/image" Target="../media/image12.jpeg"/><Relationship Id="rId9" Type="http://schemas.openxmlformats.org/officeDocument/2006/relationships/image" Target="../media/image20.png"/><Relationship Id="rId14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9.png"/><Relationship Id="rId26" Type="http://schemas.openxmlformats.org/officeDocument/2006/relationships/image" Target="../media/image320.png"/><Relationship Id="rId3" Type="http://schemas.openxmlformats.org/officeDocument/2006/relationships/image" Target="../media/image11.jpeg"/><Relationship Id="rId34" Type="http://schemas.openxmlformats.org/officeDocument/2006/relationships/image" Target="../media/image13.png"/><Relationship Id="rId7" Type="http://schemas.openxmlformats.org/officeDocument/2006/relationships/image" Target="../media/image20.png"/><Relationship Id="rId12" Type="http://schemas.openxmlformats.org/officeDocument/2006/relationships/image" Target="../media/image28.png"/><Relationship Id="rId25" Type="http://schemas.openxmlformats.org/officeDocument/2006/relationships/image" Target="../media/image310.png"/><Relationship Id="rId3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32.png"/><Relationship Id="rId29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7.png"/><Relationship Id="rId32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31.png"/><Relationship Id="rId28" Type="http://schemas.openxmlformats.org/officeDocument/2006/relationships/image" Target="../media/image26.png"/><Relationship Id="rId36" Type="http://schemas.openxmlformats.org/officeDocument/2006/relationships/image" Target="../media/image17.png"/><Relationship Id="rId10" Type="http://schemas.openxmlformats.org/officeDocument/2006/relationships/image" Target="../media/image23.png"/><Relationship Id="rId31" Type="http://schemas.openxmlformats.org/officeDocument/2006/relationships/image" Target="../media/image16.png"/><Relationship Id="rId4" Type="http://schemas.openxmlformats.org/officeDocument/2006/relationships/image" Target="../media/image12.jpeg"/><Relationship Id="rId9" Type="http://schemas.openxmlformats.org/officeDocument/2006/relationships/image" Target="../media/image22.png"/><Relationship Id="rId14" Type="http://schemas.openxmlformats.org/officeDocument/2006/relationships/image" Target="../media/image30.png"/><Relationship Id="rId27" Type="http://schemas.openxmlformats.org/officeDocument/2006/relationships/image" Target="../media/image33.png"/><Relationship Id="rId30" Type="http://schemas.openxmlformats.org/officeDocument/2006/relationships/image" Target="../media/image34.png"/><Relationship Id="rId35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24.png"/><Relationship Id="rId18" Type="http://schemas.openxmlformats.org/officeDocument/2006/relationships/image" Target="../media/image20.png"/><Relationship Id="rId26" Type="http://schemas.openxmlformats.org/officeDocument/2006/relationships/image" Target="../media/image32.png"/><Relationship Id="rId3" Type="http://schemas.openxmlformats.org/officeDocument/2006/relationships/image" Target="../media/image11.jpeg"/><Relationship Id="rId21" Type="http://schemas.openxmlformats.org/officeDocument/2006/relationships/image" Target="../media/image27.png"/><Relationship Id="rId47" Type="http://schemas.openxmlformats.org/officeDocument/2006/relationships/image" Target="../media/image36.png"/><Relationship Id="rId7" Type="http://schemas.openxmlformats.org/officeDocument/2006/relationships/image" Target="../media/image23.png"/><Relationship Id="rId12" Type="http://schemas.openxmlformats.org/officeDocument/2006/relationships/image" Target="../media/image16.png"/><Relationship Id="rId17" Type="http://schemas.openxmlformats.org/officeDocument/2006/relationships/image" Target="../media/image19.png"/><Relationship Id="rId25" Type="http://schemas.openxmlformats.org/officeDocument/2006/relationships/image" Target="../media/image31.png"/><Relationship Id="rId46" Type="http://schemas.openxmlformats.org/officeDocument/2006/relationships/image" Target="../media/image35.png"/><Relationship Id="rId2" Type="http://schemas.openxmlformats.org/officeDocument/2006/relationships/notesSlide" Target="../notesSlides/notesSlide12.xml"/><Relationship Id="rId16" Type="http://schemas.openxmlformats.org/officeDocument/2006/relationships/image" Target="../media/image14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34.png"/><Relationship Id="rId24" Type="http://schemas.openxmlformats.org/officeDocument/2006/relationships/image" Target="../media/image30.png"/><Relationship Id="rId5" Type="http://schemas.openxmlformats.org/officeDocument/2006/relationships/image" Target="../media/image17.png"/><Relationship Id="rId15" Type="http://schemas.openxmlformats.org/officeDocument/2006/relationships/image" Target="../media/image13.png"/><Relationship Id="rId23" Type="http://schemas.openxmlformats.org/officeDocument/2006/relationships/image" Target="../media/image29.png"/><Relationship Id="rId10" Type="http://schemas.openxmlformats.org/officeDocument/2006/relationships/image" Target="../media/image25.png"/><Relationship Id="rId19" Type="http://schemas.openxmlformats.org/officeDocument/2006/relationships/image" Target="../media/image21.png"/><Relationship Id="rId4" Type="http://schemas.openxmlformats.org/officeDocument/2006/relationships/image" Target="../media/image12.jpeg"/><Relationship Id="rId9" Type="http://schemas.openxmlformats.org/officeDocument/2006/relationships/image" Target="../media/image26.png"/><Relationship Id="rId14" Type="http://schemas.openxmlformats.org/officeDocument/2006/relationships/image" Target="../media/image15.png"/><Relationship Id="rId22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5.png"/><Relationship Id="rId18" Type="http://schemas.openxmlformats.org/officeDocument/2006/relationships/image" Target="../media/image37.png"/><Relationship Id="rId26" Type="http://schemas.openxmlformats.org/officeDocument/2006/relationships/image" Target="../media/image35.png"/><Relationship Id="rId3" Type="http://schemas.openxmlformats.org/officeDocument/2006/relationships/image" Target="../media/image11.jpeg"/><Relationship Id="rId21" Type="http://schemas.openxmlformats.org/officeDocument/2006/relationships/image" Target="../media/image28.png"/><Relationship Id="rId7" Type="http://schemas.openxmlformats.org/officeDocument/2006/relationships/image" Target="../media/image17.png"/><Relationship Id="rId12" Type="http://schemas.openxmlformats.org/officeDocument/2006/relationships/image" Target="../media/image26.png"/><Relationship Id="rId17" Type="http://schemas.openxmlformats.org/officeDocument/2006/relationships/image" Target="../media/image15.png"/><Relationship Id="rId25" Type="http://schemas.openxmlformats.org/officeDocument/2006/relationships/image" Target="../media/image32.png"/><Relationship Id="rId2" Type="http://schemas.openxmlformats.org/officeDocument/2006/relationships/notesSlide" Target="../notesSlides/notesSlide13.xml"/><Relationship Id="rId16" Type="http://schemas.openxmlformats.org/officeDocument/2006/relationships/image" Target="../media/image24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2.png"/><Relationship Id="rId24" Type="http://schemas.openxmlformats.org/officeDocument/2006/relationships/image" Target="../media/image31.png"/><Relationship Id="rId5" Type="http://schemas.openxmlformats.org/officeDocument/2006/relationships/image" Target="../media/image13.png"/><Relationship Id="rId15" Type="http://schemas.openxmlformats.org/officeDocument/2006/relationships/image" Target="../media/image16.png"/><Relationship Id="rId23" Type="http://schemas.openxmlformats.org/officeDocument/2006/relationships/image" Target="../media/image30.png"/><Relationship Id="rId28" Type="http://schemas.openxmlformats.org/officeDocument/2006/relationships/image" Target="../media/image39.png"/><Relationship Id="rId10" Type="http://schemas.openxmlformats.org/officeDocument/2006/relationships/image" Target="../media/image21.png"/><Relationship Id="rId19" Type="http://schemas.openxmlformats.org/officeDocument/2006/relationships/image" Target="../media/image38.png"/><Relationship Id="rId4" Type="http://schemas.openxmlformats.org/officeDocument/2006/relationships/image" Target="../media/image12.jpeg"/><Relationship Id="rId9" Type="http://schemas.openxmlformats.org/officeDocument/2006/relationships/image" Target="../media/image20.png"/><Relationship Id="rId14" Type="http://schemas.openxmlformats.org/officeDocument/2006/relationships/image" Target="../media/image34.png"/><Relationship Id="rId22" Type="http://schemas.openxmlformats.org/officeDocument/2006/relationships/image" Target="../media/image29.png"/><Relationship Id="rId27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18" Type="http://schemas.openxmlformats.org/officeDocument/2006/relationships/image" Target="../media/image26.png"/><Relationship Id="rId26" Type="http://schemas.openxmlformats.org/officeDocument/2006/relationships/image" Target="../media/image320.png"/><Relationship Id="rId3" Type="http://schemas.openxmlformats.org/officeDocument/2006/relationships/image" Target="../media/image11.jpeg"/><Relationship Id="rId21" Type="http://schemas.openxmlformats.org/officeDocument/2006/relationships/image" Target="../media/image29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17" Type="http://schemas.openxmlformats.org/officeDocument/2006/relationships/image" Target="../media/image25.png"/><Relationship Id="rId25" Type="http://schemas.openxmlformats.org/officeDocument/2006/relationships/image" Target="../media/image310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24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24" Type="http://schemas.openxmlformats.org/officeDocument/2006/relationships/image" Target="../media/image32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23" Type="http://schemas.openxmlformats.org/officeDocument/2006/relationships/image" Target="../media/image31.png"/><Relationship Id="rId28" Type="http://schemas.openxmlformats.org/officeDocument/2006/relationships/image" Target="../media/image34.png"/><Relationship Id="rId10" Type="http://schemas.openxmlformats.org/officeDocument/2006/relationships/image" Target="../media/image18.png"/><Relationship Id="rId19" Type="http://schemas.openxmlformats.org/officeDocument/2006/relationships/image" Target="../media/image27.png"/><Relationship Id="rId4" Type="http://schemas.openxmlformats.org/officeDocument/2006/relationships/image" Target="../media/image12.jpeg"/><Relationship Id="rId9" Type="http://schemas.openxmlformats.org/officeDocument/2006/relationships/image" Target="../media/image17.png"/><Relationship Id="rId14" Type="http://schemas.openxmlformats.org/officeDocument/2006/relationships/image" Target="../media/image22.png"/><Relationship Id="rId22" Type="http://schemas.openxmlformats.org/officeDocument/2006/relationships/image" Target="../media/image30.png"/><Relationship Id="rId27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png"/><Relationship Id="rId18" Type="http://schemas.openxmlformats.org/officeDocument/2006/relationships/image" Target="../media/image28.png"/><Relationship Id="rId26" Type="http://schemas.openxmlformats.org/officeDocument/2006/relationships/image" Target="../media/image320.png"/><Relationship Id="rId3" Type="http://schemas.openxmlformats.org/officeDocument/2006/relationships/image" Target="../media/image11.jpeg"/><Relationship Id="rId21" Type="http://schemas.openxmlformats.org/officeDocument/2006/relationships/image" Target="../media/image31.png"/><Relationship Id="rId7" Type="http://schemas.openxmlformats.org/officeDocument/2006/relationships/image" Target="../media/image15.png"/><Relationship Id="rId12" Type="http://schemas.openxmlformats.org/officeDocument/2006/relationships/image" Target="../media/image21.png"/><Relationship Id="rId17" Type="http://schemas.openxmlformats.org/officeDocument/2006/relationships/image" Target="../media/image27.png"/><Relationship Id="rId25" Type="http://schemas.openxmlformats.org/officeDocument/2006/relationships/image" Target="../media/image310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6.png"/><Relationship Id="rId20" Type="http://schemas.openxmlformats.org/officeDocument/2006/relationships/image" Target="../media/image30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0.png"/><Relationship Id="rId5" Type="http://schemas.openxmlformats.org/officeDocument/2006/relationships/image" Target="../media/image13.png"/><Relationship Id="rId15" Type="http://schemas.openxmlformats.org/officeDocument/2006/relationships/image" Target="../media/image25.png"/><Relationship Id="rId28" Type="http://schemas.openxmlformats.org/officeDocument/2006/relationships/image" Target="../media/image34.png"/><Relationship Id="rId10" Type="http://schemas.openxmlformats.org/officeDocument/2006/relationships/image" Target="../media/image19.png"/><Relationship Id="rId19" Type="http://schemas.openxmlformats.org/officeDocument/2006/relationships/image" Target="../media/image29.png"/><Relationship Id="rId4" Type="http://schemas.openxmlformats.org/officeDocument/2006/relationships/image" Target="../media/image12.jpeg"/><Relationship Id="rId9" Type="http://schemas.openxmlformats.org/officeDocument/2006/relationships/image" Target="../media/image18.png"/><Relationship Id="rId14" Type="http://schemas.openxmlformats.org/officeDocument/2006/relationships/image" Target="../media/image23.png"/><Relationship Id="rId22" Type="http://schemas.openxmlformats.org/officeDocument/2006/relationships/image" Target="../media/image32.png"/><Relationship Id="rId27" Type="http://schemas.openxmlformats.org/officeDocument/2006/relationships/image" Target="../media/image33.png"/><Relationship Id="rId30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18" Type="http://schemas.openxmlformats.org/officeDocument/2006/relationships/image" Target="../media/image31.png"/><Relationship Id="rId26" Type="http://schemas.openxmlformats.org/officeDocument/2006/relationships/image" Target="../media/image320.png"/><Relationship Id="rId3" Type="http://schemas.openxmlformats.org/officeDocument/2006/relationships/image" Target="../media/image11.jpe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17" Type="http://schemas.openxmlformats.org/officeDocument/2006/relationships/image" Target="../media/image30.png"/><Relationship Id="rId25" Type="http://schemas.openxmlformats.org/officeDocument/2006/relationships/image" Target="../media/image310.png"/><Relationship Id="rId3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29.png"/><Relationship Id="rId29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21.png"/><Relationship Id="rId32" Type="http://schemas.openxmlformats.org/officeDocument/2006/relationships/image" Target="../media/image26.png"/><Relationship Id="rId5" Type="http://schemas.openxmlformats.org/officeDocument/2006/relationships/image" Target="../media/image13.png"/><Relationship Id="rId15" Type="http://schemas.openxmlformats.org/officeDocument/2006/relationships/image" Target="../media/image28.png"/><Relationship Id="rId28" Type="http://schemas.openxmlformats.org/officeDocument/2006/relationships/image" Target="../media/image25.png"/><Relationship Id="rId10" Type="http://schemas.openxmlformats.org/officeDocument/2006/relationships/image" Target="../media/image20.png"/><Relationship Id="rId19" Type="http://schemas.openxmlformats.org/officeDocument/2006/relationships/image" Target="../media/image32.png"/><Relationship Id="rId31" Type="http://schemas.openxmlformats.org/officeDocument/2006/relationships/image" Target="../media/image15.png"/><Relationship Id="rId4" Type="http://schemas.openxmlformats.org/officeDocument/2006/relationships/image" Target="../media/image12.jpeg"/><Relationship Id="rId9" Type="http://schemas.openxmlformats.org/officeDocument/2006/relationships/image" Target="../media/image19.png"/><Relationship Id="rId14" Type="http://schemas.openxmlformats.org/officeDocument/2006/relationships/image" Target="../media/image27.png"/><Relationship Id="rId27" Type="http://schemas.openxmlformats.org/officeDocument/2006/relationships/image" Target="../media/image33.png"/><Relationship Id="rId30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7">
            <a:extLst>
              <a:ext uri="{FF2B5EF4-FFF2-40B4-BE49-F238E27FC236}">
                <a16:creationId xmlns:a16="http://schemas.microsoft.com/office/drawing/2014/main" id="{1EDF7582-8FF6-BB48-B58D-DC0D4BF645C1}"/>
              </a:ext>
            </a:extLst>
          </p:cNvPr>
          <p:cNvSpPr txBox="1"/>
          <p:nvPr/>
        </p:nvSpPr>
        <p:spPr>
          <a:xfrm>
            <a:off x="840346" y="1804456"/>
            <a:ext cx="7463307" cy="16858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457189">
              <a:lnSpc>
                <a:spcPct val="150000"/>
              </a:lnSpc>
            </a:pPr>
            <a:r>
              <a:rPr lang="en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AUTOMATIC RADIOGRAPHIC QUANTIFICATION OF JOINT SPACE NARROWING PROGRESSION IN RHEUMATOID ARTHRITIS USING POC</a:t>
            </a:r>
            <a:endParaRPr lang="ja" altLang="en-US" dirty="0">
              <a:solidFill>
                <a:prstClr val="black"/>
              </a:solidFill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6" name="灯片编号占位符 15">
            <a:extLst>
              <a:ext uri="{FF2B5EF4-FFF2-40B4-BE49-F238E27FC236}">
                <a16:creationId xmlns:a16="http://schemas.microsoft.com/office/drawing/2014/main" id="{3671D582-4473-6749-92FF-229F6EE2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1</a:t>
            </a:fld>
            <a:endParaRPr kumimoji="1" lang="zh-CN" altLang="en-US"/>
          </a:p>
        </p:txBody>
      </p:sp>
      <p:sp>
        <p:nvSpPr>
          <p:cNvPr id="9" name="テキスト ボックス 6">
            <a:extLst>
              <a:ext uri="{FF2B5EF4-FFF2-40B4-BE49-F238E27FC236}">
                <a16:creationId xmlns:a16="http://schemas.microsoft.com/office/drawing/2014/main" id="{44E22728-CDAC-F84E-9B40-E9CD66BB384F}"/>
              </a:ext>
            </a:extLst>
          </p:cNvPr>
          <p:cNvSpPr txBox="1"/>
          <p:nvPr/>
        </p:nvSpPr>
        <p:spPr>
          <a:xfrm>
            <a:off x="1089859" y="3910544"/>
            <a:ext cx="7425491" cy="1327671"/>
          </a:xfrm>
          <a:prstGeom prst="rect">
            <a:avLst/>
          </a:prstGeom>
          <a:noFill/>
          <a:ln w="47625">
            <a:noFill/>
          </a:ln>
        </p:spPr>
        <p:txBody>
          <a:bodyPr wrap="square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kumimoji="1"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HOKKAIDO UNIVERSITY</a:t>
            </a:r>
          </a:p>
          <a:p>
            <a:pPr algn="r"/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Graduate School of Information Science and Technology</a:t>
            </a:r>
          </a:p>
          <a:p>
            <a:pPr algn="r"/>
            <a:r>
              <a:rPr kumimoji="1"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Division of Electronics for Informatics</a:t>
            </a:r>
          </a:p>
          <a:p>
            <a:pPr algn="r"/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Research Center for Integrates Quantum Electronics</a:t>
            </a:r>
          </a:p>
          <a:p>
            <a:pPr algn="r"/>
            <a:r>
              <a:rPr lang="en-US" altLang="ja-JP" sz="1050" dirty="0">
                <a:latin typeface="Arial" panose="020B0604020202020204" pitchFamily="34" charset="0"/>
                <a:cs typeface="Arial" panose="020B0604020202020204" pitchFamily="34" charset="0"/>
              </a:rPr>
              <a:t>Quantum Multimedia System Laboratory</a:t>
            </a:r>
          </a:p>
          <a:p>
            <a:pPr algn="r">
              <a:lnSpc>
                <a:spcPct val="200000"/>
              </a:lnSpc>
            </a:pPr>
            <a:r>
              <a:rPr lang="en-US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Yafei</a:t>
            </a:r>
            <a:r>
              <a:rPr lang="en-US" altLang="ja-JP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ja-JP" sz="1200" dirty="0" err="1">
                <a:latin typeface="Arial" panose="020B0604020202020204" pitchFamily="34" charset="0"/>
                <a:cs typeface="Arial" panose="020B0604020202020204" pitchFamily="34" charset="0"/>
              </a:rPr>
              <a:t>Ou</a:t>
            </a:r>
            <a:endParaRPr kumimoji="1" lang="ja-JP" alt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図 1">
            <a:extLst>
              <a:ext uri="{FF2B5EF4-FFF2-40B4-BE49-F238E27FC236}">
                <a16:creationId xmlns:a16="http://schemas.microsoft.com/office/drawing/2014/main" id="{C27A1F34-591D-9043-8487-6E67B8AD7B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101" y="273736"/>
            <a:ext cx="3506771" cy="105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0746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94">
            <a:extLst>
              <a:ext uri="{FF2B5EF4-FFF2-40B4-BE49-F238E27FC236}">
                <a16:creationId xmlns:a16="http://schemas.microsoft.com/office/drawing/2014/main" id="{0C315178-1514-5548-B966-4FC8438F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1242" y="5112541"/>
            <a:ext cx="2057400" cy="304271"/>
          </a:xfrm>
        </p:spPr>
        <p:txBody>
          <a:bodyPr/>
          <a:lstStyle/>
          <a:p>
            <a:fld id="{0CF853EA-B233-1545-8148-24D3A07FF14D}" type="slidenum">
              <a:rPr kumimoji="1" lang="zh-CN" altLang="en-US" smtClean="0"/>
              <a:t>10</a:t>
            </a:fld>
            <a:endParaRPr kumimoji="1" lang="zh-CN" altLang="en-US"/>
          </a:p>
        </p:txBody>
      </p:sp>
      <p:sp>
        <p:nvSpPr>
          <p:cNvPr id="3" name="Rectangle 74">
            <a:extLst>
              <a:ext uri="{FF2B5EF4-FFF2-40B4-BE49-F238E27FC236}">
                <a16:creationId xmlns:a16="http://schemas.microsoft.com/office/drawing/2014/main" id="{CC7414F6-5867-0747-AEF3-9BAAC84F1565}"/>
              </a:ext>
            </a:extLst>
          </p:cNvPr>
          <p:cNvSpPr/>
          <p:nvPr/>
        </p:nvSpPr>
        <p:spPr>
          <a:xfrm>
            <a:off x="2936776" y="934774"/>
            <a:ext cx="5883583" cy="470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B9B0183-C21D-8D44-8B01-A4040A719146}"/>
              </a:ext>
            </a:extLst>
          </p:cNvPr>
          <p:cNvGrpSpPr/>
          <p:nvPr/>
        </p:nvGrpSpPr>
        <p:grpSpPr>
          <a:xfrm>
            <a:off x="6823227" y="1027793"/>
            <a:ext cx="1973392" cy="1351719"/>
            <a:chOff x="6849935" y="1501926"/>
            <a:chExt cx="1973392" cy="1351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F53B71-2FEA-924B-8DFA-94AF9A87C151}"/>
                </a:ext>
              </a:extLst>
            </p:cNvPr>
            <p:cNvSpPr/>
            <p:nvPr/>
          </p:nvSpPr>
          <p:spPr>
            <a:xfrm>
              <a:off x="6849935" y="1501926"/>
              <a:ext cx="1973392" cy="1351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32F8D99C-DA49-2C4B-ADAC-DAD3CA5C8FCD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7836631" y="1501926"/>
              <a:ext cx="0" cy="1351719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図 5">
            <a:extLst>
              <a:ext uri="{FF2B5EF4-FFF2-40B4-BE49-F238E27FC236}">
                <a16:creationId xmlns:a16="http://schemas.microsoft.com/office/drawing/2014/main" id="{11E34874-D0CF-FD48-B6A4-828DDF6F4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0" y="1611178"/>
            <a:ext cx="2175543" cy="2728968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4">
            <a:extLst>
              <a:ext uri="{FF2B5EF4-FFF2-40B4-BE49-F238E27FC236}">
                <a16:creationId xmlns:a16="http://schemas.microsoft.com/office/drawing/2014/main" id="{D19C7864-97F4-3E49-8431-1F7CBB206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9" y="1912318"/>
            <a:ext cx="2172207" cy="2724785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D7244-C485-FC4E-9E10-40B73BD97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18" y="1005496"/>
            <a:ext cx="1042800" cy="10428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33EDC7-8E35-F34A-982C-AB7167F37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69" y="1328429"/>
            <a:ext cx="1045279" cy="1045279"/>
          </a:xfrm>
          <a:prstGeom prst="rect">
            <a:avLst/>
          </a:prstGeom>
          <a:ln w="9525">
            <a:solidFill>
              <a:srgbClr val="FF000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/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−1.0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5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blipFill>
                <a:blip r:embed="rId7"/>
                <a:stretch>
                  <a:fillRect l="-3030" b="-2564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文本框 30">
            <a:extLst>
              <a:ext uri="{FF2B5EF4-FFF2-40B4-BE49-F238E27FC236}">
                <a16:creationId xmlns:a16="http://schemas.microsoft.com/office/drawing/2014/main" id="{5FACEF84-4361-2248-A7DA-6560C729D362}"/>
              </a:ext>
            </a:extLst>
          </p:cNvPr>
          <p:cNvSpPr txBox="1"/>
          <p:nvPr/>
        </p:nvSpPr>
        <p:spPr>
          <a:xfrm>
            <a:off x="5336790" y="2462040"/>
            <a:ext cx="15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4.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Joint Segmentation</a:t>
            </a:r>
            <a:endParaRPr kumimoji="1" lang="zh-CN" altLang="en-US" sz="10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8298D564-3E7D-D14E-8943-9A1C1AD85C66}"/>
              </a:ext>
            </a:extLst>
          </p:cNvPr>
          <p:cNvGrpSpPr/>
          <p:nvPr/>
        </p:nvGrpSpPr>
        <p:grpSpPr>
          <a:xfrm>
            <a:off x="5813003" y="1514553"/>
            <a:ext cx="2914899" cy="511539"/>
            <a:chOff x="5839711" y="1988686"/>
            <a:chExt cx="2914899" cy="511539"/>
          </a:xfrm>
        </p:grpSpPr>
        <p:pic>
          <p:nvPicPr>
            <p:cNvPr id="33" name="Picture 31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E2FC91FA-D009-9E40-8953-0105C16C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094" y="2192473"/>
              <a:ext cx="810516" cy="307752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F01E22C9-F720-F444-856F-8E2724A9763D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6191926" y="2338877"/>
              <a:ext cx="1752168" cy="747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8EE9558-9E75-2D43-85BE-544C4A44D1A6}"/>
                </a:ext>
              </a:extLst>
            </p:cNvPr>
            <p:cNvSpPr/>
            <p:nvPr/>
          </p:nvSpPr>
          <p:spPr>
            <a:xfrm>
              <a:off x="5839711" y="1988686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6871DAA-1D0B-8547-A5E4-4131F8CD8DDA}"/>
                </a:ext>
              </a:extLst>
            </p:cNvPr>
            <p:cNvCxnSpPr/>
            <p:nvPr/>
          </p:nvCxnSpPr>
          <p:spPr>
            <a:xfrm>
              <a:off x="5912878" y="2054703"/>
              <a:ext cx="288873" cy="28297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A953202-AE69-A943-9505-41D8B9E21993}"/>
              </a:ext>
            </a:extLst>
          </p:cNvPr>
          <p:cNvGrpSpPr/>
          <p:nvPr/>
        </p:nvGrpSpPr>
        <p:grpSpPr>
          <a:xfrm>
            <a:off x="5817127" y="1992448"/>
            <a:ext cx="1905880" cy="311821"/>
            <a:chOff x="5843835" y="2466581"/>
            <a:chExt cx="1905880" cy="311821"/>
          </a:xfrm>
        </p:grpSpPr>
        <p:pic>
          <p:nvPicPr>
            <p:cNvPr id="38" name="Picture 32">
              <a:extLst>
                <a:ext uri="{FF2B5EF4-FFF2-40B4-BE49-F238E27FC236}">
                  <a16:creationId xmlns:a16="http://schemas.microsoft.com/office/drawing/2014/main" id="{AD771149-B734-A145-81A0-B5395A57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08" y="2466581"/>
              <a:ext cx="810907" cy="311821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8EB6C9-3C9E-A242-9A4D-A8BA504B46F5}"/>
                </a:ext>
              </a:extLst>
            </p:cNvPr>
            <p:cNvSpPr/>
            <p:nvPr/>
          </p:nvSpPr>
          <p:spPr>
            <a:xfrm>
              <a:off x="5843835" y="2574641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6CB27D25-9B7E-624D-ACEC-9C4308767F52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894060" y="2622492"/>
              <a:ext cx="1044748" cy="503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F94E67D-8E26-E04E-9BC4-B338930C9E96}"/>
              </a:ext>
            </a:extLst>
          </p:cNvPr>
          <p:cNvGrpSpPr/>
          <p:nvPr/>
        </p:nvGrpSpPr>
        <p:grpSpPr>
          <a:xfrm>
            <a:off x="6151263" y="1421453"/>
            <a:ext cx="1571744" cy="322515"/>
            <a:chOff x="6177971" y="1895586"/>
            <a:chExt cx="1571744" cy="322515"/>
          </a:xfrm>
        </p:grpSpPr>
        <p:pic>
          <p:nvPicPr>
            <p:cNvPr id="42" name="Picture 34" descr="A picture containing cat&#10;&#10;Description generated with high confidence">
              <a:extLst>
                <a:ext uri="{FF2B5EF4-FFF2-40B4-BE49-F238E27FC236}">
                  <a16:creationId xmlns:a16="http://schemas.microsoft.com/office/drawing/2014/main" id="{9C6825C5-0A9B-144B-BB7B-99C39CC01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517" y="1895586"/>
              <a:ext cx="818198" cy="322515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B74111D-A75D-494A-B1BA-6562857348E8}"/>
                </a:ext>
              </a:extLst>
            </p:cNvPr>
            <p:cNvSpPr/>
            <p:nvPr/>
          </p:nvSpPr>
          <p:spPr>
            <a:xfrm>
              <a:off x="6177971" y="2004423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54B151-5720-C44D-AA68-F649EBA8AA27}"/>
                </a:ext>
              </a:extLst>
            </p:cNvPr>
            <p:cNvCxnSpPr/>
            <p:nvPr/>
          </p:nvCxnSpPr>
          <p:spPr>
            <a:xfrm flipV="1">
              <a:off x="6235331" y="2051552"/>
              <a:ext cx="692401" cy="2719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09E55C-F2B8-A042-B878-86218A62ECC1}"/>
              </a:ext>
            </a:extLst>
          </p:cNvPr>
          <p:cNvGrpSpPr/>
          <p:nvPr/>
        </p:nvGrpSpPr>
        <p:grpSpPr>
          <a:xfrm>
            <a:off x="6151262" y="1129917"/>
            <a:ext cx="2576636" cy="313819"/>
            <a:chOff x="6177970" y="1604050"/>
            <a:chExt cx="2576636" cy="313819"/>
          </a:xfrm>
        </p:grpSpPr>
        <p:pic>
          <p:nvPicPr>
            <p:cNvPr id="46" name="Picture 33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45BADBDC-28F1-FF47-AFB3-320764BF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135" y="1604050"/>
              <a:ext cx="807471" cy="313819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3987727-0934-FD45-B6CB-4EDA7253C788}"/>
                </a:ext>
              </a:extLst>
            </p:cNvPr>
            <p:cNvSpPr/>
            <p:nvPr/>
          </p:nvSpPr>
          <p:spPr>
            <a:xfrm>
              <a:off x="6177970" y="1711544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66EFAD36-14D0-4C46-8134-A446D40B7FDA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6255441" y="1758962"/>
              <a:ext cx="1691694" cy="1997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/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200" dirty="0">
                    <a:latin typeface="Arial" charset="0"/>
                    <a:ea typeface="Arial" charset="0"/>
                    <a:cs typeface="Arial" charset="0"/>
                  </a:rPr>
                  <a:t>The progression of joint space narrowing =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=−0.2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1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070C71C-5954-1648-8893-1A9304551081}"/>
              </a:ext>
            </a:extLst>
          </p:cNvPr>
          <p:cNvCxnSpPr>
            <a:cxnSpLocks/>
          </p:cNvCxnSpPr>
          <p:nvPr/>
        </p:nvCxnSpPr>
        <p:spPr>
          <a:xfrm>
            <a:off x="7281690" y="4702636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左箭头 62">
            <a:extLst>
              <a:ext uri="{FF2B5EF4-FFF2-40B4-BE49-F238E27FC236}">
                <a16:creationId xmlns:a16="http://schemas.microsoft.com/office/drawing/2014/main" id="{10D665DA-D2F8-664A-BCDE-23017A636920}"/>
              </a:ext>
            </a:extLst>
          </p:cNvPr>
          <p:cNvSpPr/>
          <p:nvPr/>
        </p:nvSpPr>
        <p:spPr>
          <a:xfrm rot="5400000">
            <a:off x="5143705" y="2493552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左箭头 63">
            <a:extLst>
              <a:ext uri="{FF2B5EF4-FFF2-40B4-BE49-F238E27FC236}">
                <a16:creationId xmlns:a16="http://schemas.microsoft.com/office/drawing/2014/main" id="{8C1E1F1A-2CD1-964F-BADC-B7E10E0E8930}"/>
              </a:ext>
            </a:extLst>
          </p:cNvPr>
          <p:cNvSpPr/>
          <p:nvPr/>
        </p:nvSpPr>
        <p:spPr>
          <a:xfrm rot="16200000">
            <a:off x="6841029" y="2493628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左箭头 64">
            <a:extLst>
              <a:ext uri="{FF2B5EF4-FFF2-40B4-BE49-F238E27FC236}">
                <a16:creationId xmlns:a16="http://schemas.microsoft.com/office/drawing/2014/main" id="{0EC148FC-370E-954B-9FB8-63936AF5D4C8}"/>
              </a:ext>
            </a:extLst>
          </p:cNvPr>
          <p:cNvSpPr/>
          <p:nvPr/>
        </p:nvSpPr>
        <p:spPr>
          <a:xfrm rot="16200000">
            <a:off x="8470643" y="2501076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C628D07-F779-A046-B658-BC320449EA9D}"/>
              </a:ext>
            </a:extLst>
          </p:cNvPr>
          <p:cNvCxnSpPr>
            <a:cxnSpLocks/>
          </p:cNvCxnSpPr>
          <p:nvPr/>
        </p:nvCxnSpPr>
        <p:spPr>
          <a:xfrm>
            <a:off x="8352190" y="470587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82800906-8156-AE4C-9D92-D126CAC0196B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2" y="2743297"/>
            <a:ext cx="966845" cy="38673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7A590CC-9D93-7E49-843A-5085E30918D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14" y="2739200"/>
            <a:ext cx="963664" cy="38546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048DA27-D84F-274C-A94F-8B37C9C79C6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27" y="3241748"/>
            <a:ext cx="760552" cy="7605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4E78CD04-996B-884D-9767-F22BEA588E6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20" y="3254353"/>
            <a:ext cx="760552" cy="760552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D39C25C-2132-F84F-8857-E0B67D54F7E4}"/>
              </a:ext>
            </a:extLst>
          </p:cNvPr>
          <p:cNvSpPr/>
          <p:nvPr/>
        </p:nvSpPr>
        <p:spPr>
          <a:xfrm>
            <a:off x="7257829" y="2861892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541946-14D6-8D41-ACB4-B9F843D008CE}"/>
              </a:ext>
            </a:extLst>
          </p:cNvPr>
          <p:cNvSpPr/>
          <p:nvPr/>
        </p:nvSpPr>
        <p:spPr>
          <a:xfrm>
            <a:off x="8259846" y="2862148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8DA8B0A-980C-9742-A539-02BFD8D394B1}"/>
              </a:ext>
            </a:extLst>
          </p:cNvPr>
          <p:cNvCxnSpPr>
            <a:cxnSpLocks/>
          </p:cNvCxnSpPr>
          <p:nvPr/>
        </p:nvCxnSpPr>
        <p:spPr>
          <a:xfrm flipH="1">
            <a:off x="6832607" y="2863105"/>
            <a:ext cx="430041" cy="37663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11EE7B0-C20A-A648-A69F-6F5EFE1009D9}"/>
              </a:ext>
            </a:extLst>
          </p:cNvPr>
          <p:cNvCxnSpPr>
            <a:cxnSpLocks/>
          </p:cNvCxnSpPr>
          <p:nvPr/>
        </p:nvCxnSpPr>
        <p:spPr>
          <a:xfrm>
            <a:off x="7392744" y="2866695"/>
            <a:ext cx="174775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D0EA587-4587-8642-8B90-966E545A65DC}"/>
              </a:ext>
            </a:extLst>
          </p:cNvPr>
          <p:cNvCxnSpPr>
            <a:cxnSpLocks/>
          </p:cNvCxnSpPr>
          <p:nvPr/>
        </p:nvCxnSpPr>
        <p:spPr>
          <a:xfrm flipH="1">
            <a:off x="8038245" y="2871066"/>
            <a:ext cx="220133" cy="37986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E092C815-9D2F-8E4A-98E3-0ACAA61B382F}"/>
              </a:ext>
            </a:extLst>
          </p:cNvPr>
          <p:cNvCxnSpPr>
            <a:cxnSpLocks/>
          </p:cNvCxnSpPr>
          <p:nvPr/>
        </p:nvCxnSpPr>
        <p:spPr>
          <a:xfrm>
            <a:off x="8395297" y="2875989"/>
            <a:ext cx="396381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1B56C0C4-B15C-AE4C-AA1E-FA2352F5220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75" y="3240856"/>
            <a:ext cx="761729" cy="761729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2C24ED7-7B8B-0B41-AA29-A36E96C3CF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34" y="3250935"/>
            <a:ext cx="737269" cy="737269"/>
          </a:xfrm>
          <a:prstGeom prst="rect">
            <a:avLst/>
          </a:prstGeom>
        </p:spPr>
      </p:pic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D784CA-8891-3B47-9449-A182AD45C195}"/>
              </a:ext>
            </a:extLst>
          </p:cNvPr>
          <p:cNvCxnSpPr>
            <a:cxnSpLocks/>
          </p:cNvCxnSpPr>
          <p:nvPr/>
        </p:nvCxnSpPr>
        <p:spPr>
          <a:xfrm flipH="1">
            <a:off x="7128179" y="3619570"/>
            <a:ext cx="83575" cy="3005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B4478C65-9250-404F-82E7-8AFF30964086}"/>
              </a:ext>
            </a:extLst>
          </p:cNvPr>
          <p:cNvCxnSpPr>
            <a:cxnSpLocks/>
          </p:cNvCxnSpPr>
          <p:nvPr/>
        </p:nvCxnSpPr>
        <p:spPr>
          <a:xfrm flipH="1">
            <a:off x="8345223" y="3610958"/>
            <a:ext cx="64171" cy="24811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/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  <m:r>
                      <a:rPr kumimoji="1" lang="en-US" altLang="zh-CN" sz="1000" baseline="-25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blipFill>
                <a:blip r:embed="rId2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/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</m:oMath>
                </a14:m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blipFill>
                <a:blip r:embed="rId26"/>
                <a:stretch>
                  <a:fillRect t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42A27CEC-B74E-F442-8503-6052A513B21F}"/>
              </a:ext>
            </a:extLst>
          </p:cNvPr>
          <p:cNvCxnSpPr>
            <a:cxnSpLocks/>
          </p:cNvCxnSpPr>
          <p:nvPr/>
        </p:nvCxnSpPr>
        <p:spPr>
          <a:xfrm>
            <a:off x="7285866" y="4012005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883BE8F-4156-244E-A986-1F17778EEC55}"/>
              </a:ext>
            </a:extLst>
          </p:cNvPr>
          <p:cNvCxnSpPr>
            <a:cxnSpLocks/>
          </p:cNvCxnSpPr>
          <p:nvPr/>
        </p:nvCxnSpPr>
        <p:spPr>
          <a:xfrm>
            <a:off x="8356364" y="401524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/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−0.8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4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blipFill>
                <a:blip r:embed="rId27"/>
                <a:stretch>
                  <a:fillRect l="-4545" b="-263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53BCC839-B0DA-3443-BA9C-0D9A3F95E1D5}"/>
              </a:ext>
            </a:extLst>
          </p:cNvPr>
          <p:cNvSpPr txBox="1"/>
          <p:nvPr/>
        </p:nvSpPr>
        <p:spPr>
          <a:xfrm>
            <a:off x="7006318" y="2369776"/>
            <a:ext cx="162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5. POC</a:t>
            </a: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(Movement</a:t>
            </a:r>
            <a:r>
              <a:rPr lang="zh-CN" alt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Measurement)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正方形/長方形 18">
            <a:extLst>
              <a:ext uri="{FF2B5EF4-FFF2-40B4-BE49-F238E27FC236}">
                <a16:creationId xmlns:a16="http://schemas.microsoft.com/office/drawing/2014/main" id="{6ED92F04-E952-A949-98BF-7E32BFD20445}"/>
              </a:ext>
            </a:extLst>
          </p:cNvPr>
          <p:cNvSpPr/>
          <p:nvPr/>
        </p:nvSpPr>
        <p:spPr>
          <a:xfrm>
            <a:off x="2096642" y="1594974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Previous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正方形/長方形 19">
            <a:extLst>
              <a:ext uri="{FF2B5EF4-FFF2-40B4-BE49-F238E27FC236}">
                <a16:creationId xmlns:a16="http://schemas.microsoft.com/office/drawing/2014/main" id="{3EE9EB45-00F5-D04B-9559-E9228D779D1F}"/>
              </a:ext>
            </a:extLst>
          </p:cNvPr>
          <p:cNvSpPr/>
          <p:nvPr/>
        </p:nvSpPr>
        <p:spPr>
          <a:xfrm>
            <a:off x="1743581" y="189640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Recent 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正方形/長方形 19">
            <a:extLst>
              <a:ext uri="{FF2B5EF4-FFF2-40B4-BE49-F238E27FC236}">
                <a16:creationId xmlns:a16="http://schemas.microsoft.com/office/drawing/2014/main" id="{40D8BCFB-050B-D645-8469-8BBD66498FCF}"/>
              </a:ext>
            </a:extLst>
          </p:cNvPr>
          <p:cNvSpPr/>
          <p:nvPr/>
        </p:nvSpPr>
        <p:spPr>
          <a:xfrm>
            <a:off x="5020708" y="131239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正方形/長方形 18">
            <a:extLst>
              <a:ext uri="{FF2B5EF4-FFF2-40B4-BE49-F238E27FC236}">
                <a16:creationId xmlns:a16="http://schemas.microsoft.com/office/drawing/2014/main" id="{12D93792-1BEC-7C43-AAE9-B111EDBF8013}"/>
              </a:ext>
            </a:extLst>
          </p:cNvPr>
          <p:cNvSpPr/>
          <p:nvPr/>
        </p:nvSpPr>
        <p:spPr>
          <a:xfrm>
            <a:off x="5370656" y="9874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4975471-DBE2-974B-815C-7E772E3B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8000"/>
            <a:ext cx="7886700" cy="1104636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241648-F11A-3D4F-BC4E-633FEBC4C999}"/>
              </a:ext>
            </a:extLst>
          </p:cNvPr>
          <p:cNvSpPr txBox="1"/>
          <p:nvPr/>
        </p:nvSpPr>
        <p:spPr>
          <a:xfrm>
            <a:off x="1842809" y="1227085"/>
            <a:ext cx="13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1.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Bones Detection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E98DFF5-21CD-184A-B992-75C4DC0FB167}"/>
              </a:ext>
            </a:extLst>
          </p:cNvPr>
          <p:cNvSpPr/>
          <p:nvPr/>
        </p:nvSpPr>
        <p:spPr>
          <a:xfrm>
            <a:off x="1630146" y="1350437"/>
            <a:ext cx="313819" cy="3138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箭头 25">
            <a:extLst>
              <a:ext uri="{FF2B5EF4-FFF2-40B4-BE49-F238E27FC236}">
                <a16:creationId xmlns:a16="http://schemas.microsoft.com/office/drawing/2014/main" id="{5EE05914-674F-0349-ABCF-39FD849DF1DD}"/>
              </a:ext>
            </a:extLst>
          </p:cNvPr>
          <p:cNvSpPr/>
          <p:nvPr/>
        </p:nvSpPr>
        <p:spPr>
          <a:xfrm rot="10800000">
            <a:off x="1887134" y="1434054"/>
            <a:ext cx="1147609" cy="16015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6B413-F32C-2E4F-BB71-7C62C4B64780}"/>
              </a:ext>
            </a:extLst>
          </p:cNvPr>
          <p:cNvSpPr/>
          <p:nvPr/>
        </p:nvSpPr>
        <p:spPr>
          <a:xfrm>
            <a:off x="107004" y="931044"/>
            <a:ext cx="2826466" cy="44857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左箭头 26">
            <a:extLst>
              <a:ext uri="{FF2B5EF4-FFF2-40B4-BE49-F238E27FC236}">
                <a16:creationId xmlns:a16="http://schemas.microsoft.com/office/drawing/2014/main" id="{24E6E05B-29C4-834B-B27A-9C4191DCBBD7}"/>
              </a:ext>
            </a:extLst>
          </p:cNvPr>
          <p:cNvSpPr/>
          <p:nvPr/>
        </p:nvSpPr>
        <p:spPr>
          <a:xfrm rot="16200000">
            <a:off x="3534088" y="4046791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BE6C0-3B64-244A-8F2A-AC8B822D6FF4}"/>
              </a:ext>
            </a:extLst>
          </p:cNvPr>
          <p:cNvSpPr txBox="1"/>
          <p:nvPr/>
        </p:nvSpPr>
        <p:spPr>
          <a:xfrm>
            <a:off x="3705444" y="3976698"/>
            <a:ext cx="10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2. </a:t>
            </a:r>
            <a:r>
              <a:rPr lang="en-US" altLang="zh-CN" sz="1200" b="1" dirty="0" err="1">
                <a:latin typeface="Arial" charset="0"/>
                <a:ea typeface="Arial" charset="0"/>
                <a:cs typeface="Arial" charset="0"/>
              </a:rPr>
              <a:t>AdaBoost</a:t>
            </a:r>
            <a:endParaRPr kumimoji="1" lang="zh-CN" alt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FC9F5E3-E1F8-4842-AF75-F5AF3B6FFDF7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91" y="1035093"/>
            <a:ext cx="1267447" cy="159160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1167672-F668-EA46-B3D7-48B736E43E4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18" y="2713130"/>
            <a:ext cx="1402080" cy="1207008"/>
          </a:xfrm>
          <a:prstGeom prst="rect">
            <a:avLst/>
          </a:prstGeom>
        </p:spPr>
      </p:pic>
      <p:sp>
        <p:nvSpPr>
          <p:cNvPr id="60" name="Rectangle 6">
            <a:extLst>
              <a:ext uri="{FF2B5EF4-FFF2-40B4-BE49-F238E27FC236}">
                <a16:creationId xmlns:a16="http://schemas.microsoft.com/office/drawing/2014/main" id="{CC0224C0-4180-B943-984F-1ECD40C340BA}"/>
              </a:ext>
            </a:extLst>
          </p:cNvPr>
          <p:cNvSpPr/>
          <p:nvPr/>
        </p:nvSpPr>
        <p:spPr>
          <a:xfrm>
            <a:off x="3006923" y="980582"/>
            <a:ext cx="1406339" cy="294322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74">
            <a:extLst>
              <a:ext uri="{FF2B5EF4-FFF2-40B4-BE49-F238E27FC236}">
                <a16:creationId xmlns:a16="http://schemas.microsoft.com/office/drawing/2014/main" id="{189A4AEF-BF42-854E-846B-940D18533D6B}"/>
              </a:ext>
            </a:extLst>
          </p:cNvPr>
          <p:cNvSpPr/>
          <p:nvPr/>
        </p:nvSpPr>
        <p:spPr>
          <a:xfrm>
            <a:off x="2933471" y="931044"/>
            <a:ext cx="5890194" cy="47067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F680A0-04A0-7341-B2F2-E9BE88202890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4375858"/>
            <a:ext cx="1182351" cy="11823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186BFFE-D9DB-AE4F-BC3D-FBE543CAC5B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2767991"/>
            <a:ext cx="1182351" cy="1182351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42DA3E9-D94E-AF42-882A-02EBB8E529E1}"/>
              </a:ext>
            </a:extLst>
          </p:cNvPr>
          <p:cNvSpPr txBox="1"/>
          <p:nvPr/>
        </p:nvSpPr>
        <p:spPr>
          <a:xfrm>
            <a:off x="5339632" y="3943481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3. POC</a:t>
            </a:r>
            <a:endParaRPr lang="en-US" altLang="zh-CN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(Position Calibration)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2" name="左箭头 61">
            <a:extLst>
              <a:ext uri="{FF2B5EF4-FFF2-40B4-BE49-F238E27FC236}">
                <a16:creationId xmlns:a16="http://schemas.microsoft.com/office/drawing/2014/main" id="{5705A5D8-1A38-BF4F-8410-CF57EDBE6600}"/>
              </a:ext>
            </a:extLst>
          </p:cNvPr>
          <p:cNvSpPr/>
          <p:nvPr/>
        </p:nvSpPr>
        <p:spPr>
          <a:xfrm rot="5400000">
            <a:off x="5143707" y="4051844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5998B22C-8220-F249-8E37-030FDFB3FA7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58" y="4400144"/>
            <a:ext cx="1402080" cy="1200912"/>
          </a:xfrm>
          <a:prstGeom prst="rect">
            <a:avLst/>
          </a:prstGeom>
        </p:spPr>
      </p:pic>
      <p:pic>
        <p:nvPicPr>
          <p:cNvPr id="53" name="Picture 27">
            <a:extLst>
              <a:ext uri="{FF2B5EF4-FFF2-40B4-BE49-F238E27FC236}">
                <a16:creationId xmlns:a16="http://schemas.microsoft.com/office/drawing/2014/main" id="{F8E21EB0-1A2F-1342-B7BC-B4E2C47C04D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10" y="4391261"/>
            <a:ext cx="737547" cy="73754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ABDB261-5424-8C46-8E58-C53795EB7C42}"/>
              </a:ext>
            </a:extLst>
          </p:cNvPr>
          <p:cNvCxnSpPr>
            <a:cxnSpLocks/>
          </p:cNvCxnSpPr>
          <p:nvPr/>
        </p:nvCxnSpPr>
        <p:spPr>
          <a:xfrm flipH="1">
            <a:off x="3089670" y="4630593"/>
            <a:ext cx="1162976" cy="3193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2A05E95-487C-9941-A9CB-9D55426C3796}"/>
              </a:ext>
            </a:extLst>
          </p:cNvPr>
          <p:cNvCxnSpPr>
            <a:cxnSpLocks/>
          </p:cNvCxnSpPr>
          <p:nvPr/>
        </p:nvCxnSpPr>
        <p:spPr>
          <a:xfrm flipH="1" flipV="1">
            <a:off x="3088688" y="5072753"/>
            <a:ext cx="1170728" cy="288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8BBAEA-F433-2745-BE4E-28863943D076}"/>
              </a:ext>
            </a:extLst>
          </p:cNvPr>
          <p:cNvSpPr/>
          <p:nvPr/>
        </p:nvSpPr>
        <p:spPr>
          <a:xfrm>
            <a:off x="3091488" y="4953735"/>
            <a:ext cx="119119" cy="1173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9276C899-45AC-C946-98E9-5C9416E1A4AE}"/>
              </a:ext>
            </a:extLst>
          </p:cNvPr>
          <p:cNvSpPr/>
          <p:nvPr/>
        </p:nvSpPr>
        <p:spPr>
          <a:xfrm rot="5400000">
            <a:off x="4011535" y="3322516"/>
            <a:ext cx="1266153" cy="32788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正方形/長方形 18">
            <a:extLst>
              <a:ext uri="{FF2B5EF4-FFF2-40B4-BE49-F238E27FC236}">
                <a16:creationId xmlns:a16="http://schemas.microsoft.com/office/drawing/2014/main" id="{71DF380C-BFA7-E545-9F77-4034097610B1}"/>
              </a:ext>
            </a:extLst>
          </p:cNvPr>
          <p:cNvSpPr/>
          <p:nvPr/>
        </p:nvSpPr>
        <p:spPr>
          <a:xfrm>
            <a:off x="4366056" y="43662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2" name="Picture 21">
            <a:extLst>
              <a:ext uri="{FF2B5EF4-FFF2-40B4-BE49-F238E27FC236}">
                <a16:creationId xmlns:a16="http://schemas.microsoft.com/office/drawing/2014/main" id="{138C880F-31B9-0E4A-BD59-2F44B283B5CF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3" y="4630593"/>
            <a:ext cx="730449" cy="73044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正方形/長方形 19">
            <a:extLst>
              <a:ext uri="{FF2B5EF4-FFF2-40B4-BE49-F238E27FC236}">
                <a16:creationId xmlns:a16="http://schemas.microsoft.com/office/drawing/2014/main" id="{CAAFDA4B-C48A-D140-830A-FA698DEFE840}"/>
              </a:ext>
            </a:extLst>
          </p:cNvPr>
          <p:cNvSpPr/>
          <p:nvPr/>
        </p:nvSpPr>
        <p:spPr>
          <a:xfrm>
            <a:off x="4217472" y="459653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114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94">
            <a:extLst>
              <a:ext uri="{FF2B5EF4-FFF2-40B4-BE49-F238E27FC236}">
                <a16:creationId xmlns:a16="http://schemas.microsoft.com/office/drawing/2014/main" id="{0C315178-1514-5548-B966-4FC8438F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1242" y="5112541"/>
            <a:ext cx="2057400" cy="304271"/>
          </a:xfrm>
        </p:spPr>
        <p:txBody>
          <a:bodyPr/>
          <a:lstStyle/>
          <a:p>
            <a:fld id="{0CF853EA-B233-1545-8148-24D3A07FF14D}" type="slidenum">
              <a:rPr kumimoji="1" lang="zh-CN" altLang="en-US" smtClean="0"/>
              <a:t>11</a:t>
            </a:fld>
            <a:endParaRPr kumimoji="1" lang="zh-CN" altLang="en-US"/>
          </a:p>
        </p:txBody>
      </p:sp>
      <p:sp>
        <p:nvSpPr>
          <p:cNvPr id="3" name="Rectangle 74">
            <a:extLst>
              <a:ext uri="{FF2B5EF4-FFF2-40B4-BE49-F238E27FC236}">
                <a16:creationId xmlns:a16="http://schemas.microsoft.com/office/drawing/2014/main" id="{CC7414F6-5867-0747-AEF3-9BAAC84F1565}"/>
              </a:ext>
            </a:extLst>
          </p:cNvPr>
          <p:cNvSpPr/>
          <p:nvPr/>
        </p:nvSpPr>
        <p:spPr>
          <a:xfrm>
            <a:off x="2936776" y="934774"/>
            <a:ext cx="5883583" cy="470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B9B0183-C21D-8D44-8B01-A4040A719146}"/>
              </a:ext>
            </a:extLst>
          </p:cNvPr>
          <p:cNvGrpSpPr/>
          <p:nvPr/>
        </p:nvGrpSpPr>
        <p:grpSpPr>
          <a:xfrm>
            <a:off x="6823227" y="1027793"/>
            <a:ext cx="1973392" cy="1351719"/>
            <a:chOff x="6849935" y="1501926"/>
            <a:chExt cx="1973392" cy="1351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F53B71-2FEA-924B-8DFA-94AF9A87C151}"/>
                </a:ext>
              </a:extLst>
            </p:cNvPr>
            <p:cNvSpPr/>
            <p:nvPr/>
          </p:nvSpPr>
          <p:spPr>
            <a:xfrm>
              <a:off x="6849935" y="1501926"/>
              <a:ext cx="1973392" cy="1351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32F8D99C-DA49-2C4B-ADAC-DAD3CA5C8FCD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7836631" y="1501926"/>
              <a:ext cx="0" cy="1351719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図 5">
            <a:extLst>
              <a:ext uri="{FF2B5EF4-FFF2-40B4-BE49-F238E27FC236}">
                <a16:creationId xmlns:a16="http://schemas.microsoft.com/office/drawing/2014/main" id="{11E34874-D0CF-FD48-B6A4-828DDF6F4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0" y="1611178"/>
            <a:ext cx="2175543" cy="2728968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4">
            <a:extLst>
              <a:ext uri="{FF2B5EF4-FFF2-40B4-BE49-F238E27FC236}">
                <a16:creationId xmlns:a16="http://schemas.microsoft.com/office/drawing/2014/main" id="{D19C7864-97F4-3E49-8431-1F7CBB206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9" y="1912318"/>
            <a:ext cx="2172207" cy="2724785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/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−1.0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5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blipFill>
                <a:blip r:embed="rId5"/>
                <a:stretch>
                  <a:fillRect l="-3030" b="-2564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042DA3E9-D94E-AF42-882A-02EBB8E529E1}"/>
              </a:ext>
            </a:extLst>
          </p:cNvPr>
          <p:cNvSpPr txBox="1"/>
          <p:nvPr/>
        </p:nvSpPr>
        <p:spPr>
          <a:xfrm>
            <a:off x="5339632" y="3943481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3. POC</a:t>
            </a:r>
            <a:endParaRPr lang="en-US" altLang="zh-CN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(Position Calibration)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8298D564-3E7D-D14E-8943-9A1C1AD85C66}"/>
              </a:ext>
            </a:extLst>
          </p:cNvPr>
          <p:cNvGrpSpPr/>
          <p:nvPr/>
        </p:nvGrpSpPr>
        <p:grpSpPr>
          <a:xfrm>
            <a:off x="5813003" y="1514553"/>
            <a:ext cx="2914899" cy="511539"/>
            <a:chOff x="5839711" y="1988686"/>
            <a:chExt cx="2914899" cy="511539"/>
          </a:xfrm>
        </p:grpSpPr>
        <p:pic>
          <p:nvPicPr>
            <p:cNvPr id="33" name="Picture 31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E2FC91FA-D009-9E40-8953-0105C16C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094" y="2192473"/>
              <a:ext cx="810516" cy="307752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F01E22C9-F720-F444-856F-8E2724A9763D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6191926" y="2338877"/>
              <a:ext cx="1752168" cy="747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8EE9558-9E75-2D43-85BE-544C4A44D1A6}"/>
                </a:ext>
              </a:extLst>
            </p:cNvPr>
            <p:cNvSpPr/>
            <p:nvPr/>
          </p:nvSpPr>
          <p:spPr>
            <a:xfrm>
              <a:off x="5839711" y="1988686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6871DAA-1D0B-8547-A5E4-4131F8CD8DDA}"/>
                </a:ext>
              </a:extLst>
            </p:cNvPr>
            <p:cNvCxnSpPr/>
            <p:nvPr/>
          </p:nvCxnSpPr>
          <p:spPr>
            <a:xfrm>
              <a:off x="5912878" y="2054703"/>
              <a:ext cx="288873" cy="28297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A953202-AE69-A943-9505-41D8B9E21993}"/>
              </a:ext>
            </a:extLst>
          </p:cNvPr>
          <p:cNvGrpSpPr/>
          <p:nvPr/>
        </p:nvGrpSpPr>
        <p:grpSpPr>
          <a:xfrm>
            <a:off x="5817127" y="1992448"/>
            <a:ext cx="1905880" cy="311821"/>
            <a:chOff x="5843835" y="2466581"/>
            <a:chExt cx="1905880" cy="311821"/>
          </a:xfrm>
        </p:grpSpPr>
        <p:pic>
          <p:nvPicPr>
            <p:cNvPr id="38" name="Picture 32">
              <a:extLst>
                <a:ext uri="{FF2B5EF4-FFF2-40B4-BE49-F238E27FC236}">
                  <a16:creationId xmlns:a16="http://schemas.microsoft.com/office/drawing/2014/main" id="{AD771149-B734-A145-81A0-B5395A57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08" y="2466581"/>
              <a:ext cx="810907" cy="311821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8EB6C9-3C9E-A242-9A4D-A8BA504B46F5}"/>
                </a:ext>
              </a:extLst>
            </p:cNvPr>
            <p:cNvSpPr/>
            <p:nvPr/>
          </p:nvSpPr>
          <p:spPr>
            <a:xfrm>
              <a:off x="5843835" y="2574641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6CB27D25-9B7E-624D-ACEC-9C4308767F52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894060" y="2622492"/>
              <a:ext cx="1044748" cy="503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F94E67D-8E26-E04E-9BC4-B338930C9E96}"/>
              </a:ext>
            </a:extLst>
          </p:cNvPr>
          <p:cNvGrpSpPr/>
          <p:nvPr/>
        </p:nvGrpSpPr>
        <p:grpSpPr>
          <a:xfrm>
            <a:off x="6151263" y="1421453"/>
            <a:ext cx="1571744" cy="322515"/>
            <a:chOff x="6177971" y="1895586"/>
            <a:chExt cx="1571744" cy="322515"/>
          </a:xfrm>
        </p:grpSpPr>
        <p:pic>
          <p:nvPicPr>
            <p:cNvPr id="42" name="Picture 34" descr="A picture containing cat&#10;&#10;Description generated with high confidence">
              <a:extLst>
                <a:ext uri="{FF2B5EF4-FFF2-40B4-BE49-F238E27FC236}">
                  <a16:creationId xmlns:a16="http://schemas.microsoft.com/office/drawing/2014/main" id="{9C6825C5-0A9B-144B-BB7B-99C39CC01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517" y="1895586"/>
              <a:ext cx="818198" cy="322515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B74111D-A75D-494A-B1BA-6562857348E8}"/>
                </a:ext>
              </a:extLst>
            </p:cNvPr>
            <p:cNvSpPr/>
            <p:nvPr/>
          </p:nvSpPr>
          <p:spPr>
            <a:xfrm>
              <a:off x="6177971" y="2004423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54B151-5720-C44D-AA68-F649EBA8AA27}"/>
                </a:ext>
              </a:extLst>
            </p:cNvPr>
            <p:cNvCxnSpPr/>
            <p:nvPr/>
          </p:nvCxnSpPr>
          <p:spPr>
            <a:xfrm flipV="1">
              <a:off x="6235331" y="2051552"/>
              <a:ext cx="692401" cy="2719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09E55C-F2B8-A042-B878-86218A62ECC1}"/>
              </a:ext>
            </a:extLst>
          </p:cNvPr>
          <p:cNvGrpSpPr/>
          <p:nvPr/>
        </p:nvGrpSpPr>
        <p:grpSpPr>
          <a:xfrm>
            <a:off x="6151262" y="1129917"/>
            <a:ext cx="2576636" cy="313819"/>
            <a:chOff x="6177970" y="1604050"/>
            <a:chExt cx="2576636" cy="313819"/>
          </a:xfrm>
        </p:grpSpPr>
        <p:pic>
          <p:nvPicPr>
            <p:cNvPr id="46" name="Picture 33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45BADBDC-28F1-FF47-AFB3-320764BF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135" y="1604050"/>
              <a:ext cx="807471" cy="313819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3987727-0934-FD45-B6CB-4EDA7253C788}"/>
                </a:ext>
              </a:extLst>
            </p:cNvPr>
            <p:cNvSpPr/>
            <p:nvPr/>
          </p:nvSpPr>
          <p:spPr>
            <a:xfrm>
              <a:off x="6177970" y="1711544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66EFAD36-14D0-4C46-8134-A446D40B7FDA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6255441" y="1758962"/>
              <a:ext cx="1691694" cy="1997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/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200" dirty="0">
                    <a:latin typeface="Arial" charset="0"/>
                    <a:ea typeface="Arial" charset="0"/>
                    <a:cs typeface="Arial" charset="0"/>
                  </a:rPr>
                  <a:t>The progression of joint space narrowing =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=−0.2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1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070C71C-5954-1648-8893-1A9304551081}"/>
              </a:ext>
            </a:extLst>
          </p:cNvPr>
          <p:cNvCxnSpPr>
            <a:cxnSpLocks/>
          </p:cNvCxnSpPr>
          <p:nvPr/>
        </p:nvCxnSpPr>
        <p:spPr>
          <a:xfrm>
            <a:off x="7281690" y="4702636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左箭头 61">
            <a:extLst>
              <a:ext uri="{FF2B5EF4-FFF2-40B4-BE49-F238E27FC236}">
                <a16:creationId xmlns:a16="http://schemas.microsoft.com/office/drawing/2014/main" id="{5705A5D8-1A38-BF4F-8410-CF57EDBE6600}"/>
              </a:ext>
            </a:extLst>
          </p:cNvPr>
          <p:cNvSpPr/>
          <p:nvPr/>
        </p:nvSpPr>
        <p:spPr>
          <a:xfrm rot="5400000">
            <a:off x="5143707" y="4051844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左箭头 63">
            <a:extLst>
              <a:ext uri="{FF2B5EF4-FFF2-40B4-BE49-F238E27FC236}">
                <a16:creationId xmlns:a16="http://schemas.microsoft.com/office/drawing/2014/main" id="{8C1E1F1A-2CD1-964F-BADC-B7E10E0E8930}"/>
              </a:ext>
            </a:extLst>
          </p:cNvPr>
          <p:cNvSpPr/>
          <p:nvPr/>
        </p:nvSpPr>
        <p:spPr>
          <a:xfrm rot="16200000">
            <a:off x="6841029" y="2493628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左箭头 64">
            <a:extLst>
              <a:ext uri="{FF2B5EF4-FFF2-40B4-BE49-F238E27FC236}">
                <a16:creationId xmlns:a16="http://schemas.microsoft.com/office/drawing/2014/main" id="{0EC148FC-370E-954B-9FB8-63936AF5D4C8}"/>
              </a:ext>
            </a:extLst>
          </p:cNvPr>
          <p:cNvSpPr/>
          <p:nvPr/>
        </p:nvSpPr>
        <p:spPr>
          <a:xfrm rot="16200000">
            <a:off x="8470643" y="2501076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C628D07-F779-A046-B658-BC320449EA9D}"/>
              </a:ext>
            </a:extLst>
          </p:cNvPr>
          <p:cNvCxnSpPr>
            <a:cxnSpLocks/>
          </p:cNvCxnSpPr>
          <p:nvPr/>
        </p:nvCxnSpPr>
        <p:spPr>
          <a:xfrm>
            <a:off x="8352190" y="470587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82800906-8156-AE4C-9D92-D126CAC0196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2" y="2743297"/>
            <a:ext cx="966845" cy="38673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7A590CC-9D93-7E49-843A-5085E30918D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14" y="2739200"/>
            <a:ext cx="963664" cy="38546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048DA27-D84F-274C-A94F-8B37C9C79C6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27" y="3241748"/>
            <a:ext cx="760552" cy="7605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4E78CD04-996B-884D-9767-F22BEA588E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20" y="3254353"/>
            <a:ext cx="760552" cy="760552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D39C25C-2132-F84F-8857-E0B67D54F7E4}"/>
              </a:ext>
            </a:extLst>
          </p:cNvPr>
          <p:cNvSpPr/>
          <p:nvPr/>
        </p:nvSpPr>
        <p:spPr>
          <a:xfrm>
            <a:off x="7257829" y="2861892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541946-14D6-8D41-ACB4-B9F843D008CE}"/>
              </a:ext>
            </a:extLst>
          </p:cNvPr>
          <p:cNvSpPr/>
          <p:nvPr/>
        </p:nvSpPr>
        <p:spPr>
          <a:xfrm>
            <a:off x="8259846" y="2862148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8DA8B0A-980C-9742-A539-02BFD8D394B1}"/>
              </a:ext>
            </a:extLst>
          </p:cNvPr>
          <p:cNvCxnSpPr>
            <a:cxnSpLocks/>
          </p:cNvCxnSpPr>
          <p:nvPr/>
        </p:nvCxnSpPr>
        <p:spPr>
          <a:xfrm flipH="1">
            <a:off x="6832607" y="2863105"/>
            <a:ext cx="430041" cy="37663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11EE7B0-C20A-A648-A69F-6F5EFE1009D9}"/>
              </a:ext>
            </a:extLst>
          </p:cNvPr>
          <p:cNvCxnSpPr>
            <a:cxnSpLocks/>
          </p:cNvCxnSpPr>
          <p:nvPr/>
        </p:nvCxnSpPr>
        <p:spPr>
          <a:xfrm>
            <a:off x="7392744" y="2866695"/>
            <a:ext cx="174775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D0EA587-4587-8642-8B90-966E545A65DC}"/>
              </a:ext>
            </a:extLst>
          </p:cNvPr>
          <p:cNvCxnSpPr>
            <a:cxnSpLocks/>
          </p:cNvCxnSpPr>
          <p:nvPr/>
        </p:nvCxnSpPr>
        <p:spPr>
          <a:xfrm flipH="1">
            <a:off x="8038245" y="2871066"/>
            <a:ext cx="220133" cy="37986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E092C815-9D2F-8E4A-98E3-0ACAA61B382F}"/>
              </a:ext>
            </a:extLst>
          </p:cNvPr>
          <p:cNvCxnSpPr>
            <a:cxnSpLocks/>
          </p:cNvCxnSpPr>
          <p:nvPr/>
        </p:nvCxnSpPr>
        <p:spPr>
          <a:xfrm>
            <a:off x="8395297" y="2875989"/>
            <a:ext cx="396381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1B56C0C4-B15C-AE4C-AA1E-FA2352F5220F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75" y="3240856"/>
            <a:ext cx="761729" cy="761729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2C24ED7-7B8B-0B41-AA29-A36E96C3CF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34" y="3250935"/>
            <a:ext cx="737269" cy="737269"/>
          </a:xfrm>
          <a:prstGeom prst="rect">
            <a:avLst/>
          </a:prstGeom>
        </p:spPr>
      </p:pic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D784CA-8891-3B47-9449-A182AD45C195}"/>
              </a:ext>
            </a:extLst>
          </p:cNvPr>
          <p:cNvCxnSpPr>
            <a:cxnSpLocks/>
          </p:cNvCxnSpPr>
          <p:nvPr/>
        </p:nvCxnSpPr>
        <p:spPr>
          <a:xfrm flipH="1">
            <a:off x="7128179" y="3619570"/>
            <a:ext cx="83575" cy="3005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B4478C65-9250-404F-82E7-8AFF30964086}"/>
              </a:ext>
            </a:extLst>
          </p:cNvPr>
          <p:cNvCxnSpPr>
            <a:cxnSpLocks/>
          </p:cNvCxnSpPr>
          <p:nvPr/>
        </p:nvCxnSpPr>
        <p:spPr>
          <a:xfrm flipH="1">
            <a:off x="8345223" y="3610958"/>
            <a:ext cx="64171" cy="24811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/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  <m:r>
                      <a:rPr kumimoji="1" lang="en-US" altLang="zh-CN" sz="1000" baseline="-25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blipFill>
                <a:blip r:embed="rId2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/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</m:oMath>
                </a14:m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blipFill>
                <a:blip r:embed="rId26"/>
                <a:stretch>
                  <a:fillRect t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42A27CEC-B74E-F442-8503-6052A513B21F}"/>
              </a:ext>
            </a:extLst>
          </p:cNvPr>
          <p:cNvCxnSpPr>
            <a:cxnSpLocks/>
          </p:cNvCxnSpPr>
          <p:nvPr/>
        </p:nvCxnSpPr>
        <p:spPr>
          <a:xfrm>
            <a:off x="7285866" y="4012005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883BE8F-4156-244E-A986-1F17778EEC55}"/>
              </a:ext>
            </a:extLst>
          </p:cNvPr>
          <p:cNvCxnSpPr>
            <a:cxnSpLocks/>
          </p:cNvCxnSpPr>
          <p:nvPr/>
        </p:nvCxnSpPr>
        <p:spPr>
          <a:xfrm>
            <a:off x="8356364" y="401524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/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−0.8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4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blipFill>
                <a:blip r:embed="rId27"/>
                <a:stretch>
                  <a:fillRect l="-4545" b="-263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53BCC839-B0DA-3443-BA9C-0D9A3F95E1D5}"/>
              </a:ext>
            </a:extLst>
          </p:cNvPr>
          <p:cNvSpPr txBox="1"/>
          <p:nvPr/>
        </p:nvSpPr>
        <p:spPr>
          <a:xfrm>
            <a:off x="7006318" y="2369776"/>
            <a:ext cx="162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5. POC</a:t>
            </a: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(Movement</a:t>
            </a:r>
            <a:r>
              <a:rPr lang="zh-CN" alt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Measurement)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正方形/長方形 18">
            <a:extLst>
              <a:ext uri="{FF2B5EF4-FFF2-40B4-BE49-F238E27FC236}">
                <a16:creationId xmlns:a16="http://schemas.microsoft.com/office/drawing/2014/main" id="{6ED92F04-E952-A949-98BF-7E32BFD20445}"/>
              </a:ext>
            </a:extLst>
          </p:cNvPr>
          <p:cNvSpPr/>
          <p:nvPr/>
        </p:nvSpPr>
        <p:spPr>
          <a:xfrm>
            <a:off x="2096642" y="1594974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Previous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正方形/長方形 19">
            <a:extLst>
              <a:ext uri="{FF2B5EF4-FFF2-40B4-BE49-F238E27FC236}">
                <a16:creationId xmlns:a16="http://schemas.microsoft.com/office/drawing/2014/main" id="{3EE9EB45-00F5-D04B-9559-E9228D779D1F}"/>
              </a:ext>
            </a:extLst>
          </p:cNvPr>
          <p:cNvSpPr/>
          <p:nvPr/>
        </p:nvSpPr>
        <p:spPr>
          <a:xfrm>
            <a:off x="1743581" y="189640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Recent 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4975471-DBE2-974B-815C-7E772E3B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8000"/>
            <a:ext cx="7886700" cy="1104636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241648-F11A-3D4F-BC4E-633FEBC4C999}"/>
              </a:ext>
            </a:extLst>
          </p:cNvPr>
          <p:cNvSpPr txBox="1"/>
          <p:nvPr/>
        </p:nvSpPr>
        <p:spPr>
          <a:xfrm>
            <a:off x="1842809" y="1227085"/>
            <a:ext cx="13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1.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Bones Detection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E98DFF5-21CD-184A-B992-75C4DC0FB167}"/>
              </a:ext>
            </a:extLst>
          </p:cNvPr>
          <p:cNvSpPr/>
          <p:nvPr/>
        </p:nvSpPr>
        <p:spPr>
          <a:xfrm>
            <a:off x="1630146" y="1350437"/>
            <a:ext cx="313819" cy="3138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箭头 25">
            <a:extLst>
              <a:ext uri="{FF2B5EF4-FFF2-40B4-BE49-F238E27FC236}">
                <a16:creationId xmlns:a16="http://schemas.microsoft.com/office/drawing/2014/main" id="{5EE05914-674F-0349-ABCF-39FD849DF1DD}"/>
              </a:ext>
            </a:extLst>
          </p:cNvPr>
          <p:cNvSpPr/>
          <p:nvPr/>
        </p:nvSpPr>
        <p:spPr>
          <a:xfrm rot="10800000">
            <a:off x="1887134" y="1434054"/>
            <a:ext cx="1147609" cy="16015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6B413-F32C-2E4F-BB71-7C62C4B64780}"/>
              </a:ext>
            </a:extLst>
          </p:cNvPr>
          <p:cNvSpPr/>
          <p:nvPr/>
        </p:nvSpPr>
        <p:spPr>
          <a:xfrm>
            <a:off x="107004" y="931044"/>
            <a:ext cx="2826466" cy="44857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27">
            <a:extLst>
              <a:ext uri="{FF2B5EF4-FFF2-40B4-BE49-F238E27FC236}">
                <a16:creationId xmlns:a16="http://schemas.microsoft.com/office/drawing/2014/main" id="{F8E21EB0-1A2F-1342-B7BC-B4E2C47C04D0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10" y="4391261"/>
            <a:ext cx="737547" cy="73754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998B22C-8220-F249-8E37-030FDFB3FA7E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58" y="4400144"/>
            <a:ext cx="1402080" cy="1200912"/>
          </a:xfrm>
          <a:prstGeom prst="rect">
            <a:avLst/>
          </a:prstGeom>
        </p:spPr>
      </p:pic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ABDB261-5424-8C46-8E58-C53795EB7C42}"/>
              </a:ext>
            </a:extLst>
          </p:cNvPr>
          <p:cNvCxnSpPr>
            <a:cxnSpLocks/>
          </p:cNvCxnSpPr>
          <p:nvPr/>
        </p:nvCxnSpPr>
        <p:spPr>
          <a:xfrm flipH="1">
            <a:off x="3089670" y="4630593"/>
            <a:ext cx="1162976" cy="3193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2A05E95-487C-9941-A9CB-9D55426C3796}"/>
              </a:ext>
            </a:extLst>
          </p:cNvPr>
          <p:cNvCxnSpPr>
            <a:cxnSpLocks/>
          </p:cNvCxnSpPr>
          <p:nvPr/>
        </p:nvCxnSpPr>
        <p:spPr>
          <a:xfrm flipH="1" flipV="1">
            <a:off x="3088688" y="5072753"/>
            <a:ext cx="1170728" cy="288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8BBAEA-F433-2745-BE4E-28863943D076}"/>
              </a:ext>
            </a:extLst>
          </p:cNvPr>
          <p:cNvSpPr/>
          <p:nvPr/>
        </p:nvSpPr>
        <p:spPr>
          <a:xfrm>
            <a:off x="3091488" y="4953735"/>
            <a:ext cx="119119" cy="1173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正方形/長方形 18">
            <a:extLst>
              <a:ext uri="{FF2B5EF4-FFF2-40B4-BE49-F238E27FC236}">
                <a16:creationId xmlns:a16="http://schemas.microsoft.com/office/drawing/2014/main" id="{71DF380C-BFA7-E545-9F77-4034097610B1}"/>
              </a:ext>
            </a:extLst>
          </p:cNvPr>
          <p:cNvSpPr/>
          <p:nvPr/>
        </p:nvSpPr>
        <p:spPr>
          <a:xfrm>
            <a:off x="4366056" y="43662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2" name="Picture 21">
            <a:extLst>
              <a:ext uri="{FF2B5EF4-FFF2-40B4-BE49-F238E27FC236}">
                <a16:creationId xmlns:a16="http://schemas.microsoft.com/office/drawing/2014/main" id="{138C880F-31B9-0E4A-BD59-2F44B283B5CF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3" y="4630593"/>
            <a:ext cx="730449" cy="73044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正方形/長方形 19">
            <a:extLst>
              <a:ext uri="{FF2B5EF4-FFF2-40B4-BE49-F238E27FC236}">
                <a16:creationId xmlns:a16="http://schemas.microsoft.com/office/drawing/2014/main" id="{CAAFDA4B-C48A-D140-830A-FA698DEFE840}"/>
              </a:ext>
            </a:extLst>
          </p:cNvPr>
          <p:cNvSpPr/>
          <p:nvPr/>
        </p:nvSpPr>
        <p:spPr>
          <a:xfrm>
            <a:off x="4217472" y="459653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左箭头 26">
            <a:extLst>
              <a:ext uri="{FF2B5EF4-FFF2-40B4-BE49-F238E27FC236}">
                <a16:creationId xmlns:a16="http://schemas.microsoft.com/office/drawing/2014/main" id="{24E6E05B-29C4-834B-B27A-9C4191DCBBD7}"/>
              </a:ext>
            </a:extLst>
          </p:cNvPr>
          <p:cNvSpPr/>
          <p:nvPr/>
        </p:nvSpPr>
        <p:spPr>
          <a:xfrm rot="16200000">
            <a:off x="3534088" y="4046791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BE6C0-3B64-244A-8F2A-AC8B822D6FF4}"/>
              </a:ext>
            </a:extLst>
          </p:cNvPr>
          <p:cNvSpPr txBox="1"/>
          <p:nvPr/>
        </p:nvSpPr>
        <p:spPr>
          <a:xfrm>
            <a:off x="3705444" y="3976698"/>
            <a:ext cx="10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2. </a:t>
            </a:r>
            <a:r>
              <a:rPr lang="en-US" altLang="zh-CN" sz="1200" b="1" dirty="0" err="1">
                <a:latin typeface="Arial" charset="0"/>
                <a:ea typeface="Arial" charset="0"/>
                <a:cs typeface="Arial" charset="0"/>
              </a:rPr>
              <a:t>AdaBoost</a:t>
            </a:r>
            <a:endParaRPr kumimoji="1" lang="zh-CN" alt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FC9F5E3-E1F8-4842-AF75-F5AF3B6FFDF7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91" y="1035093"/>
            <a:ext cx="1267447" cy="159160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1167672-F668-EA46-B3D7-48B736E43E4E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18" y="2713130"/>
            <a:ext cx="1402080" cy="1207008"/>
          </a:xfrm>
          <a:prstGeom prst="rect">
            <a:avLst/>
          </a:prstGeom>
        </p:spPr>
      </p:pic>
      <p:sp>
        <p:nvSpPr>
          <p:cNvPr id="60" name="Rectangle 6">
            <a:extLst>
              <a:ext uri="{FF2B5EF4-FFF2-40B4-BE49-F238E27FC236}">
                <a16:creationId xmlns:a16="http://schemas.microsoft.com/office/drawing/2014/main" id="{CC0224C0-4180-B943-984F-1ECD40C340BA}"/>
              </a:ext>
            </a:extLst>
          </p:cNvPr>
          <p:cNvSpPr/>
          <p:nvPr/>
        </p:nvSpPr>
        <p:spPr>
          <a:xfrm>
            <a:off x="3006923" y="980582"/>
            <a:ext cx="1406339" cy="294322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F680A0-04A0-7341-B2F2-E9BE88202890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4375858"/>
            <a:ext cx="1182351" cy="1182351"/>
          </a:xfrm>
          <a:prstGeom prst="rect">
            <a:avLst/>
          </a:prstGeom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9276C899-45AC-C946-98E9-5C9416E1A4AE}"/>
              </a:ext>
            </a:extLst>
          </p:cNvPr>
          <p:cNvSpPr/>
          <p:nvPr/>
        </p:nvSpPr>
        <p:spPr>
          <a:xfrm rot="5400000">
            <a:off x="4011535" y="3322516"/>
            <a:ext cx="1266153" cy="32788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74">
            <a:extLst>
              <a:ext uri="{FF2B5EF4-FFF2-40B4-BE49-F238E27FC236}">
                <a16:creationId xmlns:a16="http://schemas.microsoft.com/office/drawing/2014/main" id="{189A4AEF-BF42-854E-846B-940D18533D6B}"/>
              </a:ext>
            </a:extLst>
          </p:cNvPr>
          <p:cNvSpPr/>
          <p:nvPr/>
        </p:nvSpPr>
        <p:spPr>
          <a:xfrm>
            <a:off x="2933470" y="931044"/>
            <a:ext cx="5883583" cy="47067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69D7244-C485-FC4E-9E10-40B73BD97EF6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18" y="1005496"/>
            <a:ext cx="1042800" cy="10428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33EDC7-8E35-F34A-982C-AB7167F37B2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69" y="1328429"/>
            <a:ext cx="1045279" cy="1045279"/>
          </a:xfrm>
          <a:prstGeom prst="rect">
            <a:avLst/>
          </a:prstGeom>
          <a:ln w="9525">
            <a:solidFill>
              <a:srgbClr val="FF000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186BFFE-D9DB-AE4F-BC3D-FBE543CAC5BC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2767991"/>
            <a:ext cx="1182351" cy="1182351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1" name="文本框 30">
            <a:extLst>
              <a:ext uri="{FF2B5EF4-FFF2-40B4-BE49-F238E27FC236}">
                <a16:creationId xmlns:a16="http://schemas.microsoft.com/office/drawing/2014/main" id="{5FACEF84-4361-2248-A7DA-6560C729D362}"/>
              </a:ext>
            </a:extLst>
          </p:cNvPr>
          <p:cNvSpPr txBox="1"/>
          <p:nvPr/>
        </p:nvSpPr>
        <p:spPr>
          <a:xfrm>
            <a:off x="5336790" y="2462040"/>
            <a:ext cx="15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4.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Joint Segmentation</a:t>
            </a:r>
            <a:endParaRPr kumimoji="1" lang="zh-CN" altLang="en-US" sz="10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63" name="左箭头 62">
            <a:extLst>
              <a:ext uri="{FF2B5EF4-FFF2-40B4-BE49-F238E27FC236}">
                <a16:creationId xmlns:a16="http://schemas.microsoft.com/office/drawing/2014/main" id="{10D665DA-D2F8-664A-BCDE-23017A636920}"/>
              </a:ext>
            </a:extLst>
          </p:cNvPr>
          <p:cNvSpPr/>
          <p:nvPr/>
        </p:nvSpPr>
        <p:spPr>
          <a:xfrm rot="5400000">
            <a:off x="5143705" y="2493552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正方形/長方形 19">
            <a:extLst>
              <a:ext uri="{FF2B5EF4-FFF2-40B4-BE49-F238E27FC236}">
                <a16:creationId xmlns:a16="http://schemas.microsoft.com/office/drawing/2014/main" id="{40D8BCFB-050B-D645-8469-8BBD66498FCF}"/>
              </a:ext>
            </a:extLst>
          </p:cNvPr>
          <p:cNvSpPr/>
          <p:nvPr/>
        </p:nvSpPr>
        <p:spPr>
          <a:xfrm>
            <a:off x="5020708" y="131239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正方形/長方形 18">
            <a:extLst>
              <a:ext uri="{FF2B5EF4-FFF2-40B4-BE49-F238E27FC236}">
                <a16:creationId xmlns:a16="http://schemas.microsoft.com/office/drawing/2014/main" id="{12D93792-1BEC-7C43-AAE9-B111EDBF8013}"/>
              </a:ext>
            </a:extLst>
          </p:cNvPr>
          <p:cNvSpPr/>
          <p:nvPr/>
        </p:nvSpPr>
        <p:spPr>
          <a:xfrm>
            <a:off x="5370656" y="9874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31592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94">
            <a:extLst>
              <a:ext uri="{FF2B5EF4-FFF2-40B4-BE49-F238E27FC236}">
                <a16:creationId xmlns:a16="http://schemas.microsoft.com/office/drawing/2014/main" id="{0C315178-1514-5548-B966-4FC8438F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1242" y="5112541"/>
            <a:ext cx="2057400" cy="304271"/>
          </a:xfrm>
        </p:spPr>
        <p:txBody>
          <a:bodyPr/>
          <a:lstStyle/>
          <a:p>
            <a:fld id="{0CF853EA-B233-1545-8148-24D3A07FF14D}" type="slidenum">
              <a:rPr kumimoji="1" lang="zh-CN" altLang="en-US" smtClean="0"/>
              <a:t>12</a:t>
            </a:fld>
            <a:endParaRPr kumimoji="1" lang="zh-CN" altLang="en-US"/>
          </a:p>
        </p:txBody>
      </p:sp>
      <p:sp>
        <p:nvSpPr>
          <p:cNvPr id="3" name="Rectangle 74">
            <a:extLst>
              <a:ext uri="{FF2B5EF4-FFF2-40B4-BE49-F238E27FC236}">
                <a16:creationId xmlns:a16="http://schemas.microsoft.com/office/drawing/2014/main" id="{CC7414F6-5867-0747-AEF3-9BAAC84F1565}"/>
              </a:ext>
            </a:extLst>
          </p:cNvPr>
          <p:cNvSpPr/>
          <p:nvPr/>
        </p:nvSpPr>
        <p:spPr>
          <a:xfrm>
            <a:off x="2936776" y="934774"/>
            <a:ext cx="5883583" cy="470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8" name="図 5">
            <a:extLst>
              <a:ext uri="{FF2B5EF4-FFF2-40B4-BE49-F238E27FC236}">
                <a16:creationId xmlns:a16="http://schemas.microsoft.com/office/drawing/2014/main" id="{11E34874-D0CF-FD48-B6A4-828DDF6F4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0" y="1611178"/>
            <a:ext cx="2175543" cy="2728968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4">
            <a:extLst>
              <a:ext uri="{FF2B5EF4-FFF2-40B4-BE49-F238E27FC236}">
                <a16:creationId xmlns:a16="http://schemas.microsoft.com/office/drawing/2014/main" id="{D19C7864-97F4-3E49-8431-1F7CBB206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9" y="1912318"/>
            <a:ext cx="2172207" cy="2724785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186BFFE-D9DB-AE4F-BC3D-FBE543CAC5B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2767991"/>
            <a:ext cx="1182351" cy="1182351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/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−1.0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5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blipFill>
                <a:blip r:embed="rId6"/>
                <a:stretch>
                  <a:fillRect l="-3030" b="-2564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042DA3E9-D94E-AF42-882A-02EBB8E529E1}"/>
              </a:ext>
            </a:extLst>
          </p:cNvPr>
          <p:cNvSpPr txBox="1"/>
          <p:nvPr/>
        </p:nvSpPr>
        <p:spPr>
          <a:xfrm>
            <a:off x="5339632" y="3943481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3. POC</a:t>
            </a:r>
            <a:endParaRPr lang="en-US" altLang="zh-CN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(Position Calibration)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ACEF84-4361-2248-A7DA-6560C729D362}"/>
              </a:ext>
            </a:extLst>
          </p:cNvPr>
          <p:cNvSpPr txBox="1"/>
          <p:nvPr/>
        </p:nvSpPr>
        <p:spPr>
          <a:xfrm>
            <a:off x="5336790" y="2462040"/>
            <a:ext cx="15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4.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Joint Segmentation</a:t>
            </a:r>
            <a:endParaRPr kumimoji="1" lang="zh-CN" altLang="en-US" sz="1000" b="1" dirty="0">
              <a:latin typeface="Arial" charset="0"/>
              <a:ea typeface="Arial" charset="0"/>
              <a:cs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/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200" dirty="0">
                    <a:latin typeface="Arial" charset="0"/>
                    <a:ea typeface="Arial" charset="0"/>
                    <a:cs typeface="Arial" charset="0"/>
                  </a:rPr>
                  <a:t>The progression of joint space narrowing =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=−0.2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1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070C71C-5954-1648-8893-1A9304551081}"/>
              </a:ext>
            </a:extLst>
          </p:cNvPr>
          <p:cNvCxnSpPr>
            <a:cxnSpLocks/>
          </p:cNvCxnSpPr>
          <p:nvPr/>
        </p:nvCxnSpPr>
        <p:spPr>
          <a:xfrm>
            <a:off x="7281690" y="4702636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左箭头 61">
            <a:extLst>
              <a:ext uri="{FF2B5EF4-FFF2-40B4-BE49-F238E27FC236}">
                <a16:creationId xmlns:a16="http://schemas.microsoft.com/office/drawing/2014/main" id="{5705A5D8-1A38-BF4F-8410-CF57EDBE6600}"/>
              </a:ext>
            </a:extLst>
          </p:cNvPr>
          <p:cNvSpPr/>
          <p:nvPr/>
        </p:nvSpPr>
        <p:spPr>
          <a:xfrm rot="5400000">
            <a:off x="5143707" y="4051844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左箭头 62">
            <a:extLst>
              <a:ext uri="{FF2B5EF4-FFF2-40B4-BE49-F238E27FC236}">
                <a16:creationId xmlns:a16="http://schemas.microsoft.com/office/drawing/2014/main" id="{10D665DA-D2F8-664A-BCDE-23017A636920}"/>
              </a:ext>
            </a:extLst>
          </p:cNvPr>
          <p:cNvSpPr/>
          <p:nvPr/>
        </p:nvSpPr>
        <p:spPr>
          <a:xfrm rot="5400000">
            <a:off x="5143705" y="2493552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C628D07-F779-A046-B658-BC320449EA9D}"/>
              </a:ext>
            </a:extLst>
          </p:cNvPr>
          <p:cNvCxnSpPr>
            <a:cxnSpLocks/>
          </p:cNvCxnSpPr>
          <p:nvPr/>
        </p:nvCxnSpPr>
        <p:spPr>
          <a:xfrm>
            <a:off x="8352190" y="470587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42A27CEC-B74E-F442-8503-6052A513B21F}"/>
              </a:ext>
            </a:extLst>
          </p:cNvPr>
          <p:cNvCxnSpPr>
            <a:cxnSpLocks/>
          </p:cNvCxnSpPr>
          <p:nvPr/>
        </p:nvCxnSpPr>
        <p:spPr>
          <a:xfrm>
            <a:off x="7285866" y="4012005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883BE8F-4156-244E-A986-1F17778EEC55}"/>
              </a:ext>
            </a:extLst>
          </p:cNvPr>
          <p:cNvCxnSpPr>
            <a:cxnSpLocks/>
          </p:cNvCxnSpPr>
          <p:nvPr/>
        </p:nvCxnSpPr>
        <p:spPr>
          <a:xfrm>
            <a:off x="8356364" y="401524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/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−0.8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4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blipFill>
                <a:blip r:embed="rId8"/>
                <a:stretch>
                  <a:fillRect l="-4545" b="-263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正方形/長方形 18">
            <a:extLst>
              <a:ext uri="{FF2B5EF4-FFF2-40B4-BE49-F238E27FC236}">
                <a16:creationId xmlns:a16="http://schemas.microsoft.com/office/drawing/2014/main" id="{6ED92F04-E952-A949-98BF-7E32BFD20445}"/>
              </a:ext>
            </a:extLst>
          </p:cNvPr>
          <p:cNvSpPr/>
          <p:nvPr/>
        </p:nvSpPr>
        <p:spPr>
          <a:xfrm>
            <a:off x="2096642" y="1594974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Previous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正方形/長方形 19">
            <a:extLst>
              <a:ext uri="{FF2B5EF4-FFF2-40B4-BE49-F238E27FC236}">
                <a16:creationId xmlns:a16="http://schemas.microsoft.com/office/drawing/2014/main" id="{3EE9EB45-00F5-D04B-9559-E9228D779D1F}"/>
              </a:ext>
            </a:extLst>
          </p:cNvPr>
          <p:cNvSpPr/>
          <p:nvPr/>
        </p:nvSpPr>
        <p:spPr>
          <a:xfrm>
            <a:off x="1743581" y="189640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Recent 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4975471-DBE2-974B-815C-7E772E3B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8000"/>
            <a:ext cx="7886700" cy="1104636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241648-F11A-3D4F-BC4E-633FEBC4C999}"/>
              </a:ext>
            </a:extLst>
          </p:cNvPr>
          <p:cNvSpPr txBox="1"/>
          <p:nvPr/>
        </p:nvSpPr>
        <p:spPr>
          <a:xfrm>
            <a:off x="1842809" y="1227085"/>
            <a:ext cx="13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1.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Bones Detection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E98DFF5-21CD-184A-B992-75C4DC0FB167}"/>
              </a:ext>
            </a:extLst>
          </p:cNvPr>
          <p:cNvSpPr/>
          <p:nvPr/>
        </p:nvSpPr>
        <p:spPr>
          <a:xfrm>
            <a:off x="1630146" y="1350437"/>
            <a:ext cx="313819" cy="3138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箭头 25">
            <a:extLst>
              <a:ext uri="{FF2B5EF4-FFF2-40B4-BE49-F238E27FC236}">
                <a16:creationId xmlns:a16="http://schemas.microsoft.com/office/drawing/2014/main" id="{5EE05914-674F-0349-ABCF-39FD849DF1DD}"/>
              </a:ext>
            </a:extLst>
          </p:cNvPr>
          <p:cNvSpPr/>
          <p:nvPr/>
        </p:nvSpPr>
        <p:spPr>
          <a:xfrm rot="10800000">
            <a:off x="1887134" y="1434054"/>
            <a:ext cx="1147609" cy="16015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6B413-F32C-2E4F-BB71-7C62C4B64780}"/>
              </a:ext>
            </a:extLst>
          </p:cNvPr>
          <p:cNvSpPr/>
          <p:nvPr/>
        </p:nvSpPr>
        <p:spPr>
          <a:xfrm>
            <a:off x="107004" y="931044"/>
            <a:ext cx="2826466" cy="44857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27">
            <a:extLst>
              <a:ext uri="{FF2B5EF4-FFF2-40B4-BE49-F238E27FC236}">
                <a16:creationId xmlns:a16="http://schemas.microsoft.com/office/drawing/2014/main" id="{F8E21EB0-1A2F-1342-B7BC-B4E2C47C04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10" y="4391261"/>
            <a:ext cx="737547" cy="73754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998B22C-8220-F249-8E37-030FDFB3FA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58" y="4400144"/>
            <a:ext cx="1402080" cy="1200912"/>
          </a:xfrm>
          <a:prstGeom prst="rect">
            <a:avLst/>
          </a:prstGeom>
        </p:spPr>
      </p:pic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ABDB261-5424-8C46-8E58-C53795EB7C42}"/>
              </a:ext>
            </a:extLst>
          </p:cNvPr>
          <p:cNvCxnSpPr>
            <a:cxnSpLocks/>
          </p:cNvCxnSpPr>
          <p:nvPr/>
        </p:nvCxnSpPr>
        <p:spPr>
          <a:xfrm flipH="1">
            <a:off x="3089670" y="4630593"/>
            <a:ext cx="1162976" cy="3193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2A05E95-487C-9941-A9CB-9D55426C3796}"/>
              </a:ext>
            </a:extLst>
          </p:cNvPr>
          <p:cNvCxnSpPr>
            <a:cxnSpLocks/>
          </p:cNvCxnSpPr>
          <p:nvPr/>
        </p:nvCxnSpPr>
        <p:spPr>
          <a:xfrm flipH="1" flipV="1">
            <a:off x="3088688" y="5072753"/>
            <a:ext cx="1170728" cy="288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8BBAEA-F433-2745-BE4E-28863943D076}"/>
              </a:ext>
            </a:extLst>
          </p:cNvPr>
          <p:cNvSpPr/>
          <p:nvPr/>
        </p:nvSpPr>
        <p:spPr>
          <a:xfrm>
            <a:off x="3091488" y="4953735"/>
            <a:ext cx="119119" cy="1173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正方形/長方形 18">
            <a:extLst>
              <a:ext uri="{FF2B5EF4-FFF2-40B4-BE49-F238E27FC236}">
                <a16:creationId xmlns:a16="http://schemas.microsoft.com/office/drawing/2014/main" id="{71DF380C-BFA7-E545-9F77-4034097610B1}"/>
              </a:ext>
            </a:extLst>
          </p:cNvPr>
          <p:cNvSpPr/>
          <p:nvPr/>
        </p:nvSpPr>
        <p:spPr>
          <a:xfrm>
            <a:off x="4366056" y="43662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2" name="Picture 21">
            <a:extLst>
              <a:ext uri="{FF2B5EF4-FFF2-40B4-BE49-F238E27FC236}">
                <a16:creationId xmlns:a16="http://schemas.microsoft.com/office/drawing/2014/main" id="{138C880F-31B9-0E4A-BD59-2F44B283B5C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3" y="4630593"/>
            <a:ext cx="730449" cy="73044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正方形/長方形 19">
            <a:extLst>
              <a:ext uri="{FF2B5EF4-FFF2-40B4-BE49-F238E27FC236}">
                <a16:creationId xmlns:a16="http://schemas.microsoft.com/office/drawing/2014/main" id="{CAAFDA4B-C48A-D140-830A-FA698DEFE840}"/>
              </a:ext>
            </a:extLst>
          </p:cNvPr>
          <p:cNvSpPr/>
          <p:nvPr/>
        </p:nvSpPr>
        <p:spPr>
          <a:xfrm>
            <a:off x="4217472" y="459653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左箭头 26">
            <a:extLst>
              <a:ext uri="{FF2B5EF4-FFF2-40B4-BE49-F238E27FC236}">
                <a16:creationId xmlns:a16="http://schemas.microsoft.com/office/drawing/2014/main" id="{24E6E05B-29C4-834B-B27A-9C4191DCBBD7}"/>
              </a:ext>
            </a:extLst>
          </p:cNvPr>
          <p:cNvSpPr/>
          <p:nvPr/>
        </p:nvSpPr>
        <p:spPr>
          <a:xfrm rot="16200000">
            <a:off x="3534088" y="4046791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BE6C0-3B64-244A-8F2A-AC8B822D6FF4}"/>
              </a:ext>
            </a:extLst>
          </p:cNvPr>
          <p:cNvSpPr txBox="1"/>
          <p:nvPr/>
        </p:nvSpPr>
        <p:spPr>
          <a:xfrm>
            <a:off x="3705444" y="3976698"/>
            <a:ext cx="10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2. </a:t>
            </a:r>
            <a:r>
              <a:rPr lang="en-US" altLang="zh-CN" sz="1200" b="1" dirty="0" err="1">
                <a:latin typeface="Arial" charset="0"/>
                <a:ea typeface="Arial" charset="0"/>
                <a:cs typeface="Arial" charset="0"/>
              </a:rPr>
              <a:t>AdaBoost</a:t>
            </a:r>
            <a:endParaRPr kumimoji="1" lang="zh-CN" alt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FC9F5E3-E1F8-4842-AF75-F5AF3B6FFDF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91" y="1035093"/>
            <a:ext cx="1267447" cy="159160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1167672-F668-EA46-B3D7-48B736E43E4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18" y="2713130"/>
            <a:ext cx="1402080" cy="1207008"/>
          </a:xfrm>
          <a:prstGeom prst="rect">
            <a:avLst/>
          </a:prstGeom>
        </p:spPr>
      </p:pic>
      <p:sp>
        <p:nvSpPr>
          <p:cNvPr id="60" name="Rectangle 6">
            <a:extLst>
              <a:ext uri="{FF2B5EF4-FFF2-40B4-BE49-F238E27FC236}">
                <a16:creationId xmlns:a16="http://schemas.microsoft.com/office/drawing/2014/main" id="{CC0224C0-4180-B943-984F-1ECD40C340BA}"/>
              </a:ext>
            </a:extLst>
          </p:cNvPr>
          <p:cNvSpPr/>
          <p:nvPr/>
        </p:nvSpPr>
        <p:spPr>
          <a:xfrm>
            <a:off x="3006923" y="980582"/>
            <a:ext cx="1406339" cy="294322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F680A0-04A0-7341-B2F2-E9BE88202890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4375858"/>
            <a:ext cx="1182351" cy="1182351"/>
          </a:xfrm>
          <a:prstGeom prst="rect">
            <a:avLst/>
          </a:prstGeom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9276C899-45AC-C946-98E9-5C9416E1A4AE}"/>
              </a:ext>
            </a:extLst>
          </p:cNvPr>
          <p:cNvSpPr/>
          <p:nvPr/>
        </p:nvSpPr>
        <p:spPr>
          <a:xfrm rot="5400000">
            <a:off x="4011535" y="3322516"/>
            <a:ext cx="1266153" cy="32788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74">
            <a:extLst>
              <a:ext uri="{FF2B5EF4-FFF2-40B4-BE49-F238E27FC236}">
                <a16:creationId xmlns:a16="http://schemas.microsoft.com/office/drawing/2014/main" id="{189A4AEF-BF42-854E-846B-940D18533D6B}"/>
              </a:ext>
            </a:extLst>
          </p:cNvPr>
          <p:cNvSpPr/>
          <p:nvPr/>
        </p:nvSpPr>
        <p:spPr>
          <a:xfrm>
            <a:off x="2933470" y="931044"/>
            <a:ext cx="5890195" cy="47067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B9B0183-C21D-8D44-8B01-A4040A719146}"/>
              </a:ext>
            </a:extLst>
          </p:cNvPr>
          <p:cNvGrpSpPr/>
          <p:nvPr/>
        </p:nvGrpSpPr>
        <p:grpSpPr>
          <a:xfrm>
            <a:off x="6823227" y="1027793"/>
            <a:ext cx="1973392" cy="1351719"/>
            <a:chOff x="6849935" y="1501926"/>
            <a:chExt cx="1973392" cy="1351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F53B71-2FEA-924B-8DFA-94AF9A87C151}"/>
                </a:ext>
              </a:extLst>
            </p:cNvPr>
            <p:cNvSpPr/>
            <p:nvPr/>
          </p:nvSpPr>
          <p:spPr>
            <a:xfrm>
              <a:off x="6849935" y="1501926"/>
              <a:ext cx="1973392" cy="1351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32F8D99C-DA49-2C4B-ADAC-DAD3CA5C8FCD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7836631" y="1501926"/>
              <a:ext cx="0" cy="1351719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3" name="图片 12">
            <a:extLst>
              <a:ext uri="{FF2B5EF4-FFF2-40B4-BE49-F238E27FC236}">
                <a16:creationId xmlns:a16="http://schemas.microsoft.com/office/drawing/2014/main" id="{269D7244-C485-FC4E-9E10-40B73BD97EF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18" y="1005496"/>
            <a:ext cx="1042800" cy="10428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33EDC7-8E35-F34A-982C-AB7167F37B2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69" y="1328429"/>
            <a:ext cx="1045279" cy="1045279"/>
          </a:xfrm>
          <a:prstGeom prst="rect">
            <a:avLst/>
          </a:prstGeom>
          <a:ln w="9525">
            <a:solidFill>
              <a:srgbClr val="FF000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99" name="组合 98">
            <a:extLst>
              <a:ext uri="{FF2B5EF4-FFF2-40B4-BE49-F238E27FC236}">
                <a16:creationId xmlns:a16="http://schemas.microsoft.com/office/drawing/2014/main" id="{8298D564-3E7D-D14E-8943-9A1C1AD85C66}"/>
              </a:ext>
            </a:extLst>
          </p:cNvPr>
          <p:cNvGrpSpPr/>
          <p:nvPr/>
        </p:nvGrpSpPr>
        <p:grpSpPr>
          <a:xfrm>
            <a:off x="5813003" y="1514553"/>
            <a:ext cx="2914899" cy="511539"/>
            <a:chOff x="5839711" y="1988686"/>
            <a:chExt cx="2914899" cy="511539"/>
          </a:xfrm>
        </p:grpSpPr>
        <p:pic>
          <p:nvPicPr>
            <p:cNvPr id="33" name="Picture 31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E2FC91FA-D009-9E40-8953-0105C16C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094" y="2192473"/>
              <a:ext cx="810516" cy="307752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F01E22C9-F720-F444-856F-8E2724A9763D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6191926" y="2338877"/>
              <a:ext cx="1752168" cy="747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8EE9558-9E75-2D43-85BE-544C4A44D1A6}"/>
                </a:ext>
              </a:extLst>
            </p:cNvPr>
            <p:cNvSpPr/>
            <p:nvPr/>
          </p:nvSpPr>
          <p:spPr>
            <a:xfrm>
              <a:off x="5839711" y="1988686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6871DAA-1D0B-8547-A5E4-4131F8CD8DDA}"/>
                </a:ext>
              </a:extLst>
            </p:cNvPr>
            <p:cNvCxnSpPr/>
            <p:nvPr/>
          </p:nvCxnSpPr>
          <p:spPr>
            <a:xfrm>
              <a:off x="5912878" y="2054703"/>
              <a:ext cx="288873" cy="28297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A953202-AE69-A943-9505-41D8B9E21993}"/>
              </a:ext>
            </a:extLst>
          </p:cNvPr>
          <p:cNvGrpSpPr/>
          <p:nvPr/>
        </p:nvGrpSpPr>
        <p:grpSpPr>
          <a:xfrm>
            <a:off x="5817127" y="1992448"/>
            <a:ext cx="1905880" cy="311821"/>
            <a:chOff x="5843835" y="2466581"/>
            <a:chExt cx="1905880" cy="311821"/>
          </a:xfrm>
        </p:grpSpPr>
        <p:pic>
          <p:nvPicPr>
            <p:cNvPr id="38" name="Picture 32">
              <a:extLst>
                <a:ext uri="{FF2B5EF4-FFF2-40B4-BE49-F238E27FC236}">
                  <a16:creationId xmlns:a16="http://schemas.microsoft.com/office/drawing/2014/main" id="{AD771149-B734-A145-81A0-B5395A57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08" y="2466581"/>
              <a:ext cx="810907" cy="311821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8EB6C9-3C9E-A242-9A4D-A8BA504B46F5}"/>
                </a:ext>
              </a:extLst>
            </p:cNvPr>
            <p:cNvSpPr/>
            <p:nvPr/>
          </p:nvSpPr>
          <p:spPr>
            <a:xfrm>
              <a:off x="5843835" y="2574641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6CB27D25-9B7E-624D-ACEC-9C4308767F52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894060" y="2622492"/>
              <a:ext cx="1044748" cy="503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F94E67D-8E26-E04E-9BC4-B338930C9E96}"/>
              </a:ext>
            </a:extLst>
          </p:cNvPr>
          <p:cNvGrpSpPr/>
          <p:nvPr/>
        </p:nvGrpSpPr>
        <p:grpSpPr>
          <a:xfrm>
            <a:off x="6151263" y="1421453"/>
            <a:ext cx="1571744" cy="322515"/>
            <a:chOff x="6177971" y="1895586"/>
            <a:chExt cx="1571744" cy="322515"/>
          </a:xfrm>
        </p:grpSpPr>
        <p:pic>
          <p:nvPicPr>
            <p:cNvPr id="42" name="Picture 34" descr="A picture containing cat&#10;&#10;Description generated with high confidence">
              <a:extLst>
                <a:ext uri="{FF2B5EF4-FFF2-40B4-BE49-F238E27FC236}">
                  <a16:creationId xmlns:a16="http://schemas.microsoft.com/office/drawing/2014/main" id="{9C6825C5-0A9B-144B-BB7B-99C39CC01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517" y="1895586"/>
              <a:ext cx="818198" cy="322515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B74111D-A75D-494A-B1BA-6562857348E8}"/>
                </a:ext>
              </a:extLst>
            </p:cNvPr>
            <p:cNvSpPr/>
            <p:nvPr/>
          </p:nvSpPr>
          <p:spPr>
            <a:xfrm>
              <a:off x="6177971" y="2004423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54B151-5720-C44D-AA68-F649EBA8AA27}"/>
                </a:ext>
              </a:extLst>
            </p:cNvPr>
            <p:cNvCxnSpPr/>
            <p:nvPr/>
          </p:nvCxnSpPr>
          <p:spPr>
            <a:xfrm flipV="1">
              <a:off x="6235331" y="2051552"/>
              <a:ext cx="692401" cy="2719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09E55C-F2B8-A042-B878-86218A62ECC1}"/>
              </a:ext>
            </a:extLst>
          </p:cNvPr>
          <p:cNvGrpSpPr/>
          <p:nvPr/>
        </p:nvGrpSpPr>
        <p:grpSpPr>
          <a:xfrm>
            <a:off x="6151262" y="1129917"/>
            <a:ext cx="2576636" cy="313819"/>
            <a:chOff x="6177970" y="1604050"/>
            <a:chExt cx="2576636" cy="313819"/>
          </a:xfrm>
        </p:grpSpPr>
        <p:pic>
          <p:nvPicPr>
            <p:cNvPr id="46" name="Picture 33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45BADBDC-28F1-FF47-AFB3-320764BF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135" y="1604050"/>
              <a:ext cx="807471" cy="313819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3987727-0934-FD45-B6CB-4EDA7253C788}"/>
                </a:ext>
              </a:extLst>
            </p:cNvPr>
            <p:cNvSpPr/>
            <p:nvPr/>
          </p:nvSpPr>
          <p:spPr>
            <a:xfrm>
              <a:off x="6177970" y="1711544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66EFAD36-14D0-4C46-8134-A446D40B7FDA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6255441" y="1758962"/>
              <a:ext cx="1691694" cy="1997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左箭头 63">
            <a:extLst>
              <a:ext uri="{FF2B5EF4-FFF2-40B4-BE49-F238E27FC236}">
                <a16:creationId xmlns:a16="http://schemas.microsoft.com/office/drawing/2014/main" id="{8C1E1F1A-2CD1-964F-BADC-B7E10E0E8930}"/>
              </a:ext>
            </a:extLst>
          </p:cNvPr>
          <p:cNvSpPr/>
          <p:nvPr/>
        </p:nvSpPr>
        <p:spPr>
          <a:xfrm rot="16200000">
            <a:off x="6841029" y="2493628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左箭头 64">
            <a:extLst>
              <a:ext uri="{FF2B5EF4-FFF2-40B4-BE49-F238E27FC236}">
                <a16:creationId xmlns:a16="http://schemas.microsoft.com/office/drawing/2014/main" id="{0EC148FC-370E-954B-9FB8-63936AF5D4C8}"/>
              </a:ext>
            </a:extLst>
          </p:cNvPr>
          <p:cNvSpPr/>
          <p:nvPr/>
        </p:nvSpPr>
        <p:spPr>
          <a:xfrm rot="16200000">
            <a:off x="8470643" y="2501076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67" name="图片 66">
            <a:extLst>
              <a:ext uri="{FF2B5EF4-FFF2-40B4-BE49-F238E27FC236}">
                <a16:creationId xmlns:a16="http://schemas.microsoft.com/office/drawing/2014/main" id="{82800906-8156-AE4C-9D92-D126CAC0196B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2" y="2743297"/>
            <a:ext cx="966845" cy="38673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7A590CC-9D93-7E49-843A-5085E30918DD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14" y="2739200"/>
            <a:ext cx="963664" cy="38546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048DA27-D84F-274C-A94F-8B37C9C79C65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27" y="3241748"/>
            <a:ext cx="760552" cy="7605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4E78CD04-996B-884D-9767-F22BEA588E6B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20" y="3254353"/>
            <a:ext cx="760552" cy="760552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D39C25C-2132-F84F-8857-E0B67D54F7E4}"/>
              </a:ext>
            </a:extLst>
          </p:cNvPr>
          <p:cNvSpPr/>
          <p:nvPr/>
        </p:nvSpPr>
        <p:spPr>
          <a:xfrm>
            <a:off x="7257829" y="2861892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541946-14D6-8D41-ACB4-B9F843D008CE}"/>
              </a:ext>
            </a:extLst>
          </p:cNvPr>
          <p:cNvSpPr/>
          <p:nvPr/>
        </p:nvSpPr>
        <p:spPr>
          <a:xfrm>
            <a:off x="8259846" y="2862148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8DA8B0A-980C-9742-A539-02BFD8D394B1}"/>
              </a:ext>
            </a:extLst>
          </p:cNvPr>
          <p:cNvCxnSpPr>
            <a:cxnSpLocks/>
          </p:cNvCxnSpPr>
          <p:nvPr/>
        </p:nvCxnSpPr>
        <p:spPr>
          <a:xfrm flipH="1">
            <a:off x="6832607" y="2863105"/>
            <a:ext cx="430041" cy="37663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11EE7B0-C20A-A648-A69F-6F5EFE1009D9}"/>
              </a:ext>
            </a:extLst>
          </p:cNvPr>
          <p:cNvCxnSpPr>
            <a:cxnSpLocks/>
          </p:cNvCxnSpPr>
          <p:nvPr/>
        </p:nvCxnSpPr>
        <p:spPr>
          <a:xfrm>
            <a:off x="7392744" y="2866695"/>
            <a:ext cx="174775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D0EA587-4587-8642-8B90-966E545A65DC}"/>
              </a:ext>
            </a:extLst>
          </p:cNvPr>
          <p:cNvCxnSpPr>
            <a:cxnSpLocks/>
          </p:cNvCxnSpPr>
          <p:nvPr/>
        </p:nvCxnSpPr>
        <p:spPr>
          <a:xfrm flipH="1">
            <a:off x="8038245" y="2871066"/>
            <a:ext cx="220133" cy="37986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E092C815-9D2F-8E4A-98E3-0ACAA61B382F}"/>
              </a:ext>
            </a:extLst>
          </p:cNvPr>
          <p:cNvCxnSpPr>
            <a:cxnSpLocks/>
          </p:cNvCxnSpPr>
          <p:nvPr/>
        </p:nvCxnSpPr>
        <p:spPr>
          <a:xfrm>
            <a:off x="8395297" y="2875989"/>
            <a:ext cx="396381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1B56C0C4-B15C-AE4C-AA1E-FA2352F5220F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75" y="3240856"/>
            <a:ext cx="761729" cy="761729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2C24ED7-7B8B-0B41-AA29-A36E96C3CF7E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34" y="3250935"/>
            <a:ext cx="737269" cy="737269"/>
          </a:xfrm>
          <a:prstGeom prst="rect">
            <a:avLst/>
          </a:prstGeom>
        </p:spPr>
      </p:pic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D784CA-8891-3B47-9449-A182AD45C195}"/>
              </a:ext>
            </a:extLst>
          </p:cNvPr>
          <p:cNvCxnSpPr>
            <a:cxnSpLocks/>
          </p:cNvCxnSpPr>
          <p:nvPr/>
        </p:nvCxnSpPr>
        <p:spPr>
          <a:xfrm flipH="1">
            <a:off x="7128179" y="3619570"/>
            <a:ext cx="83575" cy="3005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B4478C65-9250-404F-82E7-8AFF30964086}"/>
              </a:ext>
            </a:extLst>
          </p:cNvPr>
          <p:cNvCxnSpPr>
            <a:cxnSpLocks/>
          </p:cNvCxnSpPr>
          <p:nvPr/>
        </p:nvCxnSpPr>
        <p:spPr>
          <a:xfrm flipH="1">
            <a:off x="8345223" y="3610958"/>
            <a:ext cx="64171" cy="24811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/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  <m:r>
                      <a:rPr kumimoji="1" lang="en-US" altLang="zh-CN" sz="1000" baseline="-25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blipFill>
                <a:blip r:embed="rId4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/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</m:oMath>
                </a14:m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blipFill>
                <a:blip r:embed="rId47"/>
                <a:stretch>
                  <a:fillRect t="-5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53BCC839-B0DA-3443-BA9C-0D9A3F95E1D5}"/>
              </a:ext>
            </a:extLst>
          </p:cNvPr>
          <p:cNvSpPr txBox="1"/>
          <p:nvPr/>
        </p:nvSpPr>
        <p:spPr>
          <a:xfrm>
            <a:off x="7006318" y="2369776"/>
            <a:ext cx="162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5. POC</a:t>
            </a: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(Movement</a:t>
            </a:r>
            <a:r>
              <a:rPr lang="zh-CN" alt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Measurement)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正方形/長方形 19">
            <a:extLst>
              <a:ext uri="{FF2B5EF4-FFF2-40B4-BE49-F238E27FC236}">
                <a16:creationId xmlns:a16="http://schemas.microsoft.com/office/drawing/2014/main" id="{40D8BCFB-050B-D645-8469-8BBD66498FCF}"/>
              </a:ext>
            </a:extLst>
          </p:cNvPr>
          <p:cNvSpPr/>
          <p:nvPr/>
        </p:nvSpPr>
        <p:spPr>
          <a:xfrm>
            <a:off x="5020708" y="131239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正方形/長方形 18">
            <a:extLst>
              <a:ext uri="{FF2B5EF4-FFF2-40B4-BE49-F238E27FC236}">
                <a16:creationId xmlns:a16="http://schemas.microsoft.com/office/drawing/2014/main" id="{12D93792-1BEC-7C43-AAE9-B111EDBF8013}"/>
              </a:ext>
            </a:extLst>
          </p:cNvPr>
          <p:cNvSpPr/>
          <p:nvPr/>
        </p:nvSpPr>
        <p:spPr>
          <a:xfrm>
            <a:off x="5370656" y="9874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6160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94">
            <a:extLst>
              <a:ext uri="{FF2B5EF4-FFF2-40B4-BE49-F238E27FC236}">
                <a16:creationId xmlns:a16="http://schemas.microsoft.com/office/drawing/2014/main" id="{0C315178-1514-5548-B966-4FC8438F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1242" y="5112541"/>
            <a:ext cx="2057400" cy="304271"/>
          </a:xfrm>
        </p:spPr>
        <p:txBody>
          <a:bodyPr/>
          <a:lstStyle/>
          <a:p>
            <a:fld id="{0CF853EA-B233-1545-8148-24D3A07FF14D}" type="slidenum">
              <a:rPr kumimoji="1" lang="zh-CN" altLang="en-US" smtClean="0"/>
              <a:t>13</a:t>
            </a:fld>
            <a:endParaRPr kumimoji="1" lang="zh-CN" altLang="en-US"/>
          </a:p>
        </p:txBody>
      </p:sp>
      <p:sp>
        <p:nvSpPr>
          <p:cNvPr id="3" name="Rectangle 74">
            <a:extLst>
              <a:ext uri="{FF2B5EF4-FFF2-40B4-BE49-F238E27FC236}">
                <a16:creationId xmlns:a16="http://schemas.microsoft.com/office/drawing/2014/main" id="{CC7414F6-5867-0747-AEF3-9BAAC84F1565}"/>
              </a:ext>
            </a:extLst>
          </p:cNvPr>
          <p:cNvSpPr/>
          <p:nvPr/>
        </p:nvSpPr>
        <p:spPr>
          <a:xfrm>
            <a:off x="2936776" y="934774"/>
            <a:ext cx="5883583" cy="470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B9B0183-C21D-8D44-8B01-A4040A719146}"/>
              </a:ext>
            </a:extLst>
          </p:cNvPr>
          <p:cNvGrpSpPr/>
          <p:nvPr/>
        </p:nvGrpSpPr>
        <p:grpSpPr>
          <a:xfrm>
            <a:off x="6823227" y="1027793"/>
            <a:ext cx="1973392" cy="1351719"/>
            <a:chOff x="6849935" y="1501926"/>
            <a:chExt cx="1973392" cy="1351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F53B71-2FEA-924B-8DFA-94AF9A87C151}"/>
                </a:ext>
              </a:extLst>
            </p:cNvPr>
            <p:cNvSpPr/>
            <p:nvPr/>
          </p:nvSpPr>
          <p:spPr>
            <a:xfrm>
              <a:off x="6849935" y="1501926"/>
              <a:ext cx="1973392" cy="1351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32F8D99C-DA49-2C4B-ADAC-DAD3CA5C8FCD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7836631" y="1501926"/>
              <a:ext cx="0" cy="1351719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図 5">
            <a:extLst>
              <a:ext uri="{FF2B5EF4-FFF2-40B4-BE49-F238E27FC236}">
                <a16:creationId xmlns:a16="http://schemas.microsoft.com/office/drawing/2014/main" id="{11E34874-D0CF-FD48-B6A4-828DDF6F4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0" y="1611178"/>
            <a:ext cx="2175543" cy="2728968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4">
            <a:extLst>
              <a:ext uri="{FF2B5EF4-FFF2-40B4-BE49-F238E27FC236}">
                <a16:creationId xmlns:a16="http://schemas.microsoft.com/office/drawing/2014/main" id="{D19C7864-97F4-3E49-8431-1F7CBB206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9" y="1912318"/>
            <a:ext cx="2172207" cy="2724785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D7244-C485-FC4E-9E10-40B73BD97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18" y="1005496"/>
            <a:ext cx="1042800" cy="10428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33EDC7-8E35-F34A-982C-AB7167F37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69" y="1328429"/>
            <a:ext cx="1045279" cy="1045279"/>
          </a:xfrm>
          <a:prstGeom prst="rect">
            <a:avLst/>
          </a:prstGeom>
          <a:ln w="9525">
            <a:solidFill>
              <a:srgbClr val="FF000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186BFFE-D9DB-AE4F-BC3D-FBE543CAC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2767991"/>
            <a:ext cx="1182351" cy="1182351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文本框 29">
            <a:extLst>
              <a:ext uri="{FF2B5EF4-FFF2-40B4-BE49-F238E27FC236}">
                <a16:creationId xmlns:a16="http://schemas.microsoft.com/office/drawing/2014/main" id="{042DA3E9-D94E-AF42-882A-02EBB8E529E1}"/>
              </a:ext>
            </a:extLst>
          </p:cNvPr>
          <p:cNvSpPr txBox="1"/>
          <p:nvPr/>
        </p:nvSpPr>
        <p:spPr>
          <a:xfrm>
            <a:off x="5339632" y="3943481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3. POC</a:t>
            </a:r>
            <a:endParaRPr lang="en-US" altLang="zh-CN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(Position Calibration)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ACEF84-4361-2248-A7DA-6560C729D362}"/>
              </a:ext>
            </a:extLst>
          </p:cNvPr>
          <p:cNvSpPr txBox="1"/>
          <p:nvPr/>
        </p:nvSpPr>
        <p:spPr>
          <a:xfrm>
            <a:off x="5336790" y="2462040"/>
            <a:ext cx="15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4.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Joint Segmentation</a:t>
            </a:r>
            <a:endParaRPr kumimoji="1" lang="zh-CN" altLang="en-US" sz="10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8298D564-3E7D-D14E-8943-9A1C1AD85C66}"/>
              </a:ext>
            </a:extLst>
          </p:cNvPr>
          <p:cNvGrpSpPr/>
          <p:nvPr/>
        </p:nvGrpSpPr>
        <p:grpSpPr>
          <a:xfrm>
            <a:off x="5813003" y="1514553"/>
            <a:ext cx="2914899" cy="511539"/>
            <a:chOff x="5839711" y="1988686"/>
            <a:chExt cx="2914899" cy="511539"/>
          </a:xfrm>
        </p:grpSpPr>
        <p:pic>
          <p:nvPicPr>
            <p:cNvPr id="33" name="Picture 31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E2FC91FA-D009-9E40-8953-0105C16C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094" y="2192473"/>
              <a:ext cx="810516" cy="307752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F01E22C9-F720-F444-856F-8E2724A9763D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6191926" y="2338877"/>
              <a:ext cx="1752168" cy="747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8EE9558-9E75-2D43-85BE-544C4A44D1A6}"/>
                </a:ext>
              </a:extLst>
            </p:cNvPr>
            <p:cNvSpPr/>
            <p:nvPr/>
          </p:nvSpPr>
          <p:spPr>
            <a:xfrm>
              <a:off x="5839711" y="1988686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6871DAA-1D0B-8547-A5E4-4131F8CD8DDA}"/>
                </a:ext>
              </a:extLst>
            </p:cNvPr>
            <p:cNvCxnSpPr/>
            <p:nvPr/>
          </p:nvCxnSpPr>
          <p:spPr>
            <a:xfrm>
              <a:off x="5912878" y="2054703"/>
              <a:ext cx="288873" cy="28297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A953202-AE69-A943-9505-41D8B9E21993}"/>
              </a:ext>
            </a:extLst>
          </p:cNvPr>
          <p:cNvGrpSpPr/>
          <p:nvPr/>
        </p:nvGrpSpPr>
        <p:grpSpPr>
          <a:xfrm>
            <a:off x="5817127" y="1992448"/>
            <a:ext cx="1905880" cy="311821"/>
            <a:chOff x="5843835" y="2466581"/>
            <a:chExt cx="1905880" cy="311821"/>
          </a:xfrm>
        </p:grpSpPr>
        <p:pic>
          <p:nvPicPr>
            <p:cNvPr id="38" name="Picture 32">
              <a:extLst>
                <a:ext uri="{FF2B5EF4-FFF2-40B4-BE49-F238E27FC236}">
                  <a16:creationId xmlns:a16="http://schemas.microsoft.com/office/drawing/2014/main" id="{AD771149-B734-A145-81A0-B5395A57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08" y="2466581"/>
              <a:ext cx="810907" cy="311821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8EB6C9-3C9E-A242-9A4D-A8BA504B46F5}"/>
                </a:ext>
              </a:extLst>
            </p:cNvPr>
            <p:cNvSpPr/>
            <p:nvPr/>
          </p:nvSpPr>
          <p:spPr>
            <a:xfrm>
              <a:off x="5843835" y="2574641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6CB27D25-9B7E-624D-ACEC-9C4308767F52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894060" y="2622492"/>
              <a:ext cx="1044748" cy="503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F94E67D-8E26-E04E-9BC4-B338930C9E96}"/>
              </a:ext>
            </a:extLst>
          </p:cNvPr>
          <p:cNvGrpSpPr/>
          <p:nvPr/>
        </p:nvGrpSpPr>
        <p:grpSpPr>
          <a:xfrm>
            <a:off x="6151263" y="1421453"/>
            <a:ext cx="1571744" cy="322515"/>
            <a:chOff x="6177971" y="1895586"/>
            <a:chExt cx="1571744" cy="322515"/>
          </a:xfrm>
        </p:grpSpPr>
        <p:pic>
          <p:nvPicPr>
            <p:cNvPr id="42" name="Picture 34" descr="A picture containing cat&#10;&#10;Description generated with high confidence">
              <a:extLst>
                <a:ext uri="{FF2B5EF4-FFF2-40B4-BE49-F238E27FC236}">
                  <a16:creationId xmlns:a16="http://schemas.microsoft.com/office/drawing/2014/main" id="{9C6825C5-0A9B-144B-BB7B-99C39CC01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517" y="1895586"/>
              <a:ext cx="818198" cy="322515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B74111D-A75D-494A-B1BA-6562857348E8}"/>
                </a:ext>
              </a:extLst>
            </p:cNvPr>
            <p:cNvSpPr/>
            <p:nvPr/>
          </p:nvSpPr>
          <p:spPr>
            <a:xfrm>
              <a:off x="6177971" y="2004423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54B151-5720-C44D-AA68-F649EBA8AA27}"/>
                </a:ext>
              </a:extLst>
            </p:cNvPr>
            <p:cNvCxnSpPr/>
            <p:nvPr/>
          </p:nvCxnSpPr>
          <p:spPr>
            <a:xfrm flipV="1">
              <a:off x="6235331" y="2051552"/>
              <a:ext cx="692401" cy="2719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09E55C-F2B8-A042-B878-86218A62ECC1}"/>
              </a:ext>
            </a:extLst>
          </p:cNvPr>
          <p:cNvGrpSpPr/>
          <p:nvPr/>
        </p:nvGrpSpPr>
        <p:grpSpPr>
          <a:xfrm>
            <a:off x="6151262" y="1129917"/>
            <a:ext cx="2576636" cy="313819"/>
            <a:chOff x="6177970" y="1604050"/>
            <a:chExt cx="2576636" cy="313819"/>
          </a:xfrm>
        </p:grpSpPr>
        <p:pic>
          <p:nvPicPr>
            <p:cNvPr id="46" name="Picture 33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45BADBDC-28F1-FF47-AFB3-320764BF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135" y="1604050"/>
              <a:ext cx="807471" cy="313819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3987727-0934-FD45-B6CB-4EDA7253C788}"/>
                </a:ext>
              </a:extLst>
            </p:cNvPr>
            <p:cNvSpPr/>
            <p:nvPr/>
          </p:nvSpPr>
          <p:spPr>
            <a:xfrm>
              <a:off x="6177970" y="1711544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66EFAD36-14D0-4C46-8134-A446D40B7FDA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6255441" y="1758962"/>
              <a:ext cx="1691694" cy="1997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左箭头 61">
            <a:extLst>
              <a:ext uri="{FF2B5EF4-FFF2-40B4-BE49-F238E27FC236}">
                <a16:creationId xmlns:a16="http://schemas.microsoft.com/office/drawing/2014/main" id="{5705A5D8-1A38-BF4F-8410-CF57EDBE6600}"/>
              </a:ext>
            </a:extLst>
          </p:cNvPr>
          <p:cNvSpPr/>
          <p:nvPr/>
        </p:nvSpPr>
        <p:spPr>
          <a:xfrm rot="5400000">
            <a:off x="5143707" y="4051844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左箭头 62">
            <a:extLst>
              <a:ext uri="{FF2B5EF4-FFF2-40B4-BE49-F238E27FC236}">
                <a16:creationId xmlns:a16="http://schemas.microsoft.com/office/drawing/2014/main" id="{10D665DA-D2F8-664A-BCDE-23017A636920}"/>
              </a:ext>
            </a:extLst>
          </p:cNvPr>
          <p:cNvSpPr/>
          <p:nvPr/>
        </p:nvSpPr>
        <p:spPr>
          <a:xfrm rot="5400000">
            <a:off x="5143705" y="2493552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左箭头 63">
            <a:extLst>
              <a:ext uri="{FF2B5EF4-FFF2-40B4-BE49-F238E27FC236}">
                <a16:creationId xmlns:a16="http://schemas.microsoft.com/office/drawing/2014/main" id="{8C1E1F1A-2CD1-964F-BADC-B7E10E0E8930}"/>
              </a:ext>
            </a:extLst>
          </p:cNvPr>
          <p:cNvSpPr/>
          <p:nvPr/>
        </p:nvSpPr>
        <p:spPr>
          <a:xfrm rot="16200000">
            <a:off x="6841029" y="2493628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左箭头 64">
            <a:extLst>
              <a:ext uri="{FF2B5EF4-FFF2-40B4-BE49-F238E27FC236}">
                <a16:creationId xmlns:a16="http://schemas.microsoft.com/office/drawing/2014/main" id="{0EC148FC-370E-954B-9FB8-63936AF5D4C8}"/>
              </a:ext>
            </a:extLst>
          </p:cNvPr>
          <p:cNvSpPr/>
          <p:nvPr/>
        </p:nvSpPr>
        <p:spPr>
          <a:xfrm rot="16200000">
            <a:off x="8470643" y="2501076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53BCC839-B0DA-3443-BA9C-0D9A3F95E1D5}"/>
              </a:ext>
            </a:extLst>
          </p:cNvPr>
          <p:cNvSpPr txBox="1"/>
          <p:nvPr/>
        </p:nvSpPr>
        <p:spPr>
          <a:xfrm>
            <a:off x="7006318" y="2369776"/>
            <a:ext cx="162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5. POC</a:t>
            </a: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(Movement</a:t>
            </a:r>
            <a:r>
              <a:rPr lang="zh-CN" alt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Measurement)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正方形/長方形 18">
            <a:extLst>
              <a:ext uri="{FF2B5EF4-FFF2-40B4-BE49-F238E27FC236}">
                <a16:creationId xmlns:a16="http://schemas.microsoft.com/office/drawing/2014/main" id="{6ED92F04-E952-A949-98BF-7E32BFD20445}"/>
              </a:ext>
            </a:extLst>
          </p:cNvPr>
          <p:cNvSpPr/>
          <p:nvPr/>
        </p:nvSpPr>
        <p:spPr>
          <a:xfrm>
            <a:off x="2096642" y="1594974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Previous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正方形/長方形 19">
            <a:extLst>
              <a:ext uri="{FF2B5EF4-FFF2-40B4-BE49-F238E27FC236}">
                <a16:creationId xmlns:a16="http://schemas.microsoft.com/office/drawing/2014/main" id="{3EE9EB45-00F5-D04B-9559-E9228D779D1F}"/>
              </a:ext>
            </a:extLst>
          </p:cNvPr>
          <p:cNvSpPr/>
          <p:nvPr/>
        </p:nvSpPr>
        <p:spPr>
          <a:xfrm>
            <a:off x="1743581" y="189640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Recent 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正方形/長方形 19">
            <a:extLst>
              <a:ext uri="{FF2B5EF4-FFF2-40B4-BE49-F238E27FC236}">
                <a16:creationId xmlns:a16="http://schemas.microsoft.com/office/drawing/2014/main" id="{40D8BCFB-050B-D645-8469-8BBD66498FCF}"/>
              </a:ext>
            </a:extLst>
          </p:cNvPr>
          <p:cNvSpPr/>
          <p:nvPr/>
        </p:nvSpPr>
        <p:spPr>
          <a:xfrm>
            <a:off x="5020708" y="131239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正方形/長方形 18">
            <a:extLst>
              <a:ext uri="{FF2B5EF4-FFF2-40B4-BE49-F238E27FC236}">
                <a16:creationId xmlns:a16="http://schemas.microsoft.com/office/drawing/2014/main" id="{12D93792-1BEC-7C43-AAE9-B111EDBF8013}"/>
              </a:ext>
            </a:extLst>
          </p:cNvPr>
          <p:cNvSpPr/>
          <p:nvPr/>
        </p:nvSpPr>
        <p:spPr>
          <a:xfrm>
            <a:off x="5370656" y="9874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4975471-DBE2-974B-815C-7E772E3B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8000"/>
            <a:ext cx="7886700" cy="1104636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241648-F11A-3D4F-BC4E-633FEBC4C999}"/>
              </a:ext>
            </a:extLst>
          </p:cNvPr>
          <p:cNvSpPr txBox="1"/>
          <p:nvPr/>
        </p:nvSpPr>
        <p:spPr>
          <a:xfrm>
            <a:off x="1842809" y="1227085"/>
            <a:ext cx="13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1.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Bones Detection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E98DFF5-21CD-184A-B992-75C4DC0FB167}"/>
              </a:ext>
            </a:extLst>
          </p:cNvPr>
          <p:cNvSpPr/>
          <p:nvPr/>
        </p:nvSpPr>
        <p:spPr>
          <a:xfrm>
            <a:off x="1630146" y="1350437"/>
            <a:ext cx="313819" cy="3138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箭头 25">
            <a:extLst>
              <a:ext uri="{FF2B5EF4-FFF2-40B4-BE49-F238E27FC236}">
                <a16:creationId xmlns:a16="http://schemas.microsoft.com/office/drawing/2014/main" id="{5EE05914-674F-0349-ABCF-39FD849DF1DD}"/>
              </a:ext>
            </a:extLst>
          </p:cNvPr>
          <p:cNvSpPr/>
          <p:nvPr/>
        </p:nvSpPr>
        <p:spPr>
          <a:xfrm rot="10800000">
            <a:off x="1887134" y="1434054"/>
            <a:ext cx="1147609" cy="16015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6B413-F32C-2E4F-BB71-7C62C4B64780}"/>
              </a:ext>
            </a:extLst>
          </p:cNvPr>
          <p:cNvSpPr/>
          <p:nvPr/>
        </p:nvSpPr>
        <p:spPr>
          <a:xfrm>
            <a:off x="107004" y="931044"/>
            <a:ext cx="2826466" cy="44857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3" name="Picture 27">
            <a:extLst>
              <a:ext uri="{FF2B5EF4-FFF2-40B4-BE49-F238E27FC236}">
                <a16:creationId xmlns:a16="http://schemas.microsoft.com/office/drawing/2014/main" id="{F8E21EB0-1A2F-1342-B7BC-B4E2C47C04D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10" y="4391261"/>
            <a:ext cx="737547" cy="73754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998B22C-8220-F249-8E37-030FDFB3FA7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58" y="4400144"/>
            <a:ext cx="1402080" cy="1200912"/>
          </a:xfrm>
          <a:prstGeom prst="rect">
            <a:avLst/>
          </a:prstGeom>
        </p:spPr>
      </p:pic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ABDB261-5424-8C46-8E58-C53795EB7C42}"/>
              </a:ext>
            </a:extLst>
          </p:cNvPr>
          <p:cNvCxnSpPr>
            <a:cxnSpLocks/>
          </p:cNvCxnSpPr>
          <p:nvPr/>
        </p:nvCxnSpPr>
        <p:spPr>
          <a:xfrm flipH="1">
            <a:off x="3089670" y="4630593"/>
            <a:ext cx="1162976" cy="3193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2A05E95-487C-9941-A9CB-9D55426C3796}"/>
              </a:ext>
            </a:extLst>
          </p:cNvPr>
          <p:cNvCxnSpPr>
            <a:cxnSpLocks/>
          </p:cNvCxnSpPr>
          <p:nvPr/>
        </p:nvCxnSpPr>
        <p:spPr>
          <a:xfrm flipH="1" flipV="1">
            <a:off x="3088688" y="5072753"/>
            <a:ext cx="1170728" cy="288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8BBAEA-F433-2745-BE4E-28863943D076}"/>
              </a:ext>
            </a:extLst>
          </p:cNvPr>
          <p:cNvSpPr/>
          <p:nvPr/>
        </p:nvSpPr>
        <p:spPr>
          <a:xfrm>
            <a:off x="3091488" y="4953735"/>
            <a:ext cx="119119" cy="1173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正方形/長方形 18">
            <a:extLst>
              <a:ext uri="{FF2B5EF4-FFF2-40B4-BE49-F238E27FC236}">
                <a16:creationId xmlns:a16="http://schemas.microsoft.com/office/drawing/2014/main" id="{71DF380C-BFA7-E545-9F77-4034097610B1}"/>
              </a:ext>
            </a:extLst>
          </p:cNvPr>
          <p:cNvSpPr/>
          <p:nvPr/>
        </p:nvSpPr>
        <p:spPr>
          <a:xfrm>
            <a:off x="4366056" y="43662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2" name="Picture 21">
            <a:extLst>
              <a:ext uri="{FF2B5EF4-FFF2-40B4-BE49-F238E27FC236}">
                <a16:creationId xmlns:a16="http://schemas.microsoft.com/office/drawing/2014/main" id="{138C880F-31B9-0E4A-BD59-2F44B283B5C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3" y="4630593"/>
            <a:ext cx="730449" cy="73044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正方形/長方形 19">
            <a:extLst>
              <a:ext uri="{FF2B5EF4-FFF2-40B4-BE49-F238E27FC236}">
                <a16:creationId xmlns:a16="http://schemas.microsoft.com/office/drawing/2014/main" id="{CAAFDA4B-C48A-D140-830A-FA698DEFE840}"/>
              </a:ext>
            </a:extLst>
          </p:cNvPr>
          <p:cNvSpPr/>
          <p:nvPr/>
        </p:nvSpPr>
        <p:spPr>
          <a:xfrm>
            <a:off x="4217472" y="459653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27" name="左箭头 26">
            <a:extLst>
              <a:ext uri="{FF2B5EF4-FFF2-40B4-BE49-F238E27FC236}">
                <a16:creationId xmlns:a16="http://schemas.microsoft.com/office/drawing/2014/main" id="{24E6E05B-29C4-834B-B27A-9C4191DCBBD7}"/>
              </a:ext>
            </a:extLst>
          </p:cNvPr>
          <p:cNvSpPr/>
          <p:nvPr/>
        </p:nvSpPr>
        <p:spPr>
          <a:xfrm rot="16200000">
            <a:off x="3534088" y="4046791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BE6C0-3B64-244A-8F2A-AC8B822D6FF4}"/>
              </a:ext>
            </a:extLst>
          </p:cNvPr>
          <p:cNvSpPr txBox="1"/>
          <p:nvPr/>
        </p:nvSpPr>
        <p:spPr>
          <a:xfrm>
            <a:off x="3705444" y="3976698"/>
            <a:ext cx="10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2. </a:t>
            </a:r>
            <a:r>
              <a:rPr lang="en-US" altLang="zh-CN" sz="1200" b="1" dirty="0" err="1">
                <a:latin typeface="Arial" charset="0"/>
                <a:ea typeface="Arial" charset="0"/>
                <a:cs typeface="Arial" charset="0"/>
              </a:rPr>
              <a:t>AdaBoost</a:t>
            </a:r>
            <a:endParaRPr kumimoji="1" lang="zh-CN" alt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FC9F5E3-E1F8-4842-AF75-F5AF3B6FFDF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91" y="1035093"/>
            <a:ext cx="1267447" cy="159160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1167672-F668-EA46-B3D7-48B736E43E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18" y="2713130"/>
            <a:ext cx="1402080" cy="1207008"/>
          </a:xfrm>
          <a:prstGeom prst="rect">
            <a:avLst/>
          </a:prstGeom>
        </p:spPr>
      </p:pic>
      <p:sp>
        <p:nvSpPr>
          <p:cNvPr id="60" name="Rectangle 6">
            <a:extLst>
              <a:ext uri="{FF2B5EF4-FFF2-40B4-BE49-F238E27FC236}">
                <a16:creationId xmlns:a16="http://schemas.microsoft.com/office/drawing/2014/main" id="{CC0224C0-4180-B943-984F-1ECD40C340BA}"/>
              </a:ext>
            </a:extLst>
          </p:cNvPr>
          <p:cNvSpPr/>
          <p:nvPr/>
        </p:nvSpPr>
        <p:spPr>
          <a:xfrm>
            <a:off x="3006923" y="980582"/>
            <a:ext cx="1406339" cy="294322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F680A0-04A0-7341-B2F2-E9BE88202890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4375858"/>
            <a:ext cx="1182351" cy="1182351"/>
          </a:xfrm>
          <a:prstGeom prst="rect">
            <a:avLst/>
          </a:prstGeom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9276C899-45AC-C946-98E9-5C9416E1A4AE}"/>
              </a:ext>
            </a:extLst>
          </p:cNvPr>
          <p:cNvSpPr/>
          <p:nvPr/>
        </p:nvSpPr>
        <p:spPr>
          <a:xfrm rot="5400000">
            <a:off x="4011535" y="3322516"/>
            <a:ext cx="1266153" cy="32788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Rectangle 74">
            <a:extLst>
              <a:ext uri="{FF2B5EF4-FFF2-40B4-BE49-F238E27FC236}">
                <a16:creationId xmlns:a16="http://schemas.microsoft.com/office/drawing/2014/main" id="{189A4AEF-BF42-854E-846B-940D18533D6B}"/>
              </a:ext>
            </a:extLst>
          </p:cNvPr>
          <p:cNvSpPr/>
          <p:nvPr/>
        </p:nvSpPr>
        <p:spPr>
          <a:xfrm>
            <a:off x="2933470" y="931044"/>
            <a:ext cx="5883583" cy="47067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/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−1.0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5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blipFill>
                <a:blip r:embed="rId18"/>
                <a:stretch>
                  <a:fillRect l="-3030" b="-2564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/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200" dirty="0">
                    <a:latin typeface="Arial" charset="0"/>
                    <a:ea typeface="Arial" charset="0"/>
                    <a:cs typeface="Arial" charset="0"/>
                  </a:rPr>
                  <a:t>The progression of joint space narrowing =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=−0.2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1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070C71C-5954-1648-8893-1A9304551081}"/>
              </a:ext>
            </a:extLst>
          </p:cNvPr>
          <p:cNvCxnSpPr>
            <a:cxnSpLocks/>
          </p:cNvCxnSpPr>
          <p:nvPr/>
        </p:nvCxnSpPr>
        <p:spPr>
          <a:xfrm>
            <a:off x="7281690" y="4702636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C628D07-F779-A046-B658-BC320449EA9D}"/>
              </a:ext>
            </a:extLst>
          </p:cNvPr>
          <p:cNvCxnSpPr>
            <a:cxnSpLocks/>
          </p:cNvCxnSpPr>
          <p:nvPr/>
        </p:nvCxnSpPr>
        <p:spPr>
          <a:xfrm>
            <a:off x="8352190" y="470587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82800906-8156-AE4C-9D92-D126CAC019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2" y="2743297"/>
            <a:ext cx="966845" cy="38673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7A590CC-9D93-7E49-843A-5085E30918DD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14" y="2739200"/>
            <a:ext cx="963664" cy="38546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048DA27-D84F-274C-A94F-8B37C9C79C6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27" y="3241748"/>
            <a:ext cx="760552" cy="7605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4E78CD04-996B-884D-9767-F22BEA588E6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20" y="3254353"/>
            <a:ext cx="760552" cy="760552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D39C25C-2132-F84F-8857-E0B67D54F7E4}"/>
              </a:ext>
            </a:extLst>
          </p:cNvPr>
          <p:cNvSpPr/>
          <p:nvPr/>
        </p:nvSpPr>
        <p:spPr>
          <a:xfrm>
            <a:off x="7257829" y="2861892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541946-14D6-8D41-ACB4-B9F843D008CE}"/>
              </a:ext>
            </a:extLst>
          </p:cNvPr>
          <p:cNvSpPr/>
          <p:nvPr/>
        </p:nvSpPr>
        <p:spPr>
          <a:xfrm>
            <a:off x="8259846" y="2862148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8DA8B0A-980C-9742-A539-02BFD8D394B1}"/>
              </a:ext>
            </a:extLst>
          </p:cNvPr>
          <p:cNvCxnSpPr>
            <a:cxnSpLocks/>
          </p:cNvCxnSpPr>
          <p:nvPr/>
        </p:nvCxnSpPr>
        <p:spPr>
          <a:xfrm flipH="1">
            <a:off x="6832607" y="2863105"/>
            <a:ext cx="430041" cy="37663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11EE7B0-C20A-A648-A69F-6F5EFE1009D9}"/>
              </a:ext>
            </a:extLst>
          </p:cNvPr>
          <p:cNvCxnSpPr>
            <a:cxnSpLocks/>
          </p:cNvCxnSpPr>
          <p:nvPr/>
        </p:nvCxnSpPr>
        <p:spPr>
          <a:xfrm>
            <a:off x="7392744" y="2866695"/>
            <a:ext cx="174775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D0EA587-4587-8642-8B90-966E545A65DC}"/>
              </a:ext>
            </a:extLst>
          </p:cNvPr>
          <p:cNvCxnSpPr>
            <a:cxnSpLocks/>
          </p:cNvCxnSpPr>
          <p:nvPr/>
        </p:nvCxnSpPr>
        <p:spPr>
          <a:xfrm flipH="1">
            <a:off x="8038245" y="2871066"/>
            <a:ext cx="220133" cy="37986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E092C815-9D2F-8E4A-98E3-0ACAA61B382F}"/>
              </a:ext>
            </a:extLst>
          </p:cNvPr>
          <p:cNvCxnSpPr>
            <a:cxnSpLocks/>
          </p:cNvCxnSpPr>
          <p:nvPr/>
        </p:nvCxnSpPr>
        <p:spPr>
          <a:xfrm>
            <a:off x="8395297" y="2875989"/>
            <a:ext cx="396381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1B56C0C4-B15C-AE4C-AA1E-FA2352F5220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75" y="3240856"/>
            <a:ext cx="761729" cy="761729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2C24ED7-7B8B-0B41-AA29-A36E96C3CF7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34" y="3250935"/>
            <a:ext cx="737269" cy="737269"/>
          </a:xfrm>
          <a:prstGeom prst="rect">
            <a:avLst/>
          </a:prstGeom>
        </p:spPr>
      </p:pic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D784CA-8891-3B47-9449-A182AD45C195}"/>
              </a:ext>
            </a:extLst>
          </p:cNvPr>
          <p:cNvCxnSpPr>
            <a:cxnSpLocks/>
          </p:cNvCxnSpPr>
          <p:nvPr/>
        </p:nvCxnSpPr>
        <p:spPr>
          <a:xfrm flipH="1">
            <a:off x="7128179" y="3619570"/>
            <a:ext cx="83575" cy="3005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B4478C65-9250-404F-82E7-8AFF30964086}"/>
              </a:ext>
            </a:extLst>
          </p:cNvPr>
          <p:cNvCxnSpPr>
            <a:cxnSpLocks/>
          </p:cNvCxnSpPr>
          <p:nvPr/>
        </p:nvCxnSpPr>
        <p:spPr>
          <a:xfrm flipH="1">
            <a:off x="8345223" y="3610958"/>
            <a:ext cx="64171" cy="24811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/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  <m:r>
                      <a:rPr kumimoji="1" lang="en-US" altLang="zh-CN" sz="1000" baseline="-25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blipFill>
                <a:blip r:embed="rId2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/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</m:oMath>
                </a14:m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blipFill>
                <a:blip r:embed="rId27"/>
                <a:stretch>
                  <a:fillRect t="-5000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42A27CEC-B74E-F442-8503-6052A513B21F}"/>
              </a:ext>
            </a:extLst>
          </p:cNvPr>
          <p:cNvCxnSpPr>
            <a:cxnSpLocks/>
          </p:cNvCxnSpPr>
          <p:nvPr/>
        </p:nvCxnSpPr>
        <p:spPr>
          <a:xfrm>
            <a:off x="7285866" y="4012005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883BE8F-4156-244E-A986-1F17778EEC55}"/>
              </a:ext>
            </a:extLst>
          </p:cNvPr>
          <p:cNvCxnSpPr>
            <a:cxnSpLocks/>
          </p:cNvCxnSpPr>
          <p:nvPr/>
        </p:nvCxnSpPr>
        <p:spPr>
          <a:xfrm>
            <a:off x="8356364" y="401524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/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−0.8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4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blipFill>
                <a:blip r:embed="rId28"/>
                <a:stretch>
                  <a:fillRect l="-4545" b="-263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51459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23A6D4AE-F160-2742-82CB-1C30CD0A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14</a:t>
            </a:fld>
            <a:endParaRPr kumimoji="1" lang="zh-CN" alt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6A34E03E-4F16-E44C-A679-53C5681A4AAA}"/>
              </a:ext>
            </a:extLst>
          </p:cNvPr>
          <p:cNvGrpSpPr/>
          <p:nvPr/>
        </p:nvGrpSpPr>
        <p:grpSpPr>
          <a:xfrm>
            <a:off x="1024129" y="1538599"/>
            <a:ext cx="6908420" cy="2887097"/>
            <a:chOff x="482426" y="1836924"/>
            <a:chExt cx="8661574" cy="3764306"/>
          </a:xfrm>
        </p:grpSpPr>
        <p:grpSp>
          <p:nvGrpSpPr>
            <p:cNvPr id="49" name="组合 789">
              <a:extLst>
                <a:ext uri="{FF2B5EF4-FFF2-40B4-BE49-F238E27FC236}">
                  <a16:creationId xmlns:a16="http://schemas.microsoft.com/office/drawing/2014/main" id="{91AE386E-E4D4-AC4E-96A0-9B08F0C55941}"/>
                </a:ext>
              </a:extLst>
            </p:cNvPr>
            <p:cNvGrpSpPr/>
            <p:nvPr/>
          </p:nvGrpSpPr>
          <p:grpSpPr>
            <a:xfrm>
              <a:off x="482426" y="1836924"/>
              <a:ext cx="8661574" cy="3764306"/>
              <a:chOff x="15294184" y="16886977"/>
              <a:chExt cx="8661574" cy="3764306"/>
            </a:xfrm>
          </p:grpSpPr>
          <p:pic>
            <p:nvPicPr>
              <p:cNvPr id="50" name="図 2">
                <a:extLst>
                  <a:ext uri="{FF2B5EF4-FFF2-40B4-BE49-F238E27FC236}">
                    <a16:creationId xmlns:a16="http://schemas.microsoft.com/office/drawing/2014/main" id="{DAAD5191-C70F-2C46-A82F-8EDDB4AC71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34860" y="16886977"/>
                <a:ext cx="8484906" cy="3168704"/>
              </a:xfrm>
              <a:prstGeom prst="rect">
                <a:avLst/>
              </a:prstGeom>
            </p:spPr>
          </p:pic>
          <p:pic>
            <p:nvPicPr>
              <p:cNvPr id="51" name="図 4">
                <a:extLst>
                  <a:ext uri="{FF2B5EF4-FFF2-40B4-BE49-F238E27FC236}">
                    <a16:creationId xmlns:a16="http://schemas.microsoft.com/office/drawing/2014/main" id="{44755B25-FC25-9049-8DFC-6F2545ECBC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91438" y="17232112"/>
                <a:ext cx="8428328" cy="2647827"/>
              </a:xfrm>
              <a:prstGeom prst="rect">
                <a:avLst/>
              </a:prstGeom>
              <a:solidFill>
                <a:schemeClr val="tx1"/>
              </a:solidFill>
            </p:spPr>
          </p:pic>
          <p:sp>
            <p:nvSpPr>
              <p:cNvPr id="56" name="正方形/長方形 5">
                <a:extLst>
                  <a:ext uri="{FF2B5EF4-FFF2-40B4-BE49-F238E27FC236}">
                    <a16:creationId xmlns:a16="http://schemas.microsoft.com/office/drawing/2014/main" id="{D3DAA19C-78CE-A548-A08B-A5CBFDBC33E9}"/>
                  </a:ext>
                </a:extLst>
              </p:cNvPr>
              <p:cNvSpPr/>
              <p:nvPr/>
            </p:nvSpPr>
            <p:spPr>
              <a:xfrm>
                <a:off x="15703170" y="18844332"/>
                <a:ext cx="1318629" cy="730607"/>
              </a:xfrm>
              <a:prstGeom prst="rect">
                <a:avLst/>
              </a:prstGeom>
              <a:solidFill>
                <a:schemeClr val="tx1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457200"/>
                <a:endParaRPr lang="ja-JP" altLang="en-US">
                  <a:solidFill>
                    <a:prstClr val="white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  <p:sp>
            <p:nvSpPr>
              <p:cNvPr id="57" name="矩形 793">
                <a:extLst>
                  <a:ext uri="{FF2B5EF4-FFF2-40B4-BE49-F238E27FC236}">
                    <a16:creationId xmlns:a16="http://schemas.microsoft.com/office/drawing/2014/main" id="{054011DA-3341-244E-93DD-639D6AB2926D}"/>
                  </a:ext>
                </a:extLst>
              </p:cNvPr>
              <p:cNvSpPr/>
              <p:nvPr/>
            </p:nvSpPr>
            <p:spPr>
              <a:xfrm>
                <a:off x="15294184" y="19714990"/>
                <a:ext cx="8661574" cy="936293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zh-CN" altLang="en-US"/>
              </a:p>
            </p:txBody>
          </p:sp>
        </p:grpSp>
        <p:cxnSp>
          <p:nvCxnSpPr>
            <p:cNvPr id="63" name="直線コネクタ 6">
              <a:extLst>
                <a:ext uri="{FF2B5EF4-FFF2-40B4-BE49-F238E27FC236}">
                  <a16:creationId xmlns:a16="http://schemas.microsoft.com/office/drawing/2014/main" id="{F9F000F7-6525-9A49-A4A8-070ABC46039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15498" y="2314472"/>
              <a:ext cx="603643" cy="321838"/>
            </a:xfrm>
            <a:prstGeom prst="line">
              <a:avLst/>
            </a:prstGeom>
            <a:solidFill>
              <a:schemeClr val="tx1"/>
            </a:solidFill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線コネクタ 7">
              <a:extLst>
                <a:ext uri="{FF2B5EF4-FFF2-40B4-BE49-F238E27FC236}">
                  <a16:creationId xmlns:a16="http://schemas.microsoft.com/office/drawing/2014/main" id="{74715567-A1B0-3443-BC81-42E6A9B32B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92730" y="2315015"/>
              <a:ext cx="1799145" cy="861044"/>
            </a:xfrm>
            <a:prstGeom prst="line">
              <a:avLst/>
            </a:prstGeom>
            <a:solidFill>
              <a:schemeClr val="tx1"/>
            </a:solidFill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コネクタ 8">
              <a:extLst>
                <a:ext uri="{FF2B5EF4-FFF2-40B4-BE49-F238E27FC236}">
                  <a16:creationId xmlns:a16="http://schemas.microsoft.com/office/drawing/2014/main" id="{BA9C45E1-87B1-2C42-B0FC-FACCFF33E48C}"/>
                </a:ext>
              </a:extLst>
            </p:cNvPr>
            <p:cNvCxnSpPr>
              <a:cxnSpLocks/>
              <a:endCxn id="68" idx="2"/>
            </p:cNvCxnSpPr>
            <p:nvPr/>
          </p:nvCxnSpPr>
          <p:spPr>
            <a:xfrm flipH="1" flipV="1">
              <a:off x="7460452" y="2291060"/>
              <a:ext cx="35465" cy="1045146"/>
            </a:xfrm>
            <a:prstGeom prst="line">
              <a:avLst/>
            </a:prstGeom>
            <a:solidFill>
              <a:schemeClr val="tx1"/>
            </a:solidFill>
            <a:ln w="412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テキスト ボックス 10">
              <a:extLst>
                <a:ext uri="{FF2B5EF4-FFF2-40B4-BE49-F238E27FC236}">
                  <a16:creationId xmlns:a16="http://schemas.microsoft.com/office/drawing/2014/main" id="{E5B85829-7416-664D-9ACD-17AD728DDDB2}"/>
                </a:ext>
              </a:extLst>
            </p:cNvPr>
            <p:cNvSpPr txBox="1"/>
            <p:nvPr/>
          </p:nvSpPr>
          <p:spPr>
            <a:xfrm>
              <a:off x="1693601" y="1852807"/>
              <a:ext cx="1207286" cy="42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ja-JP" sz="1600" b="1" dirty="0">
                  <a:solidFill>
                    <a:prstClr val="white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Level</a:t>
              </a:r>
              <a:endParaRPr lang="ja-JP" altLang="en-US" sz="1600" b="1" dirty="0">
                <a:solidFill>
                  <a:prstClr val="white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  <p:sp>
          <p:nvSpPr>
            <p:cNvPr id="67" name="テキスト ボックス 13">
              <a:extLst>
                <a:ext uri="{FF2B5EF4-FFF2-40B4-BE49-F238E27FC236}">
                  <a16:creationId xmlns:a16="http://schemas.microsoft.com/office/drawing/2014/main" id="{216381C2-57AE-044E-BCC8-D8992B65E335}"/>
                </a:ext>
              </a:extLst>
            </p:cNvPr>
            <p:cNvSpPr txBox="1"/>
            <p:nvPr/>
          </p:nvSpPr>
          <p:spPr>
            <a:xfrm>
              <a:off x="3426294" y="1853349"/>
              <a:ext cx="2258995" cy="42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ja-JP" sz="1600" b="1" dirty="0">
                  <a:solidFill>
                    <a:prstClr val="white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Motion Part</a:t>
              </a:r>
            </a:p>
          </p:txBody>
        </p:sp>
        <p:sp>
          <p:nvSpPr>
            <p:cNvPr id="68" name="テキスト ボックス 28">
              <a:extLst>
                <a:ext uri="{FF2B5EF4-FFF2-40B4-BE49-F238E27FC236}">
                  <a16:creationId xmlns:a16="http://schemas.microsoft.com/office/drawing/2014/main" id="{93BF287B-CF93-C942-86F3-2F25CFA2B31A}"/>
                </a:ext>
              </a:extLst>
            </p:cNvPr>
            <p:cNvSpPr txBox="1"/>
            <p:nvPr/>
          </p:nvSpPr>
          <p:spPr>
            <a:xfrm>
              <a:off x="6217044" y="1866337"/>
              <a:ext cx="2486816" cy="4247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200"/>
              <a:r>
                <a:rPr lang="en-US" altLang="ja-JP" sz="1600" b="1">
                  <a:solidFill>
                    <a:prstClr val="white"/>
                  </a:solidFill>
                  <a:latin typeface="Arial" panose="020B0604020202020204" pitchFamily="34" charset="0"/>
                  <a:ea typeface="Arial" charset="0"/>
                  <a:cs typeface="Arial" panose="020B0604020202020204" pitchFamily="34" charset="0"/>
                </a:rPr>
                <a:t>Micrometer</a:t>
              </a:r>
              <a:endParaRPr lang="en-US" altLang="ja-JP" sz="1600" b="1" dirty="0">
                <a:solidFill>
                  <a:prstClr val="white"/>
                </a:solidFill>
                <a:latin typeface="Arial" panose="020B0604020202020204" pitchFamily="34" charset="0"/>
                <a:ea typeface="Arial" charset="0"/>
                <a:cs typeface="Arial" panose="020B0604020202020204" pitchFamily="34" charset="0"/>
              </a:endParaRPr>
            </a:p>
          </p:txBody>
        </p:sp>
      </p:grpSp>
      <p:sp>
        <p:nvSpPr>
          <p:cNvPr id="59" name="二等辺三角形 11">
            <a:extLst>
              <a:ext uri="{FF2B5EF4-FFF2-40B4-BE49-F238E27FC236}">
                <a16:creationId xmlns:a16="http://schemas.microsoft.com/office/drawing/2014/main" id="{08A516E2-70B6-E949-91FB-FF60F021E86A}"/>
              </a:ext>
            </a:extLst>
          </p:cNvPr>
          <p:cNvSpPr/>
          <p:nvPr/>
        </p:nvSpPr>
        <p:spPr>
          <a:xfrm>
            <a:off x="1549690" y="2996495"/>
            <a:ext cx="641972" cy="503243"/>
          </a:xfrm>
          <a:prstGeom prst="triangle">
            <a:avLst/>
          </a:prstGeom>
          <a:solidFill>
            <a:srgbClr val="FF9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57200"/>
            <a:endParaRPr lang="ja-JP" altLang="en-US" kern="1200">
              <a:solidFill>
                <a:prstClr val="white"/>
              </a:solidFill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60" name="组合 798">
            <a:extLst>
              <a:ext uri="{FF2B5EF4-FFF2-40B4-BE49-F238E27FC236}">
                <a16:creationId xmlns:a16="http://schemas.microsoft.com/office/drawing/2014/main" id="{9311AF17-C8E6-9A4F-92EB-36BAE0C3F09E}"/>
              </a:ext>
            </a:extLst>
          </p:cNvPr>
          <p:cNvGrpSpPr/>
          <p:nvPr/>
        </p:nvGrpSpPr>
        <p:grpSpPr>
          <a:xfrm>
            <a:off x="1549690" y="3499739"/>
            <a:ext cx="2673034" cy="1874414"/>
            <a:chOff x="15462429" y="19933352"/>
            <a:chExt cx="4416885" cy="2966911"/>
          </a:xfrm>
        </p:grpSpPr>
        <p:pic>
          <p:nvPicPr>
            <p:cNvPr id="61" name="図 23">
              <a:extLst>
                <a:ext uri="{FF2B5EF4-FFF2-40B4-BE49-F238E27FC236}">
                  <a16:creationId xmlns:a16="http://schemas.microsoft.com/office/drawing/2014/main" id="{5BA70FCE-11CA-744C-A0C6-05E82319E0C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462429" y="19933352"/>
              <a:ext cx="4416885" cy="2966911"/>
            </a:xfrm>
            <a:prstGeom prst="rect">
              <a:avLst/>
            </a:prstGeom>
            <a:ln w="38100">
              <a:solidFill>
                <a:srgbClr val="FF9300"/>
              </a:solidFill>
            </a:ln>
          </p:spPr>
        </p:pic>
        <p:sp>
          <p:nvSpPr>
            <p:cNvPr id="62" name="二等辺三角形 24">
              <a:extLst>
                <a:ext uri="{FF2B5EF4-FFF2-40B4-BE49-F238E27FC236}">
                  <a16:creationId xmlns:a16="http://schemas.microsoft.com/office/drawing/2014/main" id="{660A8ABC-0269-5645-AFC3-374C46C043A6}"/>
                </a:ext>
              </a:extLst>
            </p:cNvPr>
            <p:cNvSpPr/>
            <p:nvPr/>
          </p:nvSpPr>
          <p:spPr>
            <a:xfrm>
              <a:off x="18730563" y="20824464"/>
              <a:ext cx="1148750" cy="2075799"/>
            </a:xfrm>
            <a:prstGeom prst="triangle">
              <a:avLst>
                <a:gd name="adj" fmla="val 100000"/>
              </a:avLst>
            </a:prstGeom>
            <a:solidFill>
              <a:srgbClr val="141414"/>
            </a:solidFill>
            <a:ln w="222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lvl1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457200"/>
              <a:endParaRPr lang="ja-JP" altLang="en-US" kern="1200">
                <a:solidFill>
                  <a:prstClr val="white"/>
                </a:solidFill>
                <a:latin typeface="Arial" charset="0"/>
                <a:ea typeface="Arial" charset="0"/>
                <a:cs typeface="Arial" charset="0"/>
              </a:endParaRPr>
            </a:p>
          </p:txBody>
        </p:sp>
      </p:grpSp>
      <p:sp>
        <p:nvSpPr>
          <p:cNvPr id="69" name="标题 4">
            <a:extLst>
              <a:ext uri="{FF2B5EF4-FFF2-40B4-BE49-F238E27FC236}">
                <a16:creationId xmlns:a16="http://schemas.microsoft.com/office/drawing/2014/main" id="{FE510A5B-8CD5-124E-9AD6-098C623563A0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en-US" altLang="ja-JP" sz="3600" dirty="0">
                <a:latin typeface="Arial" panose="020B0604020202020204" pitchFamily="34" charset="0"/>
                <a:cs typeface="Arial" panose="020B0604020202020204" pitchFamily="34" charset="0"/>
              </a:rPr>
              <a:t>Materials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46708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23A6D4AE-F160-2742-82CB-1C30CD0A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15</a:t>
            </a:fld>
            <a:endParaRPr kumimoji="1" lang="zh-CN" altLang="en-US"/>
          </a:p>
        </p:txBody>
      </p:sp>
      <p:pic>
        <p:nvPicPr>
          <p:cNvPr id="17" name="図 7">
            <a:extLst>
              <a:ext uri="{FF2B5EF4-FFF2-40B4-BE49-F238E27FC236}">
                <a16:creationId xmlns:a16="http://schemas.microsoft.com/office/drawing/2014/main" id="{D0A97011-51ED-2D4E-9C19-A801719F2A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267" y="1871075"/>
            <a:ext cx="6096000" cy="2698496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8AC399B6-83DB-A246-AA7A-9FC6A5895AA2}"/>
              </a:ext>
            </a:extLst>
          </p:cNvPr>
          <p:cNvSpPr txBox="1"/>
          <p:nvPr/>
        </p:nvSpPr>
        <p:spPr>
          <a:xfrm>
            <a:off x="3278987" y="4527013"/>
            <a:ext cx="297870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charset="0"/>
                <a:ea typeface="Arial" charset="0"/>
                <a:cs typeface="Arial" charset="0"/>
              </a:rPr>
              <a:t>Joint distance in the phantom (mm)</a:t>
            </a:r>
            <a:endParaRPr kumimoji="1" lang="zh-CN" altLang="en-US" sz="1400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F9A2ED42-68BE-A64E-B589-9C314E16DA05}"/>
              </a:ext>
            </a:extLst>
          </p:cNvPr>
          <p:cNvSpPr txBox="1"/>
          <p:nvPr/>
        </p:nvSpPr>
        <p:spPr>
          <a:xfrm rot="16200000">
            <a:off x="362722" y="2843062"/>
            <a:ext cx="22909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400" dirty="0">
                <a:latin typeface="Arial" charset="0"/>
                <a:ea typeface="Arial" charset="0"/>
                <a:cs typeface="Arial" charset="0"/>
              </a:rPr>
              <a:t>Differential image distance</a:t>
            </a:r>
          </a:p>
          <a:p>
            <a:pPr algn="ctr"/>
            <a:r>
              <a:rPr kumimoji="1" lang="en-US" altLang="zh-CN" sz="1400" dirty="0">
                <a:latin typeface="Arial" charset="0"/>
                <a:ea typeface="Arial" charset="0"/>
                <a:cs typeface="Arial" charset="0"/>
              </a:rPr>
              <a:t>With 1.2mm (in pixel)</a:t>
            </a:r>
            <a:endParaRPr kumimoji="1" lang="zh-CN" altLang="en-US" sz="1400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20" name="グループ化 25">
            <a:extLst>
              <a:ext uri="{FF2B5EF4-FFF2-40B4-BE49-F238E27FC236}">
                <a16:creationId xmlns:a16="http://schemas.microsoft.com/office/drawing/2014/main" id="{1D98FC0F-4EE4-0746-B298-D80C64CCF261}"/>
              </a:ext>
            </a:extLst>
          </p:cNvPr>
          <p:cNvGrpSpPr/>
          <p:nvPr/>
        </p:nvGrpSpPr>
        <p:grpSpPr>
          <a:xfrm>
            <a:off x="2104840" y="2048395"/>
            <a:ext cx="2001887" cy="710455"/>
            <a:chOff x="945963" y="2863291"/>
            <a:chExt cx="2001887" cy="710455"/>
          </a:xfrm>
        </p:grpSpPr>
        <p:sp>
          <p:nvSpPr>
            <p:cNvPr id="21" name="圆角矩形 1">
              <a:extLst>
                <a:ext uri="{FF2B5EF4-FFF2-40B4-BE49-F238E27FC236}">
                  <a16:creationId xmlns:a16="http://schemas.microsoft.com/office/drawing/2014/main" id="{70D9044A-F5ED-6243-9758-0708FCE532EB}"/>
                </a:ext>
              </a:extLst>
            </p:cNvPr>
            <p:cNvSpPr/>
            <p:nvPr/>
          </p:nvSpPr>
          <p:spPr>
            <a:xfrm>
              <a:off x="945963" y="2863291"/>
              <a:ext cx="2001887" cy="710455"/>
            </a:xfrm>
            <a:prstGeom prst="roundRect">
              <a:avLst>
                <a:gd name="adj" fmla="val 6624"/>
              </a:avLst>
            </a:prstGeom>
            <a:noFill/>
            <a:ln w="19050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80000" rtlCol="0" anchor="ctr"/>
            <a:lstStyle/>
            <a:p>
              <a:pPr marL="171450" indent="-171450">
                <a:lnSpc>
                  <a:spcPct val="120000"/>
                </a:lnSpc>
                <a:buFont typeface="Wingdings" pitchFamily="2" charset="2"/>
                <a:buChar char="l"/>
              </a:pPr>
              <a:r>
                <a:rPr kumimoji="1" lang="en-US" altLang="zh-CN" sz="1200" dirty="0">
                  <a:solidFill>
                    <a:srgbClr val="FF0000"/>
                  </a:solidFill>
                </a:rPr>
                <a:t>  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Ideal situation</a:t>
              </a:r>
            </a:p>
            <a:p>
              <a:pPr marL="171450" indent="-171450">
                <a:lnSpc>
                  <a:spcPct val="120000"/>
                </a:lnSpc>
                <a:buFont typeface="Wingdings" pitchFamily="2" charset="2"/>
                <a:buChar char="l"/>
              </a:pPr>
              <a:r>
                <a:rPr kumimoji="1" lang="en-US" altLang="zh-CN" sz="1200" dirty="0">
                  <a:solidFill>
                    <a:srgbClr val="0432FF"/>
                  </a:solidFill>
                </a:rPr>
                <a:t>   </a:t>
              </a:r>
              <a:r>
                <a:rPr kumimoji="1" lang="en-US" altLang="zh-CN" sz="1200" dirty="0">
                  <a:solidFill>
                    <a:schemeClr val="tx1"/>
                  </a:solidFill>
                </a:rPr>
                <a:t>In this work</a:t>
              </a:r>
            </a:p>
            <a:p>
              <a:pPr>
                <a:lnSpc>
                  <a:spcPct val="120000"/>
                </a:lnSpc>
              </a:pPr>
              <a:r>
                <a:rPr kumimoji="1" lang="en-US" altLang="zh-CN" sz="1200" dirty="0">
                  <a:solidFill>
                    <a:schemeClr val="tx1"/>
                  </a:solidFill>
                </a:rPr>
                <a:t>        Without median filter</a:t>
              </a:r>
              <a:endParaRPr kumimoji="1" lang="zh-CN" altLang="en-US" sz="12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線コネクタ 27">
              <a:extLst>
                <a:ext uri="{FF2B5EF4-FFF2-40B4-BE49-F238E27FC236}">
                  <a16:creationId xmlns:a16="http://schemas.microsoft.com/office/drawing/2014/main" id="{61DF1B57-96FD-3D41-A53F-5C3FE297D96D}"/>
                </a:ext>
              </a:extLst>
            </p:cNvPr>
            <p:cNvCxnSpPr/>
            <p:nvPr/>
          </p:nvCxnSpPr>
          <p:spPr>
            <a:xfrm>
              <a:off x="1025363" y="3003218"/>
              <a:ext cx="322729" cy="0"/>
            </a:xfrm>
            <a:prstGeom prst="line">
              <a:avLst/>
            </a:prstGeom>
            <a:ln w="15875">
              <a:solidFill>
                <a:srgbClr val="FF93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コネクタ 28">
              <a:extLst>
                <a:ext uri="{FF2B5EF4-FFF2-40B4-BE49-F238E27FC236}">
                  <a16:creationId xmlns:a16="http://schemas.microsoft.com/office/drawing/2014/main" id="{9DC79CE7-1B08-DD4C-8C46-1637CEF95CEC}"/>
                </a:ext>
              </a:extLst>
            </p:cNvPr>
            <p:cNvCxnSpPr/>
            <p:nvPr/>
          </p:nvCxnSpPr>
          <p:spPr>
            <a:xfrm>
              <a:off x="1025363" y="3222483"/>
              <a:ext cx="322729" cy="0"/>
            </a:xfrm>
            <a:prstGeom prst="line">
              <a:avLst/>
            </a:prstGeom>
            <a:ln w="15875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コネクタ 29">
              <a:extLst>
                <a:ext uri="{FF2B5EF4-FFF2-40B4-BE49-F238E27FC236}">
                  <a16:creationId xmlns:a16="http://schemas.microsoft.com/office/drawing/2014/main" id="{F85014B5-A9FF-AE44-BFBB-14FA5E9A6941}"/>
                </a:ext>
              </a:extLst>
            </p:cNvPr>
            <p:cNvCxnSpPr/>
            <p:nvPr/>
          </p:nvCxnSpPr>
          <p:spPr>
            <a:xfrm>
              <a:off x="1025363" y="3463152"/>
              <a:ext cx="322729" cy="0"/>
            </a:xfrm>
            <a:prstGeom prst="line">
              <a:avLst/>
            </a:prstGeom>
            <a:ln w="15875">
              <a:solidFill>
                <a:srgbClr val="00FD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标题 4">
            <a:extLst>
              <a:ext uri="{FF2B5EF4-FFF2-40B4-BE49-F238E27FC236}">
                <a16:creationId xmlns:a16="http://schemas.microsoft.com/office/drawing/2014/main" id="{50B6DAE7-7933-5A4C-800C-34D3A6D44478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Experiments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12181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DFC17A-8C20-604B-86A6-0DF22F3D0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5338524"/>
            <a:ext cx="2057400" cy="304271"/>
          </a:xfrm>
        </p:spPr>
        <p:txBody>
          <a:bodyPr/>
          <a:lstStyle/>
          <a:p>
            <a:fld id="{0CF853EA-B233-1545-8148-24D3A07FF14D}" type="slidenum">
              <a:rPr kumimoji="1" lang="zh-CN" altLang="en-US" smtClean="0"/>
              <a:t>16</a:t>
            </a:fld>
            <a:endParaRPr kumimoji="1" lang="zh-CN" altLang="en-US"/>
          </a:p>
        </p:txBody>
      </p: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20FF877B-6616-DF47-8C7E-8C59E5774E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4782794"/>
              </p:ext>
            </p:extLst>
          </p:nvPr>
        </p:nvGraphicFramePr>
        <p:xfrm>
          <a:off x="316992" y="863711"/>
          <a:ext cx="8558784" cy="3924048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614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494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736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55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9099">
                <a:tc>
                  <a:txBody>
                    <a:bodyPr/>
                    <a:lstStyle/>
                    <a:p>
                      <a:pPr algn="ctr"/>
                      <a:endParaRPr lang="zh-CN" altLang="en-US" sz="2600" dirty="0"/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Method</a:t>
                      </a:r>
                      <a:endParaRPr lang="zh-CN" altLang="en-US" sz="2600" dirty="0"/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600" dirty="0"/>
                        <a:t>Mean Error</a:t>
                      </a:r>
                      <a:endParaRPr lang="zh-CN" altLang="en-US" sz="2600" dirty="0"/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Smallest</a:t>
                      </a:r>
                      <a:r>
                        <a:rPr lang="en-US" altLang="zh-CN" sz="1700" baseline="0" dirty="0"/>
                        <a:t> Detection Difference</a:t>
                      </a:r>
                      <a:endParaRPr lang="zh-CN" altLang="en-US" sz="1700" dirty="0"/>
                    </a:p>
                  </a:txBody>
                  <a:tcPr marL="85049" marR="85049" marT="42524" marB="42524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3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Our Method </a:t>
                      </a:r>
                    </a:p>
                    <a:p>
                      <a:pPr algn="ctr"/>
                      <a:r>
                        <a:rPr lang="en-US" altLang="zh-CN" sz="1900" dirty="0"/>
                        <a:t>(Phantom Images)</a:t>
                      </a:r>
                      <a:endParaRPr lang="zh-CN" altLang="en-US" sz="1900" dirty="0"/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POC(Phase Only Correlation)</a:t>
                      </a:r>
                      <a:endParaRPr lang="zh-CN" altLang="en-US" sz="1900" dirty="0"/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B050"/>
                          </a:solidFill>
                        </a:rPr>
                        <a:t>0.208pix</a:t>
                      </a:r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00B050"/>
                          </a:solidFill>
                        </a:rPr>
                        <a:t>&lt;0.1pix</a:t>
                      </a:r>
                      <a:endParaRPr lang="zh-CN" altLang="en-US" sz="1700" dirty="0">
                        <a:solidFill>
                          <a:srgbClr val="00B050"/>
                        </a:solidFill>
                      </a:endParaRPr>
                    </a:p>
                  </a:txBody>
                  <a:tcPr marL="85049" marR="85049" marT="42524" marB="42524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3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[1] </a:t>
                      </a:r>
                      <a:r>
                        <a:rPr lang="en-US" altLang="zh-CN" sz="1900" dirty="0" err="1"/>
                        <a:t>Hou</a:t>
                      </a:r>
                      <a:r>
                        <a:rPr lang="en-US" altLang="zh-CN" sz="1900" dirty="0"/>
                        <a:t> Y et al.</a:t>
                      </a:r>
                    </a:p>
                    <a:p>
                      <a:pPr algn="ctr"/>
                      <a:r>
                        <a:rPr lang="en-US" altLang="zh-CN" sz="1900" dirty="0"/>
                        <a:t>Trans Bio Eng.</a:t>
                      </a:r>
                      <a:r>
                        <a:rPr lang="en-US" altLang="zh-CN" sz="1900" baseline="0" dirty="0"/>
                        <a:t> </a:t>
                      </a:r>
                      <a:r>
                        <a:rPr lang="en-US" altLang="zh-CN" sz="1900" dirty="0"/>
                        <a:t>2016</a:t>
                      </a:r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Edge Detection</a:t>
                      </a:r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chemeClr val="accent2"/>
                          </a:solidFill>
                        </a:rPr>
                        <a:t>~1.2pixel</a:t>
                      </a:r>
                    </a:p>
                    <a:p>
                      <a:pPr algn="ctr"/>
                      <a:r>
                        <a:rPr lang="en-US" altLang="zh-CN" sz="1700" dirty="0">
                          <a:solidFill>
                            <a:schemeClr val="accent2"/>
                          </a:solidFill>
                        </a:rPr>
                        <a:t>(6.8% of</a:t>
                      </a:r>
                      <a:r>
                        <a:rPr lang="en-US" altLang="zh-CN" sz="1700" baseline="0" dirty="0">
                          <a:solidFill>
                            <a:schemeClr val="accent2"/>
                          </a:solidFill>
                        </a:rPr>
                        <a:t> JSW</a:t>
                      </a:r>
                      <a:r>
                        <a:rPr lang="en-US" altLang="zh-CN" sz="1700" dirty="0">
                          <a:solidFill>
                            <a:schemeClr val="accent2"/>
                          </a:solidFill>
                        </a:rPr>
                        <a:t>)</a:t>
                      </a:r>
                      <a:endParaRPr lang="zh-CN" altLang="en-US" sz="1700" dirty="0">
                        <a:solidFill>
                          <a:schemeClr val="accent2"/>
                        </a:solidFill>
                      </a:endParaRPr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/>
                        <a:t>N/A</a:t>
                      </a:r>
                      <a:endParaRPr lang="zh-CN" altLang="en-US" sz="1700" dirty="0"/>
                    </a:p>
                  </a:txBody>
                  <a:tcPr marL="85049" marR="85049" marT="42524" marB="42524" anchor="ctr"/>
                </a:tc>
                <a:extLst>
                  <a:ext uri="{0D108BD9-81ED-4DB2-BD59-A6C34878D82A}">
                    <a16:rowId xmlns:a16="http://schemas.microsoft.com/office/drawing/2014/main" val="3969866448"/>
                  </a:ext>
                </a:extLst>
              </a:tr>
              <a:tr h="483474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900" baseline="0" dirty="0"/>
                        <a:t>[2] </a:t>
                      </a:r>
                      <a:r>
                        <a:rPr lang="en-US" altLang="zh-CN" sz="1900" baseline="0" dirty="0" err="1"/>
                        <a:t>Langs</a:t>
                      </a:r>
                      <a:r>
                        <a:rPr lang="en-US" altLang="zh-CN" sz="1900" baseline="0" dirty="0"/>
                        <a:t> G, et al.</a:t>
                      </a:r>
                    </a:p>
                    <a:p>
                      <a:pPr algn="ctr"/>
                      <a:r>
                        <a:rPr lang="en-US" altLang="zh-CN" sz="1900" baseline="0" dirty="0"/>
                        <a:t>T-MI, 2009</a:t>
                      </a:r>
                      <a:endParaRPr lang="zh-CN" altLang="en-US" sz="1900" dirty="0"/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ASMDS</a:t>
                      </a:r>
                      <a:r>
                        <a:rPr lang="en-US" altLang="zh-CN" sz="1900" baseline="0" dirty="0"/>
                        <a:t>(ASM-Driven Snakes)</a:t>
                      </a:r>
                      <a:endParaRPr lang="en-US" altLang="zh-CN" sz="1900" dirty="0"/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FF0000"/>
                          </a:solidFill>
                        </a:rPr>
                        <a:t>2.36pix</a:t>
                      </a:r>
                    </a:p>
                    <a:p>
                      <a:pPr algn="ctr"/>
                      <a:r>
                        <a:rPr lang="en-US" altLang="zh-CN" sz="1700" dirty="0">
                          <a:solidFill>
                            <a:srgbClr val="FF0000"/>
                          </a:solidFill>
                        </a:rPr>
                        <a:t>(0.20mm)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049" marR="85049" marT="42524" marB="42524"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FF0000"/>
                          </a:solidFill>
                        </a:rPr>
                        <a:t>0.95pix</a:t>
                      </a:r>
                    </a:p>
                    <a:p>
                      <a:pPr algn="ctr"/>
                      <a:r>
                        <a:rPr lang="en-US" altLang="zh-CN" sz="1700" dirty="0">
                          <a:solidFill>
                            <a:srgbClr val="FF0000"/>
                          </a:solidFill>
                        </a:rPr>
                        <a:t>(0.08mm)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049" marR="85049" marT="42524" marB="42524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/>
                      <a:endParaRPr lang="zh-CN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ASM</a:t>
                      </a:r>
                      <a:r>
                        <a:rPr lang="en-US" altLang="zh-CN" sz="1900" baseline="0" dirty="0"/>
                        <a:t>(Active Shape Model)</a:t>
                      </a:r>
                      <a:endParaRPr lang="en-US" altLang="zh-CN" sz="1900" dirty="0"/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FF0000"/>
                          </a:solidFill>
                        </a:rPr>
                        <a:t>2.96pix</a:t>
                      </a:r>
                    </a:p>
                    <a:p>
                      <a:pPr algn="ctr"/>
                      <a:r>
                        <a:rPr lang="en-US" altLang="zh-CN" sz="1700" dirty="0">
                          <a:solidFill>
                            <a:srgbClr val="FF0000"/>
                          </a:solidFill>
                        </a:rPr>
                        <a:t>(0.25mm)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049" marR="85049" marT="42524" marB="42524" anchor="ctr"/>
                </a:tc>
                <a:tc vMerge="1">
                  <a:txBody>
                    <a:bodyPr/>
                    <a:lstStyle/>
                    <a:p>
                      <a:pPr algn="ctr"/>
                      <a:endParaRPr lang="zh-CN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3474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baseline="0" dirty="0"/>
                        <a:t>[3] </a:t>
                      </a:r>
                      <a:r>
                        <a:rPr lang="en-US" altLang="zh-CN" sz="1900" baseline="0" dirty="0" err="1"/>
                        <a:t>Peloschek</a:t>
                      </a:r>
                      <a:r>
                        <a:rPr lang="en-US" altLang="zh-CN" sz="1900" baseline="0" dirty="0"/>
                        <a:t> P, et al.</a:t>
                      </a:r>
                    </a:p>
                    <a:p>
                      <a:pPr algn="ctr"/>
                      <a:r>
                        <a:rPr lang="en-US" altLang="zh-CN" sz="1900" baseline="0" dirty="0"/>
                        <a:t>Radiology,</a:t>
                      </a:r>
                      <a:r>
                        <a:rPr lang="zh-CN" altLang="en-US" sz="1900" baseline="0" dirty="0"/>
                        <a:t> </a:t>
                      </a:r>
                      <a:r>
                        <a:rPr lang="en-US" altLang="zh-CN" sz="1900" baseline="0" dirty="0"/>
                        <a:t>2007</a:t>
                      </a:r>
                      <a:endParaRPr kumimoji="0" lang="ja-JP" altLang="en-US" sz="1900" dirty="0">
                        <a:solidFill>
                          <a:prstClr val="white"/>
                        </a:solidFill>
                        <a:latin typeface="Times New Roman"/>
                        <a:ea typeface="Arial Unicode MS" panose="020B0604020202020204" pitchFamily="50" charset="-128"/>
                        <a:cs typeface="Arial Unicode MS" panose="020B0604020202020204" pitchFamily="50" charset="-128"/>
                      </a:endParaRPr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900" dirty="0"/>
                        <a:t>ASM</a:t>
                      </a:r>
                      <a:r>
                        <a:rPr lang="en-US" altLang="zh-CN" sz="1900" baseline="0" dirty="0"/>
                        <a:t>(Active Shape Model)</a:t>
                      </a:r>
                      <a:endParaRPr lang="en-US" altLang="zh-CN" sz="1900" dirty="0"/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FF0000"/>
                          </a:solidFill>
                        </a:rPr>
                        <a:t>3.06pix</a:t>
                      </a:r>
                    </a:p>
                    <a:p>
                      <a:pPr algn="ctr"/>
                      <a:r>
                        <a:rPr lang="en-US" altLang="zh-CN" sz="1700" dirty="0">
                          <a:solidFill>
                            <a:srgbClr val="FF0000"/>
                          </a:solidFill>
                        </a:rPr>
                        <a:t>(0.26mm)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049" marR="85049" marT="42524" marB="42524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700" dirty="0">
                          <a:solidFill>
                            <a:srgbClr val="FF0000"/>
                          </a:solidFill>
                        </a:rPr>
                        <a:t>0.87pix</a:t>
                      </a:r>
                    </a:p>
                    <a:p>
                      <a:pPr algn="ctr"/>
                      <a:r>
                        <a:rPr lang="en-US" altLang="zh-CN" sz="1700" dirty="0">
                          <a:solidFill>
                            <a:srgbClr val="FF0000"/>
                          </a:solidFill>
                        </a:rPr>
                        <a:t>(0.05mm)</a:t>
                      </a:r>
                      <a:endParaRPr lang="zh-CN" altLang="en-US" sz="1700" dirty="0">
                        <a:solidFill>
                          <a:srgbClr val="FF0000"/>
                        </a:solidFill>
                      </a:endParaRPr>
                    </a:p>
                  </a:txBody>
                  <a:tcPr marL="85049" marR="85049" marT="42524" marB="42524" anchor="ctr"/>
                </a:tc>
                <a:extLst>
                  <a:ext uri="{0D108BD9-81ED-4DB2-BD59-A6C34878D82A}">
                    <a16:rowId xmlns:a16="http://schemas.microsoft.com/office/drawing/2014/main" val="1663230346"/>
                  </a:ext>
                </a:extLst>
              </a:tr>
            </a:tbl>
          </a:graphicData>
        </a:graphic>
      </p:graphicFrame>
      <p:sp>
        <p:nvSpPr>
          <p:cNvPr id="3" name="文本框 2">
            <a:extLst>
              <a:ext uri="{FF2B5EF4-FFF2-40B4-BE49-F238E27FC236}">
                <a16:creationId xmlns:a16="http://schemas.microsoft.com/office/drawing/2014/main" id="{A516B0F5-D80A-D046-9FCB-5E88A57D2EB8}"/>
              </a:ext>
            </a:extLst>
          </p:cNvPr>
          <p:cNvSpPr txBox="1"/>
          <p:nvPr/>
        </p:nvSpPr>
        <p:spPr>
          <a:xfrm>
            <a:off x="316990" y="4781021"/>
            <a:ext cx="855878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altLang="zh-CN" sz="1000" dirty="0"/>
              <a:t>[1] </a:t>
            </a:r>
            <a:r>
              <a:rPr lang="en" altLang="zh-CN" sz="1000" dirty="0" err="1"/>
              <a:t>Huo</a:t>
            </a:r>
            <a:r>
              <a:rPr lang="en" altLang="zh-CN" sz="1000" dirty="0"/>
              <a:t> Y H. Automated measurement of joint space width in early rheumatoid arthritis hand radiographs[D]. Utrecht University, 2017.</a:t>
            </a:r>
          </a:p>
          <a:p>
            <a:r>
              <a:rPr kumimoji="1" lang="en-US" altLang="zh-CN" sz="1000" dirty="0"/>
              <a:t>[2] </a:t>
            </a:r>
            <a:r>
              <a:rPr lang="en-US" altLang="zh-CN" sz="1000" dirty="0" err="1"/>
              <a:t>Langs</a:t>
            </a:r>
            <a:r>
              <a:rPr lang="en-US" altLang="zh-CN" sz="1000" dirty="0"/>
              <a:t> G, </a:t>
            </a:r>
            <a:r>
              <a:rPr lang="en-US" altLang="zh-CN" sz="1000" dirty="0" err="1"/>
              <a:t>Peloschek</a:t>
            </a:r>
            <a:r>
              <a:rPr lang="en-US" altLang="zh-CN" sz="1000" dirty="0"/>
              <a:t> P, </a:t>
            </a:r>
            <a:r>
              <a:rPr lang="en-US" altLang="zh-CN" sz="1000" dirty="0" err="1"/>
              <a:t>Bischof</a:t>
            </a:r>
            <a:r>
              <a:rPr lang="en-US" altLang="zh-CN" sz="1000" dirty="0"/>
              <a:t> H, et al. Automatic quantification of joint space narrowing and erosions in rheumatoid arthritis[J]. IEEE transactions on medical imaging, 2009, 28(1): 151-164.</a:t>
            </a:r>
          </a:p>
          <a:p>
            <a:r>
              <a:rPr kumimoji="1" lang="en-US" altLang="zh-CN" sz="1000" dirty="0"/>
              <a:t>[3] </a:t>
            </a:r>
            <a:r>
              <a:rPr lang="en-US" altLang="zh-CN" sz="1000" dirty="0" err="1"/>
              <a:t>Peloschek</a:t>
            </a:r>
            <a:r>
              <a:rPr lang="en-US" altLang="zh-CN" sz="1000" dirty="0"/>
              <a:t> P, </a:t>
            </a:r>
            <a:r>
              <a:rPr lang="en-US" altLang="zh-CN" sz="1000" dirty="0" err="1"/>
              <a:t>Langs</a:t>
            </a:r>
            <a:r>
              <a:rPr lang="en-US" altLang="zh-CN" sz="1000" dirty="0"/>
              <a:t> G, Weber M et al (2007) An automatic model-based system for joint space measurements on hand radiographs: initial experience. Radiology 245:855–862.</a:t>
            </a:r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2B0BCD4-5779-B54F-9FC5-1181C1A12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8000"/>
            <a:ext cx="7886700" cy="1104636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Comparison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09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10">
            <a:extLst>
              <a:ext uri="{FF2B5EF4-FFF2-40B4-BE49-F238E27FC236}">
                <a16:creationId xmlns:a16="http://schemas.microsoft.com/office/drawing/2014/main" id="{23A6D4AE-F160-2742-82CB-1C30CD0AB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17</a:t>
            </a:fld>
            <a:endParaRPr kumimoji="1" lang="zh-CN" altLang="en-US"/>
          </a:p>
        </p:txBody>
      </p:sp>
      <p:sp>
        <p:nvSpPr>
          <p:cNvPr id="25" name="标题 4">
            <a:extLst>
              <a:ext uri="{FF2B5EF4-FFF2-40B4-BE49-F238E27FC236}">
                <a16:creationId xmlns:a16="http://schemas.microsoft.com/office/drawing/2014/main" id="{50B6DAE7-7933-5A4C-800C-34D3A6D44478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sz="3600" dirty="0">
                <a:latin typeface="Arial" panose="020B0604020202020204" pitchFamily="34" charset="0"/>
                <a:cs typeface="Arial" panose="020B0604020202020204" pitchFamily="34" charset="0"/>
              </a:rPr>
              <a:t>Conclusion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テキスト ボックス 18">
            <a:extLst>
              <a:ext uri="{FF2B5EF4-FFF2-40B4-BE49-F238E27FC236}">
                <a16:creationId xmlns:a16="http://schemas.microsoft.com/office/drawing/2014/main" id="{B266F297-14CD-B544-A31F-D433EDA76141}"/>
              </a:ext>
            </a:extLst>
          </p:cNvPr>
          <p:cNvSpPr txBox="1"/>
          <p:nvPr/>
        </p:nvSpPr>
        <p:spPr>
          <a:xfrm>
            <a:off x="628650" y="1613995"/>
            <a:ext cx="777076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spcBef>
                <a:spcPts val="24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We propose a 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high-accuracy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joint space narrowing (JSN) progression detection algorithm based on phase only correlation (POC) method.</a:t>
            </a:r>
          </a:p>
          <a:p>
            <a:pPr marL="457200" indent="-457200" algn="just">
              <a:spcBef>
                <a:spcPts val="24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Our method is 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automated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, using a sequence of radiographic image we can detect JSN progression.</a:t>
            </a:r>
          </a:p>
          <a:p>
            <a:pPr marL="457200" indent="-457200" algn="just">
              <a:spcBef>
                <a:spcPts val="24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Our method can detect 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sub-pixel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 progression of JSN.</a:t>
            </a:r>
          </a:p>
          <a:p>
            <a:pPr marL="457200" indent="-457200" algn="just">
              <a:spcBef>
                <a:spcPts val="2400"/>
              </a:spcBef>
              <a:buClr>
                <a:schemeClr val="accent2"/>
              </a:buClr>
              <a:buFont typeface="Wingdings" panose="05000000000000000000" pitchFamily="2" charset="2"/>
              <a:buChar char="n"/>
            </a:pP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Propose an image </a:t>
            </a:r>
            <a:r>
              <a:rPr kumimoji="1" lang="en-US" altLang="ja-JP" sz="20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segmentation algorithm </a:t>
            </a:r>
            <a:r>
              <a:rPr kumimoji="1" lang="en-US" altLang="ja-JP" sz="2000" dirty="0">
                <a:latin typeface="Arial" panose="020B0604020202020204" pitchFamily="34" charset="0"/>
                <a:cs typeface="Arial" panose="020B0604020202020204" pitchFamily="34" charset="0"/>
              </a:rPr>
              <a:t>to separate joint images in order to improve accuracy.</a:t>
            </a:r>
          </a:p>
        </p:txBody>
      </p:sp>
    </p:spTree>
    <p:extLst>
      <p:ext uri="{BB962C8B-B14F-4D97-AF65-F5344CB8AC3E}">
        <p14:creationId xmlns:p14="http://schemas.microsoft.com/office/powerpoint/2010/main" val="1863655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54B0F89C-2944-4470-A5A7-51D334D18499}"/>
              </a:ext>
            </a:extLst>
          </p:cNvPr>
          <p:cNvGrpSpPr/>
          <p:nvPr/>
        </p:nvGrpSpPr>
        <p:grpSpPr>
          <a:xfrm>
            <a:off x="965238" y="2192486"/>
            <a:ext cx="7338421" cy="2079839"/>
            <a:chOff x="544838" y="995083"/>
            <a:chExt cx="8074047" cy="2288328"/>
          </a:xfrm>
        </p:grpSpPr>
        <p:pic>
          <p:nvPicPr>
            <p:cNvPr id="4" name="図 3">
              <a:extLst>
                <a:ext uri="{FF2B5EF4-FFF2-40B4-BE49-F238E27FC236}">
                  <a16:creationId xmlns:a16="http://schemas.microsoft.com/office/drawing/2014/main" id="{A796EA88-2E8D-45AE-A840-47DC8BF2BF4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84" t="2676" r="7263" b="8618"/>
            <a:stretch/>
          </p:blipFill>
          <p:spPr>
            <a:xfrm>
              <a:off x="544838" y="995083"/>
              <a:ext cx="1594057" cy="2288324"/>
            </a:xfrm>
            <a:prstGeom prst="rect">
              <a:avLst/>
            </a:prstGeom>
          </p:spPr>
        </p:pic>
        <p:pic>
          <p:nvPicPr>
            <p:cNvPr id="6" name="図 5">
              <a:extLst>
                <a:ext uri="{FF2B5EF4-FFF2-40B4-BE49-F238E27FC236}">
                  <a16:creationId xmlns:a16="http://schemas.microsoft.com/office/drawing/2014/main" id="{FC5955BD-8E91-4373-BE3A-CB40497307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8210" r="10458" b="11315"/>
            <a:stretch/>
          </p:blipFill>
          <p:spPr>
            <a:xfrm>
              <a:off x="3793559" y="995637"/>
              <a:ext cx="1594057" cy="2287772"/>
            </a:xfrm>
            <a:prstGeom prst="rect">
              <a:avLst/>
            </a:prstGeom>
          </p:spPr>
        </p:pic>
        <p:pic>
          <p:nvPicPr>
            <p:cNvPr id="7" name="図 6">
              <a:extLst>
                <a:ext uri="{FF2B5EF4-FFF2-40B4-BE49-F238E27FC236}">
                  <a16:creationId xmlns:a16="http://schemas.microsoft.com/office/drawing/2014/main" id="{64873A25-7B14-4536-AD06-B44DB533DF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8242" r="14697" b="11334"/>
            <a:stretch/>
          </p:blipFill>
          <p:spPr>
            <a:xfrm>
              <a:off x="2174807" y="995637"/>
              <a:ext cx="1599797" cy="2287772"/>
            </a:xfrm>
            <a:prstGeom prst="rect">
              <a:avLst/>
            </a:prstGeom>
          </p:spPr>
        </p:pic>
        <p:pic>
          <p:nvPicPr>
            <p:cNvPr id="8" name="図 7">
              <a:extLst>
                <a:ext uri="{FF2B5EF4-FFF2-40B4-BE49-F238E27FC236}">
                  <a16:creationId xmlns:a16="http://schemas.microsoft.com/office/drawing/2014/main" id="{364CC64F-1A8C-4173-86AA-4547BD949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6512" r="6996" b="11313"/>
            <a:stretch/>
          </p:blipFill>
          <p:spPr>
            <a:xfrm>
              <a:off x="5407264" y="995085"/>
              <a:ext cx="1594057" cy="2288326"/>
            </a:xfrm>
            <a:prstGeom prst="rect">
              <a:avLst/>
            </a:prstGeom>
          </p:spPr>
        </p:pic>
        <p:pic>
          <p:nvPicPr>
            <p:cNvPr id="9" name="図 8">
              <a:extLst>
                <a:ext uri="{FF2B5EF4-FFF2-40B4-BE49-F238E27FC236}">
                  <a16:creationId xmlns:a16="http://schemas.microsoft.com/office/drawing/2014/main" id="{4791B083-A938-4FFB-B768-D8ACEB0E51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r="9928" b="11313"/>
            <a:stretch/>
          </p:blipFill>
          <p:spPr>
            <a:xfrm>
              <a:off x="7024828" y="995085"/>
              <a:ext cx="1594057" cy="2288326"/>
            </a:xfrm>
            <a:prstGeom prst="rect">
              <a:avLst/>
            </a:prstGeom>
          </p:spPr>
        </p:pic>
      </p:grpSp>
      <p:sp>
        <p:nvSpPr>
          <p:cNvPr id="15" name="灯片编号占位符 14">
            <a:extLst>
              <a:ext uri="{FF2B5EF4-FFF2-40B4-BE49-F238E27FC236}">
                <a16:creationId xmlns:a16="http://schemas.microsoft.com/office/drawing/2014/main" id="{A21B0158-EFFD-614D-84EE-9B77024FA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2</a:t>
            </a:fld>
            <a:endParaRPr kumimoji="1" lang="zh-CN" altLang="en-US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285F224-5E4B-F944-BCD9-A7DBAC83C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Rheumatoid Arthritis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0895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FA80D9B3-FCFF-CB42-8912-2262D172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3</a:t>
            </a:fld>
            <a:endParaRPr kumimoji="1" lang="zh-CN" alt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A229290-4DA4-6E47-BC53-DC135FA7900A}"/>
              </a:ext>
            </a:extLst>
          </p:cNvPr>
          <p:cNvGrpSpPr/>
          <p:nvPr/>
        </p:nvGrpSpPr>
        <p:grpSpPr>
          <a:xfrm>
            <a:off x="550332" y="1584000"/>
            <a:ext cx="2452211" cy="2781982"/>
            <a:chOff x="504000" y="1476000"/>
            <a:chExt cx="2452211" cy="2781982"/>
          </a:xfrm>
        </p:grpSpPr>
        <p:pic>
          <p:nvPicPr>
            <p:cNvPr id="14" name="図 13">
              <a:extLst>
                <a:ext uri="{FF2B5EF4-FFF2-40B4-BE49-F238E27FC236}">
                  <a16:creationId xmlns:a16="http://schemas.microsoft.com/office/drawing/2014/main" id="{3F3A7EA6-A52E-4C41-B429-9090BA65193E}"/>
                </a:ext>
              </a:extLst>
            </p:cNvPr>
            <p:cNvPicPr>
              <a:picLocks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4000" y="1809982"/>
              <a:ext cx="2448000" cy="24480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8" name="テキスト ボックス 232">
              <a:extLst>
                <a:ext uri="{FF2B5EF4-FFF2-40B4-BE49-F238E27FC236}">
                  <a16:creationId xmlns:a16="http://schemas.microsoft.com/office/drawing/2014/main" id="{B1B111C1-85BF-734C-886A-46BE9F16040F}"/>
                </a:ext>
              </a:extLst>
            </p:cNvPr>
            <p:cNvSpPr txBox="1"/>
            <p:nvPr/>
          </p:nvSpPr>
          <p:spPr>
            <a:xfrm>
              <a:off x="504000" y="1476000"/>
              <a:ext cx="2448000" cy="33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①</a:t>
              </a:r>
              <a:r>
                <a:rPr kumimoji="1" lang="zh-CN" altLang="en-US" sz="1600" dirty="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dirty="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Active Shape Model</a:t>
              </a:r>
            </a:p>
          </p:txBody>
        </p:sp>
        <p:sp>
          <p:nvSpPr>
            <p:cNvPr id="32" name="テキスト ボックス 236">
              <a:extLst>
                <a:ext uri="{FF2B5EF4-FFF2-40B4-BE49-F238E27FC236}">
                  <a16:creationId xmlns:a16="http://schemas.microsoft.com/office/drawing/2014/main" id="{8F9DEA70-0172-4848-89A9-7BE32F3F5339}"/>
                </a:ext>
              </a:extLst>
            </p:cNvPr>
            <p:cNvSpPr txBox="1"/>
            <p:nvPr/>
          </p:nvSpPr>
          <p:spPr>
            <a:xfrm>
              <a:off x="1626324" y="1817341"/>
              <a:ext cx="1329887" cy="338554"/>
            </a:xfrm>
            <a:prstGeom prst="rect">
              <a:avLst/>
            </a:prstGeom>
            <a:solidFill>
              <a:srgbClr val="F0B7AD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Error:</a:t>
              </a:r>
              <a:r>
                <a:rPr kumimoji="1" lang="ja-JP" altLang="en-US" sz="140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dirty="0">
                  <a:solidFill>
                    <a:srgbClr val="FF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3.06pix</a:t>
              </a:r>
            </a:p>
          </p:txBody>
        </p:sp>
      </p:grpSp>
      <p:sp>
        <p:nvSpPr>
          <p:cNvPr id="17" name="文本框 2">
            <a:extLst>
              <a:ext uri="{FF2B5EF4-FFF2-40B4-BE49-F238E27FC236}">
                <a16:creationId xmlns:a16="http://schemas.microsoft.com/office/drawing/2014/main" id="{D4CEBC46-C97C-4F43-9F31-D1AA5B41A0C9}"/>
              </a:ext>
            </a:extLst>
          </p:cNvPr>
          <p:cNvSpPr txBox="1"/>
          <p:nvPr/>
        </p:nvSpPr>
        <p:spPr>
          <a:xfrm>
            <a:off x="550332" y="4510375"/>
            <a:ext cx="8128001" cy="938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100" dirty="0"/>
              <a:t>[1] </a:t>
            </a:r>
            <a:r>
              <a:rPr lang="en-US" altLang="zh-CN" sz="1100" dirty="0" err="1"/>
              <a:t>Peloschek</a:t>
            </a:r>
            <a:r>
              <a:rPr lang="en-US" altLang="zh-CN" sz="1100" dirty="0"/>
              <a:t> P, </a:t>
            </a:r>
            <a:r>
              <a:rPr lang="en-US" altLang="zh-CN" sz="1100" dirty="0" err="1"/>
              <a:t>Langs</a:t>
            </a:r>
            <a:r>
              <a:rPr lang="en-US" altLang="zh-CN" sz="1100" dirty="0"/>
              <a:t> G, Weber M et al (2007) An automatic model-based system for joint space measurements on hand radiographs: initial experience. Radiology 245:855–862.</a:t>
            </a:r>
          </a:p>
          <a:p>
            <a:r>
              <a:rPr kumimoji="1" lang="en-US" altLang="zh-CN" sz="1100" dirty="0"/>
              <a:t>[2] </a:t>
            </a:r>
            <a:r>
              <a:rPr lang="en-US" altLang="zh-CN" sz="1100" dirty="0" err="1"/>
              <a:t>Langs</a:t>
            </a:r>
            <a:r>
              <a:rPr lang="en-US" altLang="zh-CN" sz="1100" dirty="0"/>
              <a:t> G, </a:t>
            </a:r>
            <a:r>
              <a:rPr lang="en-US" altLang="zh-CN" sz="1100" dirty="0" err="1"/>
              <a:t>Peloschek</a:t>
            </a:r>
            <a:r>
              <a:rPr lang="en-US" altLang="zh-CN" sz="1100" dirty="0"/>
              <a:t> P, </a:t>
            </a:r>
            <a:r>
              <a:rPr lang="en-US" altLang="zh-CN" sz="1100" dirty="0" err="1"/>
              <a:t>Bischof</a:t>
            </a:r>
            <a:r>
              <a:rPr lang="en-US" altLang="zh-CN" sz="1100" dirty="0"/>
              <a:t> H, et al. Automatic quantification of joint space narrowing and erosions in rheumatoid arthritis[J]. IEEE transactions on medical imaging, 2009, 28(1): 151-164.</a:t>
            </a:r>
          </a:p>
          <a:p>
            <a:r>
              <a:rPr lang="en" altLang="zh-CN" sz="1100" dirty="0"/>
              <a:t>[3] </a:t>
            </a:r>
            <a:r>
              <a:rPr lang="en" altLang="zh-CN" sz="1100" dirty="0" err="1"/>
              <a:t>Huo</a:t>
            </a:r>
            <a:r>
              <a:rPr lang="en" altLang="zh-CN" sz="1100" dirty="0"/>
              <a:t> Y H. Automated measurement of joint space width in early rheumatoid arthritis hand radiographs[D]. Utrecht University, 2017.</a:t>
            </a:r>
            <a:endParaRPr kumimoji="1" lang="zh-CN" altLang="en-US" sz="1100" dirty="0"/>
          </a:p>
        </p:txBody>
      </p:sp>
      <p:sp>
        <p:nvSpPr>
          <p:cNvPr id="15" name="标题 4">
            <a:extLst>
              <a:ext uri="{FF2B5EF4-FFF2-40B4-BE49-F238E27FC236}">
                <a16:creationId xmlns:a16="http://schemas.microsoft.com/office/drawing/2014/main" id="{95DB26A0-254A-6542-9925-7EBD558C245E}"/>
              </a:ext>
            </a:extLst>
          </p:cNvPr>
          <p:cNvSpPr txBox="1">
            <a:spLocks/>
          </p:cNvSpPr>
          <p:nvPr/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Previous Works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D46E212-958C-9441-9A10-67B07C33C40F}"/>
              </a:ext>
            </a:extLst>
          </p:cNvPr>
          <p:cNvGrpSpPr/>
          <p:nvPr/>
        </p:nvGrpSpPr>
        <p:grpSpPr>
          <a:xfrm>
            <a:off x="3390332" y="1584000"/>
            <a:ext cx="2448000" cy="2772000"/>
            <a:chOff x="3279960" y="1452388"/>
            <a:chExt cx="2448000" cy="2772000"/>
          </a:xfrm>
        </p:grpSpPr>
        <p:pic>
          <p:nvPicPr>
            <p:cNvPr id="21" name="図 37">
              <a:extLst>
                <a:ext uri="{FF2B5EF4-FFF2-40B4-BE49-F238E27FC236}">
                  <a16:creationId xmlns:a16="http://schemas.microsoft.com/office/drawing/2014/main" id="{859E3442-0714-CC4A-9664-C945736928CB}"/>
                </a:ext>
              </a:extLst>
            </p:cNvPr>
            <p:cNvPicPr>
              <a:picLocks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279960" y="1776388"/>
              <a:ext cx="2448000" cy="24480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29" name="テキスト ボックス 233">
              <a:extLst>
                <a:ext uri="{FF2B5EF4-FFF2-40B4-BE49-F238E27FC236}">
                  <a16:creationId xmlns:a16="http://schemas.microsoft.com/office/drawing/2014/main" id="{F59D880A-8BD4-1C43-8559-9D64CFF26793}"/>
                </a:ext>
              </a:extLst>
            </p:cNvPr>
            <p:cNvSpPr txBox="1"/>
            <p:nvPr/>
          </p:nvSpPr>
          <p:spPr>
            <a:xfrm>
              <a:off x="3279960" y="1452388"/>
              <a:ext cx="2448000" cy="33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600" dirty="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②</a:t>
              </a:r>
              <a:r>
                <a:rPr kumimoji="1" lang="ja-JP" altLang="en-US" sz="1600" dirty="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dirty="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ASM-Driven Snakes</a:t>
              </a:r>
            </a:p>
          </p:txBody>
        </p:sp>
        <p:sp>
          <p:nvSpPr>
            <p:cNvPr id="18" name="テキスト ボックス 236">
              <a:extLst>
                <a:ext uri="{FF2B5EF4-FFF2-40B4-BE49-F238E27FC236}">
                  <a16:creationId xmlns:a16="http://schemas.microsoft.com/office/drawing/2014/main" id="{4A41C325-11BC-EB4F-9816-A0547CB7FD06}"/>
                </a:ext>
              </a:extLst>
            </p:cNvPr>
            <p:cNvSpPr txBox="1"/>
            <p:nvPr/>
          </p:nvSpPr>
          <p:spPr>
            <a:xfrm>
              <a:off x="4398073" y="1800838"/>
              <a:ext cx="1329887" cy="338554"/>
            </a:xfrm>
            <a:prstGeom prst="rect">
              <a:avLst/>
            </a:prstGeom>
            <a:solidFill>
              <a:srgbClr val="F0B7AD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Error:</a:t>
              </a:r>
              <a:r>
                <a:rPr kumimoji="1" lang="ja-JP" altLang="en-US" sz="140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dirty="0">
                  <a:solidFill>
                    <a:srgbClr val="FF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2.36pix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DD9F3E1-E11B-294F-AFED-51CB8F3FE77E}"/>
              </a:ext>
            </a:extLst>
          </p:cNvPr>
          <p:cNvGrpSpPr/>
          <p:nvPr/>
        </p:nvGrpSpPr>
        <p:grpSpPr>
          <a:xfrm>
            <a:off x="6226121" y="1584000"/>
            <a:ext cx="2448000" cy="2781982"/>
            <a:chOff x="5985522" y="1452388"/>
            <a:chExt cx="2448000" cy="2781982"/>
          </a:xfrm>
        </p:grpSpPr>
        <p:pic>
          <p:nvPicPr>
            <p:cNvPr id="16" name="図 15">
              <a:extLst>
                <a:ext uri="{FF2B5EF4-FFF2-40B4-BE49-F238E27FC236}">
                  <a16:creationId xmlns:a16="http://schemas.microsoft.com/office/drawing/2014/main" id="{9431569B-208A-47FD-BA48-5184F59D0030}"/>
                </a:ext>
              </a:extLst>
            </p:cNvPr>
            <p:cNvPicPr>
              <a:picLocks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5522" y="1786370"/>
              <a:ext cx="2448000" cy="2448000"/>
            </a:xfrm>
            <a:prstGeom prst="rect">
              <a:avLst/>
            </a:prstGeom>
            <a:ln w="38100">
              <a:noFill/>
            </a:ln>
          </p:spPr>
        </p:pic>
        <p:sp>
          <p:nvSpPr>
            <p:cNvPr id="30" name="テキスト ボックス 234">
              <a:extLst>
                <a:ext uri="{FF2B5EF4-FFF2-40B4-BE49-F238E27FC236}">
                  <a16:creationId xmlns:a16="http://schemas.microsoft.com/office/drawing/2014/main" id="{CF285CD1-77F6-5D4B-AAD3-060262913BF8}"/>
                </a:ext>
              </a:extLst>
            </p:cNvPr>
            <p:cNvSpPr txBox="1"/>
            <p:nvPr/>
          </p:nvSpPr>
          <p:spPr>
            <a:xfrm>
              <a:off x="5985522" y="1452388"/>
              <a:ext cx="2448000" cy="3384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60000"/>
                  <a:lumOff val="4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160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③ </a:t>
              </a:r>
              <a:r>
                <a:rPr kumimoji="1" lang="en-US" altLang="ja-JP" sz="1600" dirty="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Edge Detection</a:t>
              </a:r>
            </a:p>
          </p:txBody>
        </p:sp>
        <p:sp>
          <p:nvSpPr>
            <p:cNvPr id="19" name="テキスト ボックス 236">
              <a:extLst>
                <a:ext uri="{FF2B5EF4-FFF2-40B4-BE49-F238E27FC236}">
                  <a16:creationId xmlns:a16="http://schemas.microsoft.com/office/drawing/2014/main" id="{39FEA10C-3EFC-DD4A-AB26-A962EEEE4451}"/>
                </a:ext>
              </a:extLst>
            </p:cNvPr>
            <p:cNvSpPr txBox="1"/>
            <p:nvPr/>
          </p:nvSpPr>
          <p:spPr>
            <a:xfrm>
              <a:off x="7103635" y="1793271"/>
              <a:ext cx="1329887" cy="338554"/>
            </a:xfrm>
            <a:prstGeom prst="rect">
              <a:avLst/>
            </a:prstGeom>
            <a:solidFill>
              <a:srgbClr val="F0B7AD"/>
            </a:solidFill>
            <a:ln>
              <a:solidFill>
                <a:srgbClr val="FF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1400" dirty="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Error:</a:t>
              </a:r>
              <a:r>
                <a:rPr kumimoji="1" lang="ja-JP" altLang="en-US" sz="1400"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 </a:t>
              </a:r>
              <a:r>
                <a:rPr kumimoji="1" lang="en-US" altLang="ja-JP" sz="1600" dirty="0">
                  <a:solidFill>
                    <a:srgbClr val="FF0000"/>
                  </a:solidFill>
                  <a:latin typeface="Arial" panose="020B0604020202020204" pitchFamily="34" charset="0"/>
                  <a:ea typeface="ＭＳ Ｐゴシック" panose="020B0600070205080204" pitchFamily="50" charset="-128"/>
                  <a:cs typeface="Arial" panose="020B0604020202020204" pitchFamily="34" charset="0"/>
                </a:rPr>
                <a:t>1.20pix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019858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2DA656CB-BB3F-4349-A5A4-84F3768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72B12B-CA5B-444E-9C3C-267100E9D3D0}"/>
              </a:ext>
            </a:extLst>
          </p:cNvPr>
          <p:cNvSpPr txBox="1"/>
          <p:nvPr/>
        </p:nvSpPr>
        <p:spPr>
          <a:xfrm>
            <a:off x="428675" y="126549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works: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81C8AE-1E15-1043-8999-E2E477134A3E}"/>
              </a:ext>
            </a:extLst>
          </p:cNvPr>
          <p:cNvSpPr txBox="1"/>
          <p:nvPr/>
        </p:nvSpPr>
        <p:spPr>
          <a:xfrm>
            <a:off x="3635375" y="1810041"/>
            <a:ext cx="17235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Edge detection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0E9E8C-D9A6-4B46-93F6-DD8F9E2F6157}"/>
              </a:ext>
            </a:extLst>
          </p:cNvPr>
          <p:cNvSpPr txBox="1"/>
          <p:nvPr/>
        </p:nvSpPr>
        <p:spPr>
          <a:xfrm>
            <a:off x="6566874" y="1810041"/>
            <a:ext cx="19543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Joint space width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7450E8-D7B2-D943-83A6-5D483951CB42}"/>
              </a:ext>
            </a:extLst>
          </p:cNvPr>
          <p:cNvSpPr txBox="1"/>
          <p:nvPr/>
        </p:nvSpPr>
        <p:spPr>
          <a:xfrm>
            <a:off x="947534" y="1810041"/>
            <a:ext cx="147989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Joint images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082FA60-C2D2-D145-AE3B-6EB3FBF7D6FD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427426" y="1994707"/>
            <a:ext cx="12079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5D781F4-3CA3-524B-AD9E-C4A4FBB815E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358924" y="1994707"/>
            <a:ext cx="1207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F088C03-61D2-3346-AF1A-C369ACC9DBF9}"/>
              </a:ext>
            </a:extLst>
          </p:cNvPr>
          <p:cNvSpPr txBox="1"/>
          <p:nvPr/>
        </p:nvSpPr>
        <p:spPr>
          <a:xfrm>
            <a:off x="428675" y="31757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This work: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7A7D26-E385-1449-A7F7-5F257C829610}"/>
              </a:ext>
            </a:extLst>
          </p:cNvPr>
          <p:cNvSpPr txBox="1"/>
          <p:nvPr/>
        </p:nvSpPr>
        <p:spPr>
          <a:xfrm>
            <a:off x="3122414" y="3720293"/>
            <a:ext cx="2236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Movement calculate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238BDC-3658-764B-B6D5-0335F9C6B400}"/>
              </a:ext>
            </a:extLst>
          </p:cNvPr>
          <p:cNvSpPr txBox="1"/>
          <p:nvPr/>
        </p:nvSpPr>
        <p:spPr>
          <a:xfrm>
            <a:off x="6052310" y="3720293"/>
            <a:ext cx="24288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Joint space narrowing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A7236A-074C-454E-8E83-AC407222DA11}"/>
              </a:ext>
            </a:extLst>
          </p:cNvPr>
          <p:cNvSpPr txBox="1"/>
          <p:nvPr/>
        </p:nvSpPr>
        <p:spPr>
          <a:xfrm>
            <a:off x="947534" y="3720293"/>
            <a:ext cx="147989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Joint images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BFE7155-2B6D-4347-BE32-725F250914D6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2427426" y="3904959"/>
            <a:ext cx="694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C43163A-8417-3D4D-99F1-2476B7F6AE7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358924" y="3904959"/>
            <a:ext cx="693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形标注 21">
            <a:extLst>
              <a:ext uri="{FF2B5EF4-FFF2-40B4-BE49-F238E27FC236}">
                <a16:creationId xmlns:a16="http://schemas.microsoft.com/office/drawing/2014/main" id="{CC4F7DB9-E81F-F349-93A4-EEA9F3D121D9}"/>
              </a:ext>
            </a:extLst>
          </p:cNvPr>
          <p:cNvSpPr/>
          <p:nvPr/>
        </p:nvSpPr>
        <p:spPr>
          <a:xfrm>
            <a:off x="4439003" y="2306490"/>
            <a:ext cx="1801367" cy="665942"/>
          </a:xfrm>
          <a:prstGeom prst="wedgeEllipseCallout">
            <a:avLst>
              <a:gd name="adj1" fmla="val -42430"/>
              <a:gd name="adj2" fmla="val -59429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Pixel-level error</a:t>
            </a: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8EFB058D-F7B4-9B49-9AA6-EA625CB6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 Flow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椭圆形标注 21">
            <a:extLst>
              <a:ext uri="{FF2B5EF4-FFF2-40B4-BE49-F238E27FC236}">
                <a16:creationId xmlns:a16="http://schemas.microsoft.com/office/drawing/2014/main" id="{BCB0D173-0E2B-DB4D-BA22-122C7F2D9DF0}"/>
              </a:ext>
            </a:extLst>
          </p:cNvPr>
          <p:cNvSpPr/>
          <p:nvPr/>
        </p:nvSpPr>
        <p:spPr>
          <a:xfrm>
            <a:off x="4439004" y="4249313"/>
            <a:ext cx="1801367" cy="665942"/>
          </a:xfrm>
          <a:prstGeom prst="wedgeEllipseCallout">
            <a:avLst>
              <a:gd name="adj1" fmla="val -42430"/>
              <a:gd name="adj2" fmla="val -59429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Sub-Pixel level error</a:t>
            </a:r>
          </a:p>
        </p:txBody>
      </p:sp>
    </p:spTree>
    <p:extLst>
      <p:ext uri="{BB962C8B-B14F-4D97-AF65-F5344CB8AC3E}">
        <p14:creationId xmlns:p14="http://schemas.microsoft.com/office/powerpoint/2010/main" val="284933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EAD12FFE-04A7-A24C-A15F-AC54A76E7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/>
              <a:t>5</a:t>
            </a:fld>
            <a:endParaRPr kumimoji="1" lang="zh-CN" altLang="en-US"/>
          </a:p>
        </p:txBody>
      </p:sp>
      <p:pic>
        <p:nvPicPr>
          <p:cNvPr id="3" name="図 8">
            <a:extLst>
              <a:ext uri="{FF2B5EF4-FFF2-40B4-BE49-F238E27FC236}">
                <a16:creationId xmlns:a16="http://schemas.microsoft.com/office/drawing/2014/main" id="{37D754A1-7FF4-E247-B28F-0A3CDE977DE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66" t="1274" r="51012" b="2374"/>
          <a:stretch/>
        </p:blipFill>
        <p:spPr>
          <a:xfrm>
            <a:off x="1043544" y="1542038"/>
            <a:ext cx="3393104" cy="3408219"/>
          </a:xfrm>
          <a:prstGeom prst="rect">
            <a:avLst/>
          </a:prstGeom>
        </p:spPr>
      </p:pic>
      <p:pic>
        <p:nvPicPr>
          <p:cNvPr id="4" name="図 9">
            <a:extLst>
              <a:ext uri="{FF2B5EF4-FFF2-40B4-BE49-F238E27FC236}">
                <a16:creationId xmlns:a16="http://schemas.microsoft.com/office/drawing/2014/main" id="{DBD24549-5FC5-DE49-9653-0C96DD2DA5C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0230" t="1488" r="1548" b="2160"/>
          <a:stretch/>
        </p:blipFill>
        <p:spPr>
          <a:xfrm>
            <a:off x="4847933" y="1542038"/>
            <a:ext cx="3393104" cy="3408219"/>
          </a:xfrm>
          <a:prstGeom prst="rect">
            <a:avLst/>
          </a:prstGeom>
        </p:spPr>
      </p:pic>
      <p:sp>
        <p:nvSpPr>
          <p:cNvPr id="5" name="正方形/長方形 6">
            <a:extLst>
              <a:ext uri="{FF2B5EF4-FFF2-40B4-BE49-F238E27FC236}">
                <a16:creationId xmlns:a16="http://schemas.microsoft.com/office/drawing/2014/main" id="{679225DE-486D-A042-A18F-B0F3DF54A0F0}"/>
              </a:ext>
            </a:extLst>
          </p:cNvPr>
          <p:cNvSpPr/>
          <p:nvPr/>
        </p:nvSpPr>
        <p:spPr>
          <a:xfrm>
            <a:off x="4982217" y="5072175"/>
            <a:ext cx="3802238" cy="338554"/>
          </a:xfrm>
          <a:prstGeom prst="rect">
            <a:avLst/>
          </a:prstGeom>
          <a:noFill/>
          <a:effectLst>
            <a:glow>
              <a:schemeClr val="tx1"/>
            </a:glow>
            <a:softEdge rad="0"/>
          </a:effectLst>
        </p:spPr>
        <p:txBody>
          <a:bodyPr wrap="square">
            <a:spAutoFit/>
          </a:bodyPr>
          <a:lstStyle/>
          <a:p>
            <a:pPr algn="r"/>
            <a:r>
              <a:rPr lang="en-US" altLang="ja-JP" sz="1600" dirty="0" err="1">
                <a:solidFill>
                  <a:prstClr val="black"/>
                </a:solidFill>
                <a:latin typeface="Times New Roman"/>
                <a:ea typeface="メイリオ"/>
                <a:cs typeface="Arial" panose="020B0604020202020204" pitchFamily="34" charset="0"/>
              </a:rPr>
              <a:t>Hou</a:t>
            </a:r>
            <a:r>
              <a:rPr lang="en-US" altLang="ja-JP" sz="1600" dirty="0">
                <a:solidFill>
                  <a:prstClr val="black"/>
                </a:solidFill>
                <a:latin typeface="Times New Roman"/>
                <a:ea typeface="メイリオ"/>
                <a:cs typeface="Arial" panose="020B0604020202020204" pitchFamily="34" charset="0"/>
              </a:rPr>
              <a:t> Y et al</a:t>
            </a:r>
            <a:r>
              <a:rPr lang="en-US" altLang="ja-JP" sz="1600" dirty="0">
                <a:solidFill>
                  <a:prstClr val="black"/>
                </a:solidFill>
                <a:latin typeface="Times New Roman"/>
                <a:ea typeface="Arial Unicode MS" panose="020B0604020202020204" pitchFamily="50" charset="-128"/>
                <a:cs typeface="Arial Unicode MS" panose="020B0604020202020204" pitchFamily="50" charset="-128"/>
              </a:rPr>
              <a:t>. </a:t>
            </a:r>
            <a:r>
              <a:rPr lang="en-US" altLang="ja-JP" sz="1600" i="1" dirty="0">
                <a:solidFill>
                  <a:prstClr val="black"/>
                </a:solidFill>
                <a:latin typeface="Times New Roman"/>
                <a:ea typeface="Arial Unicode MS" panose="020B0604020202020204" pitchFamily="50" charset="-128"/>
                <a:cs typeface="Arial Unicode MS" panose="020B0604020202020204" pitchFamily="50" charset="-128"/>
              </a:rPr>
              <a:t>IEEE Trans Biomed Eng. </a:t>
            </a:r>
            <a:r>
              <a:rPr lang="en-US" altLang="ja-JP" sz="1600" dirty="0">
                <a:solidFill>
                  <a:prstClr val="black"/>
                </a:solidFill>
                <a:latin typeface="Times New Roman"/>
                <a:ea typeface="Arial Unicode MS" panose="020B0604020202020204" pitchFamily="50" charset="-128"/>
                <a:cs typeface="Arial Unicode MS" panose="020B0604020202020204" pitchFamily="50" charset="-128"/>
              </a:rPr>
              <a:t>2016</a:t>
            </a:r>
            <a:endParaRPr lang="ja-JP" altLang="en-US" sz="1600" dirty="0">
              <a:solidFill>
                <a:prstClr val="black"/>
              </a:solidFill>
              <a:latin typeface="Times New Roman"/>
              <a:ea typeface="Arial Unicode MS" panose="020B0604020202020204" pitchFamily="50" charset="-128"/>
              <a:cs typeface="Arial Unicode MS" panose="020B0604020202020204" pitchFamily="50" charset="-128"/>
            </a:endParaRPr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22665F0-6BB7-7844-9EF8-7B1BC3D6F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Bone margin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6598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灯片编号占位符 24">
            <a:extLst>
              <a:ext uri="{FF2B5EF4-FFF2-40B4-BE49-F238E27FC236}">
                <a16:creationId xmlns:a16="http://schemas.microsoft.com/office/drawing/2014/main" id="{2DA656CB-BB3F-4349-A5A4-84F37682B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853EA-B233-1545-8148-24D3A07FF14D}" type="slidenum">
              <a:rPr kumimoji="1" lang="zh-CN" altLang="en-US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72B12B-CA5B-444E-9C3C-267100E9D3D0}"/>
              </a:ext>
            </a:extLst>
          </p:cNvPr>
          <p:cNvSpPr txBox="1"/>
          <p:nvPr/>
        </p:nvSpPr>
        <p:spPr>
          <a:xfrm>
            <a:off x="428675" y="1265496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Previous</a:t>
            </a:r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 works: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7881C8AE-1E15-1043-8999-E2E477134A3E}"/>
              </a:ext>
            </a:extLst>
          </p:cNvPr>
          <p:cNvSpPr txBox="1"/>
          <p:nvPr/>
        </p:nvSpPr>
        <p:spPr>
          <a:xfrm>
            <a:off x="3635375" y="1810041"/>
            <a:ext cx="1723549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Edge detection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D0E9E8C-D9A6-4B46-93F6-DD8F9E2F6157}"/>
              </a:ext>
            </a:extLst>
          </p:cNvPr>
          <p:cNvSpPr txBox="1"/>
          <p:nvPr/>
        </p:nvSpPr>
        <p:spPr>
          <a:xfrm>
            <a:off x="6566874" y="1810041"/>
            <a:ext cx="1954381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Joint space width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7450E8-D7B2-D943-83A6-5D483951CB42}"/>
              </a:ext>
            </a:extLst>
          </p:cNvPr>
          <p:cNvSpPr txBox="1"/>
          <p:nvPr/>
        </p:nvSpPr>
        <p:spPr>
          <a:xfrm>
            <a:off x="947534" y="1810041"/>
            <a:ext cx="147989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Joint images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8" name="直线箭头连接符 7">
            <a:extLst>
              <a:ext uri="{FF2B5EF4-FFF2-40B4-BE49-F238E27FC236}">
                <a16:creationId xmlns:a16="http://schemas.microsoft.com/office/drawing/2014/main" id="{C082FA60-C2D2-D145-AE3B-6EB3FBF7D6FD}"/>
              </a:ext>
            </a:extLst>
          </p:cNvPr>
          <p:cNvCxnSpPr>
            <a:stCxn id="7" idx="3"/>
            <a:endCxn id="5" idx="1"/>
          </p:cNvCxnSpPr>
          <p:nvPr/>
        </p:nvCxnSpPr>
        <p:spPr>
          <a:xfrm>
            <a:off x="2427426" y="1994707"/>
            <a:ext cx="12079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线箭头连接符 8">
            <a:extLst>
              <a:ext uri="{FF2B5EF4-FFF2-40B4-BE49-F238E27FC236}">
                <a16:creationId xmlns:a16="http://schemas.microsoft.com/office/drawing/2014/main" id="{B5D781F4-3CA3-524B-AD9E-C4A4FBB815E2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358924" y="1994707"/>
            <a:ext cx="120795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6F088C03-61D2-3346-AF1A-C369ACC9DBF9}"/>
              </a:ext>
            </a:extLst>
          </p:cNvPr>
          <p:cNvSpPr txBox="1"/>
          <p:nvPr/>
        </p:nvSpPr>
        <p:spPr>
          <a:xfrm>
            <a:off x="428675" y="3175748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This work: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47A7D26-E385-1449-A7F7-5F257C829610}"/>
              </a:ext>
            </a:extLst>
          </p:cNvPr>
          <p:cNvSpPr txBox="1"/>
          <p:nvPr/>
        </p:nvSpPr>
        <p:spPr>
          <a:xfrm>
            <a:off x="3122414" y="3720293"/>
            <a:ext cx="223651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Movement calculate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6238BDC-3658-764B-B6D5-0335F9C6B400}"/>
              </a:ext>
            </a:extLst>
          </p:cNvPr>
          <p:cNvSpPr txBox="1"/>
          <p:nvPr/>
        </p:nvSpPr>
        <p:spPr>
          <a:xfrm>
            <a:off x="6052310" y="3720293"/>
            <a:ext cx="2428870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Joint space narrowing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7A7236A-074C-454E-8E83-AC407222DA11}"/>
              </a:ext>
            </a:extLst>
          </p:cNvPr>
          <p:cNvSpPr txBox="1"/>
          <p:nvPr/>
        </p:nvSpPr>
        <p:spPr>
          <a:xfrm>
            <a:off x="947534" y="3720293"/>
            <a:ext cx="147989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Meiryo" panose="020B0604030504040204" pitchFamily="34" charset="-128"/>
                <a:cs typeface="Arial" panose="020B0604020202020204" pitchFamily="34" charset="0"/>
              </a:rPr>
              <a:t>Joint images</a:t>
            </a:r>
            <a:endParaRPr kumimoji="1" lang="zh-CN" altLang="en-US" dirty="0">
              <a:latin typeface="Arial" panose="020B0604020202020204" pitchFamily="34" charset="0"/>
              <a:ea typeface="Meiryo" panose="020B0604030504040204" pitchFamily="34" charset="-128"/>
              <a:cs typeface="Arial" panose="020B0604020202020204" pitchFamily="34" charset="0"/>
            </a:endParaRPr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7BFE7155-2B6D-4347-BE32-725F250914D6}"/>
              </a:ext>
            </a:extLst>
          </p:cNvPr>
          <p:cNvCxnSpPr>
            <a:stCxn id="13" idx="3"/>
            <a:endCxn id="11" idx="1"/>
          </p:cNvCxnSpPr>
          <p:nvPr/>
        </p:nvCxnSpPr>
        <p:spPr>
          <a:xfrm>
            <a:off x="2427426" y="3904959"/>
            <a:ext cx="69498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箭头连接符 14">
            <a:extLst>
              <a:ext uri="{FF2B5EF4-FFF2-40B4-BE49-F238E27FC236}">
                <a16:creationId xmlns:a16="http://schemas.microsoft.com/office/drawing/2014/main" id="{CC43163A-8417-3D4D-99F1-2476B7F6AE75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5358924" y="3904959"/>
            <a:ext cx="693386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椭圆形标注 21">
            <a:extLst>
              <a:ext uri="{FF2B5EF4-FFF2-40B4-BE49-F238E27FC236}">
                <a16:creationId xmlns:a16="http://schemas.microsoft.com/office/drawing/2014/main" id="{CC4F7DB9-E81F-F349-93A4-EEA9F3D121D9}"/>
              </a:ext>
            </a:extLst>
          </p:cNvPr>
          <p:cNvSpPr/>
          <p:nvPr/>
        </p:nvSpPr>
        <p:spPr>
          <a:xfrm>
            <a:off x="4439003" y="2306490"/>
            <a:ext cx="1801367" cy="665942"/>
          </a:xfrm>
          <a:prstGeom prst="wedgeEllipseCallout">
            <a:avLst>
              <a:gd name="adj1" fmla="val -42430"/>
              <a:gd name="adj2" fmla="val -59429"/>
            </a:avLst>
          </a:prstGeom>
          <a:solidFill>
            <a:srgbClr val="FF0000"/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Pixel-level error</a:t>
            </a:r>
          </a:p>
        </p:txBody>
      </p:sp>
      <p:sp>
        <p:nvSpPr>
          <p:cNvPr id="16" name="标题 15">
            <a:extLst>
              <a:ext uri="{FF2B5EF4-FFF2-40B4-BE49-F238E27FC236}">
                <a16:creationId xmlns:a16="http://schemas.microsoft.com/office/drawing/2014/main" id="{8EFB058D-F7B4-9B49-9AA6-EA625CB6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Algorithm Flow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椭圆形标注 21">
            <a:extLst>
              <a:ext uri="{FF2B5EF4-FFF2-40B4-BE49-F238E27FC236}">
                <a16:creationId xmlns:a16="http://schemas.microsoft.com/office/drawing/2014/main" id="{BCB0D173-0E2B-DB4D-BA22-122C7F2D9DF0}"/>
              </a:ext>
            </a:extLst>
          </p:cNvPr>
          <p:cNvSpPr/>
          <p:nvPr/>
        </p:nvSpPr>
        <p:spPr>
          <a:xfrm>
            <a:off x="4439004" y="4249313"/>
            <a:ext cx="1801367" cy="665942"/>
          </a:xfrm>
          <a:prstGeom prst="wedgeEllipseCallout">
            <a:avLst>
              <a:gd name="adj1" fmla="val -42430"/>
              <a:gd name="adj2" fmla="val -59429"/>
            </a:avLst>
          </a:prstGeom>
          <a:solidFill>
            <a:schemeClr val="accent6"/>
          </a:solidFill>
          <a:ln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Sub-Pixel level error</a:t>
            </a:r>
          </a:p>
        </p:txBody>
      </p:sp>
    </p:spTree>
    <p:extLst>
      <p:ext uri="{BB962C8B-B14F-4D97-AF65-F5344CB8AC3E}">
        <p14:creationId xmlns:p14="http://schemas.microsoft.com/office/powerpoint/2010/main" val="4834727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94">
            <a:extLst>
              <a:ext uri="{FF2B5EF4-FFF2-40B4-BE49-F238E27FC236}">
                <a16:creationId xmlns:a16="http://schemas.microsoft.com/office/drawing/2014/main" id="{0C315178-1514-5548-B966-4FC8438F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1242" y="5112541"/>
            <a:ext cx="2057400" cy="304271"/>
          </a:xfrm>
        </p:spPr>
        <p:txBody>
          <a:bodyPr/>
          <a:lstStyle/>
          <a:p>
            <a:fld id="{0CF853EA-B233-1545-8148-24D3A07FF14D}" type="slidenum">
              <a:rPr kumimoji="1" lang="zh-CN" altLang="en-US" smtClean="0"/>
              <a:t>7</a:t>
            </a:fld>
            <a:endParaRPr kumimoji="1" lang="zh-CN" altLang="en-US"/>
          </a:p>
        </p:txBody>
      </p:sp>
      <p:sp>
        <p:nvSpPr>
          <p:cNvPr id="3" name="Rectangle 74">
            <a:extLst>
              <a:ext uri="{FF2B5EF4-FFF2-40B4-BE49-F238E27FC236}">
                <a16:creationId xmlns:a16="http://schemas.microsoft.com/office/drawing/2014/main" id="{CC7414F6-5867-0747-AEF3-9BAAC84F1565}"/>
              </a:ext>
            </a:extLst>
          </p:cNvPr>
          <p:cNvSpPr/>
          <p:nvPr/>
        </p:nvSpPr>
        <p:spPr>
          <a:xfrm>
            <a:off x="2936776" y="934774"/>
            <a:ext cx="5883583" cy="470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B9B0183-C21D-8D44-8B01-A4040A719146}"/>
              </a:ext>
            </a:extLst>
          </p:cNvPr>
          <p:cNvGrpSpPr/>
          <p:nvPr/>
        </p:nvGrpSpPr>
        <p:grpSpPr>
          <a:xfrm>
            <a:off x="6823227" y="1027793"/>
            <a:ext cx="1973392" cy="1351719"/>
            <a:chOff x="6849935" y="1501926"/>
            <a:chExt cx="1973392" cy="1351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F53B71-2FEA-924B-8DFA-94AF9A87C151}"/>
                </a:ext>
              </a:extLst>
            </p:cNvPr>
            <p:cNvSpPr/>
            <p:nvPr/>
          </p:nvSpPr>
          <p:spPr>
            <a:xfrm>
              <a:off x="6849935" y="1501926"/>
              <a:ext cx="1973392" cy="1351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32F8D99C-DA49-2C4B-ADAC-DAD3CA5C8FCD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7836631" y="1501926"/>
              <a:ext cx="0" cy="1351719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図 5">
            <a:extLst>
              <a:ext uri="{FF2B5EF4-FFF2-40B4-BE49-F238E27FC236}">
                <a16:creationId xmlns:a16="http://schemas.microsoft.com/office/drawing/2014/main" id="{11E34874-D0CF-FD48-B6A4-828DDF6F4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0" y="1611178"/>
            <a:ext cx="2175543" cy="2728968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4">
            <a:extLst>
              <a:ext uri="{FF2B5EF4-FFF2-40B4-BE49-F238E27FC236}">
                <a16:creationId xmlns:a16="http://schemas.microsoft.com/office/drawing/2014/main" id="{D19C7864-97F4-3E49-8431-1F7CBB206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9" y="1912318"/>
            <a:ext cx="2172207" cy="2724785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D7244-C485-FC4E-9E10-40B73BD97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18" y="1005496"/>
            <a:ext cx="1042800" cy="10428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33EDC7-8E35-F34A-982C-AB7167F37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69" y="1328429"/>
            <a:ext cx="1045279" cy="1045279"/>
          </a:xfrm>
          <a:prstGeom prst="rect">
            <a:avLst/>
          </a:prstGeom>
          <a:ln w="9525">
            <a:solidFill>
              <a:srgbClr val="FF000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F680A0-04A0-7341-B2F2-E9BE882028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4375858"/>
            <a:ext cx="1182351" cy="1182351"/>
          </a:xfrm>
          <a:prstGeom prst="rect">
            <a:avLst/>
          </a:prstGeom>
        </p:spPr>
      </p:pic>
      <p:pic>
        <p:nvPicPr>
          <p:cNvPr id="22" name="图片 21">
            <a:extLst>
              <a:ext uri="{FF2B5EF4-FFF2-40B4-BE49-F238E27FC236}">
                <a16:creationId xmlns:a16="http://schemas.microsoft.com/office/drawing/2014/main" id="{0FC9F5E3-E1F8-4842-AF75-F5AF3B6FFDF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91" y="1035093"/>
            <a:ext cx="1267447" cy="159160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186BFFE-D9DB-AE4F-BC3D-FBE543CAC5B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2767991"/>
            <a:ext cx="1182351" cy="1182351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/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−1.0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5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blipFill>
                <a:blip r:embed="rId10"/>
                <a:stretch>
                  <a:fillRect l="-3030" b="-2564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椭圆 24">
            <a:extLst>
              <a:ext uri="{FF2B5EF4-FFF2-40B4-BE49-F238E27FC236}">
                <a16:creationId xmlns:a16="http://schemas.microsoft.com/office/drawing/2014/main" id="{1E98DFF5-21CD-184A-B992-75C4DC0FB167}"/>
              </a:ext>
            </a:extLst>
          </p:cNvPr>
          <p:cNvSpPr/>
          <p:nvPr/>
        </p:nvSpPr>
        <p:spPr>
          <a:xfrm>
            <a:off x="1630146" y="1350437"/>
            <a:ext cx="313819" cy="3138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左箭头 26">
            <a:extLst>
              <a:ext uri="{FF2B5EF4-FFF2-40B4-BE49-F238E27FC236}">
                <a16:creationId xmlns:a16="http://schemas.microsoft.com/office/drawing/2014/main" id="{24E6E05B-29C4-834B-B27A-9C4191DCBBD7}"/>
              </a:ext>
            </a:extLst>
          </p:cNvPr>
          <p:cNvSpPr/>
          <p:nvPr/>
        </p:nvSpPr>
        <p:spPr>
          <a:xfrm rot="16200000">
            <a:off x="3534088" y="4046791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BE6C0-3B64-244A-8F2A-AC8B822D6FF4}"/>
              </a:ext>
            </a:extLst>
          </p:cNvPr>
          <p:cNvSpPr txBox="1"/>
          <p:nvPr/>
        </p:nvSpPr>
        <p:spPr>
          <a:xfrm>
            <a:off x="3705444" y="3976698"/>
            <a:ext cx="10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2. </a:t>
            </a:r>
            <a:r>
              <a:rPr lang="en-US" altLang="zh-CN" sz="1200" b="1" dirty="0" err="1">
                <a:latin typeface="Arial" charset="0"/>
                <a:ea typeface="Arial" charset="0"/>
                <a:cs typeface="Arial" charset="0"/>
              </a:rPr>
              <a:t>AdaBoost</a:t>
            </a:r>
            <a:endParaRPr kumimoji="1" lang="zh-CN" alt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2DA3E9-D94E-AF42-882A-02EBB8E529E1}"/>
              </a:ext>
            </a:extLst>
          </p:cNvPr>
          <p:cNvSpPr txBox="1"/>
          <p:nvPr/>
        </p:nvSpPr>
        <p:spPr>
          <a:xfrm>
            <a:off x="5339632" y="3943481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3. POC</a:t>
            </a:r>
            <a:endParaRPr lang="en-US" altLang="zh-CN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(Position Calibration)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ACEF84-4361-2248-A7DA-6560C729D362}"/>
              </a:ext>
            </a:extLst>
          </p:cNvPr>
          <p:cNvSpPr txBox="1"/>
          <p:nvPr/>
        </p:nvSpPr>
        <p:spPr>
          <a:xfrm>
            <a:off x="5336790" y="2462040"/>
            <a:ext cx="15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4.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Joint Segmentation</a:t>
            </a:r>
            <a:endParaRPr kumimoji="1" lang="zh-CN" altLang="en-US" sz="10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8298D564-3E7D-D14E-8943-9A1C1AD85C66}"/>
              </a:ext>
            </a:extLst>
          </p:cNvPr>
          <p:cNvGrpSpPr/>
          <p:nvPr/>
        </p:nvGrpSpPr>
        <p:grpSpPr>
          <a:xfrm>
            <a:off x="5813003" y="1514553"/>
            <a:ext cx="2914899" cy="511539"/>
            <a:chOff x="5839711" y="1988686"/>
            <a:chExt cx="2914899" cy="511539"/>
          </a:xfrm>
        </p:grpSpPr>
        <p:pic>
          <p:nvPicPr>
            <p:cNvPr id="33" name="Picture 31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E2FC91FA-D009-9E40-8953-0105C16C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094" y="2192473"/>
              <a:ext cx="810516" cy="307752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F01E22C9-F720-F444-856F-8E2724A9763D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6191926" y="2338877"/>
              <a:ext cx="1752168" cy="747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8EE9558-9E75-2D43-85BE-544C4A44D1A6}"/>
                </a:ext>
              </a:extLst>
            </p:cNvPr>
            <p:cNvSpPr/>
            <p:nvPr/>
          </p:nvSpPr>
          <p:spPr>
            <a:xfrm>
              <a:off x="5839711" y="1988686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6871DAA-1D0B-8547-A5E4-4131F8CD8DDA}"/>
                </a:ext>
              </a:extLst>
            </p:cNvPr>
            <p:cNvCxnSpPr/>
            <p:nvPr/>
          </p:nvCxnSpPr>
          <p:spPr>
            <a:xfrm>
              <a:off x="5912878" y="2054703"/>
              <a:ext cx="288873" cy="28297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A953202-AE69-A943-9505-41D8B9E21993}"/>
              </a:ext>
            </a:extLst>
          </p:cNvPr>
          <p:cNvGrpSpPr/>
          <p:nvPr/>
        </p:nvGrpSpPr>
        <p:grpSpPr>
          <a:xfrm>
            <a:off x="5817127" y="1992448"/>
            <a:ext cx="1905880" cy="311821"/>
            <a:chOff x="5843835" y="2466581"/>
            <a:chExt cx="1905880" cy="311821"/>
          </a:xfrm>
        </p:grpSpPr>
        <p:pic>
          <p:nvPicPr>
            <p:cNvPr id="38" name="Picture 32">
              <a:extLst>
                <a:ext uri="{FF2B5EF4-FFF2-40B4-BE49-F238E27FC236}">
                  <a16:creationId xmlns:a16="http://schemas.microsoft.com/office/drawing/2014/main" id="{AD771149-B734-A145-81A0-B5395A57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08" y="2466581"/>
              <a:ext cx="810907" cy="311821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8EB6C9-3C9E-A242-9A4D-A8BA504B46F5}"/>
                </a:ext>
              </a:extLst>
            </p:cNvPr>
            <p:cNvSpPr/>
            <p:nvPr/>
          </p:nvSpPr>
          <p:spPr>
            <a:xfrm>
              <a:off x="5843835" y="2574641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6CB27D25-9B7E-624D-ACEC-9C4308767F52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894060" y="2622492"/>
              <a:ext cx="1044748" cy="503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F94E67D-8E26-E04E-9BC4-B338930C9E96}"/>
              </a:ext>
            </a:extLst>
          </p:cNvPr>
          <p:cNvGrpSpPr/>
          <p:nvPr/>
        </p:nvGrpSpPr>
        <p:grpSpPr>
          <a:xfrm>
            <a:off x="6151263" y="1421453"/>
            <a:ext cx="1571744" cy="322515"/>
            <a:chOff x="6177971" y="1895586"/>
            <a:chExt cx="1571744" cy="322515"/>
          </a:xfrm>
        </p:grpSpPr>
        <p:pic>
          <p:nvPicPr>
            <p:cNvPr id="42" name="Picture 34" descr="A picture containing cat&#10;&#10;Description generated with high confidence">
              <a:extLst>
                <a:ext uri="{FF2B5EF4-FFF2-40B4-BE49-F238E27FC236}">
                  <a16:creationId xmlns:a16="http://schemas.microsoft.com/office/drawing/2014/main" id="{9C6825C5-0A9B-144B-BB7B-99C39CC01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517" y="1895586"/>
              <a:ext cx="818198" cy="322515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B74111D-A75D-494A-B1BA-6562857348E8}"/>
                </a:ext>
              </a:extLst>
            </p:cNvPr>
            <p:cNvSpPr/>
            <p:nvPr/>
          </p:nvSpPr>
          <p:spPr>
            <a:xfrm>
              <a:off x="6177971" y="2004423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54B151-5720-C44D-AA68-F649EBA8AA27}"/>
                </a:ext>
              </a:extLst>
            </p:cNvPr>
            <p:cNvCxnSpPr/>
            <p:nvPr/>
          </p:nvCxnSpPr>
          <p:spPr>
            <a:xfrm flipV="1">
              <a:off x="6235331" y="2051552"/>
              <a:ext cx="692401" cy="2719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09E55C-F2B8-A042-B878-86218A62ECC1}"/>
              </a:ext>
            </a:extLst>
          </p:cNvPr>
          <p:cNvGrpSpPr/>
          <p:nvPr/>
        </p:nvGrpSpPr>
        <p:grpSpPr>
          <a:xfrm>
            <a:off x="6151262" y="1129917"/>
            <a:ext cx="2576636" cy="313819"/>
            <a:chOff x="6177970" y="1604050"/>
            <a:chExt cx="2576636" cy="313819"/>
          </a:xfrm>
        </p:grpSpPr>
        <p:pic>
          <p:nvPicPr>
            <p:cNvPr id="46" name="Picture 33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45BADBDC-28F1-FF47-AFB3-320764BF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135" y="1604050"/>
              <a:ext cx="807471" cy="313819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3987727-0934-FD45-B6CB-4EDA7253C788}"/>
                </a:ext>
              </a:extLst>
            </p:cNvPr>
            <p:cNvSpPr/>
            <p:nvPr/>
          </p:nvSpPr>
          <p:spPr>
            <a:xfrm>
              <a:off x="6177970" y="1711544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66EFAD36-14D0-4C46-8134-A446D40B7FDA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6255441" y="1758962"/>
              <a:ext cx="1691694" cy="1997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/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200" dirty="0">
                    <a:latin typeface="Arial" charset="0"/>
                    <a:ea typeface="Arial" charset="0"/>
                    <a:cs typeface="Arial" charset="0"/>
                  </a:rPr>
                  <a:t>The progression of joint space narrowing =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=−0.2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1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070C71C-5954-1648-8893-1A9304551081}"/>
              </a:ext>
            </a:extLst>
          </p:cNvPr>
          <p:cNvCxnSpPr>
            <a:cxnSpLocks/>
          </p:cNvCxnSpPr>
          <p:nvPr/>
        </p:nvCxnSpPr>
        <p:spPr>
          <a:xfrm>
            <a:off x="7281690" y="4702636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1" name="图片 50">
            <a:extLst>
              <a:ext uri="{FF2B5EF4-FFF2-40B4-BE49-F238E27FC236}">
                <a16:creationId xmlns:a16="http://schemas.microsoft.com/office/drawing/2014/main" id="{21167672-F668-EA46-B3D7-48B736E43E4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18" y="2713130"/>
            <a:ext cx="1402080" cy="1207008"/>
          </a:xfrm>
          <a:prstGeom prst="rect">
            <a:avLst/>
          </a:prstGeom>
        </p:spPr>
      </p:pic>
      <p:pic>
        <p:nvPicPr>
          <p:cNvPr id="52" name="图片 51">
            <a:extLst>
              <a:ext uri="{FF2B5EF4-FFF2-40B4-BE49-F238E27FC236}">
                <a16:creationId xmlns:a16="http://schemas.microsoft.com/office/drawing/2014/main" id="{5998B22C-8220-F249-8E37-030FDFB3FA7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58" y="4400144"/>
            <a:ext cx="1402080" cy="1200912"/>
          </a:xfrm>
          <a:prstGeom prst="rect">
            <a:avLst/>
          </a:prstGeom>
        </p:spPr>
      </p:pic>
      <p:pic>
        <p:nvPicPr>
          <p:cNvPr id="53" name="Picture 27">
            <a:extLst>
              <a:ext uri="{FF2B5EF4-FFF2-40B4-BE49-F238E27FC236}">
                <a16:creationId xmlns:a16="http://schemas.microsoft.com/office/drawing/2014/main" id="{F8E21EB0-1A2F-1342-B7BC-B4E2C47C04D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10" y="4391261"/>
            <a:ext cx="737547" cy="73754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ABDB261-5424-8C46-8E58-C53795EB7C42}"/>
              </a:ext>
            </a:extLst>
          </p:cNvPr>
          <p:cNvCxnSpPr>
            <a:cxnSpLocks/>
          </p:cNvCxnSpPr>
          <p:nvPr/>
        </p:nvCxnSpPr>
        <p:spPr>
          <a:xfrm flipH="1">
            <a:off x="3089670" y="4630593"/>
            <a:ext cx="1162976" cy="3193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2A05E95-487C-9941-A9CB-9D55426C3796}"/>
              </a:ext>
            </a:extLst>
          </p:cNvPr>
          <p:cNvCxnSpPr>
            <a:cxnSpLocks/>
          </p:cNvCxnSpPr>
          <p:nvPr/>
        </p:nvCxnSpPr>
        <p:spPr>
          <a:xfrm flipH="1" flipV="1">
            <a:off x="3088688" y="5072753"/>
            <a:ext cx="1170728" cy="288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8BBAEA-F433-2745-BE4E-28863943D076}"/>
              </a:ext>
            </a:extLst>
          </p:cNvPr>
          <p:cNvSpPr/>
          <p:nvPr/>
        </p:nvSpPr>
        <p:spPr>
          <a:xfrm>
            <a:off x="3091488" y="4953735"/>
            <a:ext cx="119119" cy="1173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0" name="Rectangle 6">
            <a:extLst>
              <a:ext uri="{FF2B5EF4-FFF2-40B4-BE49-F238E27FC236}">
                <a16:creationId xmlns:a16="http://schemas.microsoft.com/office/drawing/2014/main" id="{CC0224C0-4180-B943-984F-1ECD40C340BA}"/>
              </a:ext>
            </a:extLst>
          </p:cNvPr>
          <p:cNvSpPr/>
          <p:nvPr/>
        </p:nvSpPr>
        <p:spPr>
          <a:xfrm>
            <a:off x="3006923" y="980582"/>
            <a:ext cx="1406339" cy="294322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9276C899-45AC-C946-98E9-5C9416E1A4AE}"/>
              </a:ext>
            </a:extLst>
          </p:cNvPr>
          <p:cNvSpPr/>
          <p:nvPr/>
        </p:nvSpPr>
        <p:spPr>
          <a:xfrm rot="5400000">
            <a:off x="4011535" y="3322516"/>
            <a:ext cx="1266153" cy="32788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左箭头 61">
            <a:extLst>
              <a:ext uri="{FF2B5EF4-FFF2-40B4-BE49-F238E27FC236}">
                <a16:creationId xmlns:a16="http://schemas.microsoft.com/office/drawing/2014/main" id="{5705A5D8-1A38-BF4F-8410-CF57EDBE6600}"/>
              </a:ext>
            </a:extLst>
          </p:cNvPr>
          <p:cNvSpPr/>
          <p:nvPr/>
        </p:nvSpPr>
        <p:spPr>
          <a:xfrm rot="5400000">
            <a:off x="5143707" y="4051844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左箭头 62">
            <a:extLst>
              <a:ext uri="{FF2B5EF4-FFF2-40B4-BE49-F238E27FC236}">
                <a16:creationId xmlns:a16="http://schemas.microsoft.com/office/drawing/2014/main" id="{10D665DA-D2F8-664A-BCDE-23017A636920}"/>
              </a:ext>
            </a:extLst>
          </p:cNvPr>
          <p:cNvSpPr/>
          <p:nvPr/>
        </p:nvSpPr>
        <p:spPr>
          <a:xfrm rot="5400000">
            <a:off x="5143705" y="2493552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左箭头 63">
            <a:extLst>
              <a:ext uri="{FF2B5EF4-FFF2-40B4-BE49-F238E27FC236}">
                <a16:creationId xmlns:a16="http://schemas.microsoft.com/office/drawing/2014/main" id="{8C1E1F1A-2CD1-964F-BADC-B7E10E0E8930}"/>
              </a:ext>
            </a:extLst>
          </p:cNvPr>
          <p:cNvSpPr/>
          <p:nvPr/>
        </p:nvSpPr>
        <p:spPr>
          <a:xfrm rot="16200000">
            <a:off x="6841029" y="2493628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左箭头 64">
            <a:extLst>
              <a:ext uri="{FF2B5EF4-FFF2-40B4-BE49-F238E27FC236}">
                <a16:creationId xmlns:a16="http://schemas.microsoft.com/office/drawing/2014/main" id="{0EC148FC-370E-954B-9FB8-63936AF5D4C8}"/>
              </a:ext>
            </a:extLst>
          </p:cNvPr>
          <p:cNvSpPr/>
          <p:nvPr/>
        </p:nvSpPr>
        <p:spPr>
          <a:xfrm rot="16200000">
            <a:off x="8470643" y="2501076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C628D07-F779-A046-B658-BC320449EA9D}"/>
              </a:ext>
            </a:extLst>
          </p:cNvPr>
          <p:cNvCxnSpPr>
            <a:cxnSpLocks/>
          </p:cNvCxnSpPr>
          <p:nvPr/>
        </p:nvCxnSpPr>
        <p:spPr>
          <a:xfrm>
            <a:off x="8352190" y="470587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82800906-8156-AE4C-9D92-D126CAC0196B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2" y="2743297"/>
            <a:ext cx="966845" cy="38673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7A590CC-9D93-7E49-843A-5085E30918D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14" y="2739200"/>
            <a:ext cx="963664" cy="38546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048DA27-D84F-274C-A94F-8B37C9C79C6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27" y="3241748"/>
            <a:ext cx="760552" cy="7605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4E78CD04-996B-884D-9767-F22BEA588E6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20" y="3254353"/>
            <a:ext cx="760552" cy="760552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D39C25C-2132-F84F-8857-E0B67D54F7E4}"/>
              </a:ext>
            </a:extLst>
          </p:cNvPr>
          <p:cNvSpPr/>
          <p:nvPr/>
        </p:nvSpPr>
        <p:spPr>
          <a:xfrm>
            <a:off x="7257829" y="2861892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541946-14D6-8D41-ACB4-B9F843D008CE}"/>
              </a:ext>
            </a:extLst>
          </p:cNvPr>
          <p:cNvSpPr/>
          <p:nvPr/>
        </p:nvSpPr>
        <p:spPr>
          <a:xfrm>
            <a:off x="8259846" y="2862148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8DA8B0A-980C-9742-A539-02BFD8D394B1}"/>
              </a:ext>
            </a:extLst>
          </p:cNvPr>
          <p:cNvCxnSpPr>
            <a:cxnSpLocks/>
          </p:cNvCxnSpPr>
          <p:nvPr/>
        </p:nvCxnSpPr>
        <p:spPr>
          <a:xfrm flipH="1">
            <a:off x="6832607" y="2863105"/>
            <a:ext cx="430041" cy="37663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11EE7B0-C20A-A648-A69F-6F5EFE1009D9}"/>
              </a:ext>
            </a:extLst>
          </p:cNvPr>
          <p:cNvCxnSpPr>
            <a:cxnSpLocks/>
          </p:cNvCxnSpPr>
          <p:nvPr/>
        </p:nvCxnSpPr>
        <p:spPr>
          <a:xfrm>
            <a:off x="7392744" y="2866695"/>
            <a:ext cx="174775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D0EA587-4587-8642-8B90-966E545A65DC}"/>
              </a:ext>
            </a:extLst>
          </p:cNvPr>
          <p:cNvCxnSpPr>
            <a:cxnSpLocks/>
          </p:cNvCxnSpPr>
          <p:nvPr/>
        </p:nvCxnSpPr>
        <p:spPr>
          <a:xfrm flipH="1">
            <a:off x="8038245" y="2871066"/>
            <a:ext cx="220133" cy="37986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E092C815-9D2F-8E4A-98E3-0ACAA61B382F}"/>
              </a:ext>
            </a:extLst>
          </p:cNvPr>
          <p:cNvCxnSpPr>
            <a:cxnSpLocks/>
          </p:cNvCxnSpPr>
          <p:nvPr/>
        </p:nvCxnSpPr>
        <p:spPr>
          <a:xfrm>
            <a:off x="8395297" y="2875989"/>
            <a:ext cx="396381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1B56C0C4-B15C-AE4C-AA1E-FA2352F5220F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75" y="3240856"/>
            <a:ext cx="761729" cy="761729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2C24ED7-7B8B-0B41-AA29-A36E96C3CF7E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34" y="3250935"/>
            <a:ext cx="737269" cy="737269"/>
          </a:xfrm>
          <a:prstGeom prst="rect">
            <a:avLst/>
          </a:prstGeom>
        </p:spPr>
      </p:pic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D784CA-8891-3B47-9449-A182AD45C195}"/>
              </a:ext>
            </a:extLst>
          </p:cNvPr>
          <p:cNvCxnSpPr>
            <a:cxnSpLocks/>
          </p:cNvCxnSpPr>
          <p:nvPr/>
        </p:nvCxnSpPr>
        <p:spPr>
          <a:xfrm flipH="1">
            <a:off x="7128179" y="3619570"/>
            <a:ext cx="83575" cy="3005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B4478C65-9250-404F-82E7-8AFF30964086}"/>
              </a:ext>
            </a:extLst>
          </p:cNvPr>
          <p:cNvCxnSpPr>
            <a:cxnSpLocks/>
          </p:cNvCxnSpPr>
          <p:nvPr/>
        </p:nvCxnSpPr>
        <p:spPr>
          <a:xfrm flipH="1">
            <a:off x="8345223" y="3610958"/>
            <a:ext cx="64171" cy="24811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/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  <m:r>
                      <a:rPr kumimoji="1" lang="en-US" altLang="zh-CN" sz="1000" baseline="-25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blipFill>
                <a:blip r:embed="rId2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/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</m:oMath>
                </a14:m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blipFill>
                <a:blip r:embed="rId26"/>
                <a:stretch>
                  <a:fillRect t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42A27CEC-B74E-F442-8503-6052A513B21F}"/>
              </a:ext>
            </a:extLst>
          </p:cNvPr>
          <p:cNvCxnSpPr>
            <a:cxnSpLocks/>
          </p:cNvCxnSpPr>
          <p:nvPr/>
        </p:nvCxnSpPr>
        <p:spPr>
          <a:xfrm>
            <a:off x="7285866" y="4012005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883BE8F-4156-244E-A986-1F17778EEC55}"/>
              </a:ext>
            </a:extLst>
          </p:cNvPr>
          <p:cNvCxnSpPr>
            <a:cxnSpLocks/>
          </p:cNvCxnSpPr>
          <p:nvPr/>
        </p:nvCxnSpPr>
        <p:spPr>
          <a:xfrm>
            <a:off x="8356364" y="401524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/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−0.8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4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blipFill>
                <a:blip r:embed="rId27"/>
                <a:stretch>
                  <a:fillRect l="-4545" b="-263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53BCC839-B0DA-3443-BA9C-0D9A3F95E1D5}"/>
              </a:ext>
            </a:extLst>
          </p:cNvPr>
          <p:cNvSpPr txBox="1"/>
          <p:nvPr/>
        </p:nvSpPr>
        <p:spPr>
          <a:xfrm>
            <a:off x="7006318" y="2369776"/>
            <a:ext cx="162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5. POC</a:t>
            </a: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(Movement</a:t>
            </a:r>
            <a:r>
              <a:rPr lang="zh-CN" alt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Measurement)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正方形/長方形 18">
            <a:extLst>
              <a:ext uri="{FF2B5EF4-FFF2-40B4-BE49-F238E27FC236}">
                <a16:creationId xmlns:a16="http://schemas.microsoft.com/office/drawing/2014/main" id="{6ED92F04-E952-A949-98BF-7E32BFD20445}"/>
              </a:ext>
            </a:extLst>
          </p:cNvPr>
          <p:cNvSpPr/>
          <p:nvPr/>
        </p:nvSpPr>
        <p:spPr>
          <a:xfrm>
            <a:off x="2096642" y="1594974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Previous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正方形/長方形 19">
            <a:extLst>
              <a:ext uri="{FF2B5EF4-FFF2-40B4-BE49-F238E27FC236}">
                <a16:creationId xmlns:a16="http://schemas.microsoft.com/office/drawing/2014/main" id="{3EE9EB45-00F5-D04B-9559-E9228D779D1F}"/>
              </a:ext>
            </a:extLst>
          </p:cNvPr>
          <p:cNvSpPr/>
          <p:nvPr/>
        </p:nvSpPr>
        <p:spPr>
          <a:xfrm>
            <a:off x="1743581" y="189640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Recent 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正方形/長方形 18">
            <a:extLst>
              <a:ext uri="{FF2B5EF4-FFF2-40B4-BE49-F238E27FC236}">
                <a16:creationId xmlns:a16="http://schemas.microsoft.com/office/drawing/2014/main" id="{71DF380C-BFA7-E545-9F77-4034097610B1}"/>
              </a:ext>
            </a:extLst>
          </p:cNvPr>
          <p:cNvSpPr/>
          <p:nvPr/>
        </p:nvSpPr>
        <p:spPr>
          <a:xfrm>
            <a:off x="4366056" y="43662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正方形/長方形 19">
            <a:extLst>
              <a:ext uri="{FF2B5EF4-FFF2-40B4-BE49-F238E27FC236}">
                <a16:creationId xmlns:a16="http://schemas.microsoft.com/office/drawing/2014/main" id="{40D8BCFB-050B-D645-8469-8BBD66498FCF}"/>
              </a:ext>
            </a:extLst>
          </p:cNvPr>
          <p:cNvSpPr/>
          <p:nvPr/>
        </p:nvSpPr>
        <p:spPr>
          <a:xfrm>
            <a:off x="5020708" y="131239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正方形/長方形 18">
            <a:extLst>
              <a:ext uri="{FF2B5EF4-FFF2-40B4-BE49-F238E27FC236}">
                <a16:creationId xmlns:a16="http://schemas.microsoft.com/office/drawing/2014/main" id="{12D93792-1BEC-7C43-AAE9-B111EDBF8013}"/>
              </a:ext>
            </a:extLst>
          </p:cNvPr>
          <p:cNvSpPr/>
          <p:nvPr/>
        </p:nvSpPr>
        <p:spPr>
          <a:xfrm>
            <a:off x="5370656" y="9874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2" name="Picture 21">
            <a:extLst>
              <a:ext uri="{FF2B5EF4-FFF2-40B4-BE49-F238E27FC236}">
                <a16:creationId xmlns:a16="http://schemas.microsoft.com/office/drawing/2014/main" id="{138C880F-31B9-0E4A-BD59-2F44B283B5C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3" y="4630593"/>
            <a:ext cx="730449" cy="73044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正方形/長方形 19">
            <a:extLst>
              <a:ext uri="{FF2B5EF4-FFF2-40B4-BE49-F238E27FC236}">
                <a16:creationId xmlns:a16="http://schemas.microsoft.com/office/drawing/2014/main" id="{CAAFDA4B-C48A-D140-830A-FA698DEFE840}"/>
              </a:ext>
            </a:extLst>
          </p:cNvPr>
          <p:cNvSpPr/>
          <p:nvPr/>
        </p:nvSpPr>
        <p:spPr>
          <a:xfrm>
            <a:off x="4217472" y="459653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4975471-DBE2-974B-815C-7E772E3B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8000"/>
            <a:ext cx="7886700" cy="1104636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左箭头 25">
            <a:extLst>
              <a:ext uri="{FF2B5EF4-FFF2-40B4-BE49-F238E27FC236}">
                <a16:creationId xmlns:a16="http://schemas.microsoft.com/office/drawing/2014/main" id="{5EE05914-674F-0349-ABCF-39FD849DF1DD}"/>
              </a:ext>
            </a:extLst>
          </p:cNvPr>
          <p:cNvSpPr/>
          <p:nvPr/>
        </p:nvSpPr>
        <p:spPr>
          <a:xfrm rot="10800000">
            <a:off x="1887134" y="1434054"/>
            <a:ext cx="1147609" cy="16015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241648-F11A-3D4F-BC4E-633FEBC4C999}"/>
              </a:ext>
            </a:extLst>
          </p:cNvPr>
          <p:cNvSpPr txBox="1"/>
          <p:nvPr/>
        </p:nvSpPr>
        <p:spPr>
          <a:xfrm>
            <a:off x="1842809" y="1227085"/>
            <a:ext cx="13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1.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Bones Detection</a:t>
            </a:r>
          </a:p>
        </p:txBody>
      </p:sp>
    </p:spTree>
    <p:extLst>
      <p:ext uri="{BB962C8B-B14F-4D97-AF65-F5344CB8AC3E}">
        <p14:creationId xmlns:p14="http://schemas.microsoft.com/office/powerpoint/2010/main" val="395819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94">
            <a:extLst>
              <a:ext uri="{FF2B5EF4-FFF2-40B4-BE49-F238E27FC236}">
                <a16:creationId xmlns:a16="http://schemas.microsoft.com/office/drawing/2014/main" id="{0C315178-1514-5548-B966-4FC8438F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1242" y="5112541"/>
            <a:ext cx="2057400" cy="304271"/>
          </a:xfrm>
        </p:spPr>
        <p:txBody>
          <a:bodyPr/>
          <a:lstStyle/>
          <a:p>
            <a:fld id="{0CF853EA-B233-1545-8148-24D3A07FF14D}" type="slidenum">
              <a:rPr kumimoji="1" lang="zh-CN" altLang="en-US" smtClean="0"/>
              <a:t>8</a:t>
            </a:fld>
            <a:endParaRPr kumimoji="1" lang="zh-CN" altLang="en-US"/>
          </a:p>
        </p:txBody>
      </p:sp>
      <p:sp>
        <p:nvSpPr>
          <p:cNvPr id="3" name="Rectangle 74">
            <a:extLst>
              <a:ext uri="{FF2B5EF4-FFF2-40B4-BE49-F238E27FC236}">
                <a16:creationId xmlns:a16="http://schemas.microsoft.com/office/drawing/2014/main" id="{CC7414F6-5867-0747-AEF3-9BAAC84F1565}"/>
              </a:ext>
            </a:extLst>
          </p:cNvPr>
          <p:cNvSpPr/>
          <p:nvPr/>
        </p:nvSpPr>
        <p:spPr>
          <a:xfrm>
            <a:off x="2936776" y="934774"/>
            <a:ext cx="5883583" cy="470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B9B0183-C21D-8D44-8B01-A4040A719146}"/>
              </a:ext>
            </a:extLst>
          </p:cNvPr>
          <p:cNvGrpSpPr/>
          <p:nvPr/>
        </p:nvGrpSpPr>
        <p:grpSpPr>
          <a:xfrm>
            <a:off x="6823227" y="1027793"/>
            <a:ext cx="1973392" cy="1351719"/>
            <a:chOff x="6849935" y="1501926"/>
            <a:chExt cx="1973392" cy="1351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F53B71-2FEA-924B-8DFA-94AF9A87C151}"/>
                </a:ext>
              </a:extLst>
            </p:cNvPr>
            <p:cNvSpPr/>
            <p:nvPr/>
          </p:nvSpPr>
          <p:spPr>
            <a:xfrm>
              <a:off x="6849935" y="1501926"/>
              <a:ext cx="1973392" cy="1351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32F8D99C-DA49-2C4B-ADAC-DAD3CA5C8FCD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7836631" y="1501926"/>
              <a:ext cx="0" cy="1351719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図 5">
            <a:extLst>
              <a:ext uri="{FF2B5EF4-FFF2-40B4-BE49-F238E27FC236}">
                <a16:creationId xmlns:a16="http://schemas.microsoft.com/office/drawing/2014/main" id="{11E34874-D0CF-FD48-B6A4-828DDF6F4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0" y="1611178"/>
            <a:ext cx="2175543" cy="2728968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4">
            <a:extLst>
              <a:ext uri="{FF2B5EF4-FFF2-40B4-BE49-F238E27FC236}">
                <a16:creationId xmlns:a16="http://schemas.microsoft.com/office/drawing/2014/main" id="{D19C7864-97F4-3E49-8431-1F7CBB206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9" y="1912318"/>
            <a:ext cx="2172207" cy="2724785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D7244-C485-FC4E-9E10-40B73BD97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18" y="1005496"/>
            <a:ext cx="1042800" cy="10428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33EDC7-8E35-F34A-982C-AB7167F37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69" y="1328429"/>
            <a:ext cx="1045279" cy="1045279"/>
          </a:xfrm>
          <a:prstGeom prst="rect">
            <a:avLst/>
          </a:prstGeom>
          <a:ln w="9525">
            <a:solidFill>
              <a:srgbClr val="FF000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24F680A0-04A0-7341-B2F2-E9BE8820289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4375858"/>
            <a:ext cx="1182351" cy="1182351"/>
          </a:xfrm>
          <a:prstGeom prst="rect">
            <a:avLst/>
          </a:prstGeom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186BFFE-D9DB-AE4F-BC3D-FBE543CAC5B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2767991"/>
            <a:ext cx="1182351" cy="1182351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/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−1.0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5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blipFill>
                <a:blip r:embed="rId9"/>
                <a:stretch>
                  <a:fillRect l="-3030" b="-2564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左箭头 26">
            <a:extLst>
              <a:ext uri="{FF2B5EF4-FFF2-40B4-BE49-F238E27FC236}">
                <a16:creationId xmlns:a16="http://schemas.microsoft.com/office/drawing/2014/main" id="{24E6E05B-29C4-834B-B27A-9C4191DCBBD7}"/>
              </a:ext>
            </a:extLst>
          </p:cNvPr>
          <p:cNvSpPr/>
          <p:nvPr/>
        </p:nvSpPr>
        <p:spPr>
          <a:xfrm rot="16200000">
            <a:off x="3534088" y="4046791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BE6C0-3B64-244A-8F2A-AC8B822D6FF4}"/>
              </a:ext>
            </a:extLst>
          </p:cNvPr>
          <p:cNvSpPr txBox="1"/>
          <p:nvPr/>
        </p:nvSpPr>
        <p:spPr>
          <a:xfrm>
            <a:off x="3705444" y="3976698"/>
            <a:ext cx="10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2. </a:t>
            </a:r>
            <a:r>
              <a:rPr lang="en-US" altLang="zh-CN" sz="1200" b="1" dirty="0" err="1">
                <a:latin typeface="Arial" charset="0"/>
                <a:ea typeface="Arial" charset="0"/>
                <a:cs typeface="Arial" charset="0"/>
              </a:rPr>
              <a:t>AdaBoost</a:t>
            </a:r>
            <a:endParaRPr kumimoji="1" lang="zh-CN" alt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042DA3E9-D94E-AF42-882A-02EBB8E529E1}"/>
              </a:ext>
            </a:extLst>
          </p:cNvPr>
          <p:cNvSpPr txBox="1"/>
          <p:nvPr/>
        </p:nvSpPr>
        <p:spPr>
          <a:xfrm>
            <a:off x="5339632" y="3943481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3. POC</a:t>
            </a:r>
            <a:endParaRPr lang="en-US" altLang="zh-CN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(Position Calibration)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ACEF84-4361-2248-A7DA-6560C729D362}"/>
              </a:ext>
            </a:extLst>
          </p:cNvPr>
          <p:cNvSpPr txBox="1"/>
          <p:nvPr/>
        </p:nvSpPr>
        <p:spPr>
          <a:xfrm>
            <a:off x="5336790" y="2462040"/>
            <a:ext cx="15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4.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Joint Segmentation</a:t>
            </a:r>
            <a:endParaRPr kumimoji="1" lang="zh-CN" altLang="en-US" sz="10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8298D564-3E7D-D14E-8943-9A1C1AD85C66}"/>
              </a:ext>
            </a:extLst>
          </p:cNvPr>
          <p:cNvGrpSpPr/>
          <p:nvPr/>
        </p:nvGrpSpPr>
        <p:grpSpPr>
          <a:xfrm>
            <a:off x="5813003" y="1514553"/>
            <a:ext cx="2914899" cy="511539"/>
            <a:chOff x="5839711" y="1988686"/>
            <a:chExt cx="2914899" cy="511539"/>
          </a:xfrm>
        </p:grpSpPr>
        <p:pic>
          <p:nvPicPr>
            <p:cNvPr id="33" name="Picture 31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E2FC91FA-D009-9E40-8953-0105C16C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094" y="2192473"/>
              <a:ext cx="810516" cy="307752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F01E22C9-F720-F444-856F-8E2724A9763D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6191926" y="2338877"/>
              <a:ext cx="1752168" cy="747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8EE9558-9E75-2D43-85BE-544C4A44D1A6}"/>
                </a:ext>
              </a:extLst>
            </p:cNvPr>
            <p:cNvSpPr/>
            <p:nvPr/>
          </p:nvSpPr>
          <p:spPr>
            <a:xfrm>
              <a:off x="5839711" y="1988686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6871DAA-1D0B-8547-A5E4-4131F8CD8DDA}"/>
                </a:ext>
              </a:extLst>
            </p:cNvPr>
            <p:cNvCxnSpPr/>
            <p:nvPr/>
          </p:nvCxnSpPr>
          <p:spPr>
            <a:xfrm>
              <a:off x="5912878" y="2054703"/>
              <a:ext cx="288873" cy="28297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A953202-AE69-A943-9505-41D8B9E21993}"/>
              </a:ext>
            </a:extLst>
          </p:cNvPr>
          <p:cNvGrpSpPr/>
          <p:nvPr/>
        </p:nvGrpSpPr>
        <p:grpSpPr>
          <a:xfrm>
            <a:off x="5817127" y="1992448"/>
            <a:ext cx="1905880" cy="311821"/>
            <a:chOff x="5843835" y="2466581"/>
            <a:chExt cx="1905880" cy="311821"/>
          </a:xfrm>
        </p:grpSpPr>
        <p:pic>
          <p:nvPicPr>
            <p:cNvPr id="38" name="Picture 32">
              <a:extLst>
                <a:ext uri="{FF2B5EF4-FFF2-40B4-BE49-F238E27FC236}">
                  <a16:creationId xmlns:a16="http://schemas.microsoft.com/office/drawing/2014/main" id="{AD771149-B734-A145-81A0-B5395A57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08" y="2466581"/>
              <a:ext cx="810907" cy="311821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8EB6C9-3C9E-A242-9A4D-A8BA504B46F5}"/>
                </a:ext>
              </a:extLst>
            </p:cNvPr>
            <p:cNvSpPr/>
            <p:nvPr/>
          </p:nvSpPr>
          <p:spPr>
            <a:xfrm>
              <a:off x="5843835" y="2574641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6CB27D25-9B7E-624D-ACEC-9C4308767F52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894060" y="2622492"/>
              <a:ext cx="1044748" cy="503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F94E67D-8E26-E04E-9BC4-B338930C9E96}"/>
              </a:ext>
            </a:extLst>
          </p:cNvPr>
          <p:cNvGrpSpPr/>
          <p:nvPr/>
        </p:nvGrpSpPr>
        <p:grpSpPr>
          <a:xfrm>
            <a:off x="6151263" y="1421453"/>
            <a:ext cx="1571744" cy="322515"/>
            <a:chOff x="6177971" y="1895586"/>
            <a:chExt cx="1571744" cy="322515"/>
          </a:xfrm>
        </p:grpSpPr>
        <p:pic>
          <p:nvPicPr>
            <p:cNvPr id="42" name="Picture 34" descr="A picture containing cat&#10;&#10;Description generated with high confidence">
              <a:extLst>
                <a:ext uri="{FF2B5EF4-FFF2-40B4-BE49-F238E27FC236}">
                  <a16:creationId xmlns:a16="http://schemas.microsoft.com/office/drawing/2014/main" id="{9C6825C5-0A9B-144B-BB7B-99C39CC01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517" y="1895586"/>
              <a:ext cx="818198" cy="322515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B74111D-A75D-494A-B1BA-6562857348E8}"/>
                </a:ext>
              </a:extLst>
            </p:cNvPr>
            <p:cNvSpPr/>
            <p:nvPr/>
          </p:nvSpPr>
          <p:spPr>
            <a:xfrm>
              <a:off x="6177971" y="2004423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54B151-5720-C44D-AA68-F649EBA8AA27}"/>
                </a:ext>
              </a:extLst>
            </p:cNvPr>
            <p:cNvCxnSpPr/>
            <p:nvPr/>
          </p:nvCxnSpPr>
          <p:spPr>
            <a:xfrm flipV="1">
              <a:off x="6235331" y="2051552"/>
              <a:ext cx="692401" cy="2719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09E55C-F2B8-A042-B878-86218A62ECC1}"/>
              </a:ext>
            </a:extLst>
          </p:cNvPr>
          <p:cNvGrpSpPr/>
          <p:nvPr/>
        </p:nvGrpSpPr>
        <p:grpSpPr>
          <a:xfrm>
            <a:off x="6151262" y="1129917"/>
            <a:ext cx="2576636" cy="313819"/>
            <a:chOff x="6177970" y="1604050"/>
            <a:chExt cx="2576636" cy="313819"/>
          </a:xfrm>
        </p:grpSpPr>
        <p:pic>
          <p:nvPicPr>
            <p:cNvPr id="46" name="Picture 33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45BADBDC-28F1-FF47-AFB3-320764BF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135" y="1604050"/>
              <a:ext cx="807471" cy="313819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3987727-0934-FD45-B6CB-4EDA7253C788}"/>
                </a:ext>
              </a:extLst>
            </p:cNvPr>
            <p:cNvSpPr/>
            <p:nvPr/>
          </p:nvSpPr>
          <p:spPr>
            <a:xfrm>
              <a:off x="6177970" y="1711544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66EFAD36-14D0-4C46-8134-A446D40B7FDA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6255441" y="1758962"/>
              <a:ext cx="1691694" cy="1997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/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200" dirty="0">
                    <a:latin typeface="Arial" charset="0"/>
                    <a:ea typeface="Arial" charset="0"/>
                    <a:cs typeface="Arial" charset="0"/>
                  </a:rPr>
                  <a:t>The progression of joint space narrowing =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=−0.2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1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070C71C-5954-1648-8893-1A9304551081}"/>
              </a:ext>
            </a:extLst>
          </p:cNvPr>
          <p:cNvCxnSpPr>
            <a:cxnSpLocks/>
          </p:cNvCxnSpPr>
          <p:nvPr/>
        </p:nvCxnSpPr>
        <p:spPr>
          <a:xfrm>
            <a:off x="7281690" y="4702636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图片 51">
            <a:extLst>
              <a:ext uri="{FF2B5EF4-FFF2-40B4-BE49-F238E27FC236}">
                <a16:creationId xmlns:a16="http://schemas.microsoft.com/office/drawing/2014/main" id="{5998B22C-8220-F249-8E37-030FDFB3FA7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58" y="4400144"/>
            <a:ext cx="1402080" cy="1200912"/>
          </a:xfrm>
          <a:prstGeom prst="rect">
            <a:avLst/>
          </a:prstGeom>
        </p:spPr>
      </p:pic>
      <p:pic>
        <p:nvPicPr>
          <p:cNvPr id="53" name="Picture 27">
            <a:extLst>
              <a:ext uri="{FF2B5EF4-FFF2-40B4-BE49-F238E27FC236}">
                <a16:creationId xmlns:a16="http://schemas.microsoft.com/office/drawing/2014/main" id="{F8E21EB0-1A2F-1342-B7BC-B4E2C47C04D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10" y="4391261"/>
            <a:ext cx="737547" cy="73754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ABDB261-5424-8C46-8E58-C53795EB7C42}"/>
              </a:ext>
            </a:extLst>
          </p:cNvPr>
          <p:cNvCxnSpPr>
            <a:cxnSpLocks/>
          </p:cNvCxnSpPr>
          <p:nvPr/>
        </p:nvCxnSpPr>
        <p:spPr>
          <a:xfrm flipH="1">
            <a:off x="3089670" y="4630593"/>
            <a:ext cx="1162976" cy="3193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2A05E95-487C-9941-A9CB-9D55426C3796}"/>
              </a:ext>
            </a:extLst>
          </p:cNvPr>
          <p:cNvCxnSpPr>
            <a:cxnSpLocks/>
          </p:cNvCxnSpPr>
          <p:nvPr/>
        </p:nvCxnSpPr>
        <p:spPr>
          <a:xfrm flipH="1" flipV="1">
            <a:off x="3088688" y="5072753"/>
            <a:ext cx="1170728" cy="288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8BBAEA-F433-2745-BE4E-28863943D076}"/>
              </a:ext>
            </a:extLst>
          </p:cNvPr>
          <p:cNvSpPr/>
          <p:nvPr/>
        </p:nvSpPr>
        <p:spPr>
          <a:xfrm>
            <a:off x="3091488" y="4953735"/>
            <a:ext cx="119119" cy="1173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" name="Rectangle 6">
            <a:extLst>
              <a:ext uri="{FF2B5EF4-FFF2-40B4-BE49-F238E27FC236}">
                <a16:creationId xmlns:a16="http://schemas.microsoft.com/office/drawing/2014/main" id="{9276C899-45AC-C946-98E9-5C9416E1A4AE}"/>
              </a:ext>
            </a:extLst>
          </p:cNvPr>
          <p:cNvSpPr/>
          <p:nvPr/>
        </p:nvSpPr>
        <p:spPr>
          <a:xfrm rot="5400000">
            <a:off x="4011535" y="3322516"/>
            <a:ext cx="1266153" cy="32788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左箭头 61">
            <a:extLst>
              <a:ext uri="{FF2B5EF4-FFF2-40B4-BE49-F238E27FC236}">
                <a16:creationId xmlns:a16="http://schemas.microsoft.com/office/drawing/2014/main" id="{5705A5D8-1A38-BF4F-8410-CF57EDBE6600}"/>
              </a:ext>
            </a:extLst>
          </p:cNvPr>
          <p:cNvSpPr/>
          <p:nvPr/>
        </p:nvSpPr>
        <p:spPr>
          <a:xfrm rot="5400000">
            <a:off x="5143707" y="4051844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左箭头 62">
            <a:extLst>
              <a:ext uri="{FF2B5EF4-FFF2-40B4-BE49-F238E27FC236}">
                <a16:creationId xmlns:a16="http://schemas.microsoft.com/office/drawing/2014/main" id="{10D665DA-D2F8-664A-BCDE-23017A636920}"/>
              </a:ext>
            </a:extLst>
          </p:cNvPr>
          <p:cNvSpPr/>
          <p:nvPr/>
        </p:nvSpPr>
        <p:spPr>
          <a:xfrm rot="5400000">
            <a:off x="5143705" y="2493552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左箭头 63">
            <a:extLst>
              <a:ext uri="{FF2B5EF4-FFF2-40B4-BE49-F238E27FC236}">
                <a16:creationId xmlns:a16="http://schemas.microsoft.com/office/drawing/2014/main" id="{8C1E1F1A-2CD1-964F-BADC-B7E10E0E8930}"/>
              </a:ext>
            </a:extLst>
          </p:cNvPr>
          <p:cNvSpPr/>
          <p:nvPr/>
        </p:nvSpPr>
        <p:spPr>
          <a:xfrm rot="16200000">
            <a:off x="6841029" y="2493628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左箭头 64">
            <a:extLst>
              <a:ext uri="{FF2B5EF4-FFF2-40B4-BE49-F238E27FC236}">
                <a16:creationId xmlns:a16="http://schemas.microsoft.com/office/drawing/2014/main" id="{0EC148FC-370E-954B-9FB8-63936AF5D4C8}"/>
              </a:ext>
            </a:extLst>
          </p:cNvPr>
          <p:cNvSpPr/>
          <p:nvPr/>
        </p:nvSpPr>
        <p:spPr>
          <a:xfrm rot="16200000">
            <a:off x="8470643" y="2501076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C628D07-F779-A046-B658-BC320449EA9D}"/>
              </a:ext>
            </a:extLst>
          </p:cNvPr>
          <p:cNvCxnSpPr>
            <a:cxnSpLocks/>
          </p:cNvCxnSpPr>
          <p:nvPr/>
        </p:nvCxnSpPr>
        <p:spPr>
          <a:xfrm>
            <a:off x="8352190" y="470587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82800906-8156-AE4C-9D92-D126CAC019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2" y="2743297"/>
            <a:ext cx="966845" cy="38673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7A590CC-9D93-7E49-843A-5085E30918DD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14" y="2739200"/>
            <a:ext cx="963664" cy="38546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048DA27-D84F-274C-A94F-8B37C9C79C6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27" y="3241748"/>
            <a:ext cx="760552" cy="7605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4E78CD04-996B-884D-9767-F22BEA588E6B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20" y="3254353"/>
            <a:ext cx="760552" cy="760552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D39C25C-2132-F84F-8857-E0B67D54F7E4}"/>
              </a:ext>
            </a:extLst>
          </p:cNvPr>
          <p:cNvSpPr/>
          <p:nvPr/>
        </p:nvSpPr>
        <p:spPr>
          <a:xfrm>
            <a:off x="7257829" y="2861892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541946-14D6-8D41-ACB4-B9F843D008CE}"/>
              </a:ext>
            </a:extLst>
          </p:cNvPr>
          <p:cNvSpPr/>
          <p:nvPr/>
        </p:nvSpPr>
        <p:spPr>
          <a:xfrm>
            <a:off x="8259846" y="2862148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8DA8B0A-980C-9742-A539-02BFD8D394B1}"/>
              </a:ext>
            </a:extLst>
          </p:cNvPr>
          <p:cNvCxnSpPr>
            <a:cxnSpLocks/>
          </p:cNvCxnSpPr>
          <p:nvPr/>
        </p:nvCxnSpPr>
        <p:spPr>
          <a:xfrm flipH="1">
            <a:off x="6832607" y="2863105"/>
            <a:ext cx="430041" cy="37663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11EE7B0-C20A-A648-A69F-6F5EFE1009D9}"/>
              </a:ext>
            </a:extLst>
          </p:cNvPr>
          <p:cNvCxnSpPr>
            <a:cxnSpLocks/>
          </p:cNvCxnSpPr>
          <p:nvPr/>
        </p:nvCxnSpPr>
        <p:spPr>
          <a:xfrm>
            <a:off x="7392744" y="2866695"/>
            <a:ext cx="174775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D0EA587-4587-8642-8B90-966E545A65DC}"/>
              </a:ext>
            </a:extLst>
          </p:cNvPr>
          <p:cNvCxnSpPr>
            <a:cxnSpLocks/>
          </p:cNvCxnSpPr>
          <p:nvPr/>
        </p:nvCxnSpPr>
        <p:spPr>
          <a:xfrm flipH="1">
            <a:off x="8038245" y="2871066"/>
            <a:ext cx="220133" cy="37986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E092C815-9D2F-8E4A-98E3-0ACAA61B382F}"/>
              </a:ext>
            </a:extLst>
          </p:cNvPr>
          <p:cNvCxnSpPr>
            <a:cxnSpLocks/>
          </p:cNvCxnSpPr>
          <p:nvPr/>
        </p:nvCxnSpPr>
        <p:spPr>
          <a:xfrm>
            <a:off x="8395297" y="2875989"/>
            <a:ext cx="396381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1B56C0C4-B15C-AE4C-AA1E-FA2352F5220F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75" y="3240856"/>
            <a:ext cx="761729" cy="761729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2C24ED7-7B8B-0B41-AA29-A36E96C3CF7E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34" y="3250935"/>
            <a:ext cx="737269" cy="737269"/>
          </a:xfrm>
          <a:prstGeom prst="rect">
            <a:avLst/>
          </a:prstGeom>
        </p:spPr>
      </p:pic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D784CA-8891-3B47-9449-A182AD45C195}"/>
              </a:ext>
            </a:extLst>
          </p:cNvPr>
          <p:cNvCxnSpPr>
            <a:cxnSpLocks/>
          </p:cNvCxnSpPr>
          <p:nvPr/>
        </p:nvCxnSpPr>
        <p:spPr>
          <a:xfrm flipH="1">
            <a:off x="7128179" y="3619570"/>
            <a:ext cx="83575" cy="3005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B4478C65-9250-404F-82E7-8AFF30964086}"/>
              </a:ext>
            </a:extLst>
          </p:cNvPr>
          <p:cNvCxnSpPr>
            <a:cxnSpLocks/>
          </p:cNvCxnSpPr>
          <p:nvPr/>
        </p:nvCxnSpPr>
        <p:spPr>
          <a:xfrm flipH="1">
            <a:off x="8345223" y="3610958"/>
            <a:ext cx="64171" cy="24811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/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  <m:r>
                      <a:rPr kumimoji="1" lang="en-US" altLang="zh-CN" sz="1000" baseline="-25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blipFill>
                <a:blip r:embed="rId2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/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</m:oMath>
                </a14:m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blipFill>
                <a:blip r:embed="rId26"/>
                <a:stretch>
                  <a:fillRect t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42A27CEC-B74E-F442-8503-6052A513B21F}"/>
              </a:ext>
            </a:extLst>
          </p:cNvPr>
          <p:cNvCxnSpPr>
            <a:cxnSpLocks/>
          </p:cNvCxnSpPr>
          <p:nvPr/>
        </p:nvCxnSpPr>
        <p:spPr>
          <a:xfrm>
            <a:off x="7285866" y="4012005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883BE8F-4156-244E-A986-1F17778EEC55}"/>
              </a:ext>
            </a:extLst>
          </p:cNvPr>
          <p:cNvCxnSpPr>
            <a:cxnSpLocks/>
          </p:cNvCxnSpPr>
          <p:nvPr/>
        </p:nvCxnSpPr>
        <p:spPr>
          <a:xfrm>
            <a:off x="8356364" y="401524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/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−0.8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4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blipFill>
                <a:blip r:embed="rId27"/>
                <a:stretch>
                  <a:fillRect l="-4545" b="-263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53BCC839-B0DA-3443-BA9C-0D9A3F95E1D5}"/>
              </a:ext>
            </a:extLst>
          </p:cNvPr>
          <p:cNvSpPr txBox="1"/>
          <p:nvPr/>
        </p:nvSpPr>
        <p:spPr>
          <a:xfrm>
            <a:off x="7006318" y="2369776"/>
            <a:ext cx="162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5. POC</a:t>
            </a: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(Movement</a:t>
            </a:r>
            <a:r>
              <a:rPr lang="zh-CN" alt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Measurement)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正方形/長方形 18">
            <a:extLst>
              <a:ext uri="{FF2B5EF4-FFF2-40B4-BE49-F238E27FC236}">
                <a16:creationId xmlns:a16="http://schemas.microsoft.com/office/drawing/2014/main" id="{6ED92F04-E952-A949-98BF-7E32BFD20445}"/>
              </a:ext>
            </a:extLst>
          </p:cNvPr>
          <p:cNvSpPr/>
          <p:nvPr/>
        </p:nvSpPr>
        <p:spPr>
          <a:xfrm>
            <a:off x="2096642" y="1594974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Previous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正方形/長方形 19">
            <a:extLst>
              <a:ext uri="{FF2B5EF4-FFF2-40B4-BE49-F238E27FC236}">
                <a16:creationId xmlns:a16="http://schemas.microsoft.com/office/drawing/2014/main" id="{3EE9EB45-00F5-D04B-9559-E9228D779D1F}"/>
              </a:ext>
            </a:extLst>
          </p:cNvPr>
          <p:cNvSpPr/>
          <p:nvPr/>
        </p:nvSpPr>
        <p:spPr>
          <a:xfrm>
            <a:off x="1743581" y="189640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Recent 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9" name="正方形/長方形 18">
            <a:extLst>
              <a:ext uri="{FF2B5EF4-FFF2-40B4-BE49-F238E27FC236}">
                <a16:creationId xmlns:a16="http://schemas.microsoft.com/office/drawing/2014/main" id="{71DF380C-BFA7-E545-9F77-4034097610B1}"/>
              </a:ext>
            </a:extLst>
          </p:cNvPr>
          <p:cNvSpPr/>
          <p:nvPr/>
        </p:nvSpPr>
        <p:spPr>
          <a:xfrm>
            <a:off x="4366056" y="43662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正方形/長方形 19">
            <a:extLst>
              <a:ext uri="{FF2B5EF4-FFF2-40B4-BE49-F238E27FC236}">
                <a16:creationId xmlns:a16="http://schemas.microsoft.com/office/drawing/2014/main" id="{40D8BCFB-050B-D645-8469-8BBD66498FCF}"/>
              </a:ext>
            </a:extLst>
          </p:cNvPr>
          <p:cNvSpPr/>
          <p:nvPr/>
        </p:nvSpPr>
        <p:spPr>
          <a:xfrm>
            <a:off x="5020708" y="131239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正方形/長方形 18">
            <a:extLst>
              <a:ext uri="{FF2B5EF4-FFF2-40B4-BE49-F238E27FC236}">
                <a16:creationId xmlns:a16="http://schemas.microsoft.com/office/drawing/2014/main" id="{12D93792-1BEC-7C43-AAE9-B111EDBF8013}"/>
              </a:ext>
            </a:extLst>
          </p:cNvPr>
          <p:cNvSpPr/>
          <p:nvPr/>
        </p:nvSpPr>
        <p:spPr>
          <a:xfrm>
            <a:off x="5370656" y="9874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2" name="Picture 21">
            <a:extLst>
              <a:ext uri="{FF2B5EF4-FFF2-40B4-BE49-F238E27FC236}">
                <a16:creationId xmlns:a16="http://schemas.microsoft.com/office/drawing/2014/main" id="{138C880F-31B9-0E4A-BD59-2F44B283B5CF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3" y="4630593"/>
            <a:ext cx="730449" cy="73044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正方形/長方形 19">
            <a:extLst>
              <a:ext uri="{FF2B5EF4-FFF2-40B4-BE49-F238E27FC236}">
                <a16:creationId xmlns:a16="http://schemas.microsoft.com/office/drawing/2014/main" id="{CAAFDA4B-C48A-D140-830A-FA698DEFE840}"/>
              </a:ext>
            </a:extLst>
          </p:cNvPr>
          <p:cNvSpPr/>
          <p:nvPr/>
        </p:nvSpPr>
        <p:spPr>
          <a:xfrm>
            <a:off x="4217472" y="459653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4975471-DBE2-974B-815C-7E772E3B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8000"/>
            <a:ext cx="7886700" cy="1104636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Rectangle 74">
            <a:extLst>
              <a:ext uri="{FF2B5EF4-FFF2-40B4-BE49-F238E27FC236}">
                <a16:creationId xmlns:a16="http://schemas.microsoft.com/office/drawing/2014/main" id="{189A4AEF-BF42-854E-846B-940D18533D6B}"/>
              </a:ext>
            </a:extLst>
          </p:cNvPr>
          <p:cNvSpPr/>
          <p:nvPr/>
        </p:nvSpPr>
        <p:spPr>
          <a:xfrm>
            <a:off x="2933470" y="931044"/>
            <a:ext cx="5883583" cy="47067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FC9F5E3-E1F8-4842-AF75-F5AF3B6FFDF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91" y="1035093"/>
            <a:ext cx="1267447" cy="159160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1167672-F668-EA46-B3D7-48B736E43E4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18" y="2713130"/>
            <a:ext cx="1402080" cy="1207008"/>
          </a:xfrm>
          <a:prstGeom prst="rect">
            <a:avLst/>
          </a:prstGeom>
        </p:spPr>
      </p:pic>
      <p:sp>
        <p:nvSpPr>
          <p:cNvPr id="60" name="Rectangle 6">
            <a:extLst>
              <a:ext uri="{FF2B5EF4-FFF2-40B4-BE49-F238E27FC236}">
                <a16:creationId xmlns:a16="http://schemas.microsoft.com/office/drawing/2014/main" id="{CC0224C0-4180-B943-984F-1ECD40C340BA}"/>
              </a:ext>
            </a:extLst>
          </p:cNvPr>
          <p:cNvSpPr/>
          <p:nvPr/>
        </p:nvSpPr>
        <p:spPr>
          <a:xfrm>
            <a:off x="3006923" y="980582"/>
            <a:ext cx="1406339" cy="294322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241648-F11A-3D4F-BC4E-633FEBC4C999}"/>
              </a:ext>
            </a:extLst>
          </p:cNvPr>
          <p:cNvSpPr txBox="1"/>
          <p:nvPr/>
        </p:nvSpPr>
        <p:spPr>
          <a:xfrm>
            <a:off x="1842809" y="1227085"/>
            <a:ext cx="13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1.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Bones Detection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E98DFF5-21CD-184A-B992-75C4DC0FB167}"/>
              </a:ext>
            </a:extLst>
          </p:cNvPr>
          <p:cNvSpPr/>
          <p:nvPr/>
        </p:nvSpPr>
        <p:spPr>
          <a:xfrm>
            <a:off x="1630146" y="1350437"/>
            <a:ext cx="313819" cy="3138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箭头 25">
            <a:extLst>
              <a:ext uri="{FF2B5EF4-FFF2-40B4-BE49-F238E27FC236}">
                <a16:creationId xmlns:a16="http://schemas.microsoft.com/office/drawing/2014/main" id="{5EE05914-674F-0349-ABCF-39FD849DF1DD}"/>
              </a:ext>
            </a:extLst>
          </p:cNvPr>
          <p:cNvSpPr/>
          <p:nvPr/>
        </p:nvSpPr>
        <p:spPr>
          <a:xfrm rot="10800000">
            <a:off x="1887134" y="1434054"/>
            <a:ext cx="1147609" cy="16015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4301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灯片编号占位符 94">
            <a:extLst>
              <a:ext uri="{FF2B5EF4-FFF2-40B4-BE49-F238E27FC236}">
                <a16:creationId xmlns:a16="http://schemas.microsoft.com/office/drawing/2014/main" id="{0C315178-1514-5548-B966-4FC8438FA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31242" y="5112541"/>
            <a:ext cx="2057400" cy="304271"/>
          </a:xfrm>
        </p:spPr>
        <p:txBody>
          <a:bodyPr/>
          <a:lstStyle/>
          <a:p>
            <a:fld id="{0CF853EA-B233-1545-8148-24D3A07FF14D}" type="slidenum">
              <a:rPr kumimoji="1" lang="zh-CN" altLang="en-US" smtClean="0"/>
              <a:t>9</a:t>
            </a:fld>
            <a:endParaRPr kumimoji="1" lang="zh-CN" altLang="en-US"/>
          </a:p>
        </p:txBody>
      </p:sp>
      <p:sp>
        <p:nvSpPr>
          <p:cNvPr id="3" name="Rectangle 74">
            <a:extLst>
              <a:ext uri="{FF2B5EF4-FFF2-40B4-BE49-F238E27FC236}">
                <a16:creationId xmlns:a16="http://schemas.microsoft.com/office/drawing/2014/main" id="{CC7414F6-5867-0747-AEF3-9BAAC84F1565}"/>
              </a:ext>
            </a:extLst>
          </p:cNvPr>
          <p:cNvSpPr/>
          <p:nvPr/>
        </p:nvSpPr>
        <p:spPr>
          <a:xfrm>
            <a:off x="2936776" y="934774"/>
            <a:ext cx="5883583" cy="47067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0" name="组合 99">
            <a:extLst>
              <a:ext uri="{FF2B5EF4-FFF2-40B4-BE49-F238E27FC236}">
                <a16:creationId xmlns:a16="http://schemas.microsoft.com/office/drawing/2014/main" id="{7B9B0183-C21D-8D44-8B01-A4040A719146}"/>
              </a:ext>
            </a:extLst>
          </p:cNvPr>
          <p:cNvGrpSpPr/>
          <p:nvPr/>
        </p:nvGrpSpPr>
        <p:grpSpPr>
          <a:xfrm>
            <a:off x="6823227" y="1027793"/>
            <a:ext cx="1973392" cy="1351719"/>
            <a:chOff x="6849935" y="1501926"/>
            <a:chExt cx="1973392" cy="1351719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F53B71-2FEA-924B-8DFA-94AF9A87C151}"/>
                </a:ext>
              </a:extLst>
            </p:cNvPr>
            <p:cNvSpPr/>
            <p:nvPr/>
          </p:nvSpPr>
          <p:spPr>
            <a:xfrm>
              <a:off x="6849935" y="1501926"/>
              <a:ext cx="1973392" cy="135171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65000"/>
                </a:schemeClr>
              </a:solidFill>
              <a:prstDash val="dash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6" name="直线连接符 5">
              <a:extLst>
                <a:ext uri="{FF2B5EF4-FFF2-40B4-BE49-F238E27FC236}">
                  <a16:creationId xmlns:a16="http://schemas.microsoft.com/office/drawing/2014/main" id="{32F8D99C-DA49-2C4B-ADAC-DAD3CA5C8FCD}"/>
                </a:ext>
              </a:extLst>
            </p:cNvPr>
            <p:cNvCxnSpPr>
              <a:stCxn id="5" idx="0"/>
              <a:endCxn id="5" idx="2"/>
            </p:cNvCxnSpPr>
            <p:nvPr/>
          </p:nvCxnSpPr>
          <p:spPr>
            <a:xfrm>
              <a:off x="7836631" y="1501926"/>
              <a:ext cx="0" cy="1351719"/>
            </a:xfrm>
            <a:prstGeom prst="line">
              <a:avLst/>
            </a:prstGeom>
            <a:solidFill>
              <a:schemeClr val="bg1">
                <a:lumMod val="95000"/>
              </a:schemeClr>
            </a:solidFill>
            <a:ln w="12700">
              <a:solidFill>
                <a:schemeClr val="bg1">
                  <a:lumMod val="6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図 5">
            <a:extLst>
              <a:ext uri="{FF2B5EF4-FFF2-40B4-BE49-F238E27FC236}">
                <a16:creationId xmlns:a16="http://schemas.microsoft.com/office/drawing/2014/main" id="{11E34874-D0CF-FD48-B6A4-828DDF6F426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0" y="1611178"/>
            <a:ext cx="2175543" cy="2728968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図 4">
            <a:extLst>
              <a:ext uri="{FF2B5EF4-FFF2-40B4-BE49-F238E27FC236}">
                <a16:creationId xmlns:a16="http://schemas.microsoft.com/office/drawing/2014/main" id="{D19C7864-97F4-3E49-8431-1F7CBB2067E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809" y="1912318"/>
            <a:ext cx="2172207" cy="2724785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269D7244-C485-FC4E-9E10-40B73BD97EF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9418" y="1005496"/>
            <a:ext cx="1042800" cy="1042800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8733EDC7-8E35-F34A-982C-AB7167F37B2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3669" y="1328429"/>
            <a:ext cx="1045279" cy="1045279"/>
          </a:xfrm>
          <a:prstGeom prst="rect">
            <a:avLst/>
          </a:prstGeom>
          <a:ln w="9525">
            <a:solidFill>
              <a:srgbClr val="FF0000"/>
            </a:solidFill>
          </a:ln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>
            <a:extLst>
              <a:ext uri="{FF2B5EF4-FFF2-40B4-BE49-F238E27FC236}">
                <a16:creationId xmlns:a16="http://schemas.microsoft.com/office/drawing/2014/main" id="{6186BFFE-D9DB-AE4F-BC3D-FBE543CAC5B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2767991"/>
            <a:ext cx="1182351" cy="1182351"/>
          </a:xfrm>
          <a:prstGeom prst="rect">
            <a:avLst/>
          </a:prstGeom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/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−1.0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5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24" name="TextBox 39">
                <a:extLst>
                  <a:ext uri="{FF2B5EF4-FFF2-40B4-BE49-F238E27FC236}">
                    <a16:creationId xmlns:a16="http://schemas.microsoft.com/office/drawing/2014/main" id="{B84D7323-6B35-F34A-8EB5-A4DE3BB7A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2" y="4233535"/>
                <a:ext cx="810907" cy="461665"/>
              </a:xfrm>
              <a:prstGeom prst="rect">
                <a:avLst/>
              </a:prstGeom>
              <a:blipFill>
                <a:blip r:embed="rId8"/>
                <a:stretch>
                  <a:fillRect l="-3030" b="-2564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>
            <a:extLst>
              <a:ext uri="{FF2B5EF4-FFF2-40B4-BE49-F238E27FC236}">
                <a16:creationId xmlns:a16="http://schemas.microsoft.com/office/drawing/2014/main" id="{042DA3E9-D94E-AF42-882A-02EBB8E529E1}"/>
              </a:ext>
            </a:extLst>
          </p:cNvPr>
          <p:cNvSpPr txBox="1"/>
          <p:nvPr/>
        </p:nvSpPr>
        <p:spPr>
          <a:xfrm>
            <a:off x="5339632" y="3943481"/>
            <a:ext cx="14334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3. POC</a:t>
            </a:r>
            <a:endParaRPr lang="en-US" altLang="zh-CN" sz="1200" dirty="0">
              <a:latin typeface="Arial" charset="0"/>
              <a:ea typeface="Arial" charset="0"/>
              <a:cs typeface="Arial" charset="0"/>
            </a:endParaRP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(Position Calibration)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FACEF84-4361-2248-A7DA-6560C729D362}"/>
              </a:ext>
            </a:extLst>
          </p:cNvPr>
          <p:cNvSpPr txBox="1"/>
          <p:nvPr/>
        </p:nvSpPr>
        <p:spPr>
          <a:xfrm>
            <a:off x="5336790" y="2462040"/>
            <a:ext cx="154791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4.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Joint Segmentation</a:t>
            </a:r>
            <a:endParaRPr kumimoji="1" lang="zh-CN" altLang="en-US" sz="1000" b="1" dirty="0">
              <a:latin typeface="Arial" charset="0"/>
              <a:ea typeface="Arial" charset="0"/>
              <a:cs typeface="Arial" charset="0"/>
            </a:endParaRPr>
          </a:p>
        </p:txBody>
      </p:sp>
      <p:grpSp>
        <p:nvGrpSpPr>
          <p:cNvPr id="99" name="组合 98">
            <a:extLst>
              <a:ext uri="{FF2B5EF4-FFF2-40B4-BE49-F238E27FC236}">
                <a16:creationId xmlns:a16="http://schemas.microsoft.com/office/drawing/2014/main" id="{8298D564-3E7D-D14E-8943-9A1C1AD85C66}"/>
              </a:ext>
            </a:extLst>
          </p:cNvPr>
          <p:cNvGrpSpPr/>
          <p:nvPr/>
        </p:nvGrpSpPr>
        <p:grpSpPr>
          <a:xfrm>
            <a:off x="5813003" y="1514553"/>
            <a:ext cx="2914899" cy="511539"/>
            <a:chOff x="5839711" y="1988686"/>
            <a:chExt cx="2914899" cy="511539"/>
          </a:xfrm>
        </p:grpSpPr>
        <p:pic>
          <p:nvPicPr>
            <p:cNvPr id="33" name="Picture 31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E2FC91FA-D009-9E40-8953-0105C16CB505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4094" y="2192473"/>
              <a:ext cx="810516" cy="307752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cxnSp>
          <p:nvCxnSpPr>
            <p:cNvPr id="34" name="直线箭头连接符 33">
              <a:extLst>
                <a:ext uri="{FF2B5EF4-FFF2-40B4-BE49-F238E27FC236}">
                  <a16:creationId xmlns:a16="http://schemas.microsoft.com/office/drawing/2014/main" id="{F01E22C9-F720-F444-856F-8E2724A9763D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6191926" y="2338877"/>
              <a:ext cx="1752168" cy="7472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椭圆 34">
              <a:extLst>
                <a:ext uri="{FF2B5EF4-FFF2-40B4-BE49-F238E27FC236}">
                  <a16:creationId xmlns:a16="http://schemas.microsoft.com/office/drawing/2014/main" id="{28EE9558-9E75-2D43-85BE-544C4A44D1A6}"/>
                </a:ext>
              </a:extLst>
            </p:cNvPr>
            <p:cNvSpPr/>
            <p:nvPr/>
          </p:nvSpPr>
          <p:spPr>
            <a:xfrm>
              <a:off x="5839711" y="1988686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E6871DAA-1D0B-8547-A5E4-4131F8CD8DDA}"/>
                </a:ext>
              </a:extLst>
            </p:cNvPr>
            <p:cNvCxnSpPr/>
            <p:nvPr/>
          </p:nvCxnSpPr>
          <p:spPr>
            <a:xfrm>
              <a:off x="5912878" y="2054703"/>
              <a:ext cx="288873" cy="282974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组合 97">
            <a:extLst>
              <a:ext uri="{FF2B5EF4-FFF2-40B4-BE49-F238E27FC236}">
                <a16:creationId xmlns:a16="http://schemas.microsoft.com/office/drawing/2014/main" id="{EA953202-AE69-A943-9505-41D8B9E21993}"/>
              </a:ext>
            </a:extLst>
          </p:cNvPr>
          <p:cNvGrpSpPr/>
          <p:nvPr/>
        </p:nvGrpSpPr>
        <p:grpSpPr>
          <a:xfrm>
            <a:off x="5817127" y="1992448"/>
            <a:ext cx="1905880" cy="311821"/>
            <a:chOff x="5843835" y="2466581"/>
            <a:chExt cx="1905880" cy="311821"/>
          </a:xfrm>
        </p:grpSpPr>
        <p:pic>
          <p:nvPicPr>
            <p:cNvPr id="38" name="Picture 32">
              <a:extLst>
                <a:ext uri="{FF2B5EF4-FFF2-40B4-BE49-F238E27FC236}">
                  <a16:creationId xmlns:a16="http://schemas.microsoft.com/office/drawing/2014/main" id="{AD771149-B734-A145-81A0-B5395A5765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8808" y="2466581"/>
              <a:ext cx="810907" cy="311821"/>
            </a:xfrm>
            <a:prstGeom prst="rect">
              <a:avLst/>
            </a:prstGeom>
            <a:ln>
              <a:solidFill>
                <a:srgbClr val="FF0000"/>
              </a:solidFill>
            </a:ln>
            <a:effectLst/>
          </p:spPr>
        </p:pic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CA8EB6C9-3C9E-A242-9A4D-A8BA504B46F5}"/>
                </a:ext>
              </a:extLst>
            </p:cNvPr>
            <p:cNvSpPr/>
            <p:nvPr/>
          </p:nvSpPr>
          <p:spPr>
            <a:xfrm>
              <a:off x="5843835" y="2574641"/>
              <a:ext cx="99695" cy="99695"/>
            </a:xfrm>
            <a:prstGeom prst="ellipse">
              <a:avLst/>
            </a:prstGeom>
            <a:solidFill>
              <a:srgbClr val="FF000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0" name="直线箭头连接符 39">
              <a:extLst>
                <a:ext uri="{FF2B5EF4-FFF2-40B4-BE49-F238E27FC236}">
                  <a16:creationId xmlns:a16="http://schemas.microsoft.com/office/drawing/2014/main" id="{6CB27D25-9B7E-624D-ACEC-9C4308767F52}"/>
                </a:ext>
              </a:extLst>
            </p:cNvPr>
            <p:cNvCxnSpPr>
              <a:endCxn id="38" idx="1"/>
            </p:cNvCxnSpPr>
            <p:nvPr/>
          </p:nvCxnSpPr>
          <p:spPr>
            <a:xfrm flipV="1">
              <a:off x="5894060" y="2622492"/>
              <a:ext cx="1044748" cy="5038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7" name="组合 96">
            <a:extLst>
              <a:ext uri="{FF2B5EF4-FFF2-40B4-BE49-F238E27FC236}">
                <a16:creationId xmlns:a16="http://schemas.microsoft.com/office/drawing/2014/main" id="{9F94E67D-8E26-E04E-9BC4-B338930C9E96}"/>
              </a:ext>
            </a:extLst>
          </p:cNvPr>
          <p:cNvGrpSpPr/>
          <p:nvPr/>
        </p:nvGrpSpPr>
        <p:grpSpPr>
          <a:xfrm>
            <a:off x="6151263" y="1421453"/>
            <a:ext cx="1571744" cy="322515"/>
            <a:chOff x="6177971" y="1895586"/>
            <a:chExt cx="1571744" cy="322515"/>
          </a:xfrm>
        </p:grpSpPr>
        <p:pic>
          <p:nvPicPr>
            <p:cNvPr id="42" name="Picture 34" descr="A picture containing cat&#10;&#10;Description generated with high confidence">
              <a:extLst>
                <a:ext uri="{FF2B5EF4-FFF2-40B4-BE49-F238E27FC236}">
                  <a16:creationId xmlns:a16="http://schemas.microsoft.com/office/drawing/2014/main" id="{9C6825C5-0A9B-144B-BB7B-99C39CC01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517" y="1895586"/>
              <a:ext cx="818198" cy="322515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8B74111D-A75D-494A-B1BA-6562857348E8}"/>
                </a:ext>
              </a:extLst>
            </p:cNvPr>
            <p:cNvSpPr/>
            <p:nvPr/>
          </p:nvSpPr>
          <p:spPr>
            <a:xfrm>
              <a:off x="6177971" y="2004423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4" name="直线箭头连接符 43">
              <a:extLst>
                <a:ext uri="{FF2B5EF4-FFF2-40B4-BE49-F238E27FC236}">
                  <a16:creationId xmlns:a16="http://schemas.microsoft.com/office/drawing/2014/main" id="{4F54B151-5720-C44D-AA68-F649EBA8AA27}"/>
                </a:ext>
              </a:extLst>
            </p:cNvPr>
            <p:cNvCxnSpPr/>
            <p:nvPr/>
          </p:nvCxnSpPr>
          <p:spPr>
            <a:xfrm flipV="1">
              <a:off x="6235331" y="2051552"/>
              <a:ext cx="692401" cy="2719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6" name="组合 95">
            <a:extLst>
              <a:ext uri="{FF2B5EF4-FFF2-40B4-BE49-F238E27FC236}">
                <a16:creationId xmlns:a16="http://schemas.microsoft.com/office/drawing/2014/main" id="{5709E55C-F2B8-A042-B878-86218A62ECC1}"/>
              </a:ext>
            </a:extLst>
          </p:cNvPr>
          <p:cNvGrpSpPr/>
          <p:nvPr/>
        </p:nvGrpSpPr>
        <p:grpSpPr>
          <a:xfrm>
            <a:off x="6151262" y="1129917"/>
            <a:ext cx="2576636" cy="313819"/>
            <a:chOff x="6177970" y="1604050"/>
            <a:chExt cx="2576636" cy="313819"/>
          </a:xfrm>
        </p:grpSpPr>
        <p:pic>
          <p:nvPicPr>
            <p:cNvPr id="46" name="Picture 33" descr="A picture containing animal&#10;&#10;Description generated with high confidence">
              <a:extLst>
                <a:ext uri="{FF2B5EF4-FFF2-40B4-BE49-F238E27FC236}">
                  <a16:creationId xmlns:a16="http://schemas.microsoft.com/office/drawing/2014/main" id="{45BADBDC-28F1-FF47-AFB3-320764BF3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47135" y="1604050"/>
              <a:ext cx="807471" cy="313819"/>
            </a:xfrm>
            <a:prstGeom prst="rect">
              <a:avLst/>
            </a:prstGeom>
            <a:ln>
              <a:solidFill>
                <a:srgbClr val="00B0F0"/>
              </a:solidFill>
            </a:ln>
            <a:effectLst/>
          </p:spPr>
        </p:pic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23987727-0934-FD45-B6CB-4EDA7253C788}"/>
                </a:ext>
              </a:extLst>
            </p:cNvPr>
            <p:cNvSpPr/>
            <p:nvPr/>
          </p:nvSpPr>
          <p:spPr>
            <a:xfrm>
              <a:off x="6177970" y="1711544"/>
              <a:ext cx="99695" cy="99695"/>
            </a:xfrm>
            <a:prstGeom prst="ellipse">
              <a:avLst/>
            </a:prstGeom>
            <a:solidFill>
              <a:srgbClr val="00B0F0"/>
            </a:solidFill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48" name="直线箭头连接符 47">
              <a:extLst>
                <a:ext uri="{FF2B5EF4-FFF2-40B4-BE49-F238E27FC236}">
                  <a16:creationId xmlns:a16="http://schemas.microsoft.com/office/drawing/2014/main" id="{66EFAD36-14D0-4C46-8134-A446D40B7FDA}"/>
                </a:ext>
              </a:extLst>
            </p:cNvPr>
            <p:cNvCxnSpPr>
              <a:endCxn id="46" idx="1"/>
            </p:cNvCxnSpPr>
            <p:nvPr/>
          </p:nvCxnSpPr>
          <p:spPr>
            <a:xfrm>
              <a:off x="6255441" y="1758962"/>
              <a:ext cx="1691694" cy="1997"/>
            </a:xfrm>
            <a:prstGeom prst="straightConnector1">
              <a:avLst/>
            </a:prstGeom>
            <a:ln w="317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/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1200" dirty="0">
                    <a:latin typeface="Arial" charset="0"/>
                    <a:ea typeface="Arial" charset="0"/>
                    <a:cs typeface="Arial" charset="0"/>
                  </a:rPr>
                  <a:t>The progression of joint space narrowing =</a:t>
                </a: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−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=−0.2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1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49" name="TextBox 39">
                <a:extLst>
                  <a:ext uri="{FF2B5EF4-FFF2-40B4-BE49-F238E27FC236}">
                    <a16:creationId xmlns:a16="http://schemas.microsoft.com/office/drawing/2014/main" id="{3475970D-554B-504A-BB84-7B8DA736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4703" y="4926779"/>
                <a:ext cx="1878169" cy="64633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直线箭头连接符 49">
            <a:extLst>
              <a:ext uri="{FF2B5EF4-FFF2-40B4-BE49-F238E27FC236}">
                <a16:creationId xmlns:a16="http://schemas.microsoft.com/office/drawing/2014/main" id="{C070C71C-5954-1648-8893-1A9304551081}"/>
              </a:ext>
            </a:extLst>
          </p:cNvPr>
          <p:cNvCxnSpPr>
            <a:cxnSpLocks/>
          </p:cNvCxnSpPr>
          <p:nvPr/>
        </p:nvCxnSpPr>
        <p:spPr>
          <a:xfrm>
            <a:off x="7281690" y="4702636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左箭头 61">
            <a:extLst>
              <a:ext uri="{FF2B5EF4-FFF2-40B4-BE49-F238E27FC236}">
                <a16:creationId xmlns:a16="http://schemas.microsoft.com/office/drawing/2014/main" id="{5705A5D8-1A38-BF4F-8410-CF57EDBE6600}"/>
              </a:ext>
            </a:extLst>
          </p:cNvPr>
          <p:cNvSpPr/>
          <p:nvPr/>
        </p:nvSpPr>
        <p:spPr>
          <a:xfrm rot="5400000">
            <a:off x="5143707" y="4051844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3" name="左箭头 62">
            <a:extLst>
              <a:ext uri="{FF2B5EF4-FFF2-40B4-BE49-F238E27FC236}">
                <a16:creationId xmlns:a16="http://schemas.microsoft.com/office/drawing/2014/main" id="{10D665DA-D2F8-664A-BCDE-23017A636920}"/>
              </a:ext>
            </a:extLst>
          </p:cNvPr>
          <p:cNvSpPr/>
          <p:nvPr/>
        </p:nvSpPr>
        <p:spPr>
          <a:xfrm rot="5400000">
            <a:off x="5143705" y="2493552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4" name="左箭头 63">
            <a:extLst>
              <a:ext uri="{FF2B5EF4-FFF2-40B4-BE49-F238E27FC236}">
                <a16:creationId xmlns:a16="http://schemas.microsoft.com/office/drawing/2014/main" id="{8C1E1F1A-2CD1-964F-BADC-B7E10E0E8930}"/>
              </a:ext>
            </a:extLst>
          </p:cNvPr>
          <p:cNvSpPr/>
          <p:nvPr/>
        </p:nvSpPr>
        <p:spPr>
          <a:xfrm rot="16200000">
            <a:off x="6841029" y="2493628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5" name="左箭头 64">
            <a:extLst>
              <a:ext uri="{FF2B5EF4-FFF2-40B4-BE49-F238E27FC236}">
                <a16:creationId xmlns:a16="http://schemas.microsoft.com/office/drawing/2014/main" id="{0EC148FC-370E-954B-9FB8-63936AF5D4C8}"/>
              </a:ext>
            </a:extLst>
          </p:cNvPr>
          <p:cNvSpPr/>
          <p:nvPr/>
        </p:nvSpPr>
        <p:spPr>
          <a:xfrm rot="16200000">
            <a:off x="8470643" y="2501076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66" name="直线箭头连接符 65">
            <a:extLst>
              <a:ext uri="{FF2B5EF4-FFF2-40B4-BE49-F238E27FC236}">
                <a16:creationId xmlns:a16="http://schemas.microsoft.com/office/drawing/2014/main" id="{FC628D07-F779-A046-B658-BC320449EA9D}"/>
              </a:ext>
            </a:extLst>
          </p:cNvPr>
          <p:cNvCxnSpPr>
            <a:cxnSpLocks/>
          </p:cNvCxnSpPr>
          <p:nvPr/>
        </p:nvCxnSpPr>
        <p:spPr>
          <a:xfrm>
            <a:off x="8352190" y="470587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图片 66">
            <a:extLst>
              <a:ext uri="{FF2B5EF4-FFF2-40B4-BE49-F238E27FC236}">
                <a16:creationId xmlns:a16="http://schemas.microsoft.com/office/drawing/2014/main" id="{82800906-8156-AE4C-9D92-D126CAC0196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852" y="2743297"/>
            <a:ext cx="966845" cy="386739"/>
          </a:xfrm>
          <a:prstGeom prst="rect">
            <a:avLst/>
          </a:prstGeom>
        </p:spPr>
      </p:pic>
      <p:pic>
        <p:nvPicPr>
          <p:cNvPr id="68" name="图片 67">
            <a:extLst>
              <a:ext uri="{FF2B5EF4-FFF2-40B4-BE49-F238E27FC236}">
                <a16:creationId xmlns:a16="http://schemas.microsoft.com/office/drawing/2014/main" id="{57A590CC-9D93-7E49-843A-5085E30918D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114" y="2739200"/>
            <a:ext cx="963664" cy="385467"/>
          </a:xfrm>
          <a:prstGeom prst="rect">
            <a:avLst/>
          </a:prstGeom>
        </p:spPr>
      </p:pic>
      <p:pic>
        <p:nvPicPr>
          <p:cNvPr id="69" name="图片 68">
            <a:extLst>
              <a:ext uri="{FF2B5EF4-FFF2-40B4-BE49-F238E27FC236}">
                <a16:creationId xmlns:a16="http://schemas.microsoft.com/office/drawing/2014/main" id="{E048DA27-D84F-274C-A94F-8B37C9C79C65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227" y="3241748"/>
            <a:ext cx="760552" cy="760552"/>
          </a:xfrm>
          <a:prstGeom prst="rect">
            <a:avLst/>
          </a:prstGeom>
        </p:spPr>
      </p:pic>
      <p:pic>
        <p:nvPicPr>
          <p:cNvPr id="70" name="图片 69">
            <a:extLst>
              <a:ext uri="{FF2B5EF4-FFF2-40B4-BE49-F238E27FC236}">
                <a16:creationId xmlns:a16="http://schemas.microsoft.com/office/drawing/2014/main" id="{4E78CD04-996B-884D-9767-F22BEA588E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1120" y="3254353"/>
            <a:ext cx="760552" cy="760552"/>
          </a:xfrm>
          <a:prstGeom prst="rect">
            <a:avLst/>
          </a:prstGeom>
        </p:spPr>
      </p:pic>
      <p:sp>
        <p:nvSpPr>
          <p:cNvPr id="71" name="矩形 70">
            <a:extLst>
              <a:ext uri="{FF2B5EF4-FFF2-40B4-BE49-F238E27FC236}">
                <a16:creationId xmlns:a16="http://schemas.microsoft.com/office/drawing/2014/main" id="{AD39C25C-2132-F84F-8857-E0B67D54F7E4}"/>
              </a:ext>
            </a:extLst>
          </p:cNvPr>
          <p:cNvSpPr/>
          <p:nvPr/>
        </p:nvSpPr>
        <p:spPr>
          <a:xfrm>
            <a:off x="7257829" y="2861892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24541946-14D6-8D41-ACB4-B9F843D008CE}"/>
              </a:ext>
            </a:extLst>
          </p:cNvPr>
          <p:cNvSpPr/>
          <p:nvPr/>
        </p:nvSpPr>
        <p:spPr>
          <a:xfrm>
            <a:off x="8259846" y="2862148"/>
            <a:ext cx="133940" cy="133940"/>
          </a:xfrm>
          <a:prstGeom prst="rect">
            <a:avLst/>
          </a:prstGeom>
          <a:solidFill>
            <a:schemeClr val="accent4">
              <a:alpha val="35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08DA8B0A-980C-9742-A539-02BFD8D394B1}"/>
              </a:ext>
            </a:extLst>
          </p:cNvPr>
          <p:cNvCxnSpPr>
            <a:cxnSpLocks/>
          </p:cNvCxnSpPr>
          <p:nvPr/>
        </p:nvCxnSpPr>
        <p:spPr>
          <a:xfrm flipH="1">
            <a:off x="6832607" y="2863105"/>
            <a:ext cx="430041" cy="376632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D11EE7B0-C20A-A648-A69F-6F5EFE1009D9}"/>
              </a:ext>
            </a:extLst>
          </p:cNvPr>
          <p:cNvCxnSpPr>
            <a:cxnSpLocks/>
          </p:cNvCxnSpPr>
          <p:nvPr/>
        </p:nvCxnSpPr>
        <p:spPr>
          <a:xfrm>
            <a:off x="7392744" y="2866695"/>
            <a:ext cx="174775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线连接符 74">
            <a:extLst>
              <a:ext uri="{FF2B5EF4-FFF2-40B4-BE49-F238E27FC236}">
                <a16:creationId xmlns:a16="http://schemas.microsoft.com/office/drawing/2014/main" id="{6D0EA587-4587-8642-8B90-966E545A65DC}"/>
              </a:ext>
            </a:extLst>
          </p:cNvPr>
          <p:cNvCxnSpPr>
            <a:cxnSpLocks/>
          </p:cNvCxnSpPr>
          <p:nvPr/>
        </p:nvCxnSpPr>
        <p:spPr>
          <a:xfrm flipH="1">
            <a:off x="8038245" y="2871066"/>
            <a:ext cx="220133" cy="379869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E092C815-9D2F-8E4A-98E3-0ACAA61B382F}"/>
              </a:ext>
            </a:extLst>
          </p:cNvPr>
          <p:cNvCxnSpPr>
            <a:cxnSpLocks/>
          </p:cNvCxnSpPr>
          <p:nvPr/>
        </p:nvCxnSpPr>
        <p:spPr>
          <a:xfrm>
            <a:off x="8395297" y="2875989"/>
            <a:ext cx="396381" cy="383107"/>
          </a:xfrm>
          <a:prstGeom prst="line">
            <a:avLst/>
          </a:prstGeom>
          <a:ln w="190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7" name="图片 76">
            <a:extLst>
              <a:ext uri="{FF2B5EF4-FFF2-40B4-BE49-F238E27FC236}">
                <a16:creationId xmlns:a16="http://schemas.microsoft.com/office/drawing/2014/main" id="{1B56C0C4-B15C-AE4C-AA1E-FA2352F5220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9175" y="3240856"/>
            <a:ext cx="761729" cy="761729"/>
          </a:xfrm>
          <a:prstGeom prst="rect">
            <a:avLst/>
          </a:prstGeom>
        </p:spPr>
      </p:pic>
      <p:pic>
        <p:nvPicPr>
          <p:cNvPr id="78" name="图片 77">
            <a:extLst>
              <a:ext uri="{FF2B5EF4-FFF2-40B4-BE49-F238E27FC236}">
                <a16:creationId xmlns:a16="http://schemas.microsoft.com/office/drawing/2014/main" id="{C2C24ED7-7B8B-0B41-AA29-A36E96C3CF7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8534" y="3250935"/>
            <a:ext cx="737269" cy="737269"/>
          </a:xfrm>
          <a:prstGeom prst="rect">
            <a:avLst/>
          </a:prstGeom>
        </p:spPr>
      </p:pic>
      <p:cxnSp>
        <p:nvCxnSpPr>
          <p:cNvPr id="79" name="直线箭头连接符 78">
            <a:extLst>
              <a:ext uri="{FF2B5EF4-FFF2-40B4-BE49-F238E27FC236}">
                <a16:creationId xmlns:a16="http://schemas.microsoft.com/office/drawing/2014/main" id="{78D784CA-8891-3B47-9449-A182AD45C195}"/>
              </a:ext>
            </a:extLst>
          </p:cNvPr>
          <p:cNvCxnSpPr>
            <a:cxnSpLocks/>
          </p:cNvCxnSpPr>
          <p:nvPr/>
        </p:nvCxnSpPr>
        <p:spPr>
          <a:xfrm flipH="1">
            <a:off x="7128179" y="3619570"/>
            <a:ext cx="83575" cy="300575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线箭头连接符 79">
            <a:extLst>
              <a:ext uri="{FF2B5EF4-FFF2-40B4-BE49-F238E27FC236}">
                <a16:creationId xmlns:a16="http://schemas.microsoft.com/office/drawing/2014/main" id="{B4478C65-9250-404F-82E7-8AFF30964086}"/>
              </a:ext>
            </a:extLst>
          </p:cNvPr>
          <p:cNvCxnSpPr>
            <a:cxnSpLocks/>
          </p:cNvCxnSpPr>
          <p:nvPr/>
        </p:nvCxnSpPr>
        <p:spPr>
          <a:xfrm flipH="1">
            <a:off x="8345223" y="3610958"/>
            <a:ext cx="64171" cy="248111"/>
          </a:xfrm>
          <a:prstGeom prst="straightConnector1">
            <a:avLst/>
          </a:prstGeom>
          <a:ln w="1270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/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  <m:r>
                      <a:rPr kumimoji="1" lang="en-US" altLang="zh-CN" sz="1000" baseline="-25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0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0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1" name="文本框 80">
                <a:extLst>
                  <a:ext uri="{FF2B5EF4-FFF2-40B4-BE49-F238E27FC236}">
                    <a16:creationId xmlns:a16="http://schemas.microsoft.com/office/drawing/2014/main" id="{DB15E3B2-83EE-024A-98D4-425F7AEEDC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407" y="3388414"/>
                <a:ext cx="718466" cy="246221"/>
              </a:xfrm>
              <a:prstGeom prst="rect">
                <a:avLst/>
              </a:prstGeom>
              <a:blipFill>
                <a:blip r:embed="rId25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/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(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  <m:r>
                      <m:rPr>
                        <m:sty m:val="p"/>
                      </m:rPr>
                      <a:rPr kumimoji="1" lang="en-US" altLang="zh-CN" sz="1000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x</m:t>
                    </m:r>
                  </m:oMath>
                </a14:m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,</a:t>
                </a:r>
                <a:r>
                  <a:rPr kumimoji="1" lang="zh-CN" altLang="en-US" sz="1000" dirty="0">
                    <a:solidFill>
                      <a:schemeClr val="bg1"/>
                    </a:solidFill>
                    <a:ea typeface="Arial" charset="0"/>
                    <a:cs typeface="Arial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zh-CN" altLang="en-US" sz="1000" i="1">
                        <a:solidFill>
                          <a:schemeClr val="bg1"/>
                        </a:solidFill>
                        <a:latin typeface="Cambria Math" charset="0"/>
                        <a:ea typeface="Arial" charset="0"/>
                        <a:cs typeface="Arial" charset="0"/>
                      </a:rPr>
                      <m:t>∆</m:t>
                    </m:r>
                  </m:oMath>
                </a14:m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y</a:t>
                </a:r>
                <a:r>
                  <a:rPr kumimoji="1" lang="en-US" altLang="zh-CN" sz="1000" baseline="-25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1</a:t>
                </a:r>
                <a:r>
                  <a:rPr kumimoji="1" lang="en-US" altLang="zh-CN" sz="1000" dirty="0">
                    <a:solidFill>
                      <a:schemeClr val="bg1"/>
                    </a:solidFill>
                    <a:latin typeface="Arial" charset="0"/>
                    <a:ea typeface="Arial" charset="0"/>
                    <a:cs typeface="Arial" charset="0"/>
                  </a:rPr>
                  <a:t>)</a:t>
                </a:r>
                <a:endParaRPr kumimoji="1" lang="zh-CN" altLang="en-US" sz="1000" dirty="0">
                  <a:solidFill>
                    <a:schemeClr val="bg1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2" name="文本框 81">
                <a:extLst>
                  <a:ext uri="{FF2B5EF4-FFF2-40B4-BE49-F238E27FC236}">
                    <a16:creationId xmlns:a16="http://schemas.microsoft.com/office/drawing/2014/main" id="{BD0C46D6-DD51-7E47-858F-1E3620093B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3395" y="3386397"/>
                <a:ext cx="718466" cy="246221"/>
              </a:xfrm>
              <a:prstGeom prst="rect">
                <a:avLst/>
              </a:prstGeom>
              <a:blipFill>
                <a:blip r:embed="rId26"/>
                <a:stretch>
                  <a:fillRect t="-5000" b="-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42A27CEC-B74E-F442-8503-6052A513B21F}"/>
              </a:ext>
            </a:extLst>
          </p:cNvPr>
          <p:cNvCxnSpPr>
            <a:cxnSpLocks/>
          </p:cNvCxnSpPr>
          <p:nvPr/>
        </p:nvCxnSpPr>
        <p:spPr>
          <a:xfrm>
            <a:off x="7285866" y="4012005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直线箭头连接符 83">
            <a:extLst>
              <a:ext uri="{FF2B5EF4-FFF2-40B4-BE49-F238E27FC236}">
                <a16:creationId xmlns:a16="http://schemas.microsoft.com/office/drawing/2014/main" id="{1883BE8F-4156-244E-A986-1F17778EEC55}"/>
              </a:ext>
            </a:extLst>
          </p:cNvPr>
          <p:cNvCxnSpPr>
            <a:cxnSpLocks/>
          </p:cNvCxnSpPr>
          <p:nvPr/>
        </p:nvCxnSpPr>
        <p:spPr>
          <a:xfrm>
            <a:off x="8356364" y="4015243"/>
            <a:ext cx="0" cy="2177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/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 wrap="square" rtlCol="0">
                <a:spAutoFit/>
              </a:bodyPr>
              <a:lstStyle/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 smtClean="0">
                          <a:latin typeface="Cambria Math" charset="0"/>
                          <a:ea typeface="Arial" charset="0"/>
                          <a:cs typeface="Arial" charset="0"/>
                        </a:rPr>
                        <m:t>      </m:t>
                      </m:r>
                      <m:r>
                        <a:rPr kumimoji="1" lang="zh-CN" altLang="en-US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∆</m:t>
                      </m:r>
                      <m:sSub>
                        <m:sSubPr>
                          <m:ctrlPr>
                            <a:rPr kumimoji="1" lang="en-US" altLang="zh-CN" sz="1200" i="1">
                              <a:latin typeface="Cambria Math" panose="02040503050406030204" pitchFamily="18" charset="0"/>
                              <a:ea typeface="Arial" charset="0"/>
                              <a:cs typeface="Arial" charset="0"/>
                            </a:rPr>
                          </m:ctrlPr>
                        </m:sSubPr>
                        <m:e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𝑦</m:t>
                          </m:r>
                        </m:e>
                        <m:sub>
                          <m:r>
                            <a:rPr kumimoji="1" lang="en-US" altLang="zh-CN" sz="1200" i="1">
                              <a:latin typeface="Cambria Math" charset="0"/>
                              <a:ea typeface="Arial" charset="0"/>
                              <a:cs typeface="Arial" charset="0"/>
                            </a:rPr>
                            <m:t>0</m:t>
                          </m:r>
                        </m:sub>
                      </m:sSub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=</m:t>
                      </m:r>
                    </m:oMath>
                  </m:oMathPara>
                </a14:m>
                <a:endParaRPr kumimoji="1" lang="en-US" altLang="zh-CN" sz="1200" i="1" dirty="0">
                  <a:latin typeface="Cambria Math" charset="0"/>
                  <a:ea typeface="Arial" charset="0"/>
                  <a:cs typeface="Arial" charset="0"/>
                </a:endParaRPr>
              </a:p>
              <a:p>
                <a:pPr algn="ctr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  −0.8</m:t>
                      </m:r>
                      <m:r>
                        <a:rPr kumimoji="1" lang="en-US" altLang="zh-CN" sz="1200" b="0" i="1" smtClean="0">
                          <a:latin typeface="Cambria Math" panose="02040503050406030204" pitchFamily="18" charset="0"/>
                          <a:ea typeface="Arial" charset="0"/>
                          <a:cs typeface="Arial" charset="0"/>
                        </a:rPr>
                        <m:t>4</m:t>
                      </m:r>
                      <m:r>
                        <a:rPr kumimoji="1" lang="en-US" altLang="zh-CN" sz="1200" i="1">
                          <a:latin typeface="Cambria Math" charset="0"/>
                          <a:ea typeface="Arial" charset="0"/>
                          <a:cs typeface="Arial" charset="0"/>
                        </a:rPr>
                        <m:t>𝑝𝑖𝑥</m:t>
                      </m:r>
                    </m:oMath>
                  </m:oMathPara>
                </a14:m>
                <a:endParaRPr lang="en-US" sz="1200" dirty="0">
                  <a:solidFill>
                    <a:prstClr val="black"/>
                  </a:solidFill>
                  <a:latin typeface="Arial" charset="0"/>
                  <a:ea typeface="Arial" charset="0"/>
                  <a:cs typeface="Arial" charset="0"/>
                </a:endParaRPr>
              </a:p>
            </p:txBody>
          </p:sp>
        </mc:Choice>
        <mc:Fallback xmlns="">
          <p:sp>
            <p:nvSpPr>
              <p:cNvPr id="85" name="TextBox 39">
                <a:extLst>
                  <a:ext uri="{FF2B5EF4-FFF2-40B4-BE49-F238E27FC236}">
                    <a16:creationId xmlns:a16="http://schemas.microsoft.com/office/drawing/2014/main" id="{34DCB033-F81A-9F47-9DC8-C317F507DB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6741" y="4230270"/>
                <a:ext cx="810907" cy="461665"/>
              </a:xfrm>
              <a:prstGeom prst="rect">
                <a:avLst/>
              </a:prstGeom>
              <a:blipFill>
                <a:blip r:embed="rId27"/>
                <a:stretch>
                  <a:fillRect l="-4545" b="-2632"/>
                </a:stretch>
              </a:blipFill>
              <a:ln>
                <a:solidFill>
                  <a:schemeClr val="bg1">
                    <a:lumMod val="65000"/>
                  </a:schemeClr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文本框 85">
            <a:extLst>
              <a:ext uri="{FF2B5EF4-FFF2-40B4-BE49-F238E27FC236}">
                <a16:creationId xmlns:a16="http://schemas.microsoft.com/office/drawing/2014/main" id="{53BCC839-B0DA-3443-BA9C-0D9A3F95E1D5}"/>
              </a:ext>
            </a:extLst>
          </p:cNvPr>
          <p:cNvSpPr txBox="1"/>
          <p:nvPr/>
        </p:nvSpPr>
        <p:spPr>
          <a:xfrm>
            <a:off x="7006318" y="2369776"/>
            <a:ext cx="16257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5. POC</a:t>
            </a:r>
          </a:p>
          <a:p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      (Movement</a:t>
            </a:r>
            <a:r>
              <a:rPr lang="zh-CN" altLang="en-US" sz="800" b="1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US" altLang="zh-CN" sz="800" b="1" dirty="0">
                <a:latin typeface="Arial" charset="0"/>
                <a:ea typeface="Arial" charset="0"/>
                <a:cs typeface="Arial" charset="0"/>
              </a:rPr>
              <a:t>Measurement)</a:t>
            </a:r>
            <a:endParaRPr kumimoji="1" lang="zh-CN" altLang="en-US" sz="800" b="1" dirty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7" name="正方形/長方形 18">
            <a:extLst>
              <a:ext uri="{FF2B5EF4-FFF2-40B4-BE49-F238E27FC236}">
                <a16:creationId xmlns:a16="http://schemas.microsoft.com/office/drawing/2014/main" id="{6ED92F04-E952-A949-98BF-7E32BFD20445}"/>
              </a:ext>
            </a:extLst>
          </p:cNvPr>
          <p:cNvSpPr/>
          <p:nvPr/>
        </p:nvSpPr>
        <p:spPr>
          <a:xfrm>
            <a:off x="2096642" y="1594974"/>
            <a:ext cx="78098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Previous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88" name="正方形/長方形 19">
            <a:extLst>
              <a:ext uri="{FF2B5EF4-FFF2-40B4-BE49-F238E27FC236}">
                <a16:creationId xmlns:a16="http://schemas.microsoft.com/office/drawing/2014/main" id="{3EE9EB45-00F5-D04B-9559-E9228D779D1F}"/>
              </a:ext>
            </a:extLst>
          </p:cNvPr>
          <p:cNvSpPr/>
          <p:nvPr/>
        </p:nvSpPr>
        <p:spPr>
          <a:xfrm>
            <a:off x="1743581" y="1896409"/>
            <a:ext cx="71365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Recent 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0" name="正方形/長方形 19">
            <a:extLst>
              <a:ext uri="{FF2B5EF4-FFF2-40B4-BE49-F238E27FC236}">
                <a16:creationId xmlns:a16="http://schemas.microsoft.com/office/drawing/2014/main" id="{40D8BCFB-050B-D645-8469-8BBD66498FCF}"/>
              </a:ext>
            </a:extLst>
          </p:cNvPr>
          <p:cNvSpPr/>
          <p:nvPr/>
        </p:nvSpPr>
        <p:spPr>
          <a:xfrm>
            <a:off x="5020708" y="131239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1" name="正方形/長方形 18">
            <a:extLst>
              <a:ext uri="{FF2B5EF4-FFF2-40B4-BE49-F238E27FC236}">
                <a16:creationId xmlns:a16="http://schemas.microsoft.com/office/drawing/2014/main" id="{12D93792-1BEC-7C43-AAE9-B111EDBF8013}"/>
              </a:ext>
            </a:extLst>
          </p:cNvPr>
          <p:cNvSpPr/>
          <p:nvPr/>
        </p:nvSpPr>
        <p:spPr>
          <a:xfrm>
            <a:off x="5370656" y="9874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9" name="标题 8">
            <a:extLst>
              <a:ext uri="{FF2B5EF4-FFF2-40B4-BE49-F238E27FC236}">
                <a16:creationId xmlns:a16="http://schemas.microsoft.com/office/drawing/2014/main" id="{D4975471-DBE2-974B-815C-7E772E3BA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-108000"/>
            <a:ext cx="7886700" cy="1104636"/>
          </a:xfrm>
        </p:spPr>
        <p:txBody>
          <a:bodyPr/>
          <a:lstStyle/>
          <a:p>
            <a:pPr algn="ctr"/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Methodology</a:t>
            </a:r>
            <a:endParaRPr lang="zh-CN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F6241648-F11A-3D4F-BC4E-633FEBC4C999}"/>
              </a:ext>
            </a:extLst>
          </p:cNvPr>
          <p:cNvSpPr txBox="1"/>
          <p:nvPr/>
        </p:nvSpPr>
        <p:spPr>
          <a:xfrm>
            <a:off x="1842809" y="1227085"/>
            <a:ext cx="13708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1. </a:t>
            </a:r>
            <a:r>
              <a:rPr lang="en-US" altLang="zh-CN" sz="1000" b="1" dirty="0">
                <a:latin typeface="Arial" charset="0"/>
                <a:ea typeface="Arial" charset="0"/>
                <a:cs typeface="Arial" charset="0"/>
              </a:rPr>
              <a:t>Bones Detection</a:t>
            </a:r>
          </a:p>
        </p:txBody>
      </p:sp>
      <p:sp>
        <p:nvSpPr>
          <p:cNvPr id="25" name="椭圆 24">
            <a:extLst>
              <a:ext uri="{FF2B5EF4-FFF2-40B4-BE49-F238E27FC236}">
                <a16:creationId xmlns:a16="http://schemas.microsoft.com/office/drawing/2014/main" id="{1E98DFF5-21CD-184A-B992-75C4DC0FB167}"/>
              </a:ext>
            </a:extLst>
          </p:cNvPr>
          <p:cNvSpPr/>
          <p:nvPr/>
        </p:nvSpPr>
        <p:spPr>
          <a:xfrm>
            <a:off x="1630146" y="1350437"/>
            <a:ext cx="313819" cy="313819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6" name="左箭头 25">
            <a:extLst>
              <a:ext uri="{FF2B5EF4-FFF2-40B4-BE49-F238E27FC236}">
                <a16:creationId xmlns:a16="http://schemas.microsoft.com/office/drawing/2014/main" id="{5EE05914-674F-0349-ABCF-39FD849DF1DD}"/>
              </a:ext>
            </a:extLst>
          </p:cNvPr>
          <p:cNvSpPr/>
          <p:nvPr/>
        </p:nvSpPr>
        <p:spPr>
          <a:xfrm rot="10800000">
            <a:off x="1887134" y="1434054"/>
            <a:ext cx="1147609" cy="160155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36B413-F32C-2E4F-BB71-7C62C4B64780}"/>
              </a:ext>
            </a:extLst>
          </p:cNvPr>
          <p:cNvSpPr/>
          <p:nvPr/>
        </p:nvSpPr>
        <p:spPr>
          <a:xfrm>
            <a:off x="107004" y="931044"/>
            <a:ext cx="2826466" cy="4485768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Rectangle 74">
            <a:extLst>
              <a:ext uri="{FF2B5EF4-FFF2-40B4-BE49-F238E27FC236}">
                <a16:creationId xmlns:a16="http://schemas.microsoft.com/office/drawing/2014/main" id="{189A4AEF-BF42-854E-846B-940D18533D6B}"/>
              </a:ext>
            </a:extLst>
          </p:cNvPr>
          <p:cNvSpPr/>
          <p:nvPr/>
        </p:nvSpPr>
        <p:spPr>
          <a:xfrm>
            <a:off x="2933471" y="931044"/>
            <a:ext cx="5890194" cy="4706700"/>
          </a:xfrm>
          <a:prstGeom prst="rect">
            <a:avLst/>
          </a:prstGeom>
          <a:solidFill>
            <a:schemeClr val="bg1">
              <a:lumMod val="95000"/>
              <a:alpha val="90000"/>
            </a:schemeClr>
          </a:solidFill>
          <a:ln>
            <a:solidFill>
              <a:schemeClr val="bg1">
                <a:lumMod val="9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2" name="图片 51">
            <a:extLst>
              <a:ext uri="{FF2B5EF4-FFF2-40B4-BE49-F238E27FC236}">
                <a16:creationId xmlns:a16="http://schemas.microsoft.com/office/drawing/2014/main" id="{5998B22C-8220-F249-8E37-030FDFB3FA7E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458" y="4400144"/>
            <a:ext cx="1402080" cy="1200912"/>
          </a:xfrm>
          <a:prstGeom prst="rect">
            <a:avLst/>
          </a:prstGeom>
        </p:spPr>
      </p:pic>
      <p:cxnSp>
        <p:nvCxnSpPr>
          <p:cNvPr id="54" name="直线连接符 53">
            <a:extLst>
              <a:ext uri="{FF2B5EF4-FFF2-40B4-BE49-F238E27FC236}">
                <a16:creationId xmlns:a16="http://schemas.microsoft.com/office/drawing/2014/main" id="{FABDB261-5424-8C46-8E58-C53795EB7C42}"/>
              </a:ext>
            </a:extLst>
          </p:cNvPr>
          <p:cNvCxnSpPr>
            <a:cxnSpLocks/>
          </p:cNvCxnSpPr>
          <p:nvPr/>
        </p:nvCxnSpPr>
        <p:spPr>
          <a:xfrm flipH="1">
            <a:off x="3089670" y="4630593"/>
            <a:ext cx="1162976" cy="31931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A2A05E95-487C-9941-A9CB-9D55426C3796}"/>
              </a:ext>
            </a:extLst>
          </p:cNvPr>
          <p:cNvCxnSpPr>
            <a:cxnSpLocks/>
          </p:cNvCxnSpPr>
          <p:nvPr/>
        </p:nvCxnSpPr>
        <p:spPr>
          <a:xfrm flipH="1" flipV="1">
            <a:off x="3088688" y="5072753"/>
            <a:ext cx="1170728" cy="28828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矩形 55">
            <a:extLst>
              <a:ext uri="{FF2B5EF4-FFF2-40B4-BE49-F238E27FC236}">
                <a16:creationId xmlns:a16="http://schemas.microsoft.com/office/drawing/2014/main" id="{648BBAEA-F433-2745-BE4E-28863943D076}"/>
              </a:ext>
            </a:extLst>
          </p:cNvPr>
          <p:cNvSpPr/>
          <p:nvPr/>
        </p:nvSpPr>
        <p:spPr>
          <a:xfrm>
            <a:off x="3091488" y="4953735"/>
            <a:ext cx="119119" cy="117383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7" name="左箭头 26">
            <a:extLst>
              <a:ext uri="{FF2B5EF4-FFF2-40B4-BE49-F238E27FC236}">
                <a16:creationId xmlns:a16="http://schemas.microsoft.com/office/drawing/2014/main" id="{24E6E05B-29C4-834B-B27A-9C4191DCBBD7}"/>
              </a:ext>
            </a:extLst>
          </p:cNvPr>
          <p:cNvSpPr/>
          <p:nvPr/>
        </p:nvSpPr>
        <p:spPr>
          <a:xfrm rot="16200000">
            <a:off x="3534088" y="4046791"/>
            <a:ext cx="308127" cy="167213"/>
          </a:xfrm>
          <a:prstGeom prst="lef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0BABE6C0-3B64-244A-8F2A-AC8B822D6FF4}"/>
              </a:ext>
            </a:extLst>
          </p:cNvPr>
          <p:cNvSpPr txBox="1"/>
          <p:nvPr/>
        </p:nvSpPr>
        <p:spPr>
          <a:xfrm>
            <a:off x="3705444" y="3976698"/>
            <a:ext cx="10766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b="1" dirty="0">
                <a:latin typeface="Arial" charset="0"/>
                <a:ea typeface="Arial" charset="0"/>
                <a:cs typeface="Arial" charset="0"/>
              </a:rPr>
              <a:t>2. </a:t>
            </a:r>
            <a:r>
              <a:rPr lang="en-US" altLang="zh-CN" sz="1200" b="1" dirty="0" err="1">
                <a:latin typeface="Arial" charset="0"/>
                <a:ea typeface="Arial" charset="0"/>
                <a:cs typeface="Arial" charset="0"/>
              </a:rPr>
              <a:t>AdaBoost</a:t>
            </a:r>
            <a:endParaRPr kumimoji="1" lang="zh-CN" altLang="en-US" sz="1200" b="1" dirty="0"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0FC9F5E3-E1F8-4842-AF75-F5AF3B6FFDF7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2391" y="1035093"/>
            <a:ext cx="1267447" cy="1591601"/>
          </a:xfrm>
          <a:prstGeom prst="rect">
            <a:avLst/>
          </a:prstGeom>
        </p:spPr>
      </p:pic>
      <p:pic>
        <p:nvPicPr>
          <p:cNvPr id="51" name="图片 50">
            <a:extLst>
              <a:ext uri="{FF2B5EF4-FFF2-40B4-BE49-F238E27FC236}">
                <a16:creationId xmlns:a16="http://schemas.microsoft.com/office/drawing/2014/main" id="{21167672-F668-EA46-B3D7-48B736E43E4E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918" y="2713130"/>
            <a:ext cx="1402080" cy="1207008"/>
          </a:xfrm>
          <a:prstGeom prst="rect">
            <a:avLst/>
          </a:prstGeom>
        </p:spPr>
      </p:pic>
      <p:sp>
        <p:nvSpPr>
          <p:cNvPr id="60" name="Rectangle 6">
            <a:extLst>
              <a:ext uri="{FF2B5EF4-FFF2-40B4-BE49-F238E27FC236}">
                <a16:creationId xmlns:a16="http://schemas.microsoft.com/office/drawing/2014/main" id="{CC0224C0-4180-B943-984F-1ECD40C340BA}"/>
              </a:ext>
            </a:extLst>
          </p:cNvPr>
          <p:cNvSpPr/>
          <p:nvPr/>
        </p:nvSpPr>
        <p:spPr>
          <a:xfrm>
            <a:off x="3006923" y="980582"/>
            <a:ext cx="1406339" cy="2943221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4F680A0-04A0-7341-B2F2-E9BE88202890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11" y="4375858"/>
            <a:ext cx="1182351" cy="1182351"/>
          </a:xfrm>
          <a:prstGeom prst="rect">
            <a:avLst/>
          </a:prstGeom>
        </p:spPr>
      </p:pic>
      <p:sp>
        <p:nvSpPr>
          <p:cNvPr id="61" name="Rectangle 6">
            <a:extLst>
              <a:ext uri="{FF2B5EF4-FFF2-40B4-BE49-F238E27FC236}">
                <a16:creationId xmlns:a16="http://schemas.microsoft.com/office/drawing/2014/main" id="{9276C899-45AC-C946-98E9-5C9416E1A4AE}"/>
              </a:ext>
            </a:extLst>
          </p:cNvPr>
          <p:cNvSpPr/>
          <p:nvPr/>
        </p:nvSpPr>
        <p:spPr>
          <a:xfrm rot="5400000">
            <a:off x="4011535" y="3322516"/>
            <a:ext cx="1266153" cy="3278816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3" name="Picture 27">
            <a:extLst>
              <a:ext uri="{FF2B5EF4-FFF2-40B4-BE49-F238E27FC236}">
                <a16:creationId xmlns:a16="http://schemas.microsoft.com/office/drawing/2014/main" id="{F8E21EB0-1A2F-1342-B7BC-B4E2C47C04D0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9310" y="4391261"/>
            <a:ext cx="737547" cy="737547"/>
          </a:xfrm>
          <a:prstGeom prst="rect">
            <a:avLst/>
          </a:prstGeom>
          <a:ln>
            <a:solidFill>
              <a:srgbClr val="00B0F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89" name="正方形/長方形 18">
            <a:extLst>
              <a:ext uri="{FF2B5EF4-FFF2-40B4-BE49-F238E27FC236}">
                <a16:creationId xmlns:a16="http://schemas.microsoft.com/office/drawing/2014/main" id="{71DF380C-BFA7-E545-9F77-4034097610B1}"/>
              </a:ext>
            </a:extLst>
          </p:cNvPr>
          <p:cNvSpPr/>
          <p:nvPr/>
        </p:nvSpPr>
        <p:spPr>
          <a:xfrm>
            <a:off x="4366056" y="4366207"/>
            <a:ext cx="28725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P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  <p:pic>
        <p:nvPicPr>
          <p:cNvPr id="92" name="Picture 21">
            <a:extLst>
              <a:ext uri="{FF2B5EF4-FFF2-40B4-BE49-F238E27FC236}">
                <a16:creationId xmlns:a16="http://schemas.microsoft.com/office/drawing/2014/main" id="{138C880F-31B9-0E4A-BD59-2F44B283B5C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9423" y="4630593"/>
            <a:ext cx="730449" cy="730449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3" name="正方形/長方形 19">
            <a:extLst>
              <a:ext uri="{FF2B5EF4-FFF2-40B4-BE49-F238E27FC236}">
                <a16:creationId xmlns:a16="http://schemas.microsoft.com/office/drawing/2014/main" id="{CAAFDA4B-C48A-D140-830A-FA698DEFE840}"/>
              </a:ext>
            </a:extLst>
          </p:cNvPr>
          <p:cNvSpPr/>
          <p:nvPr/>
        </p:nvSpPr>
        <p:spPr>
          <a:xfrm>
            <a:off x="4217472" y="4596535"/>
            <a:ext cx="29527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ja-JP" sz="1200" dirty="0">
                <a:solidFill>
                  <a:schemeClr val="bg1">
                    <a:lumMod val="95000"/>
                  </a:schemeClr>
                </a:solidFill>
                <a:latin typeface="Arial" charset="0"/>
                <a:ea typeface="Arial" charset="0"/>
                <a:cs typeface="Arial" charset="0"/>
              </a:rPr>
              <a:t>R</a:t>
            </a:r>
            <a:endParaRPr lang="ja-JP" altLang="en-US" sz="1200" dirty="0">
              <a:solidFill>
                <a:schemeClr val="bg1">
                  <a:lumMod val="95000"/>
                </a:schemeClr>
              </a:solidFill>
              <a:latin typeface="Arial" charset="0"/>
              <a:ea typeface="Arial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76163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9018</TotalTime>
  <Words>1701</Words>
  <Application>Microsoft Macintosh PowerPoint</Application>
  <PresentationFormat>全屏显示(16:10)</PresentationFormat>
  <Paragraphs>297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6" baseType="lpstr">
      <vt:lpstr>等线</vt:lpstr>
      <vt:lpstr>游ゴシック</vt:lpstr>
      <vt:lpstr>Arial</vt:lpstr>
      <vt:lpstr>Calibri</vt:lpstr>
      <vt:lpstr>Calibri Light</vt:lpstr>
      <vt:lpstr>Cambria Math</vt:lpstr>
      <vt:lpstr>Times New Roman</vt:lpstr>
      <vt:lpstr>Wingdings</vt:lpstr>
      <vt:lpstr>Office 主题​​</vt:lpstr>
      <vt:lpstr>PowerPoint 演示文稿</vt:lpstr>
      <vt:lpstr>Rheumatoid Arthritis</vt:lpstr>
      <vt:lpstr>PowerPoint 演示文稿</vt:lpstr>
      <vt:lpstr>Algorithm Flow</vt:lpstr>
      <vt:lpstr>Bone margin</vt:lpstr>
      <vt:lpstr>Algorithm Flow</vt:lpstr>
      <vt:lpstr>Methodology</vt:lpstr>
      <vt:lpstr>Methodology</vt:lpstr>
      <vt:lpstr>Methodology</vt:lpstr>
      <vt:lpstr>Methodology</vt:lpstr>
      <vt:lpstr>Methodology</vt:lpstr>
      <vt:lpstr>Methodology</vt:lpstr>
      <vt:lpstr>Methodology</vt:lpstr>
      <vt:lpstr>PowerPoint 演示文稿</vt:lpstr>
      <vt:lpstr>PowerPoint 演示文稿</vt:lpstr>
      <vt:lpstr>Comparison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欧　亜非</cp:lastModifiedBy>
  <cp:revision>102</cp:revision>
  <cp:lastPrinted>2018-12-13T13:04:47Z</cp:lastPrinted>
  <dcterms:created xsi:type="dcterms:W3CDTF">2018-12-12T06:31:07Z</dcterms:created>
  <dcterms:modified xsi:type="dcterms:W3CDTF">2023-05-24T03:45:43Z</dcterms:modified>
</cp:coreProperties>
</file>