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9" r:id="rId7"/>
    <p:sldId id="278" r:id="rId8"/>
    <p:sldId id="281" r:id="rId9"/>
    <p:sldId id="258" r:id="rId10"/>
    <p:sldId id="262" r:id="rId11"/>
    <p:sldId id="276" r:id="rId12"/>
    <p:sldId id="277" r:id="rId13"/>
    <p:sldId id="263" r:id="rId14"/>
    <p:sldId id="265" r:id="rId15"/>
    <p:sldId id="274" r:id="rId16"/>
    <p:sldId id="266" r:id="rId17"/>
    <p:sldId id="269" r:id="rId18"/>
    <p:sldId id="280" r:id="rId19"/>
    <p:sldId id="271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Mean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of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2014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Median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House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Price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of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Wards</a:t>
            </a:r>
            <a:r>
              <a:rPr lang="zh-CN" altLang="en-US" b="1" baseline="0" dirty="0">
                <a:solidFill>
                  <a:schemeClr val="tx1"/>
                </a:solidFill>
              </a:rPr>
              <a:t> </a:t>
            </a:r>
            <a:r>
              <a:rPr lang="en-US" altLang="zh-CN" b="1" baseline="0" dirty="0">
                <a:solidFill>
                  <a:schemeClr val="tx1"/>
                </a:solidFill>
              </a:rPr>
              <a:t>in</a:t>
            </a:r>
            <a:r>
              <a:rPr lang="zh-CN" altLang="en-US" b="1" baseline="0" dirty="0">
                <a:solidFill>
                  <a:schemeClr val="tx1"/>
                </a:solidFill>
              </a:rPr>
              <a:t> </a:t>
            </a:r>
            <a:r>
              <a:rPr lang="en-US" altLang="zh-CN" b="1" baseline="0" dirty="0">
                <a:solidFill>
                  <a:schemeClr val="tx1"/>
                </a:solidFill>
              </a:rPr>
              <a:t>London</a:t>
            </a:r>
            <a:r>
              <a:rPr lang="zh-CN" altLang="en-US" b="1" baseline="0" dirty="0">
                <a:solidFill>
                  <a:schemeClr val="tx1"/>
                </a:solidFill>
              </a:rPr>
              <a:t> </a:t>
            </a:r>
            <a:endParaRPr lang="en-US" altLang="zh-CN" b="1" baseline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for</a:t>
            </a:r>
            <a:r>
              <a:rPr lang="zh-CN" altLang="en-US" b="1" baseline="0" dirty="0">
                <a:solidFill>
                  <a:schemeClr val="tx1"/>
                </a:solidFill>
              </a:rPr>
              <a:t> </a:t>
            </a:r>
            <a:r>
              <a:rPr lang="en-US" altLang="zh-CN" b="1" baseline="0" dirty="0">
                <a:solidFill>
                  <a:schemeClr val="tx1"/>
                </a:solidFill>
              </a:rPr>
              <a:t>Different</a:t>
            </a:r>
            <a:r>
              <a:rPr lang="zh-CN" altLang="en-US" b="1" baseline="0" dirty="0">
                <a:solidFill>
                  <a:schemeClr val="tx1"/>
                </a:solidFill>
              </a:rPr>
              <a:t> </a:t>
            </a:r>
            <a:r>
              <a:rPr lang="en-US" altLang="zh-CN" b="1" baseline="0" dirty="0">
                <a:solidFill>
                  <a:schemeClr val="tx1"/>
                </a:solidFill>
              </a:rPr>
              <a:t>Kinds</a:t>
            </a:r>
            <a:r>
              <a:rPr lang="zh-CN" altLang="en-US" b="1" baseline="0" dirty="0">
                <a:solidFill>
                  <a:schemeClr val="tx1"/>
                </a:solidFill>
              </a:rPr>
              <a:t> </a:t>
            </a:r>
            <a:r>
              <a:rPr lang="en-US" altLang="zh-CN" b="1" baseline="0" dirty="0">
                <a:solidFill>
                  <a:schemeClr val="tx1"/>
                </a:solidFill>
              </a:rPr>
              <a:t>of</a:t>
            </a:r>
            <a:r>
              <a:rPr lang="zh-CN" altLang="en-US" b="1" baseline="0" dirty="0">
                <a:solidFill>
                  <a:schemeClr val="tx1"/>
                </a:solidFill>
              </a:rPr>
              <a:t> </a:t>
            </a:r>
            <a:r>
              <a:rPr lang="en-US" altLang="zh-CN" b="1" baseline="0" dirty="0">
                <a:solidFill>
                  <a:schemeClr val="tx1"/>
                </a:solidFill>
              </a:rPr>
              <a:t>Supermarkets</a:t>
            </a:r>
            <a:r>
              <a:rPr lang="zh-CN" altLang="en-US" b="1" baseline="0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67387A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Waitrose</c:v>
                </c:pt>
                <c:pt idx="1">
                  <c:v>Sainsbury's</c:v>
                </c:pt>
                <c:pt idx="2">
                  <c:v>M&amp;S</c:v>
                </c:pt>
                <c:pt idx="3">
                  <c:v>Tesco</c:v>
                </c:pt>
                <c:pt idx="4">
                  <c:v>Coop</c:v>
                </c:pt>
                <c:pt idx="5">
                  <c:v>Morrisons</c:v>
                </c:pt>
                <c:pt idx="6">
                  <c:v>Iceland</c:v>
                </c:pt>
                <c:pt idx="7">
                  <c:v>Lidl</c:v>
                </c:pt>
                <c:pt idx="8">
                  <c:v>ASDA</c:v>
                </c:pt>
                <c:pt idx="9">
                  <c:v>Aldi</c:v>
                </c:pt>
              </c:strCache>
            </c:strRef>
          </c:cat>
          <c:val>
            <c:numRef>
              <c:f>Sheet1!$B$2:$B$11</c:f>
              <c:numCache>
                <c:formatCode>0.00</c:formatCode>
                <c:ptCount val="10"/>
                <c:pt idx="0">
                  <c:v>653978.05633802817</c:v>
                </c:pt>
                <c:pt idx="1">
                  <c:v>509369.38636363635</c:v>
                </c:pt>
                <c:pt idx="2">
                  <c:v>492355.83333333331</c:v>
                </c:pt>
                <c:pt idx="3">
                  <c:v>461977.5</c:v>
                </c:pt>
                <c:pt idx="4">
                  <c:v>433186.23255813954</c:v>
                </c:pt>
                <c:pt idx="5">
                  <c:v>363236.03225806454</c:v>
                </c:pt>
                <c:pt idx="6">
                  <c:v>359420.5294117647</c:v>
                </c:pt>
                <c:pt idx="7">
                  <c:v>342372.5</c:v>
                </c:pt>
                <c:pt idx="8">
                  <c:v>337897.5</c:v>
                </c:pt>
                <c:pt idx="9">
                  <c:v>306091.42307692306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F6-8E4F-82E3-432DFD610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2274847"/>
        <c:axId val="2022223903"/>
      </c:barChart>
      <c:catAx>
        <c:axId val="1392274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Different</a:t>
                </a:r>
                <a:r>
                  <a:rPr lang="zh-CN" altLang="en-US" b="1"/>
                  <a:t> </a:t>
                </a:r>
                <a:r>
                  <a:rPr lang="en-US" altLang="zh-CN" b="1"/>
                  <a:t>Kinds</a:t>
                </a:r>
                <a:r>
                  <a:rPr lang="zh-CN" altLang="en-US" b="1"/>
                  <a:t> </a:t>
                </a:r>
                <a:r>
                  <a:rPr lang="en-US" altLang="zh-CN" b="1"/>
                  <a:t>of</a:t>
                </a:r>
                <a:r>
                  <a:rPr lang="zh-CN" altLang="en-US" b="1"/>
                  <a:t> </a:t>
                </a:r>
                <a:r>
                  <a:rPr lang="en-US" altLang="zh-CN" b="1"/>
                  <a:t>Supermarkets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223903"/>
        <c:crosses val="autoZero"/>
        <c:auto val="1"/>
        <c:lblAlgn val="ctr"/>
        <c:lblOffset val="100"/>
        <c:noMultiLvlLbl val="0"/>
      </c:catAx>
      <c:valAx>
        <c:axId val="202222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baseline="0">
                    <a:effectLst/>
                  </a:rPr>
                  <a:t>2014</a:t>
                </a:r>
                <a:r>
                  <a:rPr lang="en-US" altLang="zh-CN" sz="1000" b="1" i="0" u="none" strike="noStrike" baseline="0">
                    <a:effectLst/>
                  </a:rPr>
                  <a:t> </a:t>
                </a:r>
                <a:r>
                  <a:rPr lang="en-US" sz="1000" b="1" i="0" u="none" strike="noStrike" baseline="0">
                    <a:effectLst/>
                  </a:rPr>
                  <a:t>Median</a:t>
                </a:r>
                <a:r>
                  <a:rPr lang="en-US" altLang="zh-CN" sz="1000" b="1" i="0" u="none" strike="noStrike" baseline="0">
                    <a:effectLst/>
                  </a:rPr>
                  <a:t> </a:t>
                </a:r>
                <a:r>
                  <a:rPr lang="en-US" sz="1000" b="1" i="0" u="none" strike="noStrike" baseline="0">
                    <a:effectLst/>
                  </a:rPr>
                  <a:t>House</a:t>
                </a:r>
                <a:r>
                  <a:rPr lang="en-US" altLang="zh-CN" sz="1000" b="1" i="0" u="none" strike="noStrike" baseline="0">
                    <a:effectLst/>
                  </a:rPr>
                  <a:t> </a:t>
                </a:r>
                <a:r>
                  <a:rPr lang="en-US" sz="1000" b="1" i="0" u="none" strike="noStrike" baseline="0">
                    <a:effectLst/>
                  </a:rPr>
                  <a:t>Price</a:t>
                </a:r>
                <a:r>
                  <a:rPr lang="en-US" altLang="zh-CN" sz="1000" b="1" i="0" u="none" strike="noStrike" baseline="0">
                    <a:effectLst/>
                  </a:rPr>
                  <a:t> </a:t>
                </a:r>
                <a:r>
                  <a:rPr lang="en-US" sz="1000" b="1" i="0" u="none" strike="noStrike" baseline="0">
                    <a:effectLst/>
                  </a:rPr>
                  <a:t>of</a:t>
                </a:r>
                <a:r>
                  <a:rPr lang="en-US" altLang="zh-CN" sz="1000" b="1" i="0" u="none" strike="noStrike" baseline="0">
                    <a:effectLst/>
                  </a:rPr>
                  <a:t> </a:t>
                </a:r>
                <a:r>
                  <a:rPr lang="en-US" sz="1000" b="1" i="0" u="none" strike="noStrike" baseline="0">
                    <a:effectLst/>
                  </a:rPr>
                  <a:t>Wards</a:t>
                </a:r>
                <a:r>
                  <a:rPr lang="en-US" altLang="zh-CN" sz="1000" b="1" i="0" u="none" strike="noStrike" baseline="0">
                    <a:effectLst/>
                  </a:rPr>
                  <a:t> </a:t>
                </a:r>
                <a:r>
                  <a:rPr lang="en-US" sz="1000" b="1" i="0" u="none" strike="noStrike" baseline="0">
                    <a:effectLst/>
                  </a:rPr>
                  <a:t>in</a:t>
                </a:r>
                <a:r>
                  <a:rPr lang="en-US" altLang="zh-CN" sz="1000" b="1" i="0" u="none" strike="noStrike" baseline="0">
                    <a:effectLst/>
                  </a:rPr>
                  <a:t> </a:t>
                </a:r>
                <a:r>
                  <a:rPr lang="en-US" sz="1000" b="1" i="0" u="none" strike="noStrike" baseline="0">
                    <a:effectLst/>
                  </a:rPr>
                  <a:t>London</a:t>
                </a:r>
                <a:r>
                  <a:rPr lang="en-US" altLang="zh-CN" sz="1000" b="1" i="0" u="none" strike="noStrike" baseline="0">
                    <a:effectLst/>
                  </a:rPr>
                  <a:t>/pounds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0804210045380578E-2"/>
              <c:y val="7.929967990018142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274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DarkPurple102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SA_logo__whiteRGB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17"/>
            <a:ext cx="890536" cy="107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323850" y="1484317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23850" y="3068638"/>
            <a:ext cx="8496300" cy="363696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11B0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11B0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A1F4000-88F4-4EB7-B8F3-F97E83892ADC}" type="slidenum">
              <a:rPr lang="en-US" sz="2400" b="1">
                <a:solidFill>
                  <a:srgbClr val="0011B0"/>
                </a:solidFill>
                <a:latin typeface="Arial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 b="1" dirty="0">
              <a:solidFill>
                <a:srgbClr val="0011B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5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buFont typeface="Arial"/>
              <a:buChar char="•"/>
              <a:defRPr>
                <a:latin typeface="Cambria"/>
                <a:cs typeface="Cambria"/>
              </a:defRPr>
            </a:lvl1pPr>
            <a:lvl2pPr>
              <a:buFont typeface="Arial"/>
              <a:buChar char="•"/>
              <a:defRPr>
                <a:latin typeface="Cambria"/>
                <a:cs typeface="Cambria"/>
              </a:defRPr>
            </a:lvl2pPr>
            <a:lvl3pPr>
              <a:buFont typeface="Arial"/>
              <a:buChar char="•"/>
              <a:defRPr>
                <a:latin typeface="Cambria"/>
                <a:cs typeface="Cambria"/>
              </a:defRPr>
            </a:lvl3pPr>
            <a:lvl4pPr>
              <a:buFont typeface="Arial"/>
              <a:buChar char="•"/>
              <a:defRPr>
                <a:latin typeface="Cambria"/>
                <a:cs typeface="Cambria"/>
              </a:defRPr>
            </a:lvl4pPr>
            <a:lvl5pPr>
              <a:buFont typeface="Arial"/>
              <a:buChar char="•"/>
              <a:defRPr>
                <a:latin typeface="Cambria"/>
                <a:cs typeface="Cambr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40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30202" y="1447803"/>
            <a:ext cx="4168775" cy="52577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51377" y="1447803"/>
            <a:ext cx="4168775" cy="52577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609600"/>
            <a:ext cx="8229600" cy="8080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8"/>
            <a:ext cx="4040188" cy="4454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7" y="2174878"/>
            <a:ext cx="4041775" cy="4454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88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2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609600"/>
            <a:ext cx="5111750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2" y="17859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812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6138862"/>
            <a:ext cx="883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52400" y="612778"/>
            <a:ext cx="8839200" cy="54070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GB" noProof="0" dirty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02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330201" y="685800"/>
            <a:ext cx="8489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330201" y="1447800"/>
            <a:ext cx="84899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8" name="Picture 15" descr="DarkPurple90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ASA_logo__whiteRGB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0"/>
            <a:ext cx="42151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2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charset="0"/>
          <a:ea typeface="ＭＳ Ｐゴシック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mbria"/>
          <a:ea typeface="ＭＳ Ｐゴシック" charset="0"/>
          <a:cs typeface="Cambria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mbria"/>
          <a:ea typeface="ＭＳ Ｐゴシック" charset="-128"/>
          <a:cs typeface="Cambri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mbria"/>
          <a:ea typeface="ＭＳ Ｐゴシック" charset="-128"/>
          <a:cs typeface="Cambri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ondon.gov.uk/dataset/ward-profiles-and-atlas" TargetMode="External"/><Relationship Id="rId2" Type="http://schemas.openxmlformats.org/officeDocument/2006/relationships/hyperlink" Target="https://data.london.gov.uk/publisher/gl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allinlondon.co.uk/directory/1162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llinlondon.co.uk/directory/1162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5C4-6451-E348-BC5A-512EEB417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3941487"/>
            <a:ext cx="8496300" cy="1368425"/>
          </a:xfrm>
        </p:spPr>
        <p:txBody>
          <a:bodyPr/>
          <a:lstStyle/>
          <a:p>
            <a:r>
              <a:rPr lang="en-GB" sz="2800" dirty="0"/>
              <a:t>GROUP 2</a:t>
            </a:r>
            <a:br>
              <a:rPr lang="en-GB" dirty="0"/>
            </a:br>
            <a:br>
              <a:rPr lang="en-GB" dirty="0"/>
            </a:br>
            <a:r>
              <a:rPr lang="en-GB" sz="1400" dirty="0"/>
              <a:t>BOWEN ZHANG</a:t>
            </a:r>
            <a:br>
              <a:rPr lang="en-GB" sz="1400" dirty="0"/>
            </a:br>
            <a:r>
              <a:rPr lang="en-GB" sz="1400" dirty="0"/>
              <a:t>THOMAS VISSCHER</a:t>
            </a:r>
            <a:br>
              <a:rPr lang="en-GB" sz="1400" dirty="0"/>
            </a:br>
            <a:r>
              <a:rPr lang="en-GB" sz="1400" dirty="0"/>
              <a:t>YAFEI YE</a:t>
            </a:r>
            <a:br>
              <a:rPr lang="en-GB" sz="1400" dirty="0"/>
            </a:br>
            <a:r>
              <a:rPr lang="en-GB" sz="1400" dirty="0"/>
              <a:t>KRISTINA GONCHAROV</a:t>
            </a:r>
            <a:br>
              <a:rPr lang="en-GB" sz="1400" dirty="0"/>
            </a:b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B215A8-A93F-8647-8D28-3A09603C59CF}"/>
              </a:ext>
            </a:extLst>
          </p:cNvPr>
          <p:cNvSpPr txBox="1">
            <a:spLocks/>
          </p:cNvSpPr>
          <p:nvPr/>
        </p:nvSpPr>
        <p:spPr bwMode="auto">
          <a:xfrm>
            <a:off x="647700" y="2395714"/>
            <a:ext cx="7560129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/>
              <a:t>To what extent does your local supermarket indicate how expensive your area is to live in?</a:t>
            </a:r>
            <a:br>
              <a:rPr lang="en-GB" b="0" kern="0" dirty="0"/>
            </a:br>
            <a:br>
              <a:rPr lang="en-GB" kern="0" dirty="0"/>
            </a:b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06381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614A-BD6E-CD4A-97A7-E1093B6C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5" y="641606"/>
            <a:ext cx="7772400" cy="1362075"/>
          </a:xfrm>
        </p:spPr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9054-C7E8-774D-8B08-27BF7842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53" y="2978519"/>
            <a:ext cx="7772400" cy="2062264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US" altLang="zh-CN" dirty="0"/>
              <a:t>wo</a:t>
            </a:r>
            <a:r>
              <a:rPr lang="zh-CN" altLang="en-US" dirty="0"/>
              <a:t> </a:t>
            </a:r>
            <a:r>
              <a:rPr lang="en-US" altLang="zh-CN" dirty="0"/>
              <a:t>Sample </a:t>
            </a:r>
            <a:r>
              <a:rPr lang="en-GB" dirty="0"/>
              <a:t>T</a:t>
            </a:r>
            <a:r>
              <a:rPr lang="en-US" altLang="zh-CN" dirty="0"/>
              <a:t>-test </a:t>
            </a:r>
            <a:r>
              <a:rPr lang="en-GB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unequal</a:t>
            </a:r>
            <a:r>
              <a:rPr lang="zh-CN" altLang="en-US" dirty="0"/>
              <a:t> </a:t>
            </a:r>
            <a:r>
              <a:rPr lang="en-US" altLang="zh-CN" dirty="0"/>
              <a:t>variance </a:t>
            </a:r>
          </a:p>
          <a:p>
            <a:r>
              <a:rPr lang="en-US" altLang="zh-CN" dirty="0"/>
              <a:t>Hypothesis:</a:t>
            </a:r>
            <a:r>
              <a:rPr lang="zh-CN" altLang="en-US" dirty="0"/>
              <a:t>   </a:t>
            </a:r>
            <a:endParaRPr lang="en-GB" altLang="zh-CN" dirty="0"/>
          </a:p>
          <a:p>
            <a:r>
              <a:rPr lang="en-US" altLang="zh-CN" dirty="0"/>
              <a:t>One-tail:</a:t>
            </a:r>
            <a:r>
              <a:rPr lang="zh-CN" altLang="en-US" dirty="0"/>
              <a:t>                                                    </a:t>
            </a:r>
            <a:r>
              <a:rPr lang="en-US" altLang="zh-CN" dirty="0"/>
              <a:t>Two-tail</a:t>
            </a:r>
            <a:r>
              <a:rPr lang="zh-CN" altLang="en-US" dirty="0"/>
              <a:t>：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1F1D51C-6289-7B41-BC31-1E9357BA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35" y="4931923"/>
            <a:ext cx="74715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A6E995-5436-1A4A-9502-6C9BA0C0CDBD}"/>
              </a:ext>
            </a:extLst>
          </p:cNvPr>
          <p:cNvSpPr/>
          <p:nvPr/>
        </p:nvSpPr>
        <p:spPr>
          <a:xfrm>
            <a:off x="559577" y="5208922"/>
            <a:ext cx="12041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H</a:t>
            </a:r>
            <a:r>
              <a:rPr lang="en-US" altLang="zh-CN" baseline="-25000" dirty="0">
                <a:solidFill>
                  <a:srgbClr val="000000"/>
                </a:solidFill>
                <a:latin typeface="Times" pitchFamily="2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: 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μ</a:t>
            </a:r>
            <a:r>
              <a:rPr lang="el-GR" baseline="-25000" dirty="0">
                <a:solidFill>
                  <a:srgbClr val="000000"/>
                </a:solidFill>
                <a:latin typeface="Times" pitchFamily="2" charset="0"/>
              </a:rPr>
              <a:t>1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 </a:t>
            </a:r>
            <a:r>
              <a:rPr lang="en-GB" dirty="0"/>
              <a:t>≥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 μ</a:t>
            </a:r>
            <a:r>
              <a:rPr lang="el-GR" baseline="-25000" dirty="0">
                <a:solidFill>
                  <a:srgbClr val="000000"/>
                </a:solidFill>
                <a:latin typeface="Times" pitchFamily="2" charset="0"/>
              </a:rPr>
              <a:t>2</a:t>
            </a:r>
            <a:endParaRPr lang="en-GB" baseline="-250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H</a:t>
            </a:r>
            <a:r>
              <a:rPr lang="en-GB" baseline="-25000" dirty="0">
                <a:solidFill>
                  <a:srgbClr val="000000"/>
                </a:solidFill>
                <a:latin typeface="Times" pitchFamily="2" charset="0"/>
              </a:rPr>
              <a:t>a</a:t>
            </a:r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: 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μ</a:t>
            </a:r>
            <a:r>
              <a:rPr lang="el-GR" baseline="-25000" dirty="0">
                <a:solidFill>
                  <a:srgbClr val="000000"/>
                </a:solidFill>
                <a:latin typeface="Times" pitchFamily="2" charset="0"/>
              </a:rPr>
              <a:t>1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 &lt; μ</a:t>
            </a:r>
            <a:r>
              <a:rPr lang="el-GR" baseline="-25000" dirty="0">
                <a:solidFill>
                  <a:srgbClr val="000000"/>
                </a:solidFill>
                <a:latin typeface="Times" pitchFamily="2" charset="0"/>
              </a:rPr>
              <a:t>2</a:t>
            </a:r>
            <a:endParaRPr lang="en-GB" baseline="-250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186BA-9A37-7D46-A6F4-189215B80414}"/>
              </a:ext>
            </a:extLst>
          </p:cNvPr>
          <p:cNvSpPr/>
          <p:nvPr/>
        </p:nvSpPr>
        <p:spPr>
          <a:xfrm>
            <a:off x="4572000" y="5210398"/>
            <a:ext cx="12041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H</a:t>
            </a:r>
            <a:r>
              <a:rPr lang="en-US" altLang="zh-CN" baseline="-25000" dirty="0">
                <a:solidFill>
                  <a:srgbClr val="000000"/>
                </a:solidFill>
                <a:latin typeface="Times" pitchFamily="2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: 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μ</a:t>
            </a:r>
            <a:r>
              <a:rPr lang="el-GR" baseline="-25000" dirty="0">
                <a:solidFill>
                  <a:srgbClr val="000000"/>
                </a:solidFill>
                <a:latin typeface="Times" pitchFamily="2" charset="0"/>
              </a:rPr>
              <a:t>1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 </a:t>
            </a:r>
            <a:r>
              <a:rPr lang="en-US" altLang="zh-CN" dirty="0"/>
              <a:t>=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 μ</a:t>
            </a:r>
            <a:r>
              <a:rPr lang="el-GR" baseline="-25000" dirty="0">
                <a:solidFill>
                  <a:srgbClr val="000000"/>
                </a:solidFill>
                <a:latin typeface="Times" pitchFamily="2" charset="0"/>
              </a:rPr>
              <a:t>2</a:t>
            </a:r>
            <a:endParaRPr lang="en-GB" baseline="-250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H</a:t>
            </a:r>
            <a:r>
              <a:rPr lang="en-GB" baseline="-25000" dirty="0">
                <a:solidFill>
                  <a:srgbClr val="000000"/>
                </a:solidFill>
                <a:latin typeface="Times" pitchFamily="2" charset="0"/>
              </a:rPr>
              <a:t>a</a:t>
            </a:r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: 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μ</a:t>
            </a:r>
            <a:r>
              <a:rPr lang="el-GR" baseline="-25000" dirty="0">
                <a:solidFill>
                  <a:srgbClr val="000000"/>
                </a:solidFill>
                <a:latin typeface="Times" pitchFamily="2" charset="0"/>
              </a:rPr>
              <a:t>1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 </a:t>
            </a:r>
            <a:r>
              <a:rPr lang="en-GB" dirty="0"/>
              <a:t>≠</a:t>
            </a:r>
            <a:r>
              <a:rPr lang="el-GR" dirty="0">
                <a:solidFill>
                  <a:srgbClr val="000000"/>
                </a:solidFill>
                <a:latin typeface="Times" pitchFamily="2" charset="0"/>
              </a:rPr>
              <a:t> μ</a:t>
            </a:r>
            <a:r>
              <a:rPr lang="el-GR" baseline="-25000" dirty="0">
                <a:solidFill>
                  <a:srgbClr val="000000"/>
                </a:solidFill>
                <a:latin typeface="Times" pitchFamily="2" charset="0"/>
              </a:rPr>
              <a:t>2</a:t>
            </a:r>
            <a:endParaRPr lang="en-GB" baseline="-250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2155B4-1B97-194C-B383-11093A76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54823"/>
              </p:ext>
            </p:extLst>
          </p:nvPr>
        </p:nvGraphicFramePr>
        <p:xfrm>
          <a:off x="3399619" y="1474875"/>
          <a:ext cx="4501707" cy="2331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0569">
                  <a:extLst>
                    <a:ext uri="{9D8B030D-6E8A-4147-A177-3AD203B41FA5}">
                      <a16:colId xmlns:a16="http://schemas.microsoft.com/office/drawing/2014/main" val="4102038514"/>
                    </a:ext>
                  </a:extLst>
                </a:gridCol>
                <a:gridCol w="1500569">
                  <a:extLst>
                    <a:ext uri="{9D8B030D-6E8A-4147-A177-3AD203B41FA5}">
                      <a16:colId xmlns:a16="http://schemas.microsoft.com/office/drawing/2014/main" val="1308989093"/>
                    </a:ext>
                  </a:extLst>
                </a:gridCol>
                <a:gridCol w="1500569">
                  <a:extLst>
                    <a:ext uri="{9D8B030D-6E8A-4147-A177-3AD203B41FA5}">
                      <a16:colId xmlns:a16="http://schemas.microsoft.com/office/drawing/2014/main" val="3679947186"/>
                    </a:ext>
                  </a:extLst>
                </a:gridCol>
              </a:tblGrid>
              <a:tr h="392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  <a:latin typeface="+mn-lt"/>
                        </a:rPr>
                        <a:t>Group 1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  <a:latin typeface="+mn-lt"/>
                        </a:rPr>
                        <a:t>Group 2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  <a:latin typeface="+mn-lt"/>
                        </a:rPr>
                        <a:t>Group 3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89377"/>
                  </a:ext>
                </a:extLst>
              </a:tr>
              <a:tr h="392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effectLst/>
                          <a:latin typeface="+mn-lt"/>
                        </a:rPr>
                        <a:t>Aldi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effectLst/>
                          <a:latin typeface="+mn-lt"/>
                        </a:rPr>
                        <a:t>Tesco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effectLst/>
                          <a:latin typeface="+mn-lt"/>
                        </a:rPr>
                        <a:t>Waitrose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extLst>
                  <a:ext uri="{0D108BD9-81ED-4DB2-BD59-A6C34878D82A}">
                    <a16:rowId xmlns:a16="http://schemas.microsoft.com/office/drawing/2014/main" val="1740815776"/>
                  </a:ext>
                </a:extLst>
              </a:tr>
              <a:tr h="392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effectLst/>
                          <a:latin typeface="+mn-lt"/>
                        </a:rPr>
                        <a:t>Lidl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effectLst/>
                          <a:latin typeface="+mn-lt"/>
                        </a:rPr>
                        <a:t>Coop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extLst>
                  <a:ext uri="{0D108BD9-81ED-4DB2-BD59-A6C34878D82A}">
                    <a16:rowId xmlns:a16="http://schemas.microsoft.com/office/drawing/2014/main" val="1704036326"/>
                  </a:ext>
                </a:extLst>
              </a:tr>
              <a:tr h="392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effectLst/>
                          <a:latin typeface="+mn-lt"/>
                        </a:rPr>
                        <a:t>Iceland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effectLst/>
                          <a:latin typeface="+mn-lt"/>
                        </a:rPr>
                        <a:t>Sainsbury's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extLst>
                  <a:ext uri="{0D108BD9-81ED-4DB2-BD59-A6C34878D82A}">
                    <a16:rowId xmlns:a16="http://schemas.microsoft.com/office/drawing/2014/main" val="1379386384"/>
                  </a:ext>
                </a:extLst>
              </a:tr>
              <a:tr h="392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effectLst/>
                          <a:latin typeface="+mn-lt"/>
                        </a:rPr>
                        <a:t>Morrisons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 dirty="0">
                          <a:effectLst/>
                          <a:latin typeface="+mn-lt"/>
                        </a:rPr>
                        <a:t>M&amp;S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extLst>
                  <a:ext uri="{0D108BD9-81ED-4DB2-BD59-A6C34878D82A}">
                    <a16:rowId xmlns:a16="http://schemas.microsoft.com/office/drawing/2014/main" val="1088457511"/>
                  </a:ext>
                </a:extLst>
              </a:tr>
              <a:tr h="36937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u="none" strike="noStrike">
                          <a:effectLst/>
                          <a:latin typeface="+mn-lt"/>
                        </a:rPr>
                        <a:t>ASDA</a:t>
                      </a:r>
                      <a:endParaRPr lang="en-GB" sz="20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608" marR="11608" marT="11608" marB="0" anchor="b"/>
                </a:tc>
                <a:extLst>
                  <a:ext uri="{0D108BD9-81ED-4DB2-BD59-A6C34878D82A}">
                    <a16:rowId xmlns:a16="http://schemas.microsoft.com/office/drawing/2014/main" val="22855254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D5D2AF-EA45-A74C-B72D-DE5BD05432BB}"/>
              </a:ext>
            </a:extLst>
          </p:cNvPr>
          <p:cNvSpPr txBox="1"/>
          <p:nvPr/>
        </p:nvSpPr>
        <p:spPr>
          <a:xfrm>
            <a:off x="430483" y="2293897"/>
            <a:ext cx="229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Assumption</a:t>
            </a:r>
            <a:r>
              <a:rPr lang="zh-CN" altLang="en-US" b="1" dirty="0"/>
              <a:t> </a:t>
            </a:r>
            <a:r>
              <a:rPr lang="en-US" altLang="zh-CN" b="1" dirty="0"/>
              <a:t>Group</a:t>
            </a:r>
          </a:p>
          <a:p>
            <a:r>
              <a:rPr lang="en-US" altLang="zh-CN" b="1" dirty="0"/>
              <a:t>According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mean</a:t>
            </a:r>
            <a:r>
              <a:rPr lang="zh-CN" altLang="en-US" b="1" dirty="0"/>
              <a:t>  </a:t>
            </a:r>
            <a:endParaRPr lang="en-GB" altLang="zh-CN" b="1" dirty="0"/>
          </a:p>
          <a:p>
            <a:r>
              <a:rPr lang="zh-CN" altLang="en-US" b="1" dirty="0"/>
              <a:t>                                </a:t>
            </a:r>
            <a:endParaRPr lang="en-GB" b="1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25E131B-7891-094A-A872-56128DC41FD7}"/>
              </a:ext>
            </a:extLst>
          </p:cNvPr>
          <p:cNvSpPr/>
          <p:nvPr/>
        </p:nvSpPr>
        <p:spPr>
          <a:xfrm>
            <a:off x="2626468" y="2494009"/>
            <a:ext cx="690664" cy="339992"/>
          </a:xfrm>
          <a:prstGeom prst="rightArrow">
            <a:avLst/>
          </a:prstGeom>
          <a:solidFill>
            <a:schemeClr val="accent6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7030A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2978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A571-8C03-BB43-B59C-8972C5BB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5" y="625319"/>
            <a:ext cx="7332340" cy="839272"/>
          </a:xfrm>
        </p:spPr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E9B8A-18BC-3442-AF96-8356192C47BE}"/>
              </a:ext>
            </a:extLst>
          </p:cNvPr>
          <p:cNvSpPr txBox="1"/>
          <p:nvPr/>
        </p:nvSpPr>
        <p:spPr>
          <a:xfrm>
            <a:off x="574934" y="1424232"/>
            <a:ext cx="220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Inner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groups</a:t>
            </a:r>
            <a:endParaRPr lang="en-GB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C3382-4361-F74A-AAED-B7816A8A5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98439"/>
              </p:ext>
            </p:extLst>
          </p:nvPr>
        </p:nvGraphicFramePr>
        <p:xfrm>
          <a:off x="651134" y="3896414"/>
          <a:ext cx="7902834" cy="2046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7139">
                  <a:extLst>
                    <a:ext uri="{9D8B030D-6E8A-4147-A177-3AD203B41FA5}">
                      <a16:colId xmlns:a16="http://schemas.microsoft.com/office/drawing/2014/main" val="3559953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2359673971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4149236467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1169336421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2809337571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1096057595"/>
                    </a:ext>
                  </a:extLst>
                </a:gridCol>
              </a:tblGrid>
              <a:tr h="344482"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Aldi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ASDA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Iceland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Morrisons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Lidl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58972"/>
                  </a:ext>
                </a:extLst>
              </a:tr>
              <a:tr h="3444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Aldi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1.00</a:t>
                      </a:r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extLst>
                  <a:ext uri="{0D108BD9-81ED-4DB2-BD59-A6C34878D82A}">
                    <a16:rowId xmlns:a16="http://schemas.microsoft.com/office/drawing/2014/main" val="1079418505"/>
                  </a:ext>
                </a:extLst>
              </a:tr>
              <a:tr h="3444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ASDA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0.27</a:t>
                      </a:r>
                      <a:endParaRPr lang="en-GB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1.00</a:t>
                      </a:r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extLst>
                  <a:ext uri="{0D108BD9-81ED-4DB2-BD59-A6C34878D82A}">
                    <a16:rowId xmlns:a16="http://schemas.microsoft.com/office/drawing/2014/main" val="778514137"/>
                  </a:ext>
                </a:extLst>
              </a:tr>
              <a:tr h="3444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Iceland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0.01</a:t>
                      </a:r>
                      <a:r>
                        <a:rPr lang="zh-CN" altLang="en-US" sz="1900" u="none" strike="noStrike" dirty="0">
                          <a:effectLst/>
                        </a:rPr>
                        <a:t>**</a:t>
                      </a:r>
                      <a:endParaRPr lang="en-GB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0.42</a:t>
                      </a:r>
                      <a:endParaRPr lang="en-GB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1.00</a:t>
                      </a:r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extLst>
                  <a:ext uri="{0D108BD9-81ED-4DB2-BD59-A6C34878D82A}">
                    <a16:rowId xmlns:a16="http://schemas.microsoft.com/office/drawing/2014/main" val="3288886698"/>
                  </a:ext>
                </a:extLst>
              </a:tr>
              <a:tr h="34448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Morrisons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0.06</a:t>
                      </a:r>
                      <a:r>
                        <a:rPr lang="zh-CN" altLang="en-US" sz="1900" u="none" strike="noStrike" dirty="0">
                          <a:effectLst/>
                        </a:rPr>
                        <a:t>*</a:t>
                      </a:r>
                      <a:endParaRPr lang="en-GB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0.46</a:t>
                      </a:r>
                      <a:endParaRPr lang="en-GB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0.89</a:t>
                      </a:r>
                      <a:endParaRPr lang="en-GB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1.00</a:t>
                      </a:r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extLst>
                  <a:ext uri="{0D108BD9-81ED-4DB2-BD59-A6C34878D82A}">
                    <a16:rowId xmlns:a16="http://schemas.microsoft.com/office/drawing/2014/main" val="3700062558"/>
                  </a:ext>
                </a:extLst>
              </a:tr>
              <a:tr h="3242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Lidl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0.09</a:t>
                      </a:r>
                      <a:r>
                        <a:rPr lang="zh-CN" altLang="en-US" sz="1900" u="none" strike="noStrike" dirty="0">
                          <a:effectLst/>
                        </a:rPr>
                        <a:t>*</a:t>
                      </a:r>
                      <a:endParaRPr lang="en-GB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0.87</a:t>
                      </a:r>
                      <a:endParaRPr lang="en-GB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0.34</a:t>
                      </a:r>
                      <a:endParaRPr lang="en-GB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0.46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1.00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8" marR="15198" marT="15198" marB="0" anchor="b"/>
                </a:tc>
                <a:extLst>
                  <a:ext uri="{0D108BD9-81ED-4DB2-BD59-A6C34878D82A}">
                    <a16:rowId xmlns:a16="http://schemas.microsoft.com/office/drawing/2014/main" val="35114501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EECC29E-8B0A-1142-AF13-BE75883D6378}"/>
              </a:ext>
            </a:extLst>
          </p:cNvPr>
          <p:cNvSpPr txBox="1"/>
          <p:nvPr/>
        </p:nvSpPr>
        <p:spPr>
          <a:xfrm>
            <a:off x="3971061" y="1833923"/>
            <a:ext cx="126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GB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16C989E-F5EC-164F-85BC-8EC8CC8D4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83946"/>
              </p:ext>
            </p:extLst>
          </p:nvPr>
        </p:nvGraphicFramePr>
        <p:xfrm>
          <a:off x="651134" y="2386523"/>
          <a:ext cx="7902834" cy="75940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17139">
                  <a:extLst>
                    <a:ext uri="{9D8B030D-6E8A-4147-A177-3AD203B41FA5}">
                      <a16:colId xmlns:a16="http://schemas.microsoft.com/office/drawing/2014/main" val="569597509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3916093253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3207016754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4151810368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532035311"/>
                    </a:ext>
                  </a:extLst>
                </a:gridCol>
                <a:gridCol w="1317139">
                  <a:extLst>
                    <a:ext uri="{9D8B030D-6E8A-4147-A177-3AD203B41FA5}">
                      <a16:colId xmlns:a16="http://schemas.microsoft.com/office/drawing/2014/main" val="2181923163"/>
                    </a:ext>
                  </a:extLst>
                </a:gridCol>
              </a:tblGrid>
              <a:tr h="251995"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Aldi</a:t>
                      </a:r>
                      <a:endParaRPr lang="en-GB" sz="1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ASDA</a:t>
                      </a:r>
                      <a:endParaRPr lang="en-GB" sz="1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Lidl</a:t>
                      </a:r>
                      <a:endParaRPr lang="en-GB" sz="1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Iceland</a:t>
                      </a:r>
                      <a:endParaRPr lang="en-GB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Morrisons</a:t>
                      </a:r>
                      <a:endParaRPr lang="en-GB" sz="1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extLst>
                  <a:ext uri="{0D108BD9-81ED-4DB2-BD59-A6C34878D82A}">
                    <a16:rowId xmlns:a16="http://schemas.microsoft.com/office/drawing/2014/main" val="4007131052"/>
                  </a:ext>
                </a:extLst>
              </a:tr>
              <a:tr h="4548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Mean</a:t>
                      </a:r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306091.423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337897.5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342372.5</a:t>
                      </a:r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>
                          <a:effectLst/>
                        </a:rPr>
                        <a:t>359420.529</a:t>
                      </a:r>
                      <a:endParaRPr lang="en-GB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u="none" strike="noStrike" dirty="0">
                          <a:effectLst/>
                        </a:rPr>
                        <a:t>363236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71" marR="14971" marT="14971" marB="0" anchor="b"/>
                </a:tc>
                <a:extLst>
                  <a:ext uri="{0D108BD9-81ED-4DB2-BD59-A6C34878D82A}">
                    <a16:rowId xmlns:a16="http://schemas.microsoft.com/office/drawing/2014/main" val="36733412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8B5BD1-4695-7843-B672-D92C16BD07CE}"/>
              </a:ext>
            </a:extLst>
          </p:cNvPr>
          <p:cNvSpPr txBox="1"/>
          <p:nvPr/>
        </p:nvSpPr>
        <p:spPr>
          <a:xfrm>
            <a:off x="651134" y="3490193"/>
            <a:ext cx="91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US" altLang="zh-CN" dirty="0"/>
              <a:t>-value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C0A67-DAF6-504D-9AF7-26EA14B527AB}"/>
              </a:ext>
            </a:extLst>
          </p:cNvPr>
          <p:cNvSpPr/>
          <p:nvPr/>
        </p:nvSpPr>
        <p:spPr>
          <a:xfrm>
            <a:off x="651134" y="6049548"/>
            <a:ext cx="403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Significant level : *P &lt; 0.1; **P &lt; 0.05;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01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A571-8C03-BB43-B59C-8972C5BB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5" y="625319"/>
            <a:ext cx="7332340" cy="839272"/>
          </a:xfrm>
        </p:spPr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57976D-5F2E-1A4D-8662-120A9A96C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25590"/>
              </p:ext>
            </p:extLst>
          </p:nvPr>
        </p:nvGraphicFramePr>
        <p:xfrm>
          <a:off x="651134" y="3859525"/>
          <a:ext cx="8027125" cy="1888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5425">
                  <a:extLst>
                    <a:ext uri="{9D8B030D-6E8A-4147-A177-3AD203B41FA5}">
                      <a16:colId xmlns:a16="http://schemas.microsoft.com/office/drawing/2014/main" val="131677011"/>
                    </a:ext>
                  </a:extLst>
                </a:gridCol>
                <a:gridCol w="1605425">
                  <a:extLst>
                    <a:ext uri="{9D8B030D-6E8A-4147-A177-3AD203B41FA5}">
                      <a16:colId xmlns:a16="http://schemas.microsoft.com/office/drawing/2014/main" val="2414846837"/>
                    </a:ext>
                  </a:extLst>
                </a:gridCol>
                <a:gridCol w="1605425">
                  <a:extLst>
                    <a:ext uri="{9D8B030D-6E8A-4147-A177-3AD203B41FA5}">
                      <a16:colId xmlns:a16="http://schemas.microsoft.com/office/drawing/2014/main" val="3419772686"/>
                    </a:ext>
                  </a:extLst>
                </a:gridCol>
                <a:gridCol w="1605425">
                  <a:extLst>
                    <a:ext uri="{9D8B030D-6E8A-4147-A177-3AD203B41FA5}">
                      <a16:colId xmlns:a16="http://schemas.microsoft.com/office/drawing/2014/main" val="2750572290"/>
                    </a:ext>
                  </a:extLst>
                </a:gridCol>
                <a:gridCol w="1605425">
                  <a:extLst>
                    <a:ext uri="{9D8B030D-6E8A-4147-A177-3AD203B41FA5}">
                      <a16:colId xmlns:a16="http://schemas.microsoft.com/office/drawing/2014/main" val="1772638377"/>
                    </a:ext>
                  </a:extLst>
                </a:gridCol>
              </a:tblGrid>
              <a:tr h="382208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Coop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Tesco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M&amp;S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Sainsbury's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538772"/>
                  </a:ext>
                </a:extLst>
              </a:tr>
              <a:tr h="382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Coop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1.00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extLst>
                  <a:ext uri="{0D108BD9-81ED-4DB2-BD59-A6C34878D82A}">
                    <a16:rowId xmlns:a16="http://schemas.microsoft.com/office/drawing/2014/main" val="1690293457"/>
                  </a:ext>
                </a:extLst>
              </a:tr>
              <a:tr h="382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Tesco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0.33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1.00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extLst>
                  <a:ext uri="{0D108BD9-81ED-4DB2-BD59-A6C34878D82A}">
                    <a16:rowId xmlns:a16="http://schemas.microsoft.com/office/drawing/2014/main" val="1379069575"/>
                  </a:ext>
                </a:extLst>
              </a:tr>
              <a:tr h="3822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M&amp;S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0.18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0.44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1.00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extLst>
                  <a:ext uri="{0D108BD9-81ED-4DB2-BD59-A6C34878D82A}">
                    <a16:rowId xmlns:a16="http://schemas.microsoft.com/office/drawing/2014/main" val="1296737022"/>
                  </a:ext>
                </a:extLst>
              </a:tr>
              <a:tr h="359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Sainsbury's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0.06</a:t>
                      </a:r>
                      <a:r>
                        <a:rPr lang="zh-CN" altLang="en-US" sz="2000" u="none" strike="noStrike" dirty="0">
                          <a:effectLst/>
                        </a:rPr>
                        <a:t>*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0.11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0.70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1.00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473" marR="19473" marT="19473" marB="0" anchor="b"/>
                </a:tc>
                <a:extLst>
                  <a:ext uri="{0D108BD9-81ED-4DB2-BD59-A6C34878D82A}">
                    <a16:rowId xmlns:a16="http://schemas.microsoft.com/office/drawing/2014/main" val="5156391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BFD60F-4C0D-9A46-A47F-EC83B3321237}"/>
              </a:ext>
            </a:extLst>
          </p:cNvPr>
          <p:cNvSpPr txBox="1"/>
          <p:nvPr/>
        </p:nvSpPr>
        <p:spPr>
          <a:xfrm>
            <a:off x="3971061" y="1833923"/>
            <a:ext cx="126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5B49F-207B-044A-BFE2-C72C6E89B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91817"/>
              </p:ext>
            </p:extLst>
          </p:nvPr>
        </p:nvGraphicFramePr>
        <p:xfrm>
          <a:off x="651134" y="2303863"/>
          <a:ext cx="8027125" cy="8077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05425">
                  <a:extLst>
                    <a:ext uri="{9D8B030D-6E8A-4147-A177-3AD203B41FA5}">
                      <a16:colId xmlns:a16="http://schemas.microsoft.com/office/drawing/2014/main" val="33904258"/>
                    </a:ext>
                  </a:extLst>
                </a:gridCol>
                <a:gridCol w="1605425">
                  <a:extLst>
                    <a:ext uri="{9D8B030D-6E8A-4147-A177-3AD203B41FA5}">
                      <a16:colId xmlns:a16="http://schemas.microsoft.com/office/drawing/2014/main" val="410088689"/>
                    </a:ext>
                  </a:extLst>
                </a:gridCol>
                <a:gridCol w="1605425">
                  <a:extLst>
                    <a:ext uri="{9D8B030D-6E8A-4147-A177-3AD203B41FA5}">
                      <a16:colId xmlns:a16="http://schemas.microsoft.com/office/drawing/2014/main" val="2826865004"/>
                    </a:ext>
                  </a:extLst>
                </a:gridCol>
                <a:gridCol w="1605425">
                  <a:extLst>
                    <a:ext uri="{9D8B030D-6E8A-4147-A177-3AD203B41FA5}">
                      <a16:colId xmlns:a16="http://schemas.microsoft.com/office/drawing/2014/main" val="2287797370"/>
                    </a:ext>
                  </a:extLst>
                </a:gridCol>
                <a:gridCol w="1605425">
                  <a:extLst>
                    <a:ext uri="{9D8B030D-6E8A-4147-A177-3AD203B41FA5}">
                      <a16:colId xmlns:a16="http://schemas.microsoft.com/office/drawing/2014/main" val="3023131845"/>
                    </a:ext>
                  </a:extLst>
                </a:gridCol>
              </a:tblGrid>
              <a:tr h="403850"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Coop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Tesco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M&amp;S</a:t>
                      </a:r>
                      <a:endParaRPr lang="en-GB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Sainsbury's</a:t>
                      </a:r>
                      <a:endParaRPr lang="en-GB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extLst>
                  <a:ext uri="{0D108BD9-81ED-4DB2-BD59-A6C34878D82A}">
                    <a16:rowId xmlns:a16="http://schemas.microsoft.com/office/drawing/2014/main" val="661738554"/>
                  </a:ext>
                </a:extLst>
              </a:tr>
              <a:tr h="4038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Mean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433186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461977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492355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509369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30" marR="18930" marT="18930" marB="0" anchor="b"/>
                </a:tc>
                <a:extLst>
                  <a:ext uri="{0D108BD9-81ED-4DB2-BD59-A6C34878D82A}">
                    <a16:rowId xmlns:a16="http://schemas.microsoft.com/office/drawing/2014/main" val="22104501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61D9D3B-35F2-A541-8F1F-2ACB179628F5}"/>
              </a:ext>
            </a:extLst>
          </p:cNvPr>
          <p:cNvSpPr/>
          <p:nvPr/>
        </p:nvSpPr>
        <p:spPr>
          <a:xfrm>
            <a:off x="574934" y="6048015"/>
            <a:ext cx="403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Significant level : *P &lt; 0.1; **P &lt; 0.05;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D2E13-8F19-744B-BE5E-0F526E91C29C}"/>
              </a:ext>
            </a:extLst>
          </p:cNvPr>
          <p:cNvSpPr txBox="1"/>
          <p:nvPr/>
        </p:nvSpPr>
        <p:spPr>
          <a:xfrm>
            <a:off x="574934" y="1424232"/>
            <a:ext cx="220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Inner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groups</a:t>
            </a:r>
            <a:endParaRPr lang="en-GB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EC273-9BF7-3B44-97BD-115E20EBE7B8}"/>
              </a:ext>
            </a:extLst>
          </p:cNvPr>
          <p:cNvSpPr txBox="1"/>
          <p:nvPr/>
        </p:nvSpPr>
        <p:spPr>
          <a:xfrm>
            <a:off x="651134" y="3490193"/>
            <a:ext cx="91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US" altLang="zh-CN" dirty="0"/>
              <a:t>-value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94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D673FBE-8077-F940-AE5F-2D9FF5AB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5" y="625319"/>
            <a:ext cx="7332340" cy="839272"/>
          </a:xfrm>
        </p:spPr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363159-3EAC-9A4E-99EC-DCA1B3EB7624}"/>
              </a:ext>
            </a:extLst>
          </p:cNvPr>
          <p:cNvSpPr/>
          <p:nvPr/>
        </p:nvSpPr>
        <p:spPr>
          <a:xfrm>
            <a:off x="240225" y="1464591"/>
            <a:ext cx="2461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Between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groups</a:t>
            </a:r>
            <a:endParaRPr lang="en-GB" sz="24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AF7C46-C868-1C47-B26E-341FD897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47041"/>
              </p:ext>
            </p:extLst>
          </p:nvPr>
        </p:nvGraphicFramePr>
        <p:xfrm>
          <a:off x="4883284" y="2681011"/>
          <a:ext cx="3949431" cy="643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477">
                  <a:extLst>
                    <a:ext uri="{9D8B030D-6E8A-4147-A177-3AD203B41FA5}">
                      <a16:colId xmlns:a16="http://schemas.microsoft.com/office/drawing/2014/main" val="1370584542"/>
                    </a:ext>
                  </a:extLst>
                </a:gridCol>
                <a:gridCol w="1316477">
                  <a:extLst>
                    <a:ext uri="{9D8B030D-6E8A-4147-A177-3AD203B41FA5}">
                      <a16:colId xmlns:a16="http://schemas.microsoft.com/office/drawing/2014/main" val="3419258009"/>
                    </a:ext>
                  </a:extLst>
                </a:gridCol>
                <a:gridCol w="1316477">
                  <a:extLst>
                    <a:ext uri="{9D8B030D-6E8A-4147-A177-3AD203B41FA5}">
                      <a16:colId xmlns:a16="http://schemas.microsoft.com/office/drawing/2014/main" val="3407065708"/>
                    </a:ext>
                  </a:extLst>
                </a:gridCol>
              </a:tblGrid>
              <a:tr h="3199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 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Waitrose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Sainsbury's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933109"/>
                  </a:ext>
                </a:extLst>
              </a:tr>
              <a:tr h="3231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Mean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653978.06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509369.39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/>
                </a:tc>
                <a:extLst>
                  <a:ext uri="{0D108BD9-81ED-4DB2-BD59-A6C34878D82A}">
                    <a16:rowId xmlns:a16="http://schemas.microsoft.com/office/drawing/2014/main" val="29857483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72C631-28BD-7F4D-970E-C4C3ABCB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7344"/>
              </p:ext>
            </p:extLst>
          </p:nvPr>
        </p:nvGraphicFramePr>
        <p:xfrm>
          <a:off x="240226" y="2681011"/>
          <a:ext cx="3913428" cy="642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476">
                  <a:extLst>
                    <a:ext uri="{9D8B030D-6E8A-4147-A177-3AD203B41FA5}">
                      <a16:colId xmlns:a16="http://schemas.microsoft.com/office/drawing/2014/main" val="262249191"/>
                    </a:ext>
                  </a:extLst>
                </a:gridCol>
                <a:gridCol w="1304476">
                  <a:extLst>
                    <a:ext uri="{9D8B030D-6E8A-4147-A177-3AD203B41FA5}">
                      <a16:colId xmlns:a16="http://schemas.microsoft.com/office/drawing/2014/main" val="3898157257"/>
                    </a:ext>
                  </a:extLst>
                </a:gridCol>
                <a:gridCol w="1304476">
                  <a:extLst>
                    <a:ext uri="{9D8B030D-6E8A-4147-A177-3AD203B41FA5}">
                      <a16:colId xmlns:a16="http://schemas.microsoft.com/office/drawing/2014/main" val="2550682112"/>
                    </a:ext>
                  </a:extLst>
                </a:gridCol>
              </a:tblGrid>
              <a:tr h="3211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 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Morrisons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Coop</a:t>
                      </a:r>
                      <a:endParaRPr lang="en-GB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741704"/>
                  </a:ext>
                </a:extLst>
              </a:tr>
              <a:tr h="3211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Mean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363236.03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433186.23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/>
                </a:tc>
                <a:extLst>
                  <a:ext uri="{0D108BD9-81ED-4DB2-BD59-A6C34878D82A}">
                    <a16:rowId xmlns:a16="http://schemas.microsoft.com/office/drawing/2014/main" val="35392662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31FD86-FAFF-904F-AF2D-B24EC953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63292"/>
              </p:ext>
            </p:extLst>
          </p:nvPr>
        </p:nvGraphicFramePr>
        <p:xfrm>
          <a:off x="579329" y="3804327"/>
          <a:ext cx="3327066" cy="1060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533">
                  <a:extLst>
                    <a:ext uri="{9D8B030D-6E8A-4147-A177-3AD203B41FA5}">
                      <a16:colId xmlns:a16="http://schemas.microsoft.com/office/drawing/2014/main" val="3444323152"/>
                    </a:ext>
                  </a:extLst>
                </a:gridCol>
                <a:gridCol w="1663533">
                  <a:extLst>
                    <a:ext uri="{9D8B030D-6E8A-4147-A177-3AD203B41FA5}">
                      <a16:colId xmlns:a16="http://schemas.microsoft.com/office/drawing/2014/main" val="482248355"/>
                    </a:ext>
                  </a:extLst>
                </a:gridCol>
              </a:tblGrid>
              <a:tr h="31109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t Stat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-2.00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/>
                </a:tc>
                <a:extLst>
                  <a:ext uri="{0D108BD9-81ED-4DB2-BD59-A6C34878D82A}">
                    <a16:rowId xmlns:a16="http://schemas.microsoft.com/office/drawing/2014/main" val="1379114237"/>
                  </a:ext>
                </a:extLst>
              </a:tr>
              <a:tr h="37487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P(T&lt;=t) one-tail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0.02</a:t>
                      </a:r>
                      <a:r>
                        <a:rPr lang="zh-CN" altLang="en-US" sz="1800" u="none" strike="noStrike" dirty="0">
                          <a:effectLst/>
                        </a:rPr>
                        <a:t>**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/>
                </a:tc>
                <a:extLst>
                  <a:ext uri="{0D108BD9-81ED-4DB2-BD59-A6C34878D82A}">
                    <a16:rowId xmlns:a16="http://schemas.microsoft.com/office/drawing/2014/main" val="4118482663"/>
                  </a:ext>
                </a:extLst>
              </a:tr>
              <a:tr h="37487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t Critical one-tail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1.66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78" marR="12378" marT="12378" marB="0" anchor="b"/>
                </a:tc>
                <a:extLst>
                  <a:ext uri="{0D108BD9-81ED-4DB2-BD59-A6C34878D82A}">
                    <a16:rowId xmlns:a16="http://schemas.microsoft.com/office/drawing/2014/main" val="4633598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458989-E4EF-7A43-AFD3-20821D1B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95601"/>
              </p:ext>
            </p:extLst>
          </p:nvPr>
        </p:nvGraphicFramePr>
        <p:xfrm>
          <a:off x="5017307" y="3804327"/>
          <a:ext cx="3681386" cy="1060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0693">
                  <a:extLst>
                    <a:ext uri="{9D8B030D-6E8A-4147-A177-3AD203B41FA5}">
                      <a16:colId xmlns:a16="http://schemas.microsoft.com/office/drawing/2014/main" val="933703149"/>
                    </a:ext>
                  </a:extLst>
                </a:gridCol>
                <a:gridCol w="1840693">
                  <a:extLst>
                    <a:ext uri="{9D8B030D-6E8A-4147-A177-3AD203B41FA5}">
                      <a16:colId xmlns:a16="http://schemas.microsoft.com/office/drawing/2014/main" val="1383253754"/>
                    </a:ext>
                  </a:extLst>
                </a:gridCol>
              </a:tblGrid>
              <a:tr h="20633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t Stat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2.32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/>
                </a:tc>
                <a:extLst>
                  <a:ext uri="{0D108BD9-81ED-4DB2-BD59-A6C34878D82A}">
                    <a16:rowId xmlns:a16="http://schemas.microsoft.com/office/drawing/2014/main" val="699659135"/>
                  </a:ext>
                </a:extLst>
              </a:tr>
              <a:tr h="385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P(T&lt;=t) one-tail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0.01</a:t>
                      </a:r>
                      <a:r>
                        <a:rPr lang="zh-CN" altLang="en-US" sz="1800" u="none" strike="noStrike" dirty="0">
                          <a:effectLst/>
                        </a:rPr>
                        <a:t>**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/>
                </a:tc>
                <a:extLst>
                  <a:ext uri="{0D108BD9-81ED-4DB2-BD59-A6C34878D82A}">
                    <a16:rowId xmlns:a16="http://schemas.microsoft.com/office/drawing/2014/main" val="3268114379"/>
                  </a:ext>
                </a:extLst>
              </a:tr>
              <a:tr h="38566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t Critical one-tail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1.66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191" marR="15191" marT="15191" marB="0" anchor="b"/>
                </a:tc>
                <a:extLst>
                  <a:ext uri="{0D108BD9-81ED-4DB2-BD59-A6C34878D82A}">
                    <a16:rowId xmlns:a16="http://schemas.microsoft.com/office/drawing/2014/main" val="197379071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7ADB550-D55E-E043-B258-4B4DED08BA26}"/>
              </a:ext>
            </a:extLst>
          </p:cNvPr>
          <p:cNvSpPr/>
          <p:nvPr/>
        </p:nvSpPr>
        <p:spPr>
          <a:xfrm>
            <a:off x="535639" y="5346287"/>
            <a:ext cx="403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Significant level : *P &lt; 0.1; **P &lt; 0.05;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13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19EB-2606-B949-A7E9-0CA6A22E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20" y="617567"/>
            <a:ext cx="7772400" cy="1362075"/>
          </a:xfrm>
        </p:spPr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92C2A-2029-9D44-921C-D5B4C23F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120" y="2378646"/>
            <a:ext cx="4457657" cy="470331"/>
          </a:xfrm>
        </p:spPr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GB" altLang="zh-CN" dirty="0"/>
              <a:t>for wards: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E6133-872B-E84A-BBE4-887433446A85}"/>
              </a:ext>
            </a:extLst>
          </p:cNvPr>
          <p:cNvSpPr txBox="1"/>
          <p:nvPr/>
        </p:nvSpPr>
        <p:spPr>
          <a:xfrm>
            <a:off x="1846778" y="5703376"/>
            <a:ext cx="529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House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：</a:t>
            </a:r>
            <a:r>
              <a:rPr lang="en-US" altLang="zh-CN" dirty="0"/>
              <a:t>Group1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Group2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Group3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9B229-30A0-FC46-9921-4780F55D7500}"/>
              </a:ext>
            </a:extLst>
          </p:cNvPr>
          <p:cNvSpPr txBox="1"/>
          <p:nvPr/>
        </p:nvSpPr>
        <p:spPr>
          <a:xfrm>
            <a:off x="203120" y="1610309"/>
            <a:ext cx="286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Amended</a:t>
            </a:r>
            <a:r>
              <a:rPr lang="zh-CN" altLang="en-US" b="1" dirty="0"/>
              <a:t> </a:t>
            </a:r>
            <a:r>
              <a:rPr lang="en-US" altLang="zh-CN" b="1" dirty="0"/>
              <a:t>new</a:t>
            </a:r>
            <a:r>
              <a:rPr lang="zh-CN" altLang="en-US" b="1" dirty="0"/>
              <a:t> </a:t>
            </a:r>
            <a:r>
              <a:rPr lang="en-US" altLang="zh-CN" b="1" dirty="0"/>
              <a:t>groups</a:t>
            </a:r>
            <a:endParaRPr lang="en-GB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F89409-F625-FE4F-9292-03C1778E7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26109"/>
              </p:ext>
            </p:extLst>
          </p:nvPr>
        </p:nvGraphicFramePr>
        <p:xfrm>
          <a:off x="1691413" y="3060117"/>
          <a:ext cx="5938728" cy="2187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4682">
                  <a:extLst>
                    <a:ext uri="{9D8B030D-6E8A-4147-A177-3AD203B41FA5}">
                      <a16:colId xmlns:a16="http://schemas.microsoft.com/office/drawing/2014/main" val="128606605"/>
                    </a:ext>
                  </a:extLst>
                </a:gridCol>
                <a:gridCol w="1484682">
                  <a:extLst>
                    <a:ext uri="{9D8B030D-6E8A-4147-A177-3AD203B41FA5}">
                      <a16:colId xmlns:a16="http://schemas.microsoft.com/office/drawing/2014/main" val="2684836473"/>
                    </a:ext>
                  </a:extLst>
                </a:gridCol>
                <a:gridCol w="1484682">
                  <a:extLst>
                    <a:ext uri="{9D8B030D-6E8A-4147-A177-3AD203B41FA5}">
                      <a16:colId xmlns:a16="http://schemas.microsoft.com/office/drawing/2014/main" val="614258407"/>
                    </a:ext>
                  </a:extLst>
                </a:gridCol>
                <a:gridCol w="1484682">
                  <a:extLst>
                    <a:ext uri="{9D8B030D-6E8A-4147-A177-3AD203B41FA5}">
                      <a16:colId xmlns:a16="http://schemas.microsoft.com/office/drawing/2014/main" val="3513486439"/>
                    </a:ext>
                  </a:extLst>
                </a:gridCol>
              </a:tblGrid>
              <a:tr h="3883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effectLst/>
                        </a:rPr>
                        <a:t>Group 1</a:t>
                      </a:r>
                    </a:p>
                    <a:p>
                      <a:pPr algn="ctr" fontAlgn="b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£306,091</a:t>
                      </a:r>
                      <a:endParaRPr lang="en-GB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effectLst/>
                        </a:rPr>
                        <a:t>Group 2</a:t>
                      </a:r>
                    </a:p>
                    <a:p>
                      <a:pPr marL="0" marR="0" lvl="0" indent="0" algn="ctr" defTabSz="4571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£336,335</a:t>
                      </a:r>
                      <a:endParaRPr lang="en-GB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effectLst/>
                        </a:rPr>
                        <a:t>Group 3</a:t>
                      </a:r>
                    </a:p>
                    <a:p>
                      <a:pPr marL="0" marR="0" lvl="0" indent="0" algn="ctr" defTabSz="45718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£460,977</a:t>
                      </a:r>
                      <a:endParaRPr lang="en-GB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b="1" u="none" strike="noStrike" dirty="0">
                          <a:effectLst/>
                        </a:rPr>
                        <a:t>Group 4</a:t>
                      </a:r>
                    </a:p>
                    <a:p>
                      <a:pPr algn="ctr" fontAlgn="b"/>
                      <a:r>
                        <a:rPr lang="en-US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£653,978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71959"/>
                  </a:ext>
                </a:extLst>
              </a:tr>
              <a:tr h="38830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Aldi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Lidl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Tesco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Waitrose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541315"/>
                  </a:ext>
                </a:extLst>
              </a:tr>
              <a:tr h="388301">
                <a:tc>
                  <a:txBody>
                    <a:bodyPr/>
                    <a:lstStyle/>
                    <a:p>
                      <a:pPr algn="ctr" fontAlgn="b"/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Iceland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Coop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672759"/>
                  </a:ext>
                </a:extLst>
              </a:tr>
              <a:tr h="388301">
                <a:tc>
                  <a:txBody>
                    <a:bodyPr/>
                    <a:lstStyle/>
                    <a:p>
                      <a:pPr algn="ctr" fontAlgn="b"/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Morrisons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Sainsbury's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604"/>
                  </a:ext>
                </a:extLst>
              </a:tr>
              <a:tr h="365460">
                <a:tc>
                  <a:txBody>
                    <a:bodyPr/>
                    <a:lstStyle/>
                    <a:p>
                      <a:pPr algn="ctr" fontAlgn="b"/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ASDA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M&amp;S</a:t>
                      </a:r>
                      <a:endParaRPr lang="en-GB" sz="2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1" marR="17131" marT="1713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8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B1E2BA-9621-488F-81A0-ECC6735F9C43}"/>
              </a:ext>
            </a:extLst>
          </p:cNvPr>
          <p:cNvSpPr/>
          <p:nvPr/>
        </p:nvSpPr>
        <p:spPr>
          <a:xfrm>
            <a:off x="1114425" y="3225517"/>
            <a:ext cx="6915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/>
              <a:t>H</a:t>
            </a:r>
            <a:r>
              <a:rPr lang="en-US" altLang="zh-CN" sz="2400" i="1" baseline="-25000" dirty="0"/>
              <a:t>0</a:t>
            </a:r>
            <a:r>
              <a:rPr lang="en-US" altLang="zh-CN" sz="2400" i="1" dirty="0"/>
              <a:t>:</a:t>
            </a:r>
            <a:r>
              <a:rPr lang="zh-CN" altLang="en-US" sz="2400" i="1" dirty="0"/>
              <a:t> </a:t>
            </a:r>
            <a:r>
              <a:rPr lang="en-GB" sz="2400" i="1" dirty="0"/>
              <a:t>There </a:t>
            </a:r>
            <a:r>
              <a:rPr lang="en-US" altLang="zh-CN" sz="2400" i="1" dirty="0"/>
              <a:t>is</a:t>
            </a:r>
            <a:r>
              <a:rPr lang="en-GB" sz="2400" i="1" dirty="0"/>
              <a:t> a significant correlation between house prices and how expensive the local supermarkets are in any given ward in London.</a:t>
            </a:r>
            <a:endParaRPr lang="en-GB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4B9DE-B866-B949-A40D-DA9D424D3173}"/>
              </a:ext>
            </a:extLst>
          </p:cNvPr>
          <p:cNvSpPr txBox="1">
            <a:spLocks/>
          </p:cNvSpPr>
          <p:nvPr/>
        </p:nvSpPr>
        <p:spPr bwMode="auto">
          <a:xfrm>
            <a:off x="1114425" y="1684367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4000" kern="0" dirty="0"/>
              <a:t>CONCLUSION</a:t>
            </a:r>
            <a:endParaRPr lang="en-GB" sz="4000" kern="0" dirty="0"/>
          </a:p>
        </p:txBody>
      </p:sp>
    </p:spTree>
    <p:extLst>
      <p:ext uri="{BB962C8B-B14F-4D97-AF65-F5344CB8AC3E}">
        <p14:creationId xmlns:p14="http://schemas.microsoft.com/office/powerpoint/2010/main" val="61204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412B11-16A3-4883-B835-C153D44B21CC}"/>
              </a:ext>
            </a:extLst>
          </p:cNvPr>
          <p:cNvSpPr txBox="1">
            <a:spLocks/>
          </p:cNvSpPr>
          <p:nvPr/>
        </p:nvSpPr>
        <p:spPr bwMode="auto">
          <a:xfrm>
            <a:off x="203120" y="617567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Further research</a:t>
            </a:r>
            <a:endParaRPr lang="en-GB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E913D-74BA-2840-8E16-675EADAD58C3}"/>
              </a:ext>
            </a:extLst>
          </p:cNvPr>
          <p:cNvSpPr txBox="1"/>
          <p:nvPr/>
        </p:nvSpPr>
        <p:spPr>
          <a:xfrm>
            <a:off x="1238799" y="1979642"/>
            <a:ext cx="6736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could apply the same test to urban agglomerations other than London.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We might use supermarket data as a proxy measure of gentrification.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We could analyze the impact of supermarket proximity to homes, rather than density per ward for more accurate results. </a:t>
            </a:r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Weaknesses:</a:t>
            </a:r>
            <a:br>
              <a:rPr lang="en-US" altLang="zh-CN" dirty="0"/>
            </a:br>
            <a:r>
              <a:rPr lang="en-US" altLang="zh-CN" dirty="0"/>
              <a:t>House prices don’t always reflect wealth of underlying population. Rental prices would also be interesting to test.</a:t>
            </a:r>
          </a:p>
        </p:txBody>
      </p:sp>
    </p:spTree>
    <p:extLst>
      <p:ext uri="{BB962C8B-B14F-4D97-AF65-F5344CB8AC3E}">
        <p14:creationId xmlns:p14="http://schemas.microsoft.com/office/powerpoint/2010/main" val="410769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16D7A1-A261-4D9B-B80D-DC1982877F8D}"/>
              </a:ext>
            </a:extLst>
          </p:cNvPr>
          <p:cNvSpPr txBox="1"/>
          <p:nvPr/>
        </p:nvSpPr>
        <p:spPr>
          <a:xfrm>
            <a:off x="2634559" y="6187436"/>
            <a:ext cx="54789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latin typeface="+mj-lt"/>
              </a:rPr>
              <a:t>https://metro.co.uk/2016/09/15/waitrose-is-putting-more-wine-bars-in-stores-so-you-can-try-before-you-buy-6130461/</a:t>
            </a:r>
          </a:p>
        </p:txBody>
      </p:sp>
      <p:pic>
        <p:nvPicPr>
          <p:cNvPr id="1026" name="Picture 2" descr="https://metrouk2.files.wordpress.com/2016/09/waitrose.jpg?quality=90&amp;strip=all">
            <a:extLst>
              <a:ext uri="{FF2B5EF4-FFF2-40B4-BE49-F238E27FC236}">
                <a16:creationId xmlns:a16="http://schemas.microsoft.com/office/drawing/2014/main" id="{D9C556BF-F39E-4CD2-A25F-5B555CFA4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20" y="1249549"/>
            <a:ext cx="6583849" cy="493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ADDE8-C296-AB40-842E-177D949CA8BB}"/>
              </a:ext>
            </a:extLst>
          </p:cNvPr>
          <p:cNvSpPr txBox="1"/>
          <p:nvPr/>
        </p:nvSpPr>
        <p:spPr>
          <a:xfrm>
            <a:off x="1271020" y="778598"/>
            <a:ext cx="429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Inside a Waitrose…</a:t>
            </a:r>
          </a:p>
        </p:txBody>
      </p:sp>
    </p:spTree>
    <p:extLst>
      <p:ext uri="{BB962C8B-B14F-4D97-AF65-F5344CB8AC3E}">
        <p14:creationId xmlns:p14="http://schemas.microsoft.com/office/powerpoint/2010/main" val="190785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2F36E-6283-3345-9C7A-BDA4421F81BB}"/>
              </a:ext>
            </a:extLst>
          </p:cNvPr>
          <p:cNvSpPr/>
          <p:nvPr/>
        </p:nvSpPr>
        <p:spPr>
          <a:xfrm>
            <a:off x="418531" y="5269149"/>
            <a:ext cx="90644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mbria"/>
                <a:ea typeface="ＭＳ Ｐゴシック" charset="0"/>
              </a:rPr>
              <a:t>https://</a:t>
            </a:r>
            <a:r>
              <a:rPr lang="en-US" sz="1100" dirty="0" err="1">
                <a:latin typeface="Cambria"/>
                <a:ea typeface="ＭＳ Ｐゴシック" charset="0"/>
              </a:rPr>
              <a:t>en.wikipedia.org</a:t>
            </a:r>
            <a:r>
              <a:rPr lang="en-US" sz="1100" dirty="0">
                <a:latin typeface="Cambria"/>
                <a:ea typeface="ＭＳ Ｐゴシック" charset="0"/>
              </a:rPr>
              <a:t>/wiki/</a:t>
            </a:r>
            <a:r>
              <a:rPr lang="en-US" sz="1100" dirty="0" err="1">
                <a:latin typeface="Cambria"/>
                <a:ea typeface="ＭＳ Ｐゴシック" charset="0"/>
              </a:rPr>
              <a:t>List_of_supermarket_chains_in_the_United_Kingdom</a:t>
            </a:r>
            <a:endParaRPr lang="en-US" sz="1100" dirty="0">
              <a:latin typeface="Cambria"/>
              <a:ea typeface="ＭＳ Ｐゴシック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D0A9F0-0632-B44C-94E5-DAC047712BB9}"/>
              </a:ext>
            </a:extLst>
          </p:cNvPr>
          <p:cNvSpPr txBox="1">
            <a:spLocks/>
          </p:cNvSpPr>
          <p:nvPr/>
        </p:nvSpPr>
        <p:spPr>
          <a:xfrm>
            <a:off x="383735" y="519982"/>
            <a:ext cx="7772400" cy="13620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4000" kern="0" dirty="0"/>
              <a:t>Introduction</a:t>
            </a:r>
            <a:endParaRPr lang="en-GB" sz="4000" kern="0" dirty="0"/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9ABF3D4-33A8-1A48-BBA2-A550563A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6" y="1972254"/>
            <a:ext cx="3500325" cy="3271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C924F3-1DE3-2243-868B-E0250C901530}"/>
              </a:ext>
            </a:extLst>
          </p:cNvPr>
          <p:cNvSpPr/>
          <p:nvPr/>
        </p:nvSpPr>
        <p:spPr>
          <a:xfrm>
            <a:off x="4188265" y="1882057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Waitrose Effect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Proximity to a supermarket has been widely reported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to be an amenity that can have a significant effect on residential property prices in Britain. 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Choose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these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top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supermarkets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our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target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t>supermarkets.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9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49F3E1-03C1-E84E-9984-3BB7EACDB980}"/>
              </a:ext>
            </a:extLst>
          </p:cNvPr>
          <p:cNvSpPr/>
          <p:nvPr/>
        </p:nvSpPr>
        <p:spPr>
          <a:xfrm>
            <a:off x="826850" y="1442884"/>
            <a:ext cx="6935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There is a large difference in the price of the same items at different supermarkets, suggesting certain supermarkets target different demographics:</a:t>
            </a:r>
            <a:endParaRPr lang="en-GB" dirty="0"/>
          </a:p>
          <a:p>
            <a:br>
              <a:rPr lang="en-GB" dirty="0"/>
            </a:br>
            <a:endParaRPr lang="en-GB" dirty="0"/>
          </a:p>
        </p:txBody>
      </p:sp>
      <p:pic>
        <p:nvPicPr>
          <p:cNvPr id="1026" name="Picture 2" descr="https://lh6.googleusercontent.com/itJ90LGOLTfkWaN67UHMmQcWvcWStyc5oBHkkSZnUIh-WdfCHT9cDKbbkAQrqeznuSxJxGFD8hWw79GVn3fbJcqVy8nXDEW528lDEX-ewHa5jKyCAHdVFt9b1dEtCVeOmd8drOSk7dlXaxc-yw">
            <a:extLst>
              <a:ext uri="{FF2B5EF4-FFF2-40B4-BE49-F238E27FC236}">
                <a16:creationId xmlns:a16="http://schemas.microsoft.com/office/drawing/2014/main" id="{A071CCDF-4662-1A43-AAD8-DF3ECEA42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0" y="3068536"/>
            <a:ext cx="7384239" cy="18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CD91DC-3844-4948-9ACF-E082EB029295}"/>
              </a:ext>
            </a:extLst>
          </p:cNvPr>
          <p:cNvSpPr/>
          <p:nvPr/>
        </p:nvSpPr>
        <p:spPr>
          <a:xfrm>
            <a:off x="4921483" y="5264560"/>
            <a:ext cx="36186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</a:rPr>
              <a:t>Which Magazine: </a:t>
            </a:r>
            <a:r>
              <a:rPr lang="en-US" sz="1600" b="1" dirty="0">
                <a:solidFill>
                  <a:srgbClr val="000000"/>
                </a:solidFill>
              </a:rPr>
              <a:t>Supermarket price comparison 2018</a:t>
            </a:r>
            <a:br>
              <a:rPr lang="en-US" sz="400" dirty="0">
                <a:solidFill>
                  <a:srgbClr val="000000"/>
                </a:solidFill>
              </a:rPr>
            </a:br>
            <a:br>
              <a:rPr lang="en-US" sz="400" dirty="0">
                <a:solidFill>
                  <a:srgbClr val="000000"/>
                </a:solidFill>
              </a:rPr>
            </a:br>
            <a:br>
              <a:rPr lang="en-US" sz="400" b="1" dirty="0">
                <a:solidFill>
                  <a:srgbClr val="000000"/>
                </a:solidFill>
              </a:rPr>
            </a:br>
            <a:r>
              <a:rPr lang="en-US" sz="800" b="1" dirty="0">
                <a:solidFill>
                  <a:srgbClr val="000000"/>
                </a:solidFill>
              </a:rPr>
              <a:t>https://www.which.co.uk/reviews/supermarkets/article/supermarket-price-comparison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DA587E-7D00-0845-B283-1B5AA586A4AE}"/>
              </a:ext>
            </a:extLst>
          </p:cNvPr>
          <p:cNvSpPr txBox="1">
            <a:spLocks/>
          </p:cNvSpPr>
          <p:nvPr/>
        </p:nvSpPr>
        <p:spPr>
          <a:xfrm>
            <a:off x="383735" y="519982"/>
            <a:ext cx="7772400" cy="13620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4000" kern="0" dirty="0"/>
              <a:t>Introduction</a:t>
            </a:r>
            <a:endParaRPr lang="en-GB" sz="4000" kern="0" dirty="0"/>
          </a:p>
        </p:txBody>
      </p:sp>
    </p:spTree>
    <p:extLst>
      <p:ext uri="{BB962C8B-B14F-4D97-AF65-F5344CB8AC3E}">
        <p14:creationId xmlns:p14="http://schemas.microsoft.com/office/powerpoint/2010/main" val="125684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6C45B7-B655-334F-844F-6C912EF2A23B}"/>
              </a:ext>
            </a:extLst>
          </p:cNvPr>
          <p:cNvSpPr txBox="1"/>
          <p:nvPr/>
        </p:nvSpPr>
        <p:spPr>
          <a:xfrm>
            <a:off x="919312" y="3247465"/>
            <a:ext cx="82246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H</a:t>
            </a:r>
            <a:r>
              <a:rPr lang="en-US" altLang="zh-CN" sz="2000" b="1" i="1" baseline="-25000" dirty="0"/>
              <a:t>0</a:t>
            </a:r>
            <a:r>
              <a:rPr lang="en-US" altLang="zh-CN" sz="2000" b="1" i="1" dirty="0"/>
              <a:t>:</a:t>
            </a:r>
            <a:r>
              <a:rPr lang="zh-CN" altLang="en-US" sz="2000" b="1" i="1" dirty="0"/>
              <a:t> </a:t>
            </a:r>
            <a:r>
              <a:rPr lang="en-GB" sz="2000" b="1" i="1" dirty="0"/>
              <a:t>There </a:t>
            </a:r>
            <a:r>
              <a:rPr lang="en-US" altLang="zh-CN" sz="2000" b="1" i="1" dirty="0"/>
              <a:t>is</a:t>
            </a:r>
            <a:r>
              <a:rPr lang="en-GB" sz="2000" b="1" i="1" dirty="0"/>
              <a:t> a significant correlation between house prices and how expensive the local supermarkets are in wards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of</a:t>
            </a:r>
            <a:r>
              <a:rPr lang="zh-CN" altLang="en-US" sz="2000" b="1" i="1" dirty="0"/>
              <a:t> </a:t>
            </a:r>
            <a:r>
              <a:rPr lang="en-GB" sz="2000" b="1" i="1" dirty="0"/>
              <a:t>London.</a:t>
            </a:r>
          </a:p>
          <a:p>
            <a:endParaRPr lang="en-GB" sz="2000" b="1" i="1" dirty="0"/>
          </a:p>
          <a:p>
            <a:r>
              <a:rPr lang="en-US" altLang="zh-CN" sz="2000" b="1" i="1" dirty="0"/>
              <a:t>H</a:t>
            </a:r>
            <a:r>
              <a:rPr lang="en-US" altLang="zh-CN" sz="2000" b="1" i="1" baseline="-25000" dirty="0"/>
              <a:t>1</a:t>
            </a:r>
            <a:r>
              <a:rPr lang="en-US" altLang="zh-CN" sz="2000" b="1" i="1" dirty="0"/>
              <a:t>:</a:t>
            </a:r>
            <a:r>
              <a:rPr lang="zh-CN" altLang="en-US" sz="2000" b="1" i="1" dirty="0"/>
              <a:t> </a:t>
            </a:r>
            <a:r>
              <a:rPr lang="en-GB" sz="2000" b="1" i="1" dirty="0"/>
              <a:t>There </a:t>
            </a:r>
            <a:r>
              <a:rPr lang="en-US" altLang="zh-CN" sz="2000" b="1" i="1" dirty="0"/>
              <a:t>is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not</a:t>
            </a:r>
            <a:r>
              <a:rPr lang="en-GB" sz="2000" b="1" i="1" dirty="0"/>
              <a:t> a significant correlation between house prices and how expensive the local supermarkets are in wards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of</a:t>
            </a:r>
            <a:r>
              <a:rPr lang="zh-CN" altLang="en-US" sz="2000" b="1" i="1" dirty="0"/>
              <a:t> </a:t>
            </a:r>
            <a:r>
              <a:rPr lang="en-GB" sz="2000" b="1" i="1" dirty="0"/>
              <a:t>London.</a:t>
            </a:r>
            <a:endParaRPr lang="en-GB" sz="2000" b="1" dirty="0"/>
          </a:p>
          <a:p>
            <a:br>
              <a:rPr lang="en-GB" b="1" dirty="0"/>
            </a:br>
            <a:endParaRPr lang="en-GB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D0CAF5-7256-4F2E-9BA9-D8720EC3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2" y="1885390"/>
            <a:ext cx="7772400" cy="1362075"/>
          </a:xfrm>
        </p:spPr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Hypothesis</a:t>
            </a:r>
            <a:r>
              <a:rPr lang="en-US" altLang="zh-C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6125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D840-8B76-3642-9674-7B6A48A3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04" y="552639"/>
            <a:ext cx="7772400" cy="1362075"/>
          </a:xfrm>
        </p:spPr>
        <p:txBody>
          <a:bodyPr/>
          <a:lstStyle/>
          <a:p>
            <a:r>
              <a:rPr lang="en-GB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A3D22-5FB9-4647-B002-E15627CF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904" y="1453715"/>
            <a:ext cx="8391698" cy="1846290"/>
          </a:xfrm>
        </p:spPr>
        <p:txBody>
          <a:bodyPr/>
          <a:lstStyle/>
          <a:p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1.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2014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Median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House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Price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of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Wards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in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b="1" kern="1200" dirty="0">
                <a:latin typeface="+mn-lt"/>
                <a:ea typeface="+mn-ea"/>
                <a:cs typeface="+mn-cs"/>
              </a:rPr>
              <a:t>London</a:t>
            </a:r>
            <a:r>
              <a:rPr lang="zh-CN" altLang="en-US" sz="1800" b="1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>
                <a:latin typeface="+mn-lt"/>
                <a:ea typeface="+mn-ea"/>
                <a:cs typeface="+mn-cs"/>
              </a:rPr>
              <a:t>from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u="sng" kern="1200" dirty="0">
                <a:latin typeface="+mn-lt"/>
              </a:rPr>
              <a:t>Ward Profiles and Atlas</a:t>
            </a:r>
          </a:p>
          <a:p>
            <a:r>
              <a:rPr lang="en-US" altLang="zh-CN" sz="1200" kern="1200" dirty="0"/>
              <a:t>Provided</a:t>
            </a:r>
            <a:r>
              <a:rPr lang="zh-CN" altLang="en-US" sz="1200" kern="1200" dirty="0"/>
              <a:t> </a:t>
            </a:r>
            <a:r>
              <a:rPr lang="en-US" altLang="zh-CN" sz="1200" kern="1200" dirty="0"/>
              <a:t>by</a:t>
            </a:r>
            <a:r>
              <a:rPr lang="zh-CN" altLang="en-US" sz="1200" kern="1200" dirty="0"/>
              <a:t> </a:t>
            </a:r>
            <a:r>
              <a:rPr lang="en-US" sz="1200" kern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Greater London Authority (GLA)</a:t>
            </a:r>
            <a:endParaRPr lang="en-US" altLang="zh-CN" sz="1200" kern="1200" dirty="0"/>
          </a:p>
          <a:p>
            <a:r>
              <a:rPr lang="en-US" altLang="zh-CN" sz="1200" kern="1200" dirty="0"/>
              <a:t>Available</a:t>
            </a:r>
            <a:r>
              <a:rPr lang="zh-CN" altLang="en-US" sz="1200" kern="1200" dirty="0"/>
              <a:t> </a:t>
            </a:r>
            <a:r>
              <a:rPr lang="en-US" altLang="zh-CN" sz="1200" kern="1200" dirty="0"/>
              <a:t>in</a:t>
            </a:r>
            <a:r>
              <a:rPr lang="zh-CN" altLang="en-US" sz="1200" kern="1200" dirty="0"/>
              <a:t> </a:t>
            </a:r>
            <a:r>
              <a:rPr lang="en-US" altLang="zh-CN" sz="1200" kern="1200" dirty="0"/>
              <a:t>London Datastore:</a:t>
            </a:r>
            <a:r>
              <a:rPr lang="zh-CN" altLang="en-US" sz="1200" kern="1200" dirty="0"/>
              <a:t> </a:t>
            </a:r>
            <a:r>
              <a:rPr lang="en-US" altLang="zh-CN" sz="1200" kern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https://data.london.gov.uk/dataset/ward-profiles-and-atlas</a:t>
            </a:r>
            <a:r>
              <a:rPr lang="en-US" altLang="zh-CN" sz="1200" kern="1200" dirty="0"/>
              <a:t> </a:t>
            </a:r>
            <a:endParaRPr lang="en-US" sz="1800" kern="1200" dirty="0">
              <a:latin typeface="+mn-lt"/>
            </a:endParaRPr>
          </a:p>
          <a:p>
            <a:r>
              <a:rPr lang="en-US" altLang="zh-CN" sz="1800" b="1" kern="1200" dirty="0">
                <a:latin typeface="+mn-lt"/>
              </a:rPr>
              <a:t>2.</a:t>
            </a:r>
            <a:r>
              <a:rPr lang="zh-CN" altLang="en-US" sz="1800" b="1" kern="1200" dirty="0">
                <a:latin typeface="+mn-lt"/>
              </a:rPr>
              <a:t> </a:t>
            </a:r>
            <a:r>
              <a:rPr lang="en-US" sz="1800" b="1" kern="1200" dirty="0">
                <a:latin typeface="+mn-lt"/>
              </a:rPr>
              <a:t>Listing of Supermarkets in London</a:t>
            </a:r>
            <a:r>
              <a:rPr lang="zh-CN" altLang="en-US" sz="1800" b="1" kern="1200" dirty="0">
                <a:latin typeface="+mn-lt"/>
              </a:rPr>
              <a:t> </a:t>
            </a:r>
            <a:r>
              <a:rPr lang="en-GB" altLang="zh-CN" sz="1800" b="1" kern="1200" dirty="0"/>
              <a:t>with </a:t>
            </a:r>
            <a:r>
              <a:rPr lang="en-US" altLang="zh-CN" sz="1800" b="1" kern="1200" dirty="0"/>
              <a:t>Postcodes</a:t>
            </a:r>
            <a:r>
              <a:rPr lang="en-GB" altLang="zh-CN" sz="1800" b="1" kern="1200" dirty="0"/>
              <a:t> </a:t>
            </a:r>
            <a:r>
              <a:rPr lang="en-GB" altLang="zh-CN" sz="1800" kern="1200" dirty="0"/>
              <a:t>were </a:t>
            </a:r>
            <a:r>
              <a:rPr lang="en-US" altLang="zh-CN" sz="1800" kern="1200" dirty="0"/>
              <a:t>S</a:t>
            </a:r>
            <a:r>
              <a:rPr lang="en-GB" altLang="zh-CN" sz="1800" kern="1200" dirty="0"/>
              <a:t>craped </a:t>
            </a:r>
            <a:r>
              <a:rPr lang="en-US" altLang="zh-CN" sz="1800" kern="1200" dirty="0"/>
              <a:t>from </a:t>
            </a:r>
            <a:r>
              <a:rPr lang="en-US" altLang="zh-CN" sz="1800" u="sng" kern="1200" dirty="0" err="1"/>
              <a:t>allinlondon.co.uk</a:t>
            </a:r>
            <a:r>
              <a:rPr lang="en-US" altLang="zh-CN" sz="1800" kern="1200" dirty="0"/>
              <a:t> and Cleaned in Excel</a:t>
            </a:r>
            <a:endParaRPr lang="en-US" sz="1800" kern="1200" dirty="0">
              <a:latin typeface="+mn-lt"/>
            </a:endParaRPr>
          </a:p>
          <a:p>
            <a:r>
              <a:rPr lang="en-US" altLang="zh-CN" sz="1200" kern="1200" dirty="0"/>
              <a:t>Available</a:t>
            </a:r>
            <a:r>
              <a:rPr lang="zh-CN" altLang="en-US" sz="1200" kern="1200" dirty="0"/>
              <a:t> </a:t>
            </a:r>
            <a:r>
              <a:rPr lang="en-US" altLang="zh-CN" sz="1200" kern="1200" dirty="0"/>
              <a:t>in:</a:t>
            </a:r>
            <a:r>
              <a:rPr lang="zh-CN" altLang="en-US" sz="1200" kern="1200" dirty="0"/>
              <a:t> </a:t>
            </a:r>
            <a:r>
              <a:rPr lang="en-US" altLang="zh-CN" sz="1200" u="sng" kern="1200" dirty="0">
                <a:hlinkClick r:id="rId4"/>
              </a:rPr>
              <a:t>https://www.allinlondon.co.uk/directory/1162.php</a:t>
            </a:r>
            <a:endParaRPr lang="en-US" altLang="zh-CN" sz="1800" kern="1200" dirty="0">
              <a:latin typeface="+mn-lt"/>
              <a:ea typeface="+mn-ea"/>
              <a:cs typeface="+mn-cs"/>
            </a:endParaRPr>
          </a:p>
          <a:p>
            <a:endParaRPr lang="en-GB" sz="2400" dirty="0">
              <a:latin typeface="Times" pitchFamily="2" charset="0"/>
            </a:endParaRP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A503020-F39E-9E47-BBFD-3792ECAB90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b="51343"/>
          <a:stretch/>
        </p:blipFill>
        <p:spPr>
          <a:xfrm>
            <a:off x="573491" y="3090756"/>
            <a:ext cx="4129138" cy="31874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FBCCEE-F3B1-3744-823A-7793DDE93B56}"/>
              </a:ext>
            </a:extLst>
          </p:cNvPr>
          <p:cNvSpPr/>
          <p:nvPr/>
        </p:nvSpPr>
        <p:spPr>
          <a:xfrm>
            <a:off x="1645320" y="6320886"/>
            <a:ext cx="1985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/>
              <a:t>2014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Median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House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Price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C71F-2660-9142-8D3A-EBD9D737C040}"/>
              </a:ext>
            </a:extLst>
          </p:cNvPr>
          <p:cNvSpPr/>
          <p:nvPr/>
        </p:nvSpPr>
        <p:spPr>
          <a:xfrm>
            <a:off x="5487150" y="6320886"/>
            <a:ext cx="2616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Listing of Supermarkets in London</a:t>
            </a:r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2AEE1A2-D05C-9545-BD1B-418036553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6" y="3021189"/>
            <a:ext cx="3357959" cy="329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D840-8B76-3642-9674-7B6A48A3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73" y="529516"/>
            <a:ext cx="7772400" cy="1362075"/>
          </a:xfrm>
        </p:spPr>
        <p:txBody>
          <a:bodyPr/>
          <a:lstStyle/>
          <a:p>
            <a:r>
              <a:rPr lang="en-GB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A3D22-5FB9-4647-B002-E15627CF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173" y="1303163"/>
            <a:ext cx="8391698" cy="1715661"/>
          </a:xfrm>
        </p:spPr>
        <p:txBody>
          <a:bodyPr/>
          <a:lstStyle/>
          <a:p>
            <a:r>
              <a:rPr lang="en-US" altLang="zh-CN" sz="1800" b="1" kern="1200" dirty="0">
                <a:latin typeface="+mn-lt"/>
              </a:rPr>
              <a:t>3.</a:t>
            </a:r>
            <a:r>
              <a:rPr lang="zh-CN" altLang="en-US" sz="1800" b="1" kern="1200" dirty="0">
                <a:latin typeface="+mn-lt"/>
              </a:rPr>
              <a:t> </a:t>
            </a:r>
            <a:r>
              <a:rPr lang="en-US" sz="1800" b="1" kern="1200" dirty="0">
                <a:latin typeface="+mn-lt"/>
              </a:rPr>
              <a:t>Greater London </a:t>
            </a:r>
            <a:r>
              <a:rPr lang="en-US" altLang="zh-CN" sz="1800" b="1" kern="1200" dirty="0">
                <a:latin typeface="+mn-lt"/>
              </a:rPr>
              <a:t>P</a:t>
            </a:r>
            <a:r>
              <a:rPr lang="en-US" sz="1800" b="1" kern="1200" dirty="0">
                <a:latin typeface="+mn-lt"/>
              </a:rPr>
              <a:t>ostcodes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from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u="sng" dirty="0" err="1"/>
              <a:t>doogal.co.uk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sz="1800" kern="1200" dirty="0">
                <a:latin typeface="+mn-lt"/>
              </a:rPr>
              <a:t>ArcGIS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GB" altLang="zh-CN" sz="1800" kern="1200" dirty="0">
                <a:latin typeface="+mn-lt"/>
              </a:rPr>
              <a:t>was </a:t>
            </a:r>
            <a:r>
              <a:rPr lang="en-US" altLang="zh-CN" sz="1800" kern="1200" dirty="0">
                <a:latin typeface="+mn-lt"/>
              </a:rPr>
              <a:t>Used to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Link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the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Postcodes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of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Sup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 err="1">
                <a:latin typeface="+mn-lt"/>
              </a:rPr>
              <a:t>ermarket</a:t>
            </a:r>
            <a:r>
              <a:rPr lang="en-GB" altLang="zh-CN" sz="1800" kern="1200" dirty="0">
                <a:latin typeface="+mn-lt"/>
              </a:rPr>
              <a:t>s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to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Wards.</a:t>
            </a:r>
          </a:p>
          <a:p>
            <a:r>
              <a:rPr lang="en-US" altLang="zh-CN" sz="1200" kern="1200" dirty="0"/>
              <a:t>Available</a:t>
            </a:r>
            <a:r>
              <a:rPr lang="zh-CN" altLang="en-US" sz="1200" kern="1200" dirty="0"/>
              <a:t> </a:t>
            </a:r>
            <a:r>
              <a:rPr lang="en-US" altLang="zh-CN" sz="1200" kern="1200" dirty="0"/>
              <a:t>in:</a:t>
            </a:r>
            <a:r>
              <a:rPr lang="zh-CN" altLang="en-US" sz="1200" kern="1200" dirty="0"/>
              <a:t> </a:t>
            </a:r>
            <a:r>
              <a:rPr lang="en-US" altLang="zh-CN" sz="1200" kern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https://www.allinlondon.co.uk/directory/1162.php</a:t>
            </a:r>
            <a:endParaRPr lang="en-US" altLang="zh-CN" sz="1200" kern="1200" dirty="0"/>
          </a:p>
          <a:p>
            <a:r>
              <a:rPr lang="en-US" altLang="zh-CN" sz="1800" b="1" kern="1200" dirty="0">
                <a:latin typeface="+mn-lt"/>
              </a:rPr>
              <a:t>4.</a:t>
            </a:r>
            <a:r>
              <a:rPr lang="zh-CN" altLang="en-US" sz="1800" b="1" kern="1200" dirty="0">
                <a:latin typeface="+mn-lt"/>
              </a:rPr>
              <a:t> </a:t>
            </a:r>
            <a:r>
              <a:rPr lang="en-US" altLang="zh-CN" sz="1800" b="1" kern="1200" dirty="0">
                <a:latin typeface="+mn-lt"/>
              </a:rPr>
              <a:t>A New Joined Database</a:t>
            </a:r>
            <a:r>
              <a:rPr lang="zh-CN" altLang="en-US" sz="1800" b="1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was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exported which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Has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the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Matched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2014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Median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House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Price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of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Wards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in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London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to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Every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Supermarket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in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Different</a:t>
            </a:r>
            <a:r>
              <a:rPr lang="zh-CN" altLang="en-US" sz="1800" kern="1200" dirty="0">
                <a:latin typeface="+mn-lt"/>
              </a:rPr>
              <a:t> </a:t>
            </a:r>
            <a:r>
              <a:rPr lang="en-US" altLang="zh-CN" sz="1800" kern="1200" dirty="0">
                <a:latin typeface="+mn-lt"/>
              </a:rPr>
              <a:t>Kinds.</a:t>
            </a:r>
          </a:p>
          <a:p>
            <a:endParaRPr lang="en-GB" sz="2400" dirty="0">
              <a:latin typeface="Times" pitchFamily="2" charset="0"/>
            </a:endParaRP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736CB0F-BD0C-564E-B976-25CABA8BE4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88"/>
          <a:stretch/>
        </p:blipFill>
        <p:spPr>
          <a:xfrm>
            <a:off x="2338734" y="2598313"/>
            <a:ext cx="4466528" cy="23103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E7E0E0-FD33-E14D-BC8C-2D581C39D62E}"/>
              </a:ext>
            </a:extLst>
          </p:cNvPr>
          <p:cNvSpPr/>
          <p:nvPr/>
        </p:nvSpPr>
        <p:spPr>
          <a:xfrm>
            <a:off x="3554764" y="4897766"/>
            <a:ext cx="2034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Greater London </a:t>
            </a:r>
            <a:r>
              <a:rPr lang="en-US" altLang="zh-CN" sz="1200" b="1" dirty="0"/>
              <a:t>P</a:t>
            </a:r>
            <a:r>
              <a:rPr lang="en-US" sz="1200" b="1" dirty="0"/>
              <a:t>ostcodes</a:t>
            </a:r>
          </a:p>
        </p:txBody>
      </p:sp>
      <p:pic>
        <p:nvPicPr>
          <p:cNvPr id="14" name="Picture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CAFFDEE-6B00-A543-975E-2B4AA317E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9" y="5178055"/>
            <a:ext cx="7515782" cy="13045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78E0E2-035F-BD4A-8FBC-C5416A442083}"/>
              </a:ext>
            </a:extLst>
          </p:cNvPr>
          <p:cNvSpPr/>
          <p:nvPr/>
        </p:nvSpPr>
        <p:spPr>
          <a:xfrm>
            <a:off x="3679703" y="6482638"/>
            <a:ext cx="1803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/>
              <a:t>A New Joined Database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165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6B379-5D22-AE4F-9568-4EA8A16E0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9" y="1370296"/>
            <a:ext cx="7263769" cy="5129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F7F43-BB7B-482B-933F-A8D59E86EB20}"/>
              </a:ext>
            </a:extLst>
          </p:cNvPr>
          <p:cNvSpPr txBox="1"/>
          <p:nvPr/>
        </p:nvSpPr>
        <p:spPr>
          <a:xfrm>
            <a:off x="501459" y="1370296"/>
            <a:ext cx="3971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Distribution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of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Top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 </a:t>
            </a:r>
            <a:r>
              <a:rPr lang="en-GB" sz="1200" b="1" dirty="0"/>
              <a:t>Supermarkets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2C6C8B-5BB7-7540-9A20-C0941F84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35" y="519982"/>
            <a:ext cx="7772400" cy="1362075"/>
          </a:xfrm>
        </p:spPr>
        <p:txBody>
          <a:bodyPr/>
          <a:lstStyle/>
          <a:p>
            <a:r>
              <a:rPr lang="en-GB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56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3F0350-261E-FB43-82D8-EA4E27F89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3" y="1093295"/>
            <a:ext cx="4222943" cy="2982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F7F43-BB7B-482B-933F-A8D59E86EB20}"/>
              </a:ext>
            </a:extLst>
          </p:cNvPr>
          <p:cNvSpPr txBox="1"/>
          <p:nvPr/>
        </p:nvSpPr>
        <p:spPr>
          <a:xfrm>
            <a:off x="432658" y="1093296"/>
            <a:ext cx="3971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Distribution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of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Waitrose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and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M&amp;S</a:t>
            </a:r>
            <a:endParaRPr lang="en-GB" sz="12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2C6C8B-5BB7-7540-9A20-C0941F84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35" y="519982"/>
            <a:ext cx="7772400" cy="573315"/>
          </a:xfrm>
        </p:spPr>
        <p:txBody>
          <a:bodyPr/>
          <a:lstStyle/>
          <a:p>
            <a:r>
              <a:rPr lang="en-GB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EEC19-9AFC-7148-BFF8-69D5FCCAB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6" y="1093296"/>
            <a:ext cx="4222944" cy="298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4CB07-4634-7442-99CD-D02DE37F7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2" y="3936970"/>
            <a:ext cx="4222943" cy="298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E9948-5E84-5D4B-9F8A-2DBA7B00205E}"/>
              </a:ext>
            </a:extLst>
          </p:cNvPr>
          <p:cNvSpPr txBox="1"/>
          <p:nvPr/>
        </p:nvSpPr>
        <p:spPr>
          <a:xfrm>
            <a:off x="4740316" y="1093295"/>
            <a:ext cx="3971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Distribution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of</a:t>
            </a:r>
            <a:r>
              <a:rPr lang="zh-CN" altLang="en-US" sz="1200" b="1" dirty="0"/>
              <a:t>  </a:t>
            </a:r>
            <a:r>
              <a:rPr lang="en-US" altLang="zh-CN" sz="1200" b="1" dirty="0"/>
              <a:t>Tesco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and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Sainsbury’s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74FB4-20BF-0B42-B370-315464008A95}"/>
              </a:ext>
            </a:extLst>
          </p:cNvPr>
          <p:cNvSpPr txBox="1"/>
          <p:nvPr/>
        </p:nvSpPr>
        <p:spPr>
          <a:xfrm>
            <a:off x="444301" y="3936970"/>
            <a:ext cx="3971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Distribution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of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ASDA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and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Aldi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4700C-97D2-1E42-8E4E-B068E7A28AFB}"/>
              </a:ext>
            </a:extLst>
          </p:cNvPr>
          <p:cNvSpPr txBox="1"/>
          <p:nvPr/>
        </p:nvSpPr>
        <p:spPr>
          <a:xfrm rot="608553">
            <a:off x="4898996" y="4149147"/>
            <a:ext cx="32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Stereotype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is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True?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A0713-2506-1B44-94F9-EA4DD6BB6B0D}"/>
              </a:ext>
            </a:extLst>
          </p:cNvPr>
          <p:cNvSpPr txBox="1"/>
          <p:nvPr/>
        </p:nvSpPr>
        <p:spPr>
          <a:xfrm rot="20466187">
            <a:off x="5018717" y="4990652"/>
            <a:ext cx="3991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Different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kinds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of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supermarkets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can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be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classified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into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several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categories,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and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have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correlations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in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every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category?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2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EC02B4-1A4F-5348-9178-DEDC0D65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35" y="519982"/>
            <a:ext cx="7772400" cy="1362075"/>
          </a:xfrm>
        </p:spPr>
        <p:txBody>
          <a:bodyPr/>
          <a:lstStyle/>
          <a:p>
            <a:r>
              <a:rPr lang="en-GB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EA34C-0D9C-C449-9B7D-09951FB16CA0}"/>
              </a:ext>
            </a:extLst>
          </p:cNvPr>
          <p:cNvSpPr txBox="1"/>
          <p:nvPr/>
        </p:nvSpPr>
        <p:spPr>
          <a:xfrm>
            <a:off x="2005170" y="1070661"/>
            <a:ext cx="513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Descriptive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Statistics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Final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</a:t>
            </a:r>
            <a:endParaRPr lang="en-GB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A74E5-2AB5-E94F-9052-273F6806D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28467"/>
              </p:ext>
            </p:extLst>
          </p:nvPr>
        </p:nvGraphicFramePr>
        <p:xfrm>
          <a:off x="1320578" y="1513276"/>
          <a:ext cx="6502844" cy="2535995"/>
        </p:xfrm>
        <a:graphic>
          <a:graphicData uri="http://schemas.openxmlformats.org/drawingml/2006/table">
            <a:tbl>
              <a:tblPr/>
              <a:tblGrid>
                <a:gridCol w="1043678">
                  <a:extLst>
                    <a:ext uri="{9D8B030D-6E8A-4147-A177-3AD203B41FA5}">
                      <a16:colId xmlns:a16="http://schemas.microsoft.com/office/drawing/2014/main" val="3829987052"/>
                    </a:ext>
                  </a:extLst>
                </a:gridCol>
                <a:gridCol w="946712">
                  <a:extLst>
                    <a:ext uri="{9D8B030D-6E8A-4147-A177-3AD203B41FA5}">
                      <a16:colId xmlns:a16="http://schemas.microsoft.com/office/drawing/2014/main" val="4138116770"/>
                    </a:ext>
                  </a:extLst>
                </a:gridCol>
                <a:gridCol w="880619">
                  <a:extLst>
                    <a:ext uri="{9D8B030D-6E8A-4147-A177-3AD203B41FA5}">
                      <a16:colId xmlns:a16="http://schemas.microsoft.com/office/drawing/2014/main" val="337383437"/>
                    </a:ext>
                  </a:extLst>
                </a:gridCol>
                <a:gridCol w="1133537">
                  <a:extLst>
                    <a:ext uri="{9D8B030D-6E8A-4147-A177-3AD203B41FA5}">
                      <a16:colId xmlns:a16="http://schemas.microsoft.com/office/drawing/2014/main" val="897167069"/>
                    </a:ext>
                  </a:extLst>
                </a:gridCol>
                <a:gridCol w="986956">
                  <a:extLst>
                    <a:ext uri="{9D8B030D-6E8A-4147-A177-3AD203B41FA5}">
                      <a16:colId xmlns:a16="http://schemas.microsoft.com/office/drawing/2014/main" val="3600436648"/>
                    </a:ext>
                  </a:extLst>
                </a:gridCol>
                <a:gridCol w="881190">
                  <a:extLst>
                    <a:ext uri="{9D8B030D-6E8A-4147-A177-3AD203B41FA5}">
                      <a16:colId xmlns:a16="http://schemas.microsoft.com/office/drawing/2014/main" val="4124433719"/>
                    </a:ext>
                  </a:extLst>
                </a:gridCol>
                <a:gridCol w="630152">
                  <a:extLst>
                    <a:ext uri="{9D8B030D-6E8A-4147-A177-3AD203B41FA5}">
                      <a16:colId xmlns:a16="http://schemas.microsoft.com/office/drawing/2014/main" val="2223970283"/>
                    </a:ext>
                  </a:extLst>
                </a:gridCol>
              </a:tblGrid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Deviation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529623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Waitrose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653978.06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479948.39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963049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Sainsbury's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509369.39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334375.60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999875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M&amp;S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492355.83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280156.21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30618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461977.50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268855.03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630919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433186.23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231683.41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52113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Morrisons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363236.03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136573.20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412320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359420.53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125967.03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58545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342372.50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110113.55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0487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337897.50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152477.04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408120"/>
                  </a:ext>
                </a:extLst>
              </a:tr>
              <a:tr h="230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306091.42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291997.5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80994.65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59072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1776E82-31B5-4A4D-8434-2079FB091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760957"/>
              </p:ext>
            </p:extLst>
          </p:nvPr>
        </p:nvGraphicFramePr>
        <p:xfrm>
          <a:off x="1214506" y="4041104"/>
          <a:ext cx="6714987" cy="2894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4065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Otr8bdhsEE5u5ZvFqIgI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LycGGJmSSbbvuFkjwNs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7vGvUUL6XszwocA6Ye57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Y0jLjTFMQPsD2wbLOALU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Z5tKdyymXQfDHvB8sdi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VyyzNthxeX9n1dizG7d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npPFaG7xC3Sh9VcDK55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ukunQTxbseQja8J7iBp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5uJ3nm2m8orZ5UvbNPe0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rQK3TDMu0VWoPKjtwuO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j5deWvLbFUuRidCj8Jm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BzpqQj2XoMYdI05ThGj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9wFqtmHwCgN1wEPFHgJ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1TYr5Qdl5XVZfWHyv1ot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4gHYtt25bAN7DHYovtax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2gI86bekl6JFUaoSJR2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rP4RwDS0ZLVceqflnQQ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nXNOZDKiuq7DOT4fFBr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JHWYCnuc1TaKr63IDf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bs60u7ACrbWISSILnYq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wSguzwqApiQNnXjQOUm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h08cbwjlxyyTWeJZx4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S5vLrw9vktWJBgmmlUg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et156PmiAu1D83Hq5Mc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XcDtCbIhAISzQ1Jmpj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IX8jEVOuRK4awOrDcbzj"/>
</p:tagLst>
</file>

<file path=ppt/theme/theme1.xml><?xml version="1.0" encoding="utf-8"?>
<a:theme xmlns:a="http://schemas.openxmlformats.org/drawingml/2006/main" name="CASA">
  <a:themeElements>
    <a:clrScheme name="Custom Design 15">
      <a:dk1>
        <a:srgbClr val="000000"/>
      </a:dk1>
      <a:lt1>
        <a:srgbClr val="FFFFFF"/>
      </a:lt1>
      <a:dk2>
        <a:srgbClr val="52425B"/>
      </a:dk2>
      <a:lt2>
        <a:srgbClr val="808080"/>
      </a:lt2>
      <a:accent1>
        <a:srgbClr val="7FA1AC"/>
      </a:accent1>
      <a:accent2>
        <a:srgbClr val="911853"/>
      </a:accent2>
      <a:accent3>
        <a:srgbClr val="FFFFFF"/>
      </a:accent3>
      <a:accent4>
        <a:srgbClr val="000000"/>
      </a:accent4>
      <a:accent5>
        <a:srgbClr val="C0CDD2"/>
      </a:accent5>
      <a:accent6>
        <a:srgbClr val="83154A"/>
      </a:accent6>
      <a:hlink>
        <a:srgbClr val="4B4620"/>
      </a:hlink>
      <a:folHlink>
        <a:srgbClr val="B25D8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2425B"/>
        </a:dk2>
        <a:lt2>
          <a:srgbClr val="808080"/>
        </a:lt2>
        <a:accent1>
          <a:srgbClr val="7FA1AC"/>
        </a:accent1>
        <a:accent2>
          <a:srgbClr val="911853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83154A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3D6F334C1AA408A80486D71036560" ma:contentTypeVersion="6" ma:contentTypeDescription="Create a new document." ma:contentTypeScope="" ma:versionID="2fcd89a529fb2c85542b8f0683bba517">
  <xsd:schema xmlns:xsd="http://www.w3.org/2001/XMLSchema" xmlns:xs="http://www.w3.org/2001/XMLSchema" xmlns:p="http://schemas.microsoft.com/office/2006/metadata/properties" xmlns:ns2="6f45ebe1-19a7-4ef8-a5a4-afb4295ca2e2" xmlns:ns3="9d8807c4-7637-41f1-b738-fb31966e1785" targetNamespace="http://schemas.microsoft.com/office/2006/metadata/properties" ma:root="true" ma:fieldsID="c63f83ef52d3eed126309f2392baf8bf" ns2:_="" ns3:_="">
    <xsd:import namespace="6f45ebe1-19a7-4ef8-a5a4-afb4295ca2e2"/>
    <xsd:import namespace="9d8807c4-7637-41f1-b738-fb31966e17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5ebe1-19a7-4ef8-a5a4-afb4295ca2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807c4-7637-41f1-b738-fb31966e17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E5128F-4186-405F-A521-5BDB4D75DB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5ebe1-19a7-4ef8-a5a4-afb4295ca2e2"/>
    <ds:schemaRef ds:uri="9d8807c4-7637-41f1-b738-fb31966e17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17A030-62FC-4F2B-B7DB-EC87A89D3646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f45ebe1-19a7-4ef8-a5a4-afb4295ca2e2"/>
    <ds:schemaRef ds:uri="http://purl.org/dc/terms/"/>
    <ds:schemaRef ds:uri="9d8807c4-7637-41f1-b738-fb31966e178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BD97FD1-7EAA-452A-9E0E-5A813A6921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856</Words>
  <Application>Microsoft Macintosh PowerPoint</Application>
  <PresentationFormat>On-screen Show (4:3)</PresentationFormat>
  <Paragraphs>285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Cambria</vt:lpstr>
      <vt:lpstr>Times</vt:lpstr>
      <vt:lpstr>CASA</vt:lpstr>
      <vt:lpstr>GROUP 2  BOWEN ZHANG THOMAS VISSCHER YAFEI YE KRISTINA GONCHAROV </vt:lpstr>
      <vt:lpstr>PowerPoint Presentation</vt:lpstr>
      <vt:lpstr>PowerPoint Presentation</vt:lpstr>
      <vt:lpstr>Hypothesis:</vt:lpstr>
      <vt:lpstr>Data Collection</vt:lpstr>
      <vt:lpstr>Data Collection</vt:lpstr>
      <vt:lpstr>Data Collection</vt:lpstr>
      <vt:lpstr>Data Collection</vt:lpstr>
      <vt:lpstr>Data SUMMARY</vt:lpstr>
      <vt:lpstr>Analysis method</vt:lpstr>
      <vt:lpstr>Analysis result</vt:lpstr>
      <vt:lpstr>Analysis result</vt:lpstr>
      <vt:lpstr>Analysis result</vt:lpstr>
      <vt:lpstr>Analysis result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Coursework examples</dc:title>
  <dc:creator>Adam Dennett</dc:creator>
  <cp:lastModifiedBy>Ye, Yafei</cp:lastModifiedBy>
  <cp:revision>106</cp:revision>
  <dcterms:created xsi:type="dcterms:W3CDTF">2015-12-08T10:37:00Z</dcterms:created>
  <dcterms:modified xsi:type="dcterms:W3CDTF">2018-12-11T16:29:44Z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0x0101001DA3D6F334C1AA408A80486D71036560</vt:lpwstr>
  </property>
</Properties>
</file>