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86" autoAdjust="0"/>
    <p:restoredTop sz="94660"/>
  </p:normalViewPr>
  <p:slideViewPr>
    <p:cSldViewPr>
      <p:cViewPr varScale="1">
        <p:scale>
          <a:sx n="77" d="100"/>
          <a:sy n="77" d="100"/>
        </p:scale>
        <p:origin x="-96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B027-A812-4EFB-9BF0-D93EB8894647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A9A2-5BF0-4B84-B963-A9ADC9A6D4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9B17-84BD-42FA-B2F3-DE9617F4921B}" type="datetimeFigureOut">
              <a:rPr lang="zh-CN" altLang="en-US" smtClean="0"/>
              <a:t>2019-11-26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945D-14B6-4AE2-9035-865A7EFB97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动态数据管理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程序需求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程序分析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算法设计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模块逻辑</a:t>
            </a:r>
            <a:r>
              <a:rPr lang="zh-CN" altLang="en-US" dirty="0"/>
              <a:t>关系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分层调试结果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系统可以根据要求动态地进行记录量，字段数量和字段的属性设置，字段的属性为字段</a:t>
            </a:r>
            <a:r>
              <a:rPr lang="en-US" dirty="0"/>
              <a:t>ID</a:t>
            </a:r>
            <a:r>
              <a:rPr lang="zh-CN" altLang="en-US" dirty="0"/>
              <a:t>，字段标题，字段类型和字段长度。例如可以设置一个班学生的成绩单，输入学号、姓名、数学、英语、</a:t>
            </a:r>
            <a:r>
              <a:rPr lang="en-US" dirty="0"/>
              <a:t>C</a:t>
            </a:r>
            <a:r>
              <a:rPr lang="zh-CN" altLang="en-US" dirty="0"/>
              <a:t>语言和总成绩等项。系统会根据输入的要求自动生成成绩单。并能输入数据，和浏览数据。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进阶作业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实现的是基于动态数据结构的成绩管理系统，程序可以根据要求动态的记录量</a:t>
            </a:r>
          </a:p>
          <a:p>
            <a:r>
              <a:rPr lang="zh-CN" altLang="en-US" dirty="0" smtClean="0"/>
              <a:t>程序需要用户自行输入要存储多少个字段和多少条记录，对于每一个字段都要输入所有字段属性，这一步使用一个一维动态数组存储字段信息，完成后可以录入信息。再使用一个二位动态数组来存储记录的信息，完成信息录入以后可以浏览所有记录。</a:t>
            </a:r>
            <a:endParaRPr lang="en-US" altLang="zh-CN" dirty="0" smtClean="0"/>
          </a:p>
          <a:p>
            <a:r>
              <a:rPr lang="zh-CN" altLang="en-US" dirty="0" smtClean="0"/>
              <a:t>定义结构体来标识字段属性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dirty="0" err="1"/>
              <a:t>calloc</a:t>
            </a:r>
            <a:r>
              <a:rPr lang="en-US" dirty="0"/>
              <a:t>()</a:t>
            </a:r>
            <a:r>
              <a:rPr lang="zh-CN" altLang="en-US" dirty="0" smtClean="0"/>
              <a:t>函数申请一块动态存储</a:t>
            </a:r>
            <a:r>
              <a:rPr lang="zh-CN" altLang="en-US" dirty="0"/>
              <a:t>区用于存储记录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Step1: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Step2:</a:t>
            </a:r>
            <a:r>
              <a:rPr lang="zh-CN" altLang="en-US" dirty="0" smtClean="0"/>
              <a:t>声明结构体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用于表示字段属性，结构体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用于表示字段下每一条记录的内容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Step3:</a:t>
            </a:r>
            <a:r>
              <a:rPr lang="zh-CN" altLang="en-US" dirty="0"/>
              <a:t>定义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型一维动态数组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型二维动态数组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，各申请一片内存空间用于存储相应内容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Step4:</a:t>
            </a:r>
            <a:r>
              <a:rPr lang="zh-CN" altLang="en-US" dirty="0" smtClean="0"/>
              <a:t>读入所需记录的字段数和记录条数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Step5:</a:t>
            </a:r>
            <a:r>
              <a:rPr lang="zh-CN" altLang="en-US" dirty="0" smtClean="0"/>
              <a:t>读入字段名称、字段类型。若字段类型为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则完成记录，若字段类型为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还需读入字符串长度。重复此步操作直到完成所有字段属性的记录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Step6:</a:t>
            </a:r>
            <a:r>
              <a:rPr lang="zh-CN" altLang="en-US" dirty="0" smtClean="0"/>
              <a:t>输出所有字段属性的信息并计算出总共所占的字节数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Step7:</a:t>
            </a:r>
            <a:r>
              <a:rPr lang="zh-CN" altLang="en-US" dirty="0" smtClean="0"/>
              <a:t>对于每一条记录，依次录入对应字段的内容。重复此步操作直到所有记录都录入完成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Step8:</a:t>
            </a:r>
            <a:r>
              <a:rPr lang="zh-CN" altLang="en-US" dirty="0" smtClean="0"/>
              <a:t>输出程序所记录的内容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Step9: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/>
              <a:t>流程图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0" y="428604"/>
            <a:ext cx="4214842" cy="6429396"/>
            <a:chOff x="0" y="428604"/>
            <a:chExt cx="4214842" cy="6429396"/>
          </a:xfrm>
        </p:grpSpPr>
        <p:grpSp>
          <p:nvGrpSpPr>
            <p:cNvPr id="95" name="组合 94"/>
            <p:cNvGrpSpPr/>
            <p:nvPr/>
          </p:nvGrpSpPr>
          <p:grpSpPr>
            <a:xfrm>
              <a:off x="0" y="428604"/>
              <a:ext cx="4214842" cy="3375001"/>
              <a:chOff x="0" y="428604"/>
              <a:chExt cx="4214842" cy="3375001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487591" y="428604"/>
                <a:ext cx="1157015" cy="316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开始</a:t>
                </a:r>
                <a:endParaRPr lang="zh-CN" altLang="en-US" dirty="0"/>
              </a:p>
            </p:txBody>
          </p:sp>
          <p:cxnSp>
            <p:nvCxnSpPr>
              <p:cNvPr id="6" name="直接箭头连接符 5"/>
              <p:cNvCxnSpPr>
                <a:stCxn id="4" idx="2"/>
              </p:cNvCxnSpPr>
              <p:nvPr/>
            </p:nvCxnSpPr>
            <p:spPr>
              <a:xfrm rot="5400000">
                <a:off x="1934263" y="876514"/>
                <a:ext cx="263672" cy="18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82644" y="1000108"/>
                <a:ext cx="3966910" cy="6413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声明结构体</a:t>
                </a:r>
                <a:r>
                  <a:rPr lang="en-US" altLang="zh-CN" dirty="0" smtClean="0"/>
                  <a:t>FIELD</a:t>
                </a:r>
                <a:r>
                  <a:rPr lang="zh-CN" altLang="en-US" dirty="0" smtClean="0"/>
                  <a:t>用于表示字段属性，结构体</a:t>
                </a:r>
                <a:r>
                  <a:rPr lang="en-US" altLang="zh-CN" dirty="0" smtClean="0"/>
                  <a:t>CONTENT</a:t>
                </a:r>
                <a:r>
                  <a:rPr lang="zh-CN" altLang="en-US" dirty="0" smtClean="0"/>
                  <a:t>用于表示字段下每一条记录的内容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7" idx="2"/>
              </p:cNvCxnSpPr>
              <p:nvPr/>
            </p:nvCxnSpPr>
            <p:spPr>
              <a:xfrm rot="5400000">
                <a:off x="1959880" y="1746798"/>
                <a:ext cx="211522" cy="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0" y="1852432"/>
                <a:ext cx="4214842" cy="7193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FIELD</a:t>
                </a:r>
                <a:r>
                  <a:rPr lang="zh-CN" altLang="en-US" dirty="0" smtClean="0"/>
                  <a:t>型一维动态数组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CONTENT</a:t>
                </a:r>
                <a:r>
                  <a:rPr lang="zh-CN" altLang="en-US" dirty="0" smtClean="0"/>
                  <a:t>型二维动态数组</a:t>
                </a:r>
                <a:r>
                  <a:rPr lang="en-US" altLang="zh-CN" dirty="0" err="1" smtClean="0"/>
                  <a:t>ps</a:t>
                </a:r>
                <a:r>
                  <a:rPr lang="zh-CN" altLang="en-US" dirty="0" smtClean="0"/>
                  <a:t>，各申请一片内存空间用于存储相应内容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91727" y="2748916"/>
                <a:ext cx="2479319" cy="263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读入记录的字段数</a:t>
                </a:r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95864" y="3276260"/>
                <a:ext cx="3305758" cy="263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读入记录的条数</a:t>
                </a:r>
                <a:r>
                  <a:rPr lang="en-US" altLang="zh-CN" dirty="0" err="1" smtClean="0"/>
                  <a:t>recordnum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>
                <a:stCxn id="11" idx="2"/>
              </p:cNvCxnSpPr>
              <p:nvPr/>
            </p:nvCxnSpPr>
            <p:spPr>
              <a:xfrm rot="5400000">
                <a:off x="2018835" y="2660330"/>
                <a:ext cx="17717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16200000" flipH="1">
                <a:off x="2016907" y="3144425"/>
                <a:ext cx="2636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16200000" flipH="1">
                <a:off x="2016907" y="3671769"/>
                <a:ext cx="2636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642943" y="3780090"/>
              <a:ext cx="3071801" cy="3077910"/>
              <a:chOff x="642943" y="3780090"/>
              <a:chExt cx="3071801" cy="3077910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 rot="16200000" flipH="1">
                <a:off x="1861513" y="6362083"/>
                <a:ext cx="562850" cy="4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38" idx="2"/>
              </p:cNvCxnSpPr>
              <p:nvPr/>
            </p:nvCxnSpPr>
            <p:spPr>
              <a:xfrm rot="5400000">
                <a:off x="1944811" y="5554358"/>
                <a:ext cx="394316" cy="1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rot="16200000" flipH="1">
                <a:off x="1977679" y="4798680"/>
                <a:ext cx="32857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642943" y="4305813"/>
                <a:ext cx="2811846" cy="3942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读入字段名称、字段类型</a:t>
                </a:r>
                <a:endParaRPr lang="zh-CN" altLang="en-US" dirty="0"/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967341" y="3780090"/>
                <a:ext cx="2437997" cy="29007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=0 to n step 1</a:t>
                </a:r>
                <a:endParaRPr lang="zh-CN" altLang="en-US" dirty="0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 rot="16200000" flipH="1">
                <a:off x="2010132" y="4174788"/>
                <a:ext cx="2636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菱形 37"/>
              <p:cNvSpPr/>
              <p:nvPr/>
            </p:nvSpPr>
            <p:spPr>
              <a:xfrm>
                <a:off x="760053" y="4962967"/>
                <a:ext cx="2763831" cy="39427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字段类型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105532" y="5751530"/>
                <a:ext cx="2072873" cy="2628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读入字符串长度</a:t>
                </a:r>
                <a:endParaRPr lang="zh-CN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89203" y="5357260"/>
                <a:ext cx="621862" cy="33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  <p:cxnSp>
            <p:nvCxnSpPr>
              <p:cNvPr id="52" name="形状 51"/>
              <p:cNvCxnSpPr>
                <a:stCxn id="38" idx="3"/>
              </p:cNvCxnSpPr>
              <p:nvPr/>
            </p:nvCxnSpPr>
            <p:spPr>
              <a:xfrm flipH="1">
                <a:off x="2143141" y="5160103"/>
                <a:ext cx="1380743" cy="1154852"/>
              </a:xfrm>
              <a:prstGeom prst="bentConnector3">
                <a:avLst>
                  <a:gd name="adj1" fmla="val -165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2000232" y="6643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57554" y="521495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否</a:t>
                </a:r>
                <a:endParaRPr lang="zh-CN" altLang="en-US" dirty="0"/>
              </a:p>
            </p:txBody>
          </p:sp>
          <p:cxnSp>
            <p:nvCxnSpPr>
              <p:cNvPr id="67" name="形状 66"/>
              <p:cNvCxnSpPr>
                <a:stCxn id="59" idx="3"/>
                <a:endCxn id="31" idx="3"/>
              </p:cNvCxnSpPr>
              <p:nvPr/>
            </p:nvCxnSpPr>
            <p:spPr>
              <a:xfrm rot="5400000" flipH="1">
                <a:off x="48737" y="4843734"/>
                <a:ext cx="2901485" cy="1064277"/>
              </a:xfrm>
              <a:prstGeom prst="bentConnector4">
                <a:avLst>
                  <a:gd name="adj1" fmla="val 1895"/>
                  <a:gd name="adj2" fmla="val 16252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组合 120"/>
          <p:cNvGrpSpPr/>
          <p:nvPr/>
        </p:nvGrpSpPr>
        <p:grpSpPr>
          <a:xfrm>
            <a:off x="4714876" y="571480"/>
            <a:ext cx="4143404" cy="5745694"/>
            <a:chOff x="4714876" y="571480"/>
            <a:chExt cx="4143404" cy="5745694"/>
          </a:xfrm>
        </p:grpSpPr>
        <p:sp>
          <p:nvSpPr>
            <p:cNvPr id="16" name="矩形 15"/>
            <p:cNvSpPr/>
            <p:nvPr/>
          </p:nvSpPr>
          <p:spPr>
            <a:xfrm>
              <a:off x="4714876" y="928670"/>
              <a:ext cx="300039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输出字段属性和字节总数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6036478" y="750076"/>
              <a:ext cx="357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六边形 28"/>
            <p:cNvSpPr/>
            <p:nvPr/>
          </p:nvSpPr>
          <p:spPr>
            <a:xfrm>
              <a:off x="4857752" y="1571612"/>
              <a:ext cx="2714644" cy="35719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for j=0 to </a:t>
              </a:r>
              <a:r>
                <a:rPr lang="en-US" altLang="zh-CN" dirty="0" err="1" smtClean="0"/>
                <a:t>recordnum</a:t>
              </a:r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6072198" y="478632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429520" y="3714752"/>
              <a:ext cx="142876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读入数字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000628" y="5357826"/>
              <a:ext cx="2428892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输出记录的内容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 rot="5400000">
              <a:off x="6072198" y="142873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rot="16200000" flipH="1">
              <a:off x="6036478" y="2035960"/>
              <a:ext cx="357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rot="16200000" flipH="1">
              <a:off x="6036478" y="5179232"/>
              <a:ext cx="357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4786314" y="2214554"/>
              <a:ext cx="3143305" cy="2357454"/>
              <a:chOff x="714381" y="3780090"/>
              <a:chExt cx="3143305" cy="2357454"/>
            </a:xfrm>
          </p:grpSpPr>
          <p:cxnSp>
            <p:nvCxnSpPr>
              <p:cNvPr id="82" name="直接箭头连接符 81"/>
              <p:cNvCxnSpPr/>
              <p:nvPr/>
            </p:nvCxnSpPr>
            <p:spPr>
              <a:xfrm rot="16200000" flipH="1">
                <a:off x="1861918" y="5632950"/>
                <a:ext cx="562850" cy="4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88" idx="2"/>
              </p:cNvCxnSpPr>
              <p:nvPr/>
            </p:nvCxnSpPr>
            <p:spPr>
              <a:xfrm rot="5400000">
                <a:off x="1899139" y="4871547"/>
                <a:ext cx="394316" cy="1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六边形 85"/>
              <p:cNvSpPr/>
              <p:nvPr/>
            </p:nvSpPr>
            <p:spPr>
              <a:xfrm>
                <a:off x="967341" y="3780090"/>
                <a:ext cx="2437997" cy="290077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=0 to n step 1</a:t>
                </a:r>
                <a:endParaRPr lang="zh-CN" altLang="en-US" dirty="0"/>
              </a:p>
            </p:txBody>
          </p:sp>
          <p:cxnSp>
            <p:nvCxnSpPr>
              <p:cNvPr id="87" name="直接箭头连接符 86"/>
              <p:cNvCxnSpPr/>
              <p:nvPr/>
            </p:nvCxnSpPr>
            <p:spPr>
              <a:xfrm rot="16200000" flipH="1">
                <a:off x="2010132" y="4174788"/>
                <a:ext cx="2636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菱形 87"/>
              <p:cNvSpPr/>
              <p:nvPr/>
            </p:nvSpPr>
            <p:spPr>
              <a:xfrm>
                <a:off x="714381" y="4280156"/>
                <a:ext cx="2763831" cy="39427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字段类型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14447" y="5065974"/>
                <a:ext cx="1785949" cy="2628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读入</a:t>
                </a:r>
                <a:r>
                  <a:rPr lang="zh-CN" altLang="en-US" dirty="0"/>
                  <a:t>字符串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143141" y="4708784"/>
                <a:ext cx="621862" cy="33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000265" y="5923230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571901" y="4565908"/>
                <a:ext cx="2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否</a:t>
                </a:r>
                <a:endParaRPr lang="zh-CN" altLang="en-US" dirty="0"/>
              </a:p>
            </p:txBody>
          </p:sp>
          <p:cxnSp>
            <p:nvCxnSpPr>
              <p:cNvPr id="94" name="形状 93"/>
              <p:cNvCxnSpPr>
                <a:stCxn id="92" idx="3"/>
                <a:endCxn id="86" idx="3"/>
              </p:cNvCxnSpPr>
              <p:nvPr/>
            </p:nvCxnSpPr>
            <p:spPr>
              <a:xfrm rot="5400000" flipH="1">
                <a:off x="408981" y="4483489"/>
                <a:ext cx="2181029" cy="1064310"/>
              </a:xfrm>
              <a:prstGeom prst="bentConnector4">
                <a:avLst>
                  <a:gd name="adj1" fmla="val 3574"/>
                  <a:gd name="adj2" fmla="val 12895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形状 99"/>
            <p:cNvCxnSpPr/>
            <p:nvPr/>
          </p:nvCxnSpPr>
          <p:spPr>
            <a:xfrm>
              <a:off x="7500958" y="2928934"/>
              <a:ext cx="593755" cy="8029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形状 103"/>
            <p:cNvCxnSpPr>
              <a:stCxn id="72" idx="2"/>
            </p:cNvCxnSpPr>
            <p:nvPr/>
          </p:nvCxnSpPr>
          <p:spPr>
            <a:xfrm rot="5400000">
              <a:off x="7072330" y="3143248"/>
              <a:ext cx="214314" cy="19288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16200000" flipH="1">
              <a:off x="6036478" y="5893612"/>
              <a:ext cx="357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rot="5400000">
              <a:off x="6107917" y="467916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形状 110"/>
            <p:cNvCxnSpPr>
              <a:stCxn id="60" idx="2"/>
              <a:endCxn id="29" idx="3"/>
            </p:cNvCxnSpPr>
            <p:nvPr/>
          </p:nvCxnSpPr>
          <p:spPr>
            <a:xfrm rot="10800000">
              <a:off x="4857752" y="1750207"/>
              <a:ext cx="1214446" cy="3143272"/>
            </a:xfrm>
            <a:prstGeom prst="bentConnector3">
              <a:avLst>
                <a:gd name="adj1" fmla="val 1188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圆角矩形 119"/>
            <p:cNvSpPr/>
            <p:nvPr/>
          </p:nvSpPr>
          <p:spPr>
            <a:xfrm>
              <a:off x="5643570" y="6000768"/>
              <a:ext cx="1157015" cy="316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en-US" altLang="zh-CN" dirty="0" smtClean="0"/>
              <a:t>.</a:t>
            </a:r>
            <a:r>
              <a:rPr lang="zh-CN" altLang="en-US" dirty="0" smtClean="0"/>
              <a:t>逻辑关系图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5852" y="2786058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字段属性读取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00760" y="2786058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记录内容读取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86182" y="1214422"/>
            <a:ext cx="15573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</a:t>
            </a:r>
            <a:r>
              <a:rPr lang="zh-CN" altLang="en-US" dirty="0" smtClean="0"/>
              <a:t>动态数据管理系统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0760" y="4643446"/>
            <a:ext cx="18573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输出记录信息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1"/>
            <a:endCxn id="4" idx="0"/>
          </p:cNvCxnSpPr>
          <p:nvPr/>
        </p:nvCxnSpPr>
        <p:spPr>
          <a:xfrm rot="10800000" flipV="1">
            <a:off x="2214546" y="1671622"/>
            <a:ext cx="1571636" cy="1114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6457960" y="4171952"/>
            <a:ext cx="9429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3143240" y="3243258"/>
            <a:ext cx="285752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5" idx="0"/>
          </p:cNvCxnSpPr>
          <p:nvPr/>
        </p:nvCxnSpPr>
        <p:spPr>
          <a:xfrm>
            <a:off x="5343524" y="1671622"/>
            <a:ext cx="1585930" cy="11144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1500174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输入字段属性的个数、获取字段属性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135729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用户输入所需记录的条数、获取每一条记录所有字段对应的内容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字段属性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29256" y="400050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所有内容信息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分层调试结果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4911741"/>
          </a:xfrm>
        </p:spPr>
        <p:txBody>
          <a:bodyPr/>
          <a:lstStyle/>
          <a:p>
            <a:r>
              <a:rPr lang="zh-CN" altLang="en-US" dirty="0" smtClean="0"/>
              <a:t>字段属性的录入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字段属性展示</a:t>
            </a:r>
            <a:endParaRPr lang="zh-CN" altLang="en-US" dirty="0"/>
          </a:p>
        </p:txBody>
      </p:sp>
      <p:pic>
        <p:nvPicPr>
          <p:cNvPr id="15" name="内容占位符 14" descr="录入信息的展示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4876" y="4786322"/>
            <a:ext cx="4038600" cy="1376033"/>
          </a:xfrm>
        </p:spPr>
      </p:pic>
      <p:pic>
        <p:nvPicPr>
          <p:cNvPr id="9" name="图片 8" descr="录入信息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785926"/>
            <a:ext cx="3929090" cy="2500330"/>
          </a:xfrm>
          <a:prstGeom prst="rect">
            <a:avLst/>
          </a:prstGeom>
        </p:spPr>
      </p:pic>
      <p:pic>
        <p:nvPicPr>
          <p:cNvPr id="16" name="图片 15" descr="属性展示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714884"/>
            <a:ext cx="3101609" cy="1357321"/>
          </a:xfrm>
          <a:prstGeom prst="rect">
            <a:avLst/>
          </a:prstGeom>
        </p:spPr>
      </p:pic>
      <p:pic>
        <p:nvPicPr>
          <p:cNvPr id="17" name="图片 16" descr="字段属性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1785926"/>
            <a:ext cx="3703641" cy="2428892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4714876" y="1285860"/>
            <a:ext cx="4038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信息录入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/>
              <a:t>信息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展示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572</Words>
  <Application>Microsoft Office PowerPoint</Application>
  <PresentationFormat>全屏显示(4:3)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动态数据管理系统</vt:lpstr>
      <vt:lpstr>目录</vt:lpstr>
      <vt:lpstr>一.程序需求</vt:lpstr>
      <vt:lpstr>二.程序分析</vt:lpstr>
      <vt:lpstr>三.算法设计</vt:lpstr>
      <vt:lpstr>四.流程图</vt:lpstr>
      <vt:lpstr>五.逻辑关系图</vt:lpstr>
      <vt:lpstr>六.分层调试结果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动态数据管理系统</dc:title>
  <dc:creator>dell</dc:creator>
  <cp:lastModifiedBy>dell</cp:lastModifiedBy>
  <cp:revision>6</cp:revision>
  <dcterms:created xsi:type="dcterms:W3CDTF">2019-11-26T06:19:24Z</dcterms:created>
  <dcterms:modified xsi:type="dcterms:W3CDTF">2019-11-26T07:12:38Z</dcterms:modified>
</cp:coreProperties>
</file>