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5F6"/>
    <a:srgbClr val="699841"/>
    <a:srgbClr val="99C63D"/>
    <a:srgbClr val="E5415F"/>
    <a:srgbClr val="996086"/>
    <a:srgbClr val="DA8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0"/>
  </p:normalViewPr>
  <p:slideViewPr>
    <p:cSldViewPr snapToGrid="0" snapToObjects="1">
      <p:cViewPr varScale="1">
        <p:scale>
          <a:sx n="204" d="100"/>
          <a:sy n="204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49E34-73B6-B640-992E-7F50AE55738F}" type="datetimeFigureOut">
              <a:rPr lang="en-CN" smtClean="0"/>
              <a:t>2022/6/7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6935-514D-9C4C-9FEB-91CAD9D6D4C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519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6935-514D-9C4C-9FEB-91CAD9D6D4C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895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1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June 7,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188061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June 7,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53005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June 7,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768083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June 7,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0984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June 7,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329283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7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6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9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0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2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6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June 7,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9403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riding a bicycle&#10;&#10;Description automatically generated with low confidence">
            <a:extLst>
              <a:ext uri="{FF2B5EF4-FFF2-40B4-BE49-F238E27FC236}">
                <a16:creationId xmlns:a16="http://schemas.microsoft.com/office/drawing/2014/main" id="{CA665D05-7347-8C77-A990-15A2E6BBD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1" b="9200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914BE7-8E50-2260-C76E-315E033961A3}"/>
              </a:ext>
            </a:extLst>
          </p:cNvPr>
          <p:cNvSpPr/>
          <p:nvPr/>
        </p:nvSpPr>
        <p:spPr>
          <a:xfrm>
            <a:off x="855361" y="4171015"/>
            <a:ext cx="7418146" cy="1798521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cap="all" spc="750" dirty="0">
                <a:solidFill>
                  <a:srgbClr val="4385F6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Cyclistic Bike-share User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DA903-695A-E413-AAE6-CFA79415F3EB}"/>
              </a:ext>
            </a:extLst>
          </p:cNvPr>
          <p:cNvSpPr txBox="1"/>
          <p:nvPr/>
        </p:nvSpPr>
        <p:spPr>
          <a:xfrm>
            <a:off x="797639" y="5982857"/>
            <a:ext cx="301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4385F6"/>
                </a:solidFill>
                <a:cs typeface="Aharoni" panose="02010803020104030203" pitchFamily="2" charset="-79"/>
              </a:rPr>
              <a:t>Presented on 7th Jun. 2022</a:t>
            </a:r>
          </a:p>
        </p:txBody>
      </p:sp>
    </p:spTree>
    <p:extLst>
      <p:ext uri="{BB962C8B-B14F-4D97-AF65-F5344CB8AC3E}">
        <p14:creationId xmlns:p14="http://schemas.microsoft.com/office/powerpoint/2010/main" val="91281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3D4F3-0CCD-C2FB-F070-2B8ACB4B225D}"/>
              </a:ext>
            </a:extLst>
          </p:cNvPr>
          <p:cNvSpPr/>
          <p:nvPr/>
        </p:nvSpPr>
        <p:spPr>
          <a:xfrm>
            <a:off x="2756584" y="225420"/>
            <a:ext cx="3259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2BA3E-1F0D-F871-6470-D1F19D50A7C9}"/>
              </a:ext>
            </a:extLst>
          </p:cNvPr>
          <p:cNvSpPr txBox="1"/>
          <p:nvPr/>
        </p:nvSpPr>
        <p:spPr>
          <a:xfrm>
            <a:off x="781235" y="1377863"/>
            <a:ext cx="3950697" cy="3695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3200" dirty="0">
                <a:solidFill>
                  <a:schemeClr val="accent2"/>
                </a:solidFill>
              </a:rPr>
              <a:t>Business Info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3200" dirty="0">
                <a:solidFill>
                  <a:schemeClr val="accent2"/>
                </a:solidFill>
              </a:rPr>
              <a:t>Business Task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3200" dirty="0">
                <a:solidFill>
                  <a:schemeClr val="accent2"/>
                </a:solidFill>
              </a:rPr>
              <a:t>Data Integrity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3200" dirty="0">
                <a:solidFill>
                  <a:schemeClr val="accent2"/>
                </a:solidFill>
              </a:rPr>
              <a:t>Data Visualization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3200" dirty="0">
                <a:solidFill>
                  <a:schemeClr val="accent2"/>
                </a:solidFill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75904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2D612-5CA9-0EF9-E396-E8902F8311AB}"/>
              </a:ext>
            </a:extLst>
          </p:cNvPr>
          <p:cNvSpPr txBox="1"/>
          <p:nvPr/>
        </p:nvSpPr>
        <p:spPr>
          <a:xfrm>
            <a:off x="1097520" y="575477"/>
            <a:ext cx="3284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000" b="1" dirty="0">
                <a:solidFill>
                  <a:schemeClr val="accent2"/>
                </a:solidFill>
              </a:rPr>
              <a:t>Business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1E22D1-5787-9E07-E4BE-C5B2DF58B840}"/>
              </a:ext>
            </a:extLst>
          </p:cNvPr>
          <p:cNvSpPr/>
          <p:nvPr/>
        </p:nvSpPr>
        <p:spPr>
          <a:xfrm>
            <a:off x="1083957" y="1470035"/>
            <a:ext cx="8395121" cy="2240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5,824 bicycles provide bike-share service in Chicago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Pricing plans: single-ride passes, full-day passes, and annual memberships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51A48A-FCD1-105A-6716-1E4AAE3F1310}"/>
              </a:ext>
            </a:extLst>
          </p:cNvPr>
          <p:cNvSpPr/>
          <p:nvPr/>
        </p:nvSpPr>
        <p:spPr>
          <a:xfrm>
            <a:off x="3376802" y="2173267"/>
            <a:ext cx="4740064" cy="389316"/>
          </a:xfrm>
          <a:prstGeom prst="roundRect">
            <a:avLst/>
          </a:prstGeom>
          <a:solidFill>
            <a:srgbClr val="99C63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AE954-2B85-467E-D374-2DA9AD658150}"/>
              </a:ext>
            </a:extLst>
          </p:cNvPr>
          <p:cNvSpPr txBox="1"/>
          <p:nvPr/>
        </p:nvSpPr>
        <p:spPr>
          <a:xfrm>
            <a:off x="4857808" y="2506323"/>
            <a:ext cx="1778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200" dirty="0">
                <a:solidFill>
                  <a:srgbClr val="4385F6"/>
                </a:solidFill>
              </a:rPr>
              <a:t>casual riders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040B63-F2C1-A1FB-B1C9-C7DC7C31E54D}"/>
              </a:ext>
            </a:extLst>
          </p:cNvPr>
          <p:cNvSpPr/>
          <p:nvPr/>
        </p:nvSpPr>
        <p:spPr>
          <a:xfrm>
            <a:off x="1444655" y="2749256"/>
            <a:ext cx="2876823" cy="375908"/>
          </a:xfrm>
          <a:prstGeom prst="roundRect">
            <a:avLst/>
          </a:prstGeom>
          <a:solidFill>
            <a:srgbClr val="6998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70109-82B4-2563-04D7-23223393517F}"/>
              </a:ext>
            </a:extLst>
          </p:cNvPr>
          <p:cNvSpPr txBox="1"/>
          <p:nvPr/>
        </p:nvSpPr>
        <p:spPr>
          <a:xfrm>
            <a:off x="1602466" y="3055102"/>
            <a:ext cx="227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>
                <a:solidFill>
                  <a:srgbClr val="4385F6"/>
                </a:solidFill>
              </a:rPr>
              <a:t>Cyclistic members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13F34-6A33-AC02-BA85-64A41BD27093}"/>
              </a:ext>
            </a:extLst>
          </p:cNvPr>
          <p:cNvSpPr txBox="1"/>
          <p:nvPr/>
        </p:nvSpPr>
        <p:spPr>
          <a:xfrm>
            <a:off x="1083957" y="3464607"/>
            <a:ext cx="7959835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30% use our service to commute to work each day, 70% use for leisure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Bicycle Type: classic bike, docked bike, electric bike</a:t>
            </a:r>
          </a:p>
        </p:txBody>
      </p:sp>
    </p:spTree>
    <p:extLst>
      <p:ext uri="{BB962C8B-B14F-4D97-AF65-F5344CB8AC3E}">
        <p14:creationId xmlns:p14="http://schemas.microsoft.com/office/powerpoint/2010/main" val="385066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2D612-5CA9-0EF9-E396-E8902F8311AB}"/>
              </a:ext>
            </a:extLst>
          </p:cNvPr>
          <p:cNvSpPr txBox="1"/>
          <p:nvPr/>
        </p:nvSpPr>
        <p:spPr>
          <a:xfrm>
            <a:off x="1097520" y="575477"/>
            <a:ext cx="3382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000" b="1" dirty="0">
                <a:solidFill>
                  <a:schemeClr val="accent2"/>
                </a:solidFill>
              </a:rPr>
              <a:t>Business Task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1E22D1-5787-9E07-E4BE-C5B2DF58B840}"/>
              </a:ext>
            </a:extLst>
          </p:cNvPr>
          <p:cNvSpPr/>
          <p:nvPr/>
        </p:nvSpPr>
        <p:spPr>
          <a:xfrm>
            <a:off x="1083957" y="1470035"/>
            <a:ext cx="8395121" cy="4456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Finance analysts have concluded that </a:t>
            </a:r>
            <a:r>
              <a:rPr lang="en-US" sz="2400" dirty="0">
                <a:solidFill>
                  <a:schemeClr val="accent2"/>
                </a:solidFill>
              </a:rPr>
              <a:t>annual members </a:t>
            </a:r>
            <a:r>
              <a:rPr lang="en-US" sz="2400" dirty="0"/>
              <a:t>are much more profitable than </a:t>
            </a:r>
            <a:r>
              <a:rPr lang="en-US" sz="2400" dirty="0">
                <a:solidFill>
                  <a:schemeClr val="accent2"/>
                </a:solidFill>
              </a:rPr>
              <a:t>casual riders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</a:t>
            </a:r>
            <a:r>
              <a:rPr lang="en-US" sz="2400" dirty="0">
                <a:solidFill>
                  <a:schemeClr val="accent2"/>
                </a:solidFill>
              </a:rPr>
              <a:t>convert</a:t>
            </a:r>
            <a:r>
              <a:rPr lang="en-US" sz="2400" dirty="0"/>
              <a:t> casual riders into members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Target casual riders and analyze their </a:t>
            </a:r>
            <a:r>
              <a:rPr lang="en-US" sz="2400" dirty="0">
                <a:solidFill>
                  <a:schemeClr val="accent2"/>
                </a:solidFill>
              </a:rPr>
              <a:t>behaviors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 annual members and casual riders use Cyclistic </a:t>
            </a:r>
            <a:r>
              <a:rPr lang="en-US" sz="2400" dirty="0">
                <a:solidFill>
                  <a:schemeClr val="accent2"/>
                </a:solidFill>
              </a:rPr>
              <a:t>differently</a:t>
            </a:r>
            <a:r>
              <a:rPr lang="en-US" sz="2400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58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2D612-5CA9-0EF9-E396-E8902F8311AB}"/>
              </a:ext>
            </a:extLst>
          </p:cNvPr>
          <p:cNvSpPr txBox="1"/>
          <p:nvPr/>
        </p:nvSpPr>
        <p:spPr>
          <a:xfrm>
            <a:off x="1097520" y="575477"/>
            <a:ext cx="3469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000" b="1" dirty="0">
                <a:solidFill>
                  <a:schemeClr val="accent2"/>
                </a:solidFill>
              </a:rPr>
              <a:t>Data Integrity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1E22D1-5787-9E07-E4BE-C5B2DF58B840}"/>
              </a:ext>
            </a:extLst>
          </p:cNvPr>
          <p:cNvSpPr/>
          <p:nvPr/>
        </p:nvSpPr>
        <p:spPr>
          <a:xfrm>
            <a:off x="1083957" y="1470035"/>
            <a:ext cx="8395121" cy="390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Source: internal 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Range: 20210501-20220430 (one year)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Owner: director of marketing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Consent: approved by the data owner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protection: customer personal information removed, only accessible to limited 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update: update monthly by data team</a:t>
            </a:r>
          </a:p>
        </p:txBody>
      </p:sp>
    </p:spTree>
    <p:extLst>
      <p:ext uri="{BB962C8B-B14F-4D97-AF65-F5344CB8AC3E}">
        <p14:creationId xmlns:p14="http://schemas.microsoft.com/office/powerpoint/2010/main" val="235322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2D612-5CA9-0EF9-E396-E8902F8311AB}"/>
              </a:ext>
            </a:extLst>
          </p:cNvPr>
          <p:cNvSpPr txBox="1"/>
          <p:nvPr/>
        </p:nvSpPr>
        <p:spPr>
          <a:xfrm>
            <a:off x="1097520" y="575477"/>
            <a:ext cx="4692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000" b="1" dirty="0">
                <a:solidFill>
                  <a:schemeClr val="accent2"/>
                </a:solidFill>
              </a:rPr>
              <a:t>Data 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37849-21CC-CECF-661C-15EAC53EC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370" b="6119"/>
          <a:stretch/>
        </p:blipFill>
        <p:spPr>
          <a:xfrm>
            <a:off x="1183709" y="1267512"/>
            <a:ext cx="5371578" cy="55904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2A37A0-BD66-7EE0-0DF4-D082178B5882}"/>
              </a:ext>
            </a:extLst>
          </p:cNvPr>
          <p:cNvSpPr/>
          <p:nvPr/>
        </p:nvSpPr>
        <p:spPr>
          <a:xfrm>
            <a:off x="6876789" y="0"/>
            <a:ext cx="51920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31A4-0798-351F-D468-C20AD9B5D08C}"/>
              </a:ext>
            </a:extLst>
          </p:cNvPr>
          <p:cNvSpPr txBox="1"/>
          <p:nvPr/>
        </p:nvSpPr>
        <p:spPr>
          <a:xfrm>
            <a:off x="7164889" y="1943778"/>
            <a:ext cx="4089748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>
                <a:solidFill>
                  <a:srgbClr val="4385F6"/>
                </a:solidFill>
              </a:rPr>
              <a:t>There is seasonal treands of rides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>
                <a:solidFill>
                  <a:srgbClr val="4385F6"/>
                </a:solidFill>
              </a:rPr>
              <a:t>Spring season (month 2,3,4) with the highest volumn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>
                <a:solidFill>
                  <a:srgbClr val="4385F6"/>
                </a:solidFill>
              </a:rPr>
              <a:t>Casual users use more at the peak season than members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8A0AF-72BD-0223-AF84-52686B87ADEA}"/>
              </a:ext>
            </a:extLst>
          </p:cNvPr>
          <p:cNvSpPr txBox="1"/>
          <p:nvPr/>
        </p:nvSpPr>
        <p:spPr>
          <a:xfrm>
            <a:off x="7164889" y="4774998"/>
            <a:ext cx="4089748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>
                <a:solidFill>
                  <a:srgbClr val="4385F6"/>
                </a:solidFill>
              </a:rPr>
              <a:t>Only casual riders use docked bike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>
                <a:solidFill>
                  <a:srgbClr val="4385F6"/>
                </a:solidFill>
              </a:rPr>
              <a:t>Members use classic bike more</a:t>
            </a:r>
          </a:p>
        </p:txBody>
      </p:sp>
    </p:spTree>
    <p:extLst>
      <p:ext uri="{BB962C8B-B14F-4D97-AF65-F5344CB8AC3E}">
        <p14:creationId xmlns:p14="http://schemas.microsoft.com/office/powerpoint/2010/main" val="348493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2D612-5CA9-0EF9-E396-E8902F8311AB}"/>
              </a:ext>
            </a:extLst>
          </p:cNvPr>
          <p:cNvSpPr txBox="1"/>
          <p:nvPr/>
        </p:nvSpPr>
        <p:spPr>
          <a:xfrm>
            <a:off x="1097520" y="575477"/>
            <a:ext cx="4692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000" b="1" dirty="0">
                <a:solidFill>
                  <a:schemeClr val="accent2"/>
                </a:solidFill>
              </a:rPr>
              <a:t>Data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A4975-3DCD-0761-C0B9-7735E5661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" r="49606"/>
          <a:stretch/>
        </p:blipFill>
        <p:spPr>
          <a:xfrm>
            <a:off x="1122572" y="1252602"/>
            <a:ext cx="4909550" cy="54300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4E21C3-5FFE-02AC-A354-EABFF0C680E4}"/>
              </a:ext>
            </a:extLst>
          </p:cNvPr>
          <p:cNvSpPr/>
          <p:nvPr/>
        </p:nvSpPr>
        <p:spPr>
          <a:xfrm>
            <a:off x="6883052" y="0"/>
            <a:ext cx="51920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8B0D1-8AD8-FA4D-5834-632434DDE17C}"/>
              </a:ext>
            </a:extLst>
          </p:cNvPr>
          <p:cNvSpPr txBox="1"/>
          <p:nvPr/>
        </p:nvSpPr>
        <p:spPr>
          <a:xfrm>
            <a:off x="6883052" y="1943778"/>
            <a:ext cx="4359056" cy="3780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85F6"/>
                </a:solidFill>
              </a:rPr>
              <a:t>Casual riders use our service more during the weekend while members ride more during the workdays.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85F6"/>
                </a:solidFill>
              </a:rPr>
              <a:t>Casual riders tend to ride longer than the member riders.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85F6"/>
                </a:solidFill>
              </a:rPr>
              <a:t>The average ride length of casual riders is fluctuating while members’ ride length is quite stable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4385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8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2D612-5CA9-0EF9-E396-E8902F8311AB}"/>
              </a:ext>
            </a:extLst>
          </p:cNvPr>
          <p:cNvSpPr txBox="1"/>
          <p:nvPr/>
        </p:nvSpPr>
        <p:spPr>
          <a:xfrm>
            <a:off x="1097520" y="575477"/>
            <a:ext cx="434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000" b="1" dirty="0">
                <a:solidFill>
                  <a:schemeClr val="accent2"/>
                </a:solidFill>
              </a:rPr>
              <a:t>Recommendation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1E22D1-5787-9E07-E4BE-C5B2DF58B840}"/>
              </a:ext>
            </a:extLst>
          </p:cNvPr>
          <p:cNvSpPr/>
          <p:nvPr/>
        </p:nvSpPr>
        <p:spPr>
          <a:xfrm>
            <a:off x="1083957" y="1470035"/>
            <a:ext cx="8395121" cy="2497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Launch a season pass targeting casual riders using our service frequently during Spring</a:t>
            </a:r>
            <a:endParaRPr lang="en-CN" sz="2000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More discount or promotion during the weekend for membership</a:t>
            </a:r>
            <a:endParaRPr lang="en-CN" sz="2000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Change the single ride to 30-minute pass given the casual member’s average ride is more than 30mins so they can buy longer passes</a:t>
            </a:r>
            <a:endParaRPr lang="en-C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FE02A-CEA2-4BD1-2E70-91044B9EAF5C}"/>
              </a:ext>
            </a:extLst>
          </p:cNvPr>
          <p:cNvSpPr txBox="1"/>
          <p:nvPr/>
        </p:nvSpPr>
        <p:spPr>
          <a:xfrm>
            <a:off x="1083957" y="4154699"/>
            <a:ext cx="2712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000" b="1" dirty="0">
                <a:solidFill>
                  <a:schemeClr val="accent2"/>
                </a:solidFill>
              </a:rPr>
              <a:t>Next Step:</a:t>
            </a:r>
          </a:p>
          <a:p>
            <a:endParaRPr lang="en-CN" sz="4000" b="1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1F8A3-C38B-AC61-CE25-5A706C6BA360}"/>
              </a:ext>
            </a:extLst>
          </p:cNvPr>
          <p:cNvSpPr/>
          <p:nvPr/>
        </p:nvSpPr>
        <p:spPr>
          <a:xfrm>
            <a:off x="1083957" y="4816418"/>
            <a:ext cx="8395121" cy="103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N" sz="2000" dirty="0"/>
              <a:t>Figure out the reason why only casual riders use docked bikes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N" sz="2000" dirty="0"/>
              <a:t>Figure out current conversion rate from casual riders to members</a:t>
            </a:r>
          </a:p>
        </p:txBody>
      </p:sp>
    </p:spTree>
    <p:extLst>
      <p:ext uri="{BB962C8B-B14F-4D97-AF65-F5344CB8AC3E}">
        <p14:creationId xmlns:p14="http://schemas.microsoft.com/office/powerpoint/2010/main" val="16204722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320</Words>
  <Application>Microsoft Macintosh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c49</dc:creator>
  <cp:lastModifiedBy>c49</cp:lastModifiedBy>
  <cp:revision>1</cp:revision>
  <dcterms:created xsi:type="dcterms:W3CDTF">2022-06-07T09:41:02Z</dcterms:created>
  <dcterms:modified xsi:type="dcterms:W3CDTF">2022-06-07T11:00:08Z</dcterms:modified>
</cp:coreProperties>
</file>