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16"/>
  </p:notesMasterIdLst>
  <p:sldIdLst>
    <p:sldId id="256" r:id="rId2"/>
    <p:sldId id="257" r:id="rId3"/>
    <p:sldId id="293" r:id="rId4"/>
    <p:sldId id="294" r:id="rId5"/>
    <p:sldId id="295" r:id="rId6"/>
    <p:sldId id="258" r:id="rId7"/>
    <p:sldId id="259" r:id="rId8"/>
    <p:sldId id="261" r:id="rId9"/>
    <p:sldId id="264" r:id="rId10"/>
    <p:sldId id="266" r:id="rId11"/>
    <p:sldId id="271" r:id="rId12"/>
    <p:sldId id="272" r:id="rId13"/>
    <p:sldId id="291"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551C0E-D055-2E4F-9700-719F3F30927B}">
          <p14:sldIdLst>
            <p14:sldId id="256"/>
            <p14:sldId id="257"/>
            <p14:sldId id="293"/>
            <p14:sldId id="294"/>
            <p14:sldId id="295"/>
            <p14:sldId id="258"/>
            <p14:sldId id="259"/>
            <p14:sldId id="261"/>
            <p14:sldId id="264"/>
            <p14:sldId id="266"/>
            <p14:sldId id="271"/>
            <p14:sldId id="272"/>
            <p14:sldId id="291"/>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6327"/>
  </p:normalViewPr>
  <p:slideViewPr>
    <p:cSldViewPr snapToGrid="0" snapToObjects="1">
      <p:cViewPr varScale="1">
        <p:scale>
          <a:sx n="86" d="100"/>
          <a:sy n="86"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277FD-34F1-4B41-9ECE-8B1CED8720F1}"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225B4-1C28-1243-AF2C-8D4C8816CB9F}" type="slidenum">
              <a:rPr lang="en-US" smtClean="0"/>
              <a:t>‹#›</a:t>
            </a:fld>
            <a:endParaRPr lang="en-US"/>
          </a:p>
        </p:txBody>
      </p:sp>
    </p:spTree>
    <p:extLst>
      <p:ext uri="{BB962C8B-B14F-4D97-AF65-F5344CB8AC3E}">
        <p14:creationId xmlns:p14="http://schemas.microsoft.com/office/powerpoint/2010/main" val="366639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78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FF92-E004-A14E-9179-60A889CEC6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24D91-D65C-CA46-9533-11AF721C4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E67AD0-EE02-E04A-B0F8-4420028A8F50}"/>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5" name="Footer Placeholder 4">
            <a:extLst>
              <a:ext uri="{FF2B5EF4-FFF2-40B4-BE49-F238E27FC236}">
                <a16:creationId xmlns:a16="http://schemas.microsoft.com/office/drawing/2014/main" id="{BD4F5EAF-4476-CE43-B748-DFC1B30488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49727E-781D-4949-8A43-E7537A2EC39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988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9E0C-E8F0-7044-A9AE-371807F546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51200-308D-6A4F-87CD-4B9523FCE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67717-E1FE-D049-A629-B81CC84B285D}"/>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5" name="Footer Placeholder 4">
            <a:extLst>
              <a:ext uri="{FF2B5EF4-FFF2-40B4-BE49-F238E27FC236}">
                <a16:creationId xmlns:a16="http://schemas.microsoft.com/office/drawing/2014/main" id="{30CBD352-6F6A-D241-A4CD-D5D8D01DCC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98A221-FF8F-3E48-9580-60248282B6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1087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E3278-2BCA-E841-9B21-C62B413AF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21536C-9669-0B48-9361-23DB217A9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5895C-52FF-0845-B266-AC3FF132922F}"/>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5" name="Footer Placeholder 4">
            <a:extLst>
              <a:ext uri="{FF2B5EF4-FFF2-40B4-BE49-F238E27FC236}">
                <a16:creationId xmlns:a16="http://schemas.microsoft.com/office/drawing/2014/main" id="{5A6ADF31-961F-834C-8DB7-7297056CFC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FF6207-6F17-194D-8FE5-2C6E9E2EBA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19901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9D51-6409-A54C-81A9-E181A5436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4A09E-960C-6049-A119-939D3DF8E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9C793-46C9-AB4E-BB93-902543A8A34F}"/>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5" name="Footer Placeholder 4">
            <a:extLst>
              <a:ext uri="{FF2B5EF4-FFF2-40B4-BE49-F238E27FC236}">
                <a16:creationId xmlns:a16="http://schemas.microsoft.com/office/drawing/2014/main" id="{7CBF5657-4F7D-6649-BE69-DE3B46AC24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B3B0F0-49D0-3646-8C66-5D7392759C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3572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6FF1-2B1E-A446-AC1D-214C588A8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CDEC4-A440-A04B-8401-2B7F3F136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12ACA-1EF5-2245-A29D-FAF9F69E9396}"/>
              </a:ext>
            </a:extLst>
          </p:cNvPr>
          <p:cNvSpPr>
            <a:spLocks noGrp="1"/>
          </p:cNvSpPr>
          <p:nvPr>
            <p:ph type="dt" sz="half" idx="10"/>
          </p:nvPr>
        </p:nvSpPr>
        <p:spPr/>
        <p:txBody>
          <a:bodyPr/>
          <a:lstStyle/>
          <a:p>
            <a:fld id="{B2497495-0637-405E-AE64-5CC7506D51F5}" type="datetime1">
              <a:rPr lang="en-US" smtClean="0"/>
              <a:t>9/26/2021</a:t>
            </a:fld>
            <a:endParaRPr lang="en-US" dirty="0"/>
          </a:p>
        </p:txBody>
      </p:sp>
      <p:sp>
        <p:nvSpPr>
          <p:cNvPr id="5" name="Footer Placeholder 4">
            <a:extLst>
              <a:ext uri="{FF2B5EF4-FFF2-40B4-BE49-F238E27FC236}">
                <a16:creationId xmlns:a16="http://schemas.microsoft.com/office/drawing/2014/main" id="{FFB61534-128C-A34F-A363-AF9D3D1C0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A3609-C8EE-5D48-A037-3187A85229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7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3845-2E76-3E4B-8374-F6BCA21836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B039E-ACEA-2F4E-B333-F6B5E861E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919FB4-C57E-D847-BD9B-01B994D62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4EED30-AA3C-1F41-913E-59040D8DA884}"/>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6" name="Footer Placeholder 5">
            <a:extLst>
              <a:ext uri="{FF2B5EF4-FFF2-40B4-BE49-F238E27FC236}">
                <a16:creationId xmlns:a16="http://schemas.microsoft.com/office/drawing/2014/main" id="{FC35A548-AB49-D64B-82DB-B54465A5CE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1A7A8-EDB1-6B41-97A4-3FC520135BB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9616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6020-C18C-9744-A364-D327AE00D1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732C7D-4B00-6842-BE0E-5F6C02091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4B8E0-C8A2-1847-8525-6409E258B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653C7-9C44-2147-82CA-B2B7957E2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19539-5C0F-574A-B6DB-177AC22AC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5D38E7-2713-5841-96C5-3B4028C94FD0}"/>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8" name="Footer Placeholder 7">
            <a:extLst>
              <a:ext uri="{FF2B5EF4-FFF2-40B4-BE49-F238E27FC236}">
                <a16:creationId xmlns:a16="http://schemas.microsoft.com/office/drawing/2014/main" id="{BDB79F76-CFE6-364B-8F3C-B363E8040FC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279BFD-6658-0046-89D6-D8821FEC1DC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512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AF45-550D-C343-A9C0-F4BE21DC0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4324B1-2055-0B4B-979D-F8750F2EDEB3}"/>
              </a:ext>
            </a:extLst>
          </p:cNvPr>
          <p:cNvSpPr>
            <a:spLocks noGrp="1"/>
          </p:cNvSpPr>
          <p:nvPr>
            <p:ph type="dt" sz="half" idx="10"/>
          </p:nvPr>
        </p:nvSpPr>
        <p:spPr/>
        <p:txBody>
          <a:bodyPr/>
          <a:lstStyle/>
          <a:p>
            <a:fld id="{5DB4ED54-5B5E-4A04-93D3-5772E3CE3818}" type="datetime1">
              <a:rPr lang="en-US" smtClean="0"/>
              <a:t>9/26/2021</a:t>
            </a:fld>
            <a:endParaRPr lang="en-US" dirty="0"/>
          </a:p>
        </p:txBody>
      </p:sp>
      <p:sp>
        <p:nvSpPr>
          <p:cNvPr id="4" name="Footer Placeholder 3">
            <a:extLst>
              <a:ext uri="{FF2B5EF4-FFF2-40B4-BE49-F238E27FC236}">
                <a16:creationId xmlns:a16="http://schemas.microsoft.com/office/drawing/2014/main" id="{5174810E-0E9D-0746-8750-F313F4A752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3D9235-A2E8-2042-BF81-7C3EEB8E9E1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63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F0C92-28DF-484C-B2D6-3CAAFC092A7D}"/>
              </a:ext>
            </a:extLst>
          </p:cNvPr>
          <p:cNvSpPr>
            <a:spLocks noGrp="1"/>
          </p:cNvSpPr>
          <p:nvPr>
            <p:ph type="dt" sz="half" idx="10"/>
          </p:nvPr>
        </p:nvSpPr>
        <p:spPr/>
        <p:txBody>
          <a:bodyPr/>
          <a:lstStyle/>
          <a:p>
            <a:fld id="{4EDE50D6-574B-40AF-946F-D52A04ADE379}" type="datetime1">
              <a:rPr lang="en-US" smtClean="0"/>
              <a:t>9/26/2021</a:t>
            </a:fld>
            <a:endParaRPr lang="en-US" dirty="0"/>
          </a:p>
        </p:txBody>
      </p:sp>
      <p:sp>
        <p:nvSpPr>
          <p:cNvPr id="3" name="Footer Placeholder 2">
            <a:extLst>
              <a:ext uri="{FF2B5EF4-FFF2-40B4-BE49-F238E27FC236}">
                <a16:creationId xmlns:a16="http://schemas.microsoft.com/office/drawing/2014/main" id="{51EA5414-09F7-0840-942C-5BEAA8AB11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AECEA8-C904-9645-987D-F3338CC9169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542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7250-EEE8-E140-B124-F33B644A8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4608DF-C978-1E45-B160-8879DB1B6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8C924-A099-ED4F-9BFA-DE0D19C2E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C5D7E-1156-D041-8BE0-8C66DCC8A380}"/>
              </a:ext>
            </a:extLst>
          </p:cNvPr>
          <p:cNvSpPr>
            <a:spLocks noGrp="1"/>
          </p:cNvSpPr>
          <p:nvPr>
            <p:ph type="dt" sz="half" idx="10"/>
          </p:nvPr>
        </p:nvSpPr>
        <p:spPr/>
        <p:txBody>
          <a:bodyPr/>
          <a:lstStyle/>
          <a:p>
            <a:fld id="{ED291B17-9318-49DB-B28B-6E5994AE9581}" type="datetime1">
              <a:rPr lang="en-US" smtClean="0"/>
              <a:t>9/26/2021</a:t>
            </a:fld>
            <a:endParaRPr lang="en-US" dirty="0"/>
          </a:p>
        </p:txBody>
      </p:sp>
      <p:sp>
        <p:nvSpPr>
          <p:cNvPr id="6" name="Footer Placeholder 5">
            <a:extLst>
              <a:ext uri="{FF2B5EF4-FFF2-40B4-BE49-F238E27FC236}">
                <a16:creationId xmlns:a16="http://schemas.microsoft.com/office/drawing/2014/main" id="{2C015D92-C32E-1347-A124-797B6E9027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F8E1AD-DDE9-364C-BC8E-015F217E02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2574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401F-FA0B-C64C-B0C0-96EBB54F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9AACE-290E-FF44-BDA5-2E563DD30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2251A-BE89-BE4D-A423-4F7860D8D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06ABD-8FF2-6547-B8D6-3C33179D9644}"/>
              </a:ext>
            </a:extLst>
          </p:cNvPr>
          <p:cNvSpPr>
            <a:spLocks noGrp="1"/>
          </p:cNvSpPr>
          <p:nvPr>
            <p:ph type="dt" sz="half" idx="10"/>
          </p:nvPr>
        </p:nvSpPr>
        <p:spPr/>
        <p:txBody>
          <a:bodyPr/>
          <a:lstStyle/>
          <a:p>
            <a:fld id="{7E18DB4A-8810-4A10-AD5C-D5E2C667F5B3}" type="datetime1">
              <a:rPr lang="en-US" smtClean="0"/>
              <a:t>9/26/2021</a:t>
            </a:fld>
            <a:endParaRPr lang="en-US" dirty="0"/>
          </a:p>
        </p:txBody>
      </p:sp>
      <p:sp>
        <p:nvSpPr>
          <p:cNvPr id="6" name="Footer Placeholder 5">
            <a:extLst>
              <a:ext uri="{FF2B5EF4-FFF2-40B4-BE49-F238E27FC236}">
                <a16:creationId xmlns:a16="http://schemas.microsoft.com/office/drawing/2014/main" id="{E8004383-CFB1-D143-ADFD-1972E41A336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2F0E132-EB2E-2841-B0DC-05B80004AA3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823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A849E-B0CB-C542-A82F-1593A018C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6D3CE4-6D8F-8A40-9C53-96E7A8566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A27D7-499E-F942-ADCD-C8570C61B0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9/26/2021</a:t>
            </a:fld>
            <a:endParaRPr lang="en-US" dirty="0"/>
          </a:p>
        </p:txBody>
      </p:sp>
      <p:sp>
        <p:nvSpPr>
          <p:cNvPr id="5" name="Footer Placeholder 4">
            <a:extLst>
              <a:ext uri="{FF2B5EF4-FFF2-40B4-BE49-F238E27FC236}">
                <a16:creationId xmlns:a16="http://schemas.microsoft.com/office/drawing/2014/main" id="{4050ED30-611D-6249-9277-2053E1D8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CDF799E-F823-A644-9DCA-E0433F079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793543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var/folders/d0/hfr1kwqj39gczmzyw9rmjnr80000gn/T/com.microsoft.Word/WebArchiveCopyPasteTempFiles/kafka_data_streaming_spark.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103F-DC26-0C43-B800-A4AFFA347A23}"/>
              </a:ext>
            </a:extLst>
          </p:cNvPr>
          <p:cNvSpPr>
            <a:spLocks noGrp="1"/>
          </p:cNvSpPr>
          <p:nvPr>
            <p:ph type="ctrTitle"/>
          </p:nvPr>
        </p:nvSpPr>
        <p:spPr>
          <a:xfrm>
            <a:off x="958788" y="1358901"/>
            <a:ext cx="10319438" cy="2730498"/>
          </a:xfrm>
        </p:spPr>
        <p:txBody>
          <a:bodyPr>
            <a:normAutofit/>
          </a:bodyPr>
          <a:lstStyle/>
          <a:p>
            <a:r>
              <a:rPr lang="en-US" dirty="0"/>
              <a:t>Spark Streaming  </a:t>
            </a:r>
          </a:p>
        </p:txBody>
      </p:sp>
      <p:sp>
        <p:nvSpPr>
          <p:cNvPr id="3" name="Subtitle 2">
            <a:extLst>
              <a:ext uri="{FF2B5EF4-FFF2-40B4-BE49-F238E27FC236}">
                <a16:creationId xmlns:a16="http://schemas.microsoft.com/office/drawing/2014/main" id="{AEB6305E-D75B-0A44-9096-AB3B45221B77}"/>
              </a:ext>
            </a:extLst>
          </p:cNvPr>
          <p:cNvSpPr>
            <a:spLocks noGrp="1"/>
          </p:cNvSpPr>
          <p:nvPr>
            <p:ph type="subTitle" idx="1"/>
          </p:nvPr>
        </p:nvSpPr>
        <p:spPr>
          <a:xfrm>
            <a:off x="6933062" y="4103755"/>
            <a:ext cx="5093286" cy="2334590"/>
          </a:xfrm>
        </p:spPr>
        <p:txBody>
          <a:bodyPr>
            <a:normAutofit/>
          </a:bodyPr>
          <a:lstStyle/>
          <a:p>
            <a:pPr algn="l"/>
            <a:r>
              <a:rPr lang="en-US" dirty="0"/>
              <a:t>By: Yafet  </a:t>
            </a:r>
            <a:r>
              <a:rPr lang="en-US" dirty="0" err="1"/>
              <a:t>A.Habtemichael</a:t>
            </a:r>
            <a:endParaRPr lang="en-US" dirty="0"/>
          </a:p>
          <a:p>
            <a:pPr algn="l"/>
            <a:r>
              <a:rPr lang="en-US" dirty="0"/>
              <a:t>       610505</a:t>
            </a:r>
          </a:p>
          <a:p>
            <a:pPr algn="l"/>
            <a:r>
              <a:rPr lang="en-US" dirty="0"/>
              <a:t>           </a:t>
            </a:r>
          </a:p>
        </p:txBody>
      </p:sp>
    </p:spTree>
    <p:extLst>
      <p:ext uri="{BB962C8B-B14F-4D97-AF65-F5344CB8AC3E}">
        <p14:creationId xmlns:p14="http://schemas.microsoft.com/office/powerpoint/2010/main" val="28358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40E2-9916-4843-A69F-2251D4D9571B}"/>
              </a:ext>
            </a:extLst>
          </p:cNvPr>
          <p:cNvSpPr>
            <a:spLocks noGrp="1"/>
          </p:cNvSpPr>
          <p:nvPr>
            <p:ph type="title"/>
          </p:nvPr>
        </p:nvSpPr>
        <p:spPr>
          <a:xfrm>
            <a:off x="375036" y="150204"/>
            <a:ext cx="11441927" cy="1145859"/>
          </a:xfrm>
        </p:spPr>
        <p:txBody>
          <a:bodyPr/>
          <a:lstStyle/>
          <a:p>
            <a:r>
              <a:rPr lang="en-US" dirty="0"/>
              <a:t>Kafka as stream-processing software platform</a:t>
            </a:r>
          </a:p>
        </p:txBody>
      </p:sp>
      <p:sp>
        <p:nvSpPr>
          <p:cNvPr id="3" name="Content Placeholder 2">
            <a:extLst>
              <a:ext uri="{FF2B5EF4-FFF2-40B4-BE49-F238E27FC236}">
                <a16:creationId xmlns:a16="http://schemas.microsoft.com/office/drawing/2014/main" id="{C39DBF7C-6F2C-B543-86E3-BFE42E5B16E8}"/>
              </a:ext>
            </a:extLst>
          </p:cNvPr>
          <p:cNvSpPr>
            <a:spLocks noGrp="1"/>
          </p:cNvSpPr>
          <p:nvPr>
            <p:ph idx="1"/>
          </p:nvPr>
        </p:nvSpPr>
        <p:spPr>
          <a:xfrm>
            <a:off x="838199" y="1296064"/>
            <a:ext cx="3955474" cy="3822588"/>
          </a:xfrm>
        </p:spPr>
        <p:txBody>
          <a:bodyPr>
            <a:normAutofit/>
          </a:bodyPr>
          <a:lstStyle/>
          <a:p>
            <a:r>
              <a:rPr lang="en-US" b="1" dirty="0"/>
              <a:t>Brokers</a:t>
            </a:r>
            <a:endParaRPr lang="en-US" dirty="0"/>
          </a:p>
          <a:p>
            <a:pPr lvl="1"/>
            <a:r>
              <a:rPr lang="en-US" dirty="0">
                <a:solidFill>
                  <a:schemeClr val="accent1"/>
                </a:solidFill>
              </a:rPr>
              <a:t>Each host in the Kafka cluster runs a server called a broker that stores messages sent to the topics and serves consumer requests.</a:t>
            </a:r>
            <a:endParaRPr lang="en-US" sz="2000" dirty="0">
              <a:solidFill>
                <a:schemeClr val="accent1"/>
              </a:solidFill>
            </a:endParaRPr>
          </a:p>
          <a:p>
            <a:pPr lvl="1"/>
            <a:r>
              <a:rPr lang="en-US" dirty="0">
                <a:solidFill>
                  <a:schemeClr val="accent1"/>
                </a:solidFill>
              </a:rPr>
              <a:t>Kafka brokers all talk to Zookeeper for distributed coordination</a:t>
            </a:r>
            <a:endParaRPr lang="en-US" sz="2000" dirty="0">
              <a:solidFill>
                <a:schemeClr val="accent1"/>
              </a:solidFill>
            </a:endParaRPr>
          </a:p>
        </p:txBody>
      </p:sp>
      <p:sp>
        <p:nvSpPr>
          <p:cNvPr id="6" name="Rectangle 6">
            <a:extLst>
              <a:ext uri="{FF2B5EF4-FFF2-40B4-BE49-F238E27FC236}">
                <a16:creationId xmlns:a16="http://schemas.microsoft.com/office/drawing/2014/main" id="{222B7CFB-1D88-244B-A39D-6BBD41FA6027}"/>
              </a:ext>
            </a:extLst>
          </p:cNvPr>
          <p:cNvSpPr>
            <a:spLocks noChangeArrowheads="1"/>
          </p:cNvSpPr>
          <p:nvPr/>
        </p:nvSpPr>
        <p:spPr bwMode="auto">
          <a:xfrm>
            <a:off x="1681018" y="24908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E8CD6AA3-F553-064B-9FEC-5E361497C214}"/>
              </a:ext>
            </a:extLst>
          </p:cNvPr>
          <p:cNvSpPr>
            <a:spLocks noChangeArrowheads="1"/>
          </p:cNvSpPr>
          <p:nvPr/>
        </p:nvSpPr>
        <p:spPr bwMode="auto">
          <a:xfrm>
            <a:off x="5015346" y="12960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93D95CB-5C2E-4B8C-A09B-E0CB290CAD47}"/>
              </a:ext>
            </a:extLst>
          </p:cNvPr>
          <p:cNvPicPr>
            <a:picLocks noChangeAspect="1"/>
          </p:cNvPicPr>
          <p:nvPr/>
        </p:nvPicPr>
        <p:blipFill>
          <a:blip r:embed="rId2"/>
          <a:stretch>
            <a:fillRect/>
          </a:stretch>
        </p:blipFill>
        <p:spPr>
          <a:xfrm>
            <a:off x="4870289" y="1491885"/>
            <a:ext cx="5572125" cy="3152775"/>
          </a:xfrm>
          <a:prstGeom prst="rect">
            <a:avLst/>
          </a:prstGeom>
        </p:spPr>
      </p:pic>
    </p:spTree>
    <p:extLst>
      <p:ext uri="{BB962C8B-B14F-4D97-AF65-F5344CB8AC3E}">
        <p14:creationId xmlns:p14="http://schemas.microsoft.com/office/powerpoint/2010/main" val="209106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40E2-9916-4843-A69F-2251D4D9571B}"/>
              </a:ext>
            </a:extLst>
          </p:cNvPr>
          <p:cNvSpPr>
            <a:spLocks noGrp="1"/>
          </p:cNvSpPr>
          <p:nvPr>
            <p:ph type="title"/>
          </p:nvPr>
        </p:nvSpPr>
        <p:spPr>
          <a:xfrm>
            <a:off x="375036" y="150204"/>
            <a:ext cx="11441927" cy="1145859"/>
          </a:xfrm>
        </p:spPr>
        <p:txBody>
          <a:bodyPr/>
          <a:lstStyle/>
          <a:p>
            <a:r>
              <a:rPr lang="en-US" dirty="0"/>
              <a:t>Kafka as stream-processing software platform</a:t>
            </a:r>
          </a:p>
        </p:txBody>
      </p:sp>
      <p:sp>
        <p:nvSpPr>
          <p:cNvPr id="6" name="Rectangle 6">
            <a:extLst>
              <a:ext uri="{FF2B5EF4-FFF2-40B4-BE49-F238E27FC236}">
                <a16:creationId xmlns:a16="http://schemas.microsoft.com/office/drawing/2014/main" id="{222B7CFB-1D88-244B-A39D-6BBD41FA6027}"/>
              </a:ext>
            </a:extLst>
          </p:cNvPr>
          <p:cNvSpPr>
            <a:spLocks noChangeArrowheads="1"/>
          </p:cNvSpPr>
          <p:nvPr/>
        </p:nvSpPr>
        <p:spPr bwMode="auto">
          <a:xfrm>
            <a:off x="1681018" y="24908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E8CD6AA3-F553-064B-9FEC-5E361497C214}"/>
              </a:ext>
            </a:extLst>
          </p:cNvPr>
          <p:cNvSpPr>
            <a:spLocks noChangeArrowheads="1"/>
          </p:cNvSpPr>
          <p:nvPr/>
        </p:nvSpPr>
        <p:spPr bwMode="auto">
          <a:xfrm>
            <a:off x="5015346" y="12960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6">
            <a:extLst>
              <a:ext uri="{FF2B5EF4-FFF2-40B4-BE49-F238E27FC236}">
                <a16:creationId xmlns:a16="http://schemas.microsoft.com/office/drawing/2014/main" id="{2374727A-F5A2-724D-AEB7-1AAC1247B4FF}"/>
              </a:ext>
            </a:extLst>
          </p:cNvPr>
          <p:cNvSpPr>
            <a:spLocks noGrp="1"/>
          </p:cNvSpPr>
          <p:nvPr>
            <p:ph idx="1"/>
          </p:nvPr>
        </p:nvSpPr>
        <p:spPr>
          <a:xfrm>
            <a:off x="838199" y="1196396"/>
            <a:ext cx="10515600" cy="4351338"/>
          </a:xfrm>
        </p:spPr>
        <p:txBody>
          <a:bodyPr/>
          <a:lstStyle/>
          <a:p>
            <a:r>
              <a:rPr lang="en-US" dirty="0">
                <a:solidFill>
                  <a:schemeClr val="accent1"/>
                </a:solidFill>
              </a:rPr>
              <a:t>For real-time stream computation, Apache Spark is the tool of choice.</a:t>
            </a:r>
          </a:p>
        </p:txBody>
      </p:sp>
      <p:sp>
        <p:nvSpPr>
          <p:cNvPr id="9" name="Rectangle 4">
            <a:extLst>
              <a:ext uri="{FF2B5EF4-FFF2-40B4-BE49-F238E27FC236}">
                <a16:creationId xmlns:a16="http://schemas.microsoft.com/office/drawing/2014/main" id="{DF25E2F8-8654-ED47-AA32-AD37146EC6B0}"/>
              </a:ext>
            </a:extLst>
          </p:cNvPr>
          <p:cNvSpPr>
            <a:spLocks noChangeArrowheads="1"/>
          </p:cNvSpPr>
          <p:nvPr/>
        </p:nvSpPr>
        <p:spPr bwMode="auto">
          <a:xfrm>
            <a:off x="3833091" y="1736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6">
            <a:extLst>
              <a:ext uri="{FF2B5EF4-FFF2-40B4-BE49-F238E27FC236}">
                <a16:creationId xmlns:a16="http://schemas.microsoft.com/office/drawing/2014/main" id="{257CB92D-263F-CD4D-8D18-9D5F53BC757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54539" y="2242595"/>
            <a:ext cx="7490569" cy="43513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91CB62-21BC-1845-A1B9-B395FC940155}"/>
              </a:ext>
            </a:extLst>
          </p:cNvPr>
          <p:cNvSpPr/>
          <p:nvPr/>
        </p:nvSpPr>
        <p:spPr>
          <a:xfrm>
            <a:off x="2771471" y="1788899"/>
            <a:ext cx="5739522" cy="523220"/>
          </a:xfrm>
          <a:prstGeom prst="rect">
            <a:avLst/>
          </a:prstGeom>
        </p:spPr>
        <p:txBody>
          <a:bodyPr wrap="square">
            <a:spAutoFit/>
          </a:bodyPr>
          <a:lstStyle/>
          <a:p>
            <a:r>
              <a:rPr lang="en-US" sz="2800" dirty="0">
                <a:solidFill>
                  <a:srgbClr val="29A7DE"/>
                </a:solidFill>
                <a:latin typeface="CalibreWeb"/>
              </a:rPr>
              <a:t>End-to-End Data Streaming Pipeline</a:t>
            </a:r>
            <a:endParaRPr lang="en-US" sz="2800" b="0" i="0" u="none" strike="noStrike" dirty="0">
              <a:solidFill>
                <a:srgbClr val="29A7DE"/>
              </a:solidFill>
              <a:effectLst/>
              <a:latin typeface="CalibreWeb"/>
            </a:endParaRPr>
          </a:p>
        </p:txBody>
      </p:sp>
    </p:spTree>
    <p:extLst>
      <p:ext uri="{BB962C8B-B14F-4D97-AF65-F5344CB8AC3E}">
        <p14:creationId xmlns:p14="http://schemas.microsoft.com/office/powerpoint/2010/main" val="255227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21F6D1-45C8-4B4E-BD05-C80D1B4F215D}"/>
              </a:ext>
            </a:extLst>
          </p:cNvPr>
          <p:cNvSpPr/>
          <p:nvPr/>
        </p:nvSpPr>
        <p:spPr>
          <a:xfrm>
            <a:off x="9674942" y="68826"/>
            <a:ext cx="2349500" cy="13965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8" name="Picture 27" descr="Diagram&#10;&#10;Description automatically generated">
            <a:extLst>
              <a:ext uri="{FF2B5EF4-FFF2-40B4-BE49-F238E27FC236}">
                <a16:creationId xmlns:a16="http://schemas.microsoft.com/office/drawing/2014/main" id="{37063789-9DE8-47CB-B190-BC35E77B4B68}"/>
              </a:ext>
            </a:extLst>
          </p:cNvPr>
          <p:cNvPicPr>
            <a:picLocks noChangeAspect="1"/>
          </p:cNvPicPr>
          <p:nvPr/>
        </p:nvPicPr>
        <p:blipFill>
          <a:blip r:embed="rId2"/>
          <a:stretch>
            <a:fillRect/>
          </a:stretch>
        </p:blipFill>
        <p:spPr>
          <a:xfrm>
            <a:off x="238905" y="158621"/>
            <a:ext cx="11834906" cy="6658840"/>
          </a:xfrm>
          <a:prstGeom prst="rect">
            <a:avLst/>
          </a:prstGeom>
        </p:spPr>
      </p:pic>
      <p:sp>
        <p:nvSpPr>
          <p:cNvPr id="5" name="Arrow: Down 4">
            <a:extLst>
              <a:ext uri="{FF2B5EF4-FFF2-40B4-BE49-F238E27FC236}">
                <a16:creationId xmlns:a16="http://schemas.microsoft.com/office/drawing/2014/main" id="{E30AB30E-8325-43B1-BFB9-D94F644FD044}"/>
              </a:ext>
            </a:extLst>
          </p:cNvPr>
          <p:cNvSpPr/>
          <p:nvPr/>
        </p:nvSpPr>
        <p:spPr>
          <a:xfrm rot="18014749">
            <a:off x="8518538" y="1953957"/>
            <a:ext cx="535653" cy="1654142"/>
          </a:xfrm>
          <a:prstGeom prst="downArrow">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40E7B274-2F66-4E22-8026-D31D59C45F5F}"/>
              </a:ext>
            </a:extLst>
          </p:cNvPr>
          <p:cNvSpPr/>
          <p:nvPr/>
        </p:nvSpPr>
        <p:spPr>
          <a:xfrm>
            <a:off x="8801100" y="2409825"/>
            <a:ext cx="676275" cy="11430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Arrow: Down 8">
            <a:extLst>
              <a:ext uri="{FF2B5EF4-FFF2-40B4-BE49-F238E27FC236}">
                <a16:creationId xmlns:a16="http://schemas.microsoft.com/office/drawing/2014/main" id="{564919FD-314E-4124-9A48-D9EFD472C66E}"/>
              </a:ext>
            </a:extLst>
          </p:cNvPr>
          <p:cNvSpPr/>
          <p:nvPr/>
        </p:nvSpPr>
        <p:spPr>
          <a:xfrm>
            <a:off x="6743700" y="3057525"/>
            <a:ext cx="200025" cy="1800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52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136428" y="627564"/>
            <a:ext cx="7474172" cy="1325563"/>
          </a:xfrm>
          <a:prstGeom prst="rect">
            <a:avLst/>
          </a:prstGeom>
        </p:spPr>
        <p:txBody>
          <a:bodyPr spcFirstLastPara="1" lIns="91425" tIns="45700" rIns="91425" bIns="45700" anchorCtr="0">
            <a:normAutofit/>
          </a:bodyPr>
          <a:lstStyle/>
          <a:p>
            <a:pPr marL="0" lvl="0" indent="0" rtl="0">
              <a:spcBef>
                <a:spcPts val="0"/>
              </a:spcBef>
              <a:spcAft>
                <a:spcPts val="0"/>
              </a:spcAft>
              <a:buClr>
                <a:srgbClr val="3F3F3F"/>
              </a:buClr>
              <a:buSzPts val="4000"/>
              <a:buFont typeface="Open Sans"/>
              <a:buNone/>
            </a:pPr>
            <a:r>
              <a:rPr lang="en-US" b="1"/>
              <a:t>Spark SQL</a:t>
            </a:r>
          </a:p>
        </p:txBody>
      </p:sp>
      <p:sp>
        <p:nvSpPr>
          <p:cNvPr id="108" name="Google Shape;108;p2"/>
          <p:cNvSpPr txBox="1">
            <a:spLocks noGrp="1"/>
          </p:cNvSpPr>
          <p:nvPr>
            <p:ph type="body" idx="1"/>
          </p:nvPr>
        </p:nvSpPr>
        <p:spPr>
          <a:xfrm>
            <a:off x="1117707" y="1953127"/>
            <a:ext cx="7864247" cy="4277309"/>
          </a:xfrm>
          <a:prstGeom prst="rect">
            <a:avLst/>
          </a:prstGeom>
        </p:spPr>
        <p:txBody>
          <a:bodyPr spcFirstLastPara="1" lIns="0" tIns="45700" rIns="0" bIns="45700" anchor="ctr" anchorCtr="0">
            <a:normAutofit/>
          </a:bodyPr>
          <a:lstStyle/>
          <a:p>
            <a:pPr marL="0" lvl="0" indent="0">
              <a:spcBef>
                <a:spcPts val="1400"/>
              </a:spcBef>
              <a:buNone/>
            </a:pPr>
            <a:r>
              <a:rPr lang="en-US" sz="2400" b="1" dirty="0">
                <a:solidFill>
                  <a:schemeClr val="accent1"/>
                </a:solidFill>
              </a:rPr>
              <a:t>Spark SQL</a:t>
            </a:r>
            <a:r>
              <a:rPr lang="en-US" sz="2400" dirty="0">
                <a:solidFill>
                  <a:schemeClr val="accent1"/>
                </a:solidFill>
              </a:rPr>
              <a:t> :</a:t>
            </a:r>
          </a:p>
          <a:p>
            <a:pPr marL="91440" lvl="0" indent="-114300">
              <a:spcBef>
                <a:spcPts val="1400"/>
              </a:spcBef>
            </a:pPr>
            <a:r>
              <a:rPr lang="en-US" sz="2400" dirty="0">
                <a:solidFill>
                  <a:schemeClr val="accent1"/>
                </a:solidFill>
              </a:rPr>
              <a:t> It is Spark module for structured data processing</a:t>
            </a:r>
          </a:p>
          <a:p>
            <a:pPr marL="91440" lvl="0" indent="-114300">
              <a:spcBef>
                <a:spcPts val="1400"/>
              </a:spcBef>
            </a:pPr>
            <a:r>
              <a:rPr lang="en-US" sz="2400" dirty="0">
                <a:solidFill>
                  <a:schemeClr val="accent1"/>
                </a:solidFill>
              </a:rPr>
              <a:t> It  provides programming abstraction called Data frames. </a:t>
            </a:r>
          </a:p>
          <a:p>
            <a:pPr marL="91440" lvl="0" indent="-114300">
              <a:spcBef>
                <a:spcPts val="1400"/>
              </a:spcBef>
            </a:pPr>
            <a:r>
              <a:rPr lang="en-US" sz="2400" dirty="0">
                <a:solidFill>
                  <a:schemeClr val="accent1"/>
                </a:solidFill>
              </a:rPr>
              <a:t> It integrates relational data processing with  the functional programming API of Spark. </a:t>
            </a:r>
          </a:p>
          <a:p>
            <a:pPr marL="91440" indent="-114300">
              <a:spcBef>
                <a:spcPts val="1400"/>
              </a:spcBef>
            </a:pPr>
            <a:r>
              <a:rPr lang="en-US" sz="2400" b="1" dirty="0">
                <a:solidFill>
                  <a:schemeClr val="accent1"/>
                </a:solidFill>
              </a:rPr>
              <a:t>We can run queries either from terminal using spark-shell or from Eclipse or other IDEs</a:t>
            </a:r>
            <a:r>
              <a:rPr lang="en-US" sz="2400" dirty="0">
                <a:solidFill>
                  <a:schemeClr val="accent1"/>
                </a:solidFill>
              </a:rPr>
              <a:t>.</a:t>
            </a:r>
          </a:p>
          <a:p>
            <a:pPr marL="91440" lvl="0" indent="-114300">
              <a:spcBef>
                <a:spcPts val="1400"/>
              </a:spcBef>
            </a:pPr>
            <a:endParaRPr lang="en-US" sz="2400" dirty="0"/>
          </a:p>
        </p:txBody>
      </p:sp>
      <p:pic>
        <p:nvPicPr>
          <p:cNvPr id="5" name="Google Shape;96;p1">
            <a:extLst>
              <a:ext uri="{FF2B5EF4-FFF2-40B4-BE49-F238E27FC236}">
                <a16:creationId xmlns:a16="http://schemas.microsoft.com/office/drawing/2014/main" id="{81F01F0A-C81A-4AD1-84E3-07B36C62395C}"/>
              </a:ext>
            </a:extLst>
          </p:cNvPr>
          <p:cNvPicPr preferRelativeResize="0"/>
          <p:nvPr/>
        </p:nvPicPr>
        <p:blipFill rotWithShape="1">
          <a:blip r:embed="rId3"/>
          <a:stretch/>
        </p:blipFill>
        <p:spPr>
          <a:xfrm>
            <a:off x="9387529" y="2857501"/>
            <a:ext cx="1195914" cy="1142998"/>
          </a:xfrm>
          <a:prstGeom prst="rect">
            <a:avLst/>
          </a:prstGeom>
          <a:noFill/>
        </p:spPr>
      </p:pic>
    </p:spTree>
    <p:extLst>
      <p:ext uri="{BB962C8B-B14F-4D97-AF65-F5344CB8AC3E}">
        <p14:creationId xmlns:p14="http://schemas.microsoft.com/office/powerpoint/2010/main" val="115483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Big Thanks in Little Packages | KC KOLLEL">
            <a:extLst>
              <a:ext uri="{FF2B5EF4-FFF2-40B4-BE49-F238E27FC236}">
                <a16:creationId xmlns:a16="http://schemas.microsoft.com/office/drawing/2014/main" id="{D049E4B7-1AF7-4BB8-A650-3EF99006F5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8099" y="918546"/>
            <a:ext cx="7254836"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8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1BCF-9220-E943-A7DF-304F1881AAA4}"/>
              </a:ext>
            </a:extLst>
          </p:cNvPr>
          <p:cNvSpPr>
            <a:spLocks noGrp="1"/>
          </p:cNvSpPr>
          <p:nvPr>
            <p:ph type="title"/>
          </p:nvPr>
        </p:nvSpPr>
        <p:spPr>
          <a:xfrm>
            <a:off x="402535" y="408373"/>
            <a:ext cx="2844002" cy="541538"/>
          </a:xfrm>
        </p:spPr>
        <p:txBody>
          <a:bodyPr>
            <a:normAutofit fontScale="90000"/>
          </a:bodyPr>
          <a:lstStyle/>
          <a:p>
            <a:pPr algn="l"/>
            <a:r>
              <a:rPr lang="en-US" sz="4400" dirty="0">
                <a:solidFill>
                  <a:schemeClr val="tx1">
                    <a:lumMod val="95000"/>
                    <a:lumOff val="5000"/>
                  </a:schemeClr>
                </a:solidFill>
              </a:rPr>
              <a:t>outline </a:t>
            </a:r>
          </a:p>
        </p:txBody>
      </p:sp>
      <p:sp>
        <p:nvSpPr>
          <p:cNvPr id="3" name="Content Placeholder 2">
            <a:extLst>
              <a:ext uri="{FF2B5EF4-FFF2-40B4-BE49-F238E27FC236}">
                <a16:creationId xmlns:a16="http://schemas.microsoft.com/office/drawing/2014/main" id="{86F55128-51C7-7240-9847-8641775C694D}"/>
              </a:ext>
            </a:extLst>
          </p:cNvPr>
          <p:cNvSpPr>
            <a:spLocks noGrp="1"/>
          </p:cNvSpPr>
          <p:nvPr>
            <p:ph idx="1"/>
          </p:nvPr>
        </p:nvSpPr>
        <p:spPr>
          <a:xfrm>
            <a:off x="559293" y="1704513"/>
            <a:ext cx="10718307" cy="4103793"/>
          </a:xfrm>
        </p:spPr>
        <p:txBody>
          <a:bodyPr anchor="ctr">
            <a:normAutofit/>
          </a:bodyPr>
          <a:lstStyle/>
          <a:p>
            <a:r>
              <a:rPr lang="en-US" i="1" dirty="0">
                <a:solidFill>
                  <a:schemeClr val="accent1"/>
                </a:solidFill>
              </a:rPr>
              <a:t>Introduction</a:t>
            </a:r>
          </a:p>
          <a:p>
            <a:r>
              <a:rPr lang="en-US" i="1" dirty="0">
                <a:solidFill>
                  <a:schemeClr val="accent1"/>
                </a:solidFill>
              </a:rPr>
              <a:t>Tools I used</a:t>
            </a:r>
          </a:p>
          <a:p>
            <a:r>
              <a:rPr lang="en-US" i="1" dirty="0">
                <a:solidFill>
                  <a:schemeClr val="accent1"/>
                </a:solidFill>
              </a:rPr>
              <a:t>Installed Kafka, Activated Twitter Account</a:t>
            </a:r>
          </a:p>
          <a:p>
            <a:r>
              <a:rPr lang="en-US" i="1" dirty="0">
                <a:solidFill>
                  <a:schemeClr val="accent1"/>
                </a:solidFill>
              </a:rPr>
              <a:t>Kafka as stream-processing software platform</a:t>
            </a:r>
          </a:p>
          <a:p>
            <a:r>
              <a:rPr lang="en-US" i="1" dirty="0">
                <a:solidFill>
                  <a:schemeClr val="accent1"/>
                </a:solidFill>
              </a:rPr>
              <a:t>Spark SQL</a:t>
            </a:r>
          </a:p>
          <a:p>
            <a:pPr marL="0" indent="0">
              <a:buNone/>
            </a:pPr>
            <a:endParaRPr lang="en-US" dirty="0"/>
          </a:p>
        </p:txBody>
      </p:sp>
    </p:spTree>
    <p:extLst>
      <p:ext uri="{BB962C8B-B14F-4D97-AF65-F5344CB8AC3E}">
        <p14:creationId xmlns:p14="http://schemas.microsoft.com/office/powerpoint/2010/main" val="169255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5946-682C-4B51-AE9D-20706B3D27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D658B3-F12E-4D15-B44B-9A0B665B0C47}"/>
              </a:ext>
            </a:extLst>
          </p:cNvPr>
          <p:cNvSpPr>
            <a:spLocks noGrp="1"/>
          </p:cNvSpPr>
          <p:nvPr>
            <p:ph idx="1"/>
          </p:nvPr>
        </p:nvSpPr>
        <p:spPr/>
        <p:txBody>
          <a:bodyPr/>
          <a:lstStyle/>
          <a:p>
            <a:r>
              <a:rPr lang="en-US" i="1" dirty="0">
                <a:solidFill>
                  <a:schemeClr val="accent1"/>
                </a:solidFill>
              </a:rPr>
              <a:t>As we know the spark Ecosystem is consists of 4 modules. </a:t>
            </a:r>
            <a:r>
              <a:rPr lang="en-US" i="1" dirty="0" err="1">
                <a:solidFill>
                  <a:schemeClr val="accent1"/>
                </a:solidFill>
              </a:rPr>
              <a:t>i.e</a:t>
            </a:r>
            <a:r>
              <a:rPr lang="en-US" i="1" dirty="0">
                <a:solidFill>
                  <a:schemeClr val="accent1"/>
                </a:solidFill>
              </a:rPr>
              <a:t> the spark </a:t>
            </a:r>
            <a:r>
              <a:rPr lang="en-US" i="1" dirty="0" err="1">
                <a:solidFill>
                  <a:schemeClr val="accent1"/>
                </a:solidFill>
              </a:rPr>
              <a:t>sql</a:t>
            </a:r>
            <a:r>
              <a:rPr lang="en-US" i="1" dirty="0">
                <a:solidFill>
                  <a:schemeClr val="accent1"/>
                </a:solidFill>
              </a:rPr>
              <a:t> Spark streaming </a:t>
            </a:r>
            <a:r>
              <a:rPr lang="en-US" i="1" dirty="0" err="1">
                <a:solidFill>
                  <a:schemeClr val="accent1"/>
                </a:solidFill>
              </a:rPr>
              <a:t>Mlib</a:t>
            </a:r>
            <a:r>
              <a:rPr lang="en-US" i="1" dirty="0">
                <a:solidFill>
                  <a:schemeClr val="accent1"/>
                </a:solidFill>
              </a:rPr>
              <a:t> (machine learning)  and graph.</a:t>
            </a:r>
          </a:p>
          <a:p>
            <a:r>
              <a:rPr lang="en-US" i="1" dirty="0">
                <a:solidFill>
                  <a:schemeClr val="accent1"/>
                </a:solidFill>
              </a:rPr>
              <a:t>Spark streaming is a scalable , fault tolerant stream processing module for live data streams.</a:t>
            </a:r>
          </a:p>
          <a:p>
            <a:r>
              <a:rPr lang="en-US" i="1" dirty="0">
                <a:solidFill>
                  <a:schemeClr val="accent1"/>
                </a:solidFill>
              </a:rPr>
              <a:t>Also used for real-time predictions and recommendations.</a:t>
            </a:r>
          </a:p>
          <a:p>
            <a:r>
              <a:rPr lang="en-US" i="1" dirty="0">
                <a:solidFill>
                  <a:schemeClr val="accent1"/>
                </a:solidFill>
              </a:rPr>
              <a:t>It takes a location from your device, sending it and performing analysis on it and sending you some notification. e.g. an advertisement.</a:t>
            </a:r>
            <a:endParaRPr lang="en-US" dirty="0">
              <a:solidFill>
                <a:schemeClr val="accent1"/>
              </a:solidFill>
            </a:endParaRPr>
          </a:p>
        </p:txBody>
      </p:sp>
    </p:spTree>
    <p:extLst>
      <p:ext uri="{BB962C8B-B14F-4D97-AF65-F5344CB8AC3E}">
        <p14:creationId xmlns:p14="http://schemas.microsoft.com/office/powerpoint/2010/main" val="235272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80E3-2721-44E9-A56C-4073DA08D6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B230A9-5DF0-4386-BC0B-34F0C92D1FAF}"/>
              </a:ext>
            </a:extLst>
          </p:cNvPr>
          <p:cNvSpPr>
            <a:spLocks noGrp="1"/>
          </p:cNvSpPr>
          <p:nvPr>
            <p:ph idx="1"/>
          </p:nvPr>
        </p:nvSpPr>
        <p:spPr/>
        <p:txBody>
          <a:bodyPr/>
          <a:lstStyle/>
          <a:p>
            <a:r>
              <a:rPr lang="en-US" i="1" dirty="0">
                <a:solidFill>
                  <a:schemeClr val="accent1"/>
                </a:solidFill>
              </a:rPr>
              <a:t>Data injection can be done from any sources like Kafka using complex or simple algorithms that are expressed with high level functions like map reduce joins and simple filtering can be applied.</a:t>
            </a:r>
          </a:p>
          <a:p>
            <a:r>
              <a:rPr lang="en-US" i="1" dirty="0">
                <a:solidFill>
                  <a:schemeClr val="accent1"/>
                </a:solidFill>
              </a:rPr>
              <a:t>Finally, the processed data can be pushed out to filesystems database and live dashboards.</a:t>
            </a:r>
          </a:p>
          <a:p>
            <a:r>
              <a:rPr lang="en-US" i="1" dirty="0">
                <a:solidFill>
                  <a:schemeClr val="accent1"/>
                </a:solidFill>
              </a:rPr>
              <a:t>So, the spark streaming can be used here that the users can run their code over a small piece of incoming stream of data in a scale.</a:t>
            </a:r>
            <a:endParaRPr lang="en-US" dirty="0">
              <a:solidFill>
                <a:schemeClr val="accent1"/>
              </a:solidFill>
            </a:endParaRPr>
          </a:p>
        </p:txBody>
      </p:sp>
    </p:spTree>
    <p:extLst>
      <p:ext uri="{BB962C8B-B14F-4D97-AF65-F5344CB8AC3E}">
        <p14:creationId xmlns:p14="http://schemas.microsoft.com/office/powerpoint/2010/main" val="22780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DDDC-1FCC-409F-A3C4-B006517A38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D0F805-076E-40B4-B42B-D04D05A389A8}"/>
              </a:ext>
            </a:extLst>
          </p:cNvPr>
          <p:cNvSpPr>
            <a:spLocks noGrp="1"/>
          </p:cNvSpPr>
          <p:nvPr>
            <p:ph idx="1"/>
          </p:nvPr>
        </p:nvSpPr>
        <p:spPr/>
        <p:txBody>
          <a:bodyPr>
            <a:normAutofit/>
          </a:bodyPr>
          <a:lstStyle/>
          <a:p>
            <a:pPr marL="0" indent="0">
              <a:buNone/>
            </a:pPr>
            <a:endParaRPr lang="en-US" i="1" dirty="0"/>
          </a:p>
          <a:p>
            <a:r>
              <a:rPr lang="en-US" i="1" dirty="0">
                <a:solidFill>
                  <a:schemeClr val="accent1"/>
                </a:solidFill>
              </a:rPr>
              <a:t>Those data streams are divided in to DSTREAMS which internally is a sequence of RDDs.</a:t>
            </a:r>
          </a:p>
          <a:p>
            <a:r>
              <a:rPr lang="en-US" i="1" dirty="0">
                <a:solidFill>
                  <a:schemeClr val="accent1"/>
                </a:solidFill>
              </a:rPr>
              <a:t>The RDDs are then processed using Spark APIs and the results are returned in batches.</a:t>
            </a:r>
          </a:p>
          <a:p>
            <a:r>
              <a:rPr lang="en-US" i="1" dirty="0">
                <a:solidFill>
                  <a:schemeClr val="accent1"/>
                </a:solidFill>
              </a:rPr>
              <a:t>I have used Kafka to inject data in to spark streaming and I chose Hive to store the data.</a:t>
            </a:r>
            <a:endParaRPr lang="en-US" dirty="0">
              <a:solidFill>
                <a:schemeClr val="accent1"/>
              </a:solidFill>
            </a:endParaRPr>
          </a:p>
        </p:txBody>
      </p:sp>
    </p:spTree>
    <p:extLst>
      <p:ext uri="{BB962C8B-B14F-4D97-AF65-F5344CB8AC3E}">
        <p14:creationId xmlns:p14="http://schemas.microsoft.com/office/powerpoint/2010/main" val="334514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AD19-B961-5C47-AAE5-A38C18FBD624}"/>
              </a:ext>
            </a:extLst>
          </p:cNvPr>
          <p:cNvSpPr>
            <a:spLocks noGrp="1"/>
          </p:cNvSpPr>
          <p:nvPr>
            <p:ph type="title"/>
          </p:nvPr>
        </p:nvSpPr>
        <p:spPr>
          <a:xfrm>
            <a:off x="913775" y="327991"/>
            <a:ext cx="7435095" cy="1093305"/>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62938538-B24D-2B43-A74C-AE943FDB739A}"/>
              </a:ext>
            </a:extLst>
          </p:cNvPr>
          <p:cNvSpPr>
            <a:spLocks noGrp="1"/>
          </p:cNvSpPr>
          <p:nvPr>
            <p:ph idx="1"/>
          </p:nvPr>
        </p:nvSpPr>
        <p:spPr>
          <a:xfrm>
            <a:off x="913774" y="1321904"/>
            <a:ext cx="9852963" cy="5208105"/>
          </a:xfrm>
        </p:spPr>
        <p:txBody>
          <a:bodyPr>
            <a:normAutofit/>
          </a:bodyPr>
          <a:lstStyle/>
          <a:p>
            <a:pPr marL="457200" lvl="1" indent="0">
              <a:buNone/>
            </a:pPr>
            <a:r>
              <a:rPr lang="en-US" i="1" dirty="0"/>
              <a:t>Twitter</a:t>
            </a:r>
          </a:p>
          <a:p>
            <a:pPr lvl="1"/>
            <a:r>
              <a:rPr lang="en-US" i="1" dirty="0">
                <a:solidFill>
                  <a:schemeClr val="accent1"/>
                </a:solidFill>
              </a:rPr>
              <a:t>Twitter is a 'microblogging' system that allows you to send and receive short posts called tweets. Tweets can be up to 140 characters long and can include links to relevant websites and resources.</a:t>
            </a:r>
            <a:endParaRPr lang="en-US" dirty="0"/>
          </a:p>
          <a:p>
            <a:pPr lvl="1"/>
            <a:r>
              <a:rPr lang="en-US" dirty="0">
                <a:solidFill>
                  <a:schemeClr val="accent1"/>
                </a:solidFill>
              </a:rPr>
              <a:t>To tweet your celebrations, grievances, and follow what is happening elsewhere</a:t>
            </a:r>
          </a:p>
          <a:p>
            <a:pPr lvl="1"/>
            <a:r>
              <a:rPr lang="en-US" dirty="0">
                <a:solidFill>
                  <a:schemeClr val="accent1"/>
                </a:solidFill>
              </a:rPr>
              <a:t>following, being followed, tweet, retweet, # tags create social interaction. </a:t>
            </a:r>
          </a:p>
          <a:p>
            <a:pPr lvl="1"/>
            <a:r>
              <a:rPr lang="en-US" dirty="0">
                <a:solidFill>
                  <a:schemeClr val="accent1"/>
                </a:solidFill>
              </a:rPr>
              <a:t>therefore, it is interesting to analyze it.</a:t>
            </a:r>
            <a:endParaRPr lang="en-US" dirty="0"/>
          </a:p>
          <a:p>
            <a:pPr lvl="1"/>
            <a:r>
              <a:rPr lang="en-US" dirty="0">
                <a:solidFill>
                  <a:schemeClr val="accent1"/>
                </a:solidFill>
              </a:rPr>
              <a:t>to Create end to end pipeline that will consume tweets from twitter API save it temporarily or permanently on HDFS and to visualize it using visualization tools. </a:t>
            </a:r>
          </a:p>
          <a:p>
            <a:pPr marL="0" indent="0">
              <a:buNone/>
            </a:pPr>
            <a:endParaRPr lang="en-US" sz="1800" dirty="0"/>
          </a:p>
        </p:txBody>
      </p:sp>
    </p:spTree>
    <p:extLst>
      <p:ext uri="{BB962C8B-B14F-4D97-AF65-F5344CB8AC3E}">
        <p14:creationId xmlns:p14="http://schemas.microsoft.com/office/powerpoint/2010/main" val="304690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9853-6076-6347-86C7-81D91E870B89}"/>
              </a:ext>
            </a:extLst>
          </p:cNvPr>
          <p:cNvSpPr>
            <a:spLocks noGrp="1"/>
          </p:cNvSpPr>
          <p:nvPr>
            <p:ph type="title"/>
          </p:nvPr>
        </p:nvSpPr>
        <p:spPr/>
        <p:txBody>
          <a:bodyPr/>
          <a:lstStyle/>
          <a:p>
            <a:r>
              <a:rPr lang="en-US" dirty="0"/>
              <a:t>Tools I used</a:t>
            </a:r>
          </a:p>
        </p:txBody>
      </p:sp>
      <p:sp>
        <p:nvSpPr>
          <p:cNvPr id="3" name="Content Placeholder 2">
            <a:extLst>
              <a:ext uri="{FF2B5EF4-FFF2-40B4-BE49-F238E27FC236}">
                <a16:creationId xmlns:a16="http://schemas.microsoft.com/office/drawing/2014/main" id="{CDA330A1-3A28-0F49-8A9C-8C2906A34D29}"/>
              </a:ext>
            </a:extLst>
          </p:cNvPr>
          <p:cNvSpPr>
            <a:spLocks noGrp="1"/>
          </p:cNvSpPr>
          <p:nvPr>
            <p:ph idx="1"/>
          </p:nvPr>
        </p:nvSpPr>
        <p:spPr>
          <a:xfrm>
            <a:off x="581192" y="1890875"/>
            <a:ext cx="11029615" cy="4380715"/>
          </a:xfrm>
        </p:spPr>
        <p:txBody>
          <a:bodyPr/>
          <a:lstStyle/>
          <a:p>
            <a:r>
              <a:rPr lang="en-US" dirty="0">
                <a:solidFill>
                  <a:schemeClr val="accent1"/>
                </a:solidFill>
              </a:rPr>
              <a:t>Twitter API (source)</a:t>
            </a:r>
          </a:p>
          <a:p>
            <a:r>
              <a:rPr lang="en-US" dirty="0">
                <a:solidFill>
                  <a:schemeClr val="accent1"/>
                </a:solidFill>
              </a:rPr>
              <a:t>kafka (stream-processing)</a:t>
            </a:r>
          </a:p>
          <a:p>
            <a:r>
              <a:rPr lang="en-US" dirty="0">
                <a:solidFill>
                  <a:schemeClr val="accent1"/>
                </a:solidFill>
              </a:rPr>
              <a:t>spark streaming</a:t>
            </a:r>
          </a:p>
          <a:p>
            <a:r>
              <a:rPr lang="en-US" dirty="0">
                <a:solidFill>
                  <a:schemeClr val="accent1"/>
                </a:solidFill>
              </a:rPr>
              <a:t>spark SQL</a:t>
            </a:r>
          </a:p>
          <a:p>
            <a:r>
              <a:rPr lang="en-US" dirty="0">
                <a:solidFill>
                  <a:schemeClr val="accent1"/>
                </a:solidFill>
              </a:rPr>
              <a:t>HIVE</a:t>
            </a:r>
          </a:p>
          <a:p>
            <a:endParaRPr lang="en-US" dirty="0"/>
          </a:p>
          <a:p>
            <a:endParaRPr lang="en-US" dirty="0"/>
          </a:p>
        </p:txBody>
      </p:sp>
    </p:spTree>
    <p:extLst>
      <p:ext uri="{BB962C8B-B14F-4D97-AF65-F5344CB8AC3E}">
        <p14:creationId xmlns:p14="http://schemas.microsoft.com/office/powerpoint/2010/main" val="427637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40E2-9916-4843-A69F-2251D4D9571B}"/>
              </a:ext>
            </a:extLst>
          </p:cNvPr>
          <p:cNvSpPr>
            <a:spLocks noGrp="1"/>
          </p:cNvSpPr>
          <p:nvPr>
            <p:ph type="title"/>
          </p:nvPr>
        </p:nvSpPr>
        <p:spPr>
          <a:xfrm>
            <a:off x="375036" y="150204"/>
            <a:ext cx="11441927" cy="1145859"/>
          </a:xfrm>
        </p:spPr>
        <p:txBody>
          <a:bodyPr/>
          <a:lstStyle/>
          <a:p>
            <a:r>
              <a:rPr lang="en-US" dirty="0"/>
              <a:t>Kafka as stream-processing software platform</a:t>
            </a:r>
          </a:p>
        </p:txBody>
      </p:sp>
      <p:sp>
        <p:nvSpPr>
          <p:cNvPr id="3" name="Content Placeholder 2">
            <a:extLst>
              <a:ext uri="{FF2B5EF4-FFF2-40B4-BE49-F238E27FC236}">
                <a16:creationId xmlns:a16="http://schemas.microsoft.com/office/drawing/2014/main" id="{C39DBF7C-6F2C-B543-86E3-BFE42E5B16E8}"/>
              </a:ext>
            </a:extLst>
          </p:cNvPr>
          <p:cNvSpPr>
            <a:spLocks noGrp="1"/>
          </p:cNvSpPr>
          <p:nvPr>
            <p:ph idx="1"/>
          </p:nvPr>
        </p:nvSpPr>
        <p:spPr>
          <a:xfrm>
            <a:off x="838199" y="1296063"/>
            <a:ext cx="10515600" cy="4929643"/>
          </a:xfrm>
        </p:spPr>
        <p:txBody>
          <a:bodyPr>
            <a:normAutofit/>
          </a:bodyPr>
          <a:lstStyle/>
          <a:p>
            <a:r>
              <a:rPr lang="en-US" b="0" i="1" dirty="0">
                <a:solidFill>
                  <a:schemeClr val="accent1"/>
                </a:solidFill>
                <a:effectLst/>
                <a:latin typeface="Roboto" panose="02000000000000000000" pitchFamily="2" charset="0"/>
              </a:rPr>
              <a:t>Kafka is </a:t>
            </a:r>
            <a:r>
              <a:rPr lang="en-US" i="1" dirty="0">
                <a:solidFill>
                  <a:schemeClr val="accent1"/>
                </a:solidFill>
                <a:effectLst/>
                <a:latin typeface="Roboto" panose="02000000000000000000" pitchFamily="2" charset="0"/>
              </a:rPr>
              <a:t>designed to allow your apps to process records as they occur</a:t>
            </a:r>
            <a:r>
              <a:rPr lang="en-US" b="0" i="1" dirty="0">
                <a:solidFill>
                  <a:schemeClr val="accent1"/>
                </a:solidFill>
                <a:effectLst/>
                <a:latin typeface="Roboto" panose="02000000000000000000" pitchFamily="2" charset="0"/>
              </a:rPr>
              <a:t>. Kafka is fast and uses IO efficiently by batching and compressing records. Kafka is used for decoupling data streams. Kafka is used to stream data into data lakes, applications, and real-time stream analytics systems.</a:t>
            </a:r>
            <a:endParaRPr lang="en-US" i="1" dirty="0">
              <a:solidFill>
                <a:schemeClr val="accent1"/>
              </a:solidFill>
            </a:endParaRPr>
          </a:p>
          <a:p>
            <a:r>
              <a:rPr lang="en-US" i="1" dirty="0">
                <a:solidFill>
                  <a:schemeClr val="accent1"/>
                </a:solidFill>
              </a:rPr>
              <a:t>It is designed to be high performance, highly available, and redundant. Examples of applications that can use such a platform include:</a:t>
            </a:r>
          </a:p>
          <a:p>
            <a:endParaRPr lang="en-US" i="1" dirty="0"/>
          </a:p>
          <a:p>
            <a:pPr lvl="1"/>
            <a:r>
              <a:rPr lang="en-US" i="1" dirty="0">
                <a:solidFill>
                  <a:schemeClr val="accent1"/>
                </a:solidFill>
              </a:rPr>
              <a:t>TVs, refrigerators, washing machines, dryers, thermostats, and personal health monitors can all send telemetry data back to a server through the Internet and Social medias like  </a:t>
            </a:r>
            <a:r>
              <a:rPr lang="en-US" i="1" dirty="0" err="1">
                <a:solidFill>
                  <a:schemeClr val="accent1"/>
                </a:solidFill>
              </a:rPr>
              <a:t>facebook</a:t>
            </a:r>
            <a:r>
              <a:rPr lang="en-US" i="1" dirty="0">
                <a:solidFill>
                  <a:schemeClr val="accent1"/>
                </a:solidFill>
              </a:rPr>
              <a:t>, twitter, </a:t>
            </a:r>
            <a:r>
              <a:rPr lang="en-US" i="1" dirty="0" err="1">
                <a:solidFill>
                  <a:schemeClr val="accent1"/>
                </a:solidFill>
              </a:rPr>
              <a:t>etc</a:t>
            </a:r>
            <a:r>
              <a:rPr lang="en-US" i="1" dirty="0">
                <a:solidFill>
                  <a:schemeClr val="accent1"/>
                </a:solidFill>
              </a:rPr>
              <a:t>…</a:t>
            </a:r>
          </a:p>
        </p:txBody>
      </p:sp>
    </p:spTree>
    <p:extLst>
      <p:ext uri="{BB962C8B-B14F-4D97-AF65-F5344CB8AC3E}">
        <p14:creationId xmlns:p14="http://schemas.microsoft.com/office/powerpoint/2010/main" val="252528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40E2-9916-4843-A69F-2251D4D9571B}"/>
              </a:ext>
            </a:extLst>
          </p:cNvPr>
          <p:cNvSpPr>
            <a:spLocks noGrp="1"/>
          </p:cNvSpPr>
          <p:nvPr>
            <p:ph type="title"/>
          </p:nvPr>
        </p:nvSpPr>
        <p:spPr>
          <a:xfrm>
            <a:off x="375036" y="150204"/>
            <a:ext cx="11441927" cy="1145859"/>
          </a:xfrm>
        </p:spPr>
        <p:txBody>
          <a:bodyPr/>
          <a:lstStyle/>
          <a:p>
            <a:r>
              <a:rPr lang="en-US" i="1" dirty="0"/>
              <a:t>Kafka as stream-processing software platform</a:t>
            </a:r>
          </a:p>
        </p:txBody>
      </p:sp>
      <p:sp>
        <p:nvSpPr>
          <p:cNvPr id="3" name="Content Placeholder 2">
            <a:extLst>
              <a:ext uri="{FF2B5EF4-FFF2-40B4-BE49-F238E27FC236}">
                <a16:creationId xmlns:a16="http://schemas.microsoft.com/office/drawing/2014/main" id="{C39DBF7C-6F2C-B543-86E3-BFE42E5B16E8}"/>
              </a:ext>
            </a:extLst>
          </p:cNvPr>
          <p:cNvSpPr>
            <a:spLocks noGrp="1"/>
          </p:cNvSpPr>
          <p:nvPr>
            <p:ph idx="1"/>
          </p:nvPr>
        </p:nvSpPr>
        <p:spPr>
          <a:xfrm>
            <a:off x="838199" y="1296063"/>
            <a:ext cx="10515600" cy="4929643"/>
          </a:xfrm>
        </p:spPr>
        <p:txBody>
          <a:bodyPr>
            <a:normAutofit/>
          </a:bodyPr>
          <a:lstStyle/>
          <a:p>
            <a:r>
              <a:rPr lang="en-US" b="1" dirty="0"/>
              <a:t>Topics</a:t>
            </a:r>
          </a:p>
          <a:p>
            <a:pPr lvl="1"/>
            <a:r>
              <a:rPr lang="en-US" dirty="0">
                <a:solidFill>
                  <a:schemeClr val="accent1"/>
                </a:solidFill>
              </a:rPr>
              <a:t>A topic allows easy matching between publishers and subscribers.</a:t>
            </a:r>
          </a:p>
          <a:p>
            <a:pPr marL="457200" lvl="1" indent="0">
              <a:buNone/>
            </a:pPr>
            <a:endParaRPr lang="en-US" dirty="0"/>
          </a:p>
        </p:txBody>
      </p:sp>
      <p:sp>
        <p:nvSpPr>
          <p:cNvPr id="6" name="Rectangle 6">
            <a:extLst>
              <a:ext uri="{FF2B5EF4-FFF2-40B4-BE49-F238E27FC236}">
                <a16:creationId xmlns:a16="http://schemas.microsoft.com/office/drawing/2014/main" id="{222B7CFB-1D88-244B-A39D-6BBD41FA6027}"/>
              </a:ext>
            </a:extLst>
          </p:cNvPr>
          <p:cNvSpPr>
            <a:spLocks noChangeArrowheads="1"/>
          </p:cNvSpPr>
          <p:nvPr/>
        </p:nvSpPr>
        <p:spPr bwMode="auto">
          <a:xfrm>
            <a:off x="1681018" y="24908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C0A44BA0-10F5-4BE9-919F-7027AF941B78}"/>
              </a:ext>
            </a:extLst>
          </p:cNvPr>
          <p:cNvPicPr>
            <a:picLocks noChangeAspect="1"/>
          </p:cNvPicPr>
          <p:nvPr/>
        </p:nvPicPr>
        <p:blipFill>
          <a:blip r:embed="rId2"/>
          <a:stretch>
            <a:fillRect/>
          </a:stretch>
        </p:blipFill>
        <p:spPr>
          <a:xfrm>
            <a:off x="3132985" y="2761772"/>
            <a:ext cx="5162550" cy="2667000"/>
          </a:xfrm>
          <a:prstGeom prst="rect">
            <a:avLst/>
          </a:prstGeom>
        </p:spPr>
      </p:pic>
    </p:spTree>
    <p:extLst>
      <p:ext uri="{BB962C8B-B14F-4D97-AF65-F5344CB8AC3E}">
        <p14:creationId xmlns:p14="http://schemas.microsoft.com/office/powerpoint/2010/main" val="637403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TotalTime>
  <Words>609</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CalibreWeb</vt:lpstr>
      <vt:lpstr>Calibri</vt:lpstr>
      <vt:lpstr>Calibri Light</vt:lpstr>
      <vt:lpstr>Open Sans</vt:lpstr>
      <vt:lpstr>Roboto</vt:lpstr>
      <vt:lpstr>Office Theme</vt:lpstr>
      <vt:lpstr>Spark Streaming  </vt:lpstr>
      <vt:lpstr>outline </vt:lpstr>
      <vt:lpstr>PowerPoint Presentation</vt:lpstr>
      <vt:lpstr>PowerPoint Presentation</vt:lpstr>
      <vt:lpstr>PowerPoint Presentation</vt:lpstr>
      <vt:lpstr>Introduction</vt:lpstr>
      <vt:lpstr>Tools I used</vt:lpstr>
      <vt:lpstr>Kafka as stream-processing software platform</vt:lpstr>
      <vt:lpstr>Kafka as stream-processing software platform</vt:lpstr>
      <vt:lpstr>Kafka as stream-processing software platform</vt:lpstr>
      <vt:lpstr>Kafka as stream-processing software platform</vt:lpstr>
      <vt:lpstr>PowerPoint Presentation</vt:lpstr>
      <vt:lpstr>Spark 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Streaming and  Analysis</dc:title>
  <dc:creator>Demisew Teferi Mokonnen</dc:creator>
  <cp:lastModifiedBy>Yafet Andeberhan Habtemichael</cp:lastModifiedBy>
  <cp:revision>27</cp:revision>
  <dcterms:created xsi:type="dcterms:W3CDTF">2020-06-19T01:06:09Z</dcterms:created>
  <dcterms:modified xsi:type="dcterms:W3CDTF">2021-09-27T04:07:19Z</dcterms:modified>
</cp:coreProperties>
</file>