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4AA1-D04D-4994-B8D4-E7C3C6F1D183}" type="datetimeFigureOut">
              <a:rPr lang="zh-CN" altLang="en-US" smtClean="0"/>
              <a:pPr/>
              <a:t>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51A1-8886-4759-B152-36444C247E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Google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jxy.me</a:t>
            </a:r>
            <a:endParaRPr lang="en-US" altLang="zh-CN" dirty="0" smtClean="0"/>
          </a:p>
          <a:p>
            <a:r>
              <a:rPr lang="en-US" altLang="zh-CN" dirty="0" smtClean="0"/>
              <a:t>2012-05-07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8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utmje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是否支持</a:t>
                      </a:r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493797348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为每次</a:t>
                      </a:r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utm.gif</a:t>
                      </a:r>
                      <a:r>
                        <a:rPr lang="zh-CN" altLang="en-US" dirty="0" smtClean="0"/>
                        <a:t>的请求产生的唯一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，防止缓存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/ga/test.htm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referer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颜色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1680x1050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屏幕分辨率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qQAAAAAg</a:t>
                      </a:r>
                      <a:r>
                        <a:rPr lang="en-US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zh-cn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1496x267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窗口分辨率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utmwv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第一方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第三方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714620"/>
            <a:ext cx="558432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57562"/>
            <a:ext cx="8229600" cy="307183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1800" dirty="0" smtClean="0"/>
              <a:t>生存周期：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年。</a:t>
            </a:r>
            <a:br>
              <a:rPr lang="zh-CN" altLang="en-US" sz="1800" dirty="0" smtClean="0"/>
            </a:b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第一组数字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“域哈希”，</a:t>
            </a:r>
            <a:r>
              <a:rPr lang="en-US" altLang="zh-CN" sz="1800" dirty="0" smtClean="0"/>
              <a:t>GA</a:t>
            </a:r>
            <a:r>
              <a:rPr lang="zh-CN" altLang="en-US" sz="1800" dirty="0" smtClean="0"/>
              <a:t>表示这个域的唯一代码。同一域中每个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的第一组数据都是“域哈希”，并且值都是一样的。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第二组数字：一个随机产生的唯一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第三，四，五组数字是时间戳，其中第三组数字表示初次访问的时间。第四组数字表示上一次访问的时间，第五组数字表示本次访问开始的时间。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第六组数字：访问次数计数器。这个数字随着访问次数的增加而增加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第二组的随机唯一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和第三组的时间戳联合组成了访问者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Google Analytics</a:t>
            </a:r>
            <a:r>
              <a:rPr lang="zh-CN" altLang="en-US" sz="1800" dirty="0" smtClean="0"/>
              <a:t>通过这个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来辨别网站的唯一访问者。而后面的几个时间戳用户计算网站停留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时间和访问次数。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643050"/>
            <a:ext cx="4714908" cy="100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71810"/>
            <a:ext cx="8229600" cy="305435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utmb</a:t>
            </a:r>
            <a:r>
              <a:rPr lang="zh-CN" altLang="en-US" sz="1800" dirty="0" smtClean="0"/>
              <a:t>的生存周期为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分钟，当访问者在你的网站持续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分钟静止时，</a:t>
            </a:r>
            <a:r>
              <a:rPr lang="en-US" altLang="zh-CN" sz="1800" dirty="0" err="1" smtClean="0"/>
              <a:t>utmb</a:t>
            </a:r>
            <a:r>
              <a:rPr lang="zh-CN" altLang="en-US" sz="1800" dirty="0" smtClean="0"/>
              <a:t>将被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删除（可设置）。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utmc</a:t>
            </a:r>
            <a:r>
              <a:rPr lang="zh-CN" altLang="en-US" sz="1800" dirty="0" smtClean="0"/>
              <a:t>是一个临时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，当用户关闭浏览器时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utmc</a:t>
            </a:r>
            <a:r>
              <a:rPr lang="zh-CN" altLang="en-US" sz="1800" dirty="0" smtClean="0"/>
              <a:t>将一起被删除。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第一组数字都是“域哈希”。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utmc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utmb</a:t>
            </a:r>
            <a:r>
              <a:rPr lang="zh-CN" altLang="en-US" sz="1800" dirty="0" smtClean="0"/>
              <a:t>一起来识别一个</a:t>
            </a: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，当用户访问一个网站时，</a:t>
            </a:r>
            <a:r>
              <a:rPr lang="en-US" altLang="zh-CN" sz="1800" dirty="0" smtClean="0"/>
              <a:t>GA</a:t>
            </a:r>
            <a:r>
              <a:rPr lang="zh-CN" altLang="en-US" sz="1800" dirty="0" smtClean="0"/>
              <a:t>会检查这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两个</a:t>
            </a:r>
            <a:r>
              <a:rPr lang="en-US" altLang="zh-CN" sz="1800" dirty="0" smtClean="0"/>
              <a:t>cookie</a:t>
            </a:r>
            <a:r>
              <a:rPr lang="zh-CN" altLang="en-US" sz="1800" dirty="0" smtClean="0"/>
              <a:t>，如果缺少其中任何一个，</a:t>
            </a:r>
            <a:r>
              <a:rPr lang="en-US" altLang="zh-CN" sz="1800" dirty="0" smtClean="0"/>
              <a:t>Google Analytics</a:t>
            </a:r>
            <a:r>
              <a:rPr lang="zh-CN" altLang="en-US" sz="1800" dirty="0" smtClean="0"/>
              <a:t>都将认为这是一个新的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Session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visit</a:t>
            </a:r>
            <a:r>
              <a:rPr lang="zh-CN" altLang="en-US" sz="1800" dirty="0" smtClean="0"/>
              <a:t>）。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36433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571612"/>
            <a:ext cx="2786082" cy="124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800" dirty="0" smtClean="0"/>
              <a:t>生存周期：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个月。存储了流量的来源信息。</a:t>
            </a:r>
            <a:br>
              <a:rPr lang="zh-CN" altLang="en-US" sz="1800" dirty="0" smtClean="0"/>
            </a:b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共有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组数字：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第一组数字是“域哈希”。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第二组数字是时间戳。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第三组数字是</a:t>
            </a:r>
            <a:r>
              <a:rPr lang="en-US" altLang="zh-CN" sz="1800" dirty="0" smtClean="0"/>
              <a:t>session number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第四组数字是</a:t>
            </a:r>
            <a:r>
              <a:rPr lang="en-US" altLang="zh-CN" sz="1800" dirty="0" smtClean="0"/>
              <a:t>campaign number </a:t>
            </a:r>
            <a:r>
              <a:rPr lang="zh-CN" altLang="en-US" sz="1800" dirty="0" smtClean="0"/>
              <a:t>记录通过不同来源访问网站的次数。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utmcsr</a:t>
            </a:r>
            <a:r>
              <a:rPr lang="en-US" altLang="zh-CN" sz="1800" dirty="0" smtClean="0"/>
              <a:t>=(direct)|</a:t>
            </a:r>
            <a:r>
              <a:rPr lang="en-US" altLang="zh-CN" sz="1800" dirty="0" err="1" smtClean="0"/>
              <a:t>utmccn</a:t>
            </a:r>
            <a:r>
              <a:rPr lang="en-US" altLang="zh-CN" sz="1800" dirty="0" smtClean="0"/>
              <a:t>=(direct)|</a:t>
            </a:r>
            <a:r>
              <a:rPr lang="en-US" altLang="zh-CN" sz="1800" dirty="0" err="1" smtClean="0"/>
              <a:t>utmcmd</a:t>
            </a:r>
            <a:r>
              <a:rPr lang="en-US" altLang="zh-CN" sz="1800" dirty="0" smtClean="0"/>
              <a:t>=(none)</a:t>
            </a:r>
          </a:p>
          <a:p>
            <a:pPr>
              <a:buNone/>
            </a:pPr>
            <a:r>
              <a:rPr lang="zh-CN" altLang="en-US" sz="1800" dirty="0" smtClean="0"/>
              <a:t>这些信息代表流量的来源，直接输入域名直接访问的，来源和媒介都是</a:t>
            </a:r>
            <a:r>
              <a:rPr lang="en-US" altLang="zh-CN" sz="1800" dirty="0" smtClean="0"/>
              <a:t>direct</a:t>
            </a:r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580648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http://fbtest.com.us:8088/ga/test.htm?utm_source=corp1&amp;utm_medium=2012</a:t>
            </a:r>
          </a:p>
          <a:p>
            <a:pPr>
              <a:buNone/>
            </a:pPr>
            <a:r>
              <a:rPr lang="en-US" altLang="zh-CN" sz="1800" dirty="0" smtClean="0"/>
              <a:t>_0427_01</a:t>
            </a:r>
            <a:endParaRPr lang="zh-CN" alt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428736"/>
            <a:ext cx="547011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786190"/>
            <a:ext cx="715784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Link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主要用于投放广告</a:t>
            </a:r>
            <a:endParaRPr lang="en-US" altLang="zh-CN" dirty="0" smtClean="0"/>
          </a:p>
          <a:p>
            <a:r>
              <a:rPr lang="zh-CN" altLang="en-US" dirty="0" smtClean="0"/>
              <a:t>要分辨出来源于广告的点击</a:t>
            </a:r>
            <a:endParaRPr lang="en-US" altLang="zh-CN" dirty="0" smtClean="0"/>
          </a:p>
          <a:p>
            <a:r>
              <a:rPr lang="zh-CN" altLang="en-US" dirty="0" smtClean="0"/>
              <a:t>目标页必须有</a:t>
            </a:r>
            <a:r>
              <a:rPr lang="en-US" altLang="zh-CN" dirty="0" smtClean="0"/>
              <a:t>GATC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1800" dirty="0" err="1" smtClean="0"/>
              <a:t>utm_source</a:t>
            </a:r>
            <a:r>
              <a:rPr lang="zh-CN" altLang="en-US" sz="1800" dirty="0" smtClean="0"/>
              <a:t>：来源（广告所处的网站位置）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utm_medium</a:t>
            </a:r>
            <a:r>
              <a:rPr lang="zh-CN" altLang="en-US" sz="1800" dirty="0" smtClean="0"/>
              <a:t>：媒介（文字链、</a:t>
            </a:r>
            <a:r>
              <a:rPr lang="en-US" altLang="zh-CN" sz="1800" dirty="0" smtClean="0"/>
              <a:t>banner</a:t>
            </a:r>
            <a:r>
              <a:rPr lang="zh-CN" altLang="en-US" sz="1800" dirty="0" smtClean="0"/>
              <a:t>等）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utm_content</a:t>
            </a:r>
            <a:r>
              <a:rPr lang="zh-CN" altLang="en-US" sz="1800" dirty="0" smtClean="0"/>
              <a:t>：具体内容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utm_campaign</a:t>
            </a:r>
            <a:r>
              <a:rPr lang="zh-CN" altLang="en-US" sz="1800" dirty="0" smtClean="0"/>
              <a:t>：活动名称</a:t>
            </a:r>
            <a:endParaRPr lang="en-US" altLang="zh-CN" sz="1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http://yuedu.163.com/client/ipad?act=rdipad_20120315_01&amp;utm_source=ipa</a:t>
            </a:r>
          </a:p>
          <a:p>
            <a:pPr>
              <a:buNone/>
            </a:pPr>
            <a:r>
              <a:rPr lang="en-US" altLang="zh-CN" sz="1800" dirty="0" err="1" smtClean="0"/>
              <a:t>d&amp;utm_medium</a:t>
            </a:r>
            <a:r>
              <a:rPr lang="en-US" altLang="zh-CN" sz="1800" dirty="0" smtClean="0"/>
              <a:t>=20120315_01</a:t>
            </a:r>
            <a:endParaRPr lang="zh-CN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496"/>
            <a:ext cx="62388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搜索流量</a:t>
            </a:r>
            <a:endParaRPr lang="en-US" altLang="zh-CN" dirty="0" smtClean="0"/>
          </a:p>
          <a:p>
            <a:r>
              <a:rPr lang="zh-CN" altLang="en-US" dirty="0" smtClean="0"/>
              <a:t>引荐流量</a:t>
            </a:r>
            <a:endParaRPr lang="en-US" altLang="zh-CN" dirty="0" smtClean="0"/>
          </a:p>
          <a:p>
            <a:r>
              <a:rPr lang="zh-CN" altLang="en-US" dirty="0" smtClean="0"/>
              <a:t>直接流量</a:t>
            </a:r>
            <a:endParaRPr lang="en-US" altLang="zh-CN" dirty="0" smtClean="0"/>
          </a:p>
          <a:p>
            <a:r>
              <a:rPr lang="zh-CN" altLang="en-US" dirty="0" smtClean="0"/>
              <a:t>广告系列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猜测主要根据</a:t>
            </a:r>
            <a:r>
              <a:rPr lang="en-US" altLang="zh-CN" sz="1800" dirty="0" err="1" smtClean="0"/>
              <a:t>referer</a:t>
            </a:r>
            <a:r>
              <a:rPr lang="zh-CN" altLang="en-US" sz="1800" dirty="0" smtClean="0"/>
              <a:t>判断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添加搜索引擎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addOrganic</a:t>
            </a:r>
            <a:r>
              <a:rPr lang="en-US" altLang="zh-CN" sz="1800" dirty="0" smtClean="0"/>
              <a:t>', '</a:t>
            </a:r>
            <a:r>
              <a:rPr lang="en-US" altLang="zh-CN" sz="1800" dirty="0" err="1" smtClean="0"/>
              <a:t>baidu</a:t>
            </a:r>
            <a:r>
              <a:rPr lang="en-US" altLang="zh-CN" sz="1800" dirty="0" smtClean="0"/>
              <a:t>', 'word']); 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addOrganic</a:t>
            </a:r>
            <a:r>
              <a:rPr lang="en-US" altLang="zh-CN" sz="1800" dirty="0" smtClean="0"/>
              <a:t>', '</a:t>
            </a:r>
            <a:r>
              <a:rPr lang="en-US" altLang="zh-CN" sz="1800" dirty="0" err="1" smtClean="0"/>
              <a:t>soso</a:t>
            </a:r>
            <a:r>
              <a:rPr lang="en-US" altLang="zh-CN" sz="1800" dirty="0" smtClean="0"/>
              <a:t>', 'w']);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addOrganic</a:t>
            </a:r>
            <a:r>
              <a:rPr lang="en-US" altLang="zh-CN" sz="1800" dirty="0" smtClean="0"/>
              <a:t>', '</a:t>
            </a:r>
            <a:r>
              <a:rPr lang="en-US" altLang="zh-CN" sz="1800" dirty="0" err="1" smtClean="0"/>
              <a:t>youdao</a:t>
            </a:r>
            <a:r>
              <a:rPr lang="en-US" altLang="zh-CN" sz="1800" dirty="0" smtClean="0"/>
              <a:t>', 'q']);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addOrganic</a:t>
            </a:r>
            <a:r>
              <a:rPr lang="en-US" altLang="zh-CN" sz="1800" dirty="0" smtClean="0"/>
              <a:t>', '</a:t>
            </a:r>
            <a:r>
              <a:rPr lang="en-US" altLang="zh-CN" sz="1800" dirty="0" err="1" smtClean="0"/>
              <a:t>sogou</a:t>
            </a:r>
            <a:r>
              <a:rPr lang="en-US" altLang="zh-CN" sz="1800" dirty="0" smtClean="0"/>
              <a:t>', 'query']);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zh-CN" altLang="en-US" dirty="0" smtClean="0"/>
              <a:t>忽略关键字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ga._addIgnoredOrganic</a:t>
            </a:r>
            <a:r>
              <a:rPr lang="en-US" altLang="zh-CN" sz="1800" dirty="0" smtClean="0"/>
              <a:t>(“</a:t>
            </a:r>
            <a:r>
              <a:rPr lang="zh-CN" altLang="en-US" sz="1800" dirty="0" smtClean="0"/>
              <a:t>网易阅读</a:t>
            </a:r>
            <a:r>
              <a:rPr lang="en-US" altLang="zh-CN" sz="1800" dirty="0" smtClean="0"/>
              <a:t>"); 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ga._addIgnoredOrganic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wangyiyuedu</a:t>
            </a:r>
            <a:r>
              <a:rPr lang="en-US" altLang="zh-CN" sz="1800" dirty="0" smtClean="0"/>
              <a:t>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常用度量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基本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Page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visit</a:t>
            </a:r>
          </a:p>
          <a:p>
            <a:pPr>
              <a:buNone/>
            </a:pPr>
            <a:r>
              <a:rPr lang="en-US" altLang="zh-CN" dirty="0" smtClean="0"/>
              <a:t>  Unique Visitor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IP,COOKIE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复合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跳出率：只访问一个页面的访问（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）占总体访问（</a:t>
            </a:r>
            <a:r>
              <a:rPr lang="en-US" altLang="zh-CN" dirty="0" smtClean="0"/>
              <a:t>visit</a:t>
            </a:r>
            <a:r>
              <a:rPr lang="zh-CN" altLang="en-US" dirty="0" smtClean="0"/>
              <a:t>）的比例，或者是只访问一个页面的访问者（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）占总体访问者（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）的比例，衡量网站的第一印象（</a:t>
            </a:r>
            <a:r>
              <a:rPr lang="en-US" altLang="zh-CN" dirty="0" smtClean="0"/>
              <a:t>Landing Page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4975"/>
            <a:ext cx="92011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referer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忽略</a:t>
            </a:r>
            <a:r>
              <a:rPr lang="en-US" altLang="zh-CN" sz="1800" dirty="0" err="1" smtClean="0"/>
              <a:t>referer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addIgnoredRef</a:t>
            </a:r>
            <a:r>
              <a:rPr lang="en-US" altLang="zh-CN" sz="1800" dirty="0" smtClean="0"/>
              <a:t>', 'www.sister-site.com']);</a:t>
            </a:r>
          </a:p>
          <a:p>
            <a:pPr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clearIgnoredOrganic</a:t>
            </a:r>
            <a:r>
              <a:rPr lang="en-US" altLang="zh-CN" sz="1800" dirty="0" smtClean="0"/>
              <a:t>() 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clearIgnoredRef</a:t>
            </a:r>
            <a:r>
              <a:rPr lang="en-US" altLang="zh-CN" sz="1800" dirty="0" smtClean="0"/>
              <a:t>() </a:t>
            </a:r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clearOrganic</a:t>
            </a:r>
            <a:r>
              <a:rPr lang="en-US" altLang="zh-CN" sz="1800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动态网页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log.html?op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login&amp;id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xxxxx&amp;t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xxxxx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trackPageview</a:t>
            </a:r>
            <a:r>
              <a:rPr lang="en-US" altLang="zh-CN" sz="1800" dirty="0" smtClean="0"/>
              <a:t>', '/log.html'])</a:t>
            </a:r>
            <a:endParaRPr lang="en-US" altLang="zh-CN" dirty="0" smtClean="0"/>
          </a:p>
          <a:p>
            <a:r>
              <a:rPr lang="zh-CN" altLang="en-US" dirty="0" smtClean="0"/>
              <a:t>下载链接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/>
              <a:t>&lt;a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=“a.zip“ </a:t>
            </a:r>
            <a:r>
              <a:rPr lang="en-US" altLang="zh-CN" sz="1800" dirty="0" err="1" smtClean="0"/>
              <a:t>onClick</a:t>
            </a:r>
            <a:r>
              <a:rPr lang="en-US" altLang="zh-CN" sz="1800" dirty="0" smtClean="0"/>
              <a:t>="_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trackPageview</a:t>
            </a:r>
            <a:r>
              <a:rPr lang="en-US" altLang="zh-CN" sz="1800" dirty="0" smtClean="0"/>
              <a:t>', '/</a:t>
            </a:r>
            <a:r>
              <a:rPr lang="en-US" altLang="zh-CN" sz="1800" dirty="0" err="1" smtClean="0"/>
              <a:t>zipdownload</a:t>
            </a:r>
            <a:r>
              <a:rPr lang="en-US" altLang="zh-CN" sz="1800" dirty="0" smtClean="0"/>
              <a:t>'])"&gt; download &lt;/a&gt;</a:t>
            </a:r>
          </a:p>
          <a:p>
            <a:r>
              <a:rPr lang="zh-CN" altLang="en-US" dirty="0" smtClean="0"/>
              <a:t>出站链接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trackEvent</a:t>
            </a:r>
            <a:r>
              <a:rPr lang="en-US" altLang="zh-CN" sz="1800" dirty="0" smtClean="0"/>
              <a:t>(category, action, </a:t>
            </a:r>
            <a:r>
              <a:rPr lang="en-US" altLang="zh-CN" sz="1800" dirty="0" err="1" smtClean="0"/>
              <a:t>opt_label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opt_value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opt_noninteraction</a:t>
            </a:r>
            <a:r>
              <a:rPr lang="en-US" altLang="zh-CN" sz="1800" dirty="0" smtClean="0"/>
              <a:t>)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String   category</a:t>
            </a:r>
            <a:br>
              <a:rPr lang="en-US" altLang="zh-CN" sz="1800" dirty="0" smtClean="0"/>
            </a:br>
            <a:r>
              <a:rPr lang="en-US" altLang="zh-CN" sz="1800" dirty="0" smtClean="0"/>
              <a:t>String   action</a:t>
            </a:r>
            <a:br>
              <a:rPr lang="en-US" altLang="zh-CN" sz="1800" dirty="0" smtClean="0"/>
            </a:br>
            <a:r>
              <a:rPr lang="en-US" altLang="zh-CN" sz="1800" dirty="0" smtClean="0"/>
              <a:t>String   </a:t>
            </a:r>
            <a:r>
              <a:rPr lang="en-US" altLang="zh-CN" sz="1800" dirty="0" err="1" smtClean="0"/>
              <a:t>opt_label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     </a:t>
            </a:r>
            <a:r>
              <a:rPr lang="en-US" altLang="zh-CN" sz="1800" dirty="0" err="1" smtClean="0"/>
              <a:t>opt_value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Boolean  </a:t>
            </a:r>
            <a:r>
              <a:rPr lang="en-US" altLang="zh-CN" sz="1800" dirty="0" err="1" smtClean="0"/>
              <a:t>opt_noninteraction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9066"/>
            <a:ext cx="9144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8802"/>
            <a:ext cx="8929718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79528" cy="503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7225"/>
            <a:ext cx="9001156" cy="506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setCustomVar</a:t>
            </a:r>
            <a:r>
              <a:rPr lang="en-US" altLang="zh-CN" sz="1800" dirty="0" smtClean="0"/>
              <a:t>(index, name, value, </a:t>
            </a:r>
            <a:r>
              <a:rPr lang="en-US" altLang="zh-CN" sz="1800" dirty="0" err="1" smtClean="0"/>
              <a:t>opt_scope</a:t>
            </a:r>
            <a:r>
              <a:rPr lang="en-US" altLang="zh-CN" sz="1800" dirty="0" smtClean="0"/>
              <a:t>)</a:t>
            </a:r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b="1" dirty="0" smtClean="0"/>
              <a:t>index</a:t>
            </a:r>
            <a:r>
              <a:rPr lang="en-US" altLang="zh-CN" sz="1800" dirty="0" smtClean="0"/>
              <a:t>—slot</a:t>
            </a:r>
            <a:r>
              <a:rPr lang="zh-CN" altLang="en-US" sz="1800" dirty="0" smtClean="0"/>
              <a:t>编号。只能是</a:t>
            </a:r>
            <a:r>
              <a:rPr lang="en-US" altLang="zh-CN" sz="1800" dirty="0" smtClean="0"/>
              <a:t>1-5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b="1" dirty="0" smtClean="0"/>
              <a:t>name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名称</a:t>
            </a:r>
            <a:endParaRPr lang="en-US" altLang="zh-CN" sz="1800" dirty="0" smtClean="0"/>
          </a:p>
          <a:p>
            <a:r>
              <a:rPr lang="en-US" altLang="zh-CN" sz="1800" b="1" dirty="0" smtClean="0"/>
              <a:t>value</a:t>
            </a:r>
            <a:r>
              <a:rPr lang="en-US" altLang="zh-CN" sz="1800" dirty="0" smtClean="0"/>
              <a:t>—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r>
              <a:rPr lang="en-US" altLang="zh-CN" sz="1800" b="1" dirty="0" smtClean="0"/>
              <a:t>opt_scope</a:t>
            </a:r>
            <a:r>
              <a:rPr lang="en-US" altLang="zh-CN" sz="1800" dirty="0" smtClean="0"/>
              <a:t>—1 (visitor-level), 2 (session-level),3 (page-level)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相当于增加自定义维度。</a:t>
            </a:r>
            <a:endParaRPr lang="en-US" altLang="zh-CN" sz="1800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相当于一个特定的事件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2647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2214554"/>
            <a:ext cx="4274590" cy="442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电子商务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_</a:t>
            </a:r>
            <a:r>
              <a:rPr lang="en-US" altLang="zh-CN" dirty="0" err="1" smtClean="0"/>
              <a:t>trackTrans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社交网络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_</a:t>
            </a:r>
            <a:r>
              <a:rPr lang="en-US" altLang="zh-CN" dirty="0" err="1" smtClean="0"/>
              <a:t>trackSocial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智能事件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43446"/>
            <a:ext cx="9001156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常用度量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退出率：衡量从某个页面离开的几率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Time on page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 on site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误差</a:t>
            </a:r>
            <a:endParaRPr lang="zh-CN" altLang="en-US" dirty="0"/>
          </a:p>
        </p:txBody>
      </p:sp>
      <p:pic>
        <p:nvPicPr>
          <p:cNvPr id="2050" name="Picture 2" descr="C:\Documents and Settings\Administrator\桌面\time-on-page-th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928934"/>
            <a:ext cx="4572000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&lt;script&gt;</a:t>
            </a:r>
          </a:p>
          <a:p>
            <a:pPr>
              <a:buNone/>
            </a:pPr>
            <a:r>
              <a:rPr lang="en-US" altLang="zh-CN" sz="1800" dirty="0" smtClean="0"/>
              <a:t>$(function(){</a:t>
            </a:r>
          </a:p>
          <a:p>
            <a:pPr>
              <a:buNone/>
            </a:pPr>
            <a:r>
              <a:rPr lang="en-US" altLang="zh-CN" sz="1800" dirty="0" smtClean="0"/>
              <a:t>	$("a").click(</a:t>
            </a:r>
          </a:p>
          <a:p>
            <a:pPr>
              <a:buNone/>
            </a:pPr>
            <a:r>
              <a:rPr lang="en-US" altLang="zh-CN" sz="1800" dirty="0" smtClean="0"/>
              <a:t>	   function(){</a:t>
            </a:r>
          </a:p>
          <a:p>
            <a:pPr>
              <a:buNone/>
            </a:pPr>
            <a:r>
              <a:rPr lang="en-US" altLang="zh-CN" sz="1800" dirty="0" smtClean="0"/>
              <a:t>	  	 _</a:t>
            </a:r>
            <a:r>
              <a:rPr lang="en-US" altLang="zh-CN" sz="1800" dirty="0" err="1" smtClean="0"/>
              <a:t>gaq.push</a:t>
            </a:r>
            <a:r>
              <a:rPr lang="en-US" altLang="zh-CN" sz="1800" dirty="0" smtClean="0"/>
              <a:t>(['_</a:t>
            </a:r>
            <a:r>
              <a:rPr lang="en-US" altLang="zh-CN" sz="1800" dirty="0" err="1" smtClean="0"/>
              <a:t>trackEvent</a:t>
            </a:r>
            <a:r>
              <a:rPr lang="en-US" altLang="zh-CN" sz="1800" dirty="0" smtClean="0"/>
              <a:t>', '</a:t>
            </a:r>
            <a:r>
              <a:rPr lang="en-US" altLang="zh-CN" sz="1800" dirty="0" err="1" smtClean="0"/>
              <a:t>jquery</a:t>
            </a:r>
            <a:r>
              <a:rPr lang="en-US" altLang="zh-CN" sz="1800" dirty="0" smtClean="0"/>
              <a:t>', 'click', $(this).text()]);</a:t>
            </a:r>
          </a:p>
          <a:p>
            <a:pPr>
              <a:buNone/>
            </a:pPr>
            <a:r>
              <a:rPr lang="en-US" altLang="zh-CN" sz="1800" dirty="0" smtClean="0"/>
              <a:t>	   }</a:t>
            </a:r>
          </a:p>
          <a:p>
            <a:pPr>
              <a:buNone/>
            </a:pPr>
            <a:r>
              <a:rPr lang="en-US" altLang="zh-CN" sz="1800" dirty="0" smtClean="0"/>
              <a:t>	);</a:t>
            </a:r>
          </a:p>
          <a:p>
            <a:pPr>
              <a:buNone/>
            </a:pPr>
            <a:r>
              <a:rPr lang="en-US" altLang="zh-CN" sz="1800" dirty="0" smtClean="0"/>
              <a:t>});</a:t>
            </a:r>
          </a:p>
          <a:p>
            <a:pPr>
              <a:buNone/>
            </a:pPr>
            <a:r>
              <a:rPr lang="en-US" altLang="zh-CN" sz="1800" dirty="0" smtClean="0"/>
              <a:t>&lt;/script&gt;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Server Log</a:t>
            </a:r>
          </a:p>
          <a:p>
            <a:pPr>
              <a:buNone/>
            </a:pPr>
            <a:r>
              <a:rPr lang="en-US" altLang="zh-CN" b="1" dirty="0" smtClean="0"/>
              <a:t>  </a:t>
            </a:r>
            <a:r>
              <a:rPr lang="zh-CN" altLang="en-US" b="1" dirty="0" smtClean="0"/>
              <a:t>基于服务器日志</a:t>
            </a:r>
            <a:endParaRPr lang="en-US" altLang="zh-CN" b="1" dirty="0" smtClean="0"/>
          </a:p>
          <a:p>
            <a:r>
              <a:rPr lang="en-US" altLang="zh-CN" b="1" dirty="0" smtClean="0"/>
              <a:t>Page Tag</a:t>
            </a:r>
          </a:p>
          <a:p>
            <a:pPr>
              <a:buNone/>
            </a:pPr>
            <a:r>
              <a:rPr lang="en-US" altLang="zh-CN" b="1" dirty="0" smtClean="0"/>
              <a:t>  </a:t>
            </a:r>
            <a:r>
              <a:rPr lang="zh-CN" altLang="en-US" b="1" dirty="0" smtClean="0"/>
              <a:t>基于客户端</a:t>
            </a:r>
            <a:r>
              <a:rPr lang="en-US" altLang="zh-CN" b="1" dirty="0" smtClean="0"/>
              <a:t>JavaScript</a:t>
            </a:r>
            <a:endParaRPr lang="zh-CN" altLang="en-US" dirty="0"/>
          </a:p>
        </p:txBody>
      </p:sp>
      <p:pic>
        <p:nvPicPr>
          <p:cNvPr id="1026" name="Picture 2" descr="C:\Documents and Settings\Administrator\桌面\image_thum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4400550"/>
            <a:ext cx="4733925" cy="165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Unique Visitor</a:t>
            </a:r>
            <a:r>
              <a:rPr lang="zh-CN" altLang="en-US" dirty="0" smtClean="0"/>
              <a:t>误差：多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、历史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Page View</a:t>
            </a:r>
            <a:r>
              <a:rPr lang="zh-CN" altLang="en-US" dirty="0" smtClean="0"/>
              <a:t>误差：代理、缓存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Flash</a:t>
            </a:r>
            <a:r>
              <a:rPr lang="zh-CN" altLang="en-US" dirty="0" smtClean="0"/>
              <a:t>站点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搜索引擎机器人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难获取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 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失效：不支持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、禁止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、网络原因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cookie</a:t>
            </a:r>
            <a:r>
              <a:rPr lang="zh-CN" altLang="en-US" dirty="0" smtClean="0"/>
              <a:t>：禁止、删除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GATC(Google Analytics Tracker Code)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71744"/>
            <a:ext cx="9067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本地模式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/>
              <a:t>	_</a:t>
            </a:r>
            <a:r>
              <a:rPr lang="en-US" altLang="zh-CN" sz="1600" dirty="0" err="1" smtClean="0"/>
              <a:t>gaq.push</a:t>
            </a:r>
            <a:r>
              <a:rPr lang="en-US" altLang="zh-CN" sz="1600" dirty="0" smtClean="0"/>
              <a:t>(['_</a:t>
            </a:r>
            <a:r>
              <a:rPr lang="en-US" altLang="zh-CN" sz="1600" dirty="0" err="1" smtClean="0"/>
              <a:t>setAccount</a:t>
            </a:r>
            <a:r>
              <a:rPr lang="en-US" altLang="zh-CN" sz="1600" dirty="0" smtClean="0"/>
              <a:t>', 'UA-31110436-1']);</a:t>
            </a:r>
          </a:p>
          <a:p>
            <a:pPr>
              <a:buNone/>
            </a:pPr>
            <a:r>
              <a:rPr lang="en-US" altLang="zh-CN" sz="1600" dirty="0" smtClean="0"/>
              <a:t>    _</a:t>
            </a:r>
            <a:r>
              <a:rPr lang="en-US" altLang="zh-CN" sz="1600" dirty="0" err="1" smtClean="0"/>
              <a:t>gaq.push</a:t>
            </a:r>
            <a:r>
              <a:rPr lang="en-US" altLang="zh-CN" sz="1600" dirty="0" smtClean="0"/>
              <a:t>(['_</a:t>
            </a:r>
            <a:r>
              <a:rPr lang="en-US" altLang="zh-CN" sz="1600" dirty="0" err="1" smtClean="0"/>
              <a:t>setLocalRemoteServerMode</a:t>
            </a:r>
            <a:r>
              <a:rPr lang="en-US" altLang="zh-CN" sz="1600" dirty="0" smtClean="0"/>
              <a:t>']);</a:t>
            </a:r>
          </a:p>
          <a:p>
            <a:pPr>
              <a:buNone/>
            </a:pPr>
            <a:r>
              <a:rPr lang="en-US" altLang="zh-CN" sz="1600" dirty="0" smtClean="0"/>
              <a:t>    _</a:t>
            </a:r>
            <a:r>
              <a:rPr lang="en-US" altLang="zh-CN" sz="1600" dirty="0" err="1" smtClean="0"/>
              <a:t>gaq.push</a:t>
            </a:r>
            <a:r>
              <a:rPr lang="en-US" altLang="zh-CN" sz="1600" dirty="0" smtClean="0"/>
              <a:t>(['_</a:t>
            </a:r>
            <a:r>
              <a:rPr lang="en-US" altLang="zh-CN" sz="1600" dirty="0" err="1" smtClean="0"/>
              <a:t>trackPageview</a:t>
            </a:r>
            <a:r>
              <a:rPr lang="en-US" altLang="zh-CN" sz="1600" dirty="0" smtClean="0"/>
              <a:t>']);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600" dirty="0" smtClean="0"/>
              <a:t>127.0.0.1 - - [09/May/2012:14:22:38 +0800] "GET /__</a:t>
            </a:r>
            <a:r>
              <a:rPr lang="en-US" altLang="zh-CN" sz="1600" dirty="0" err="1" smtClean="0"/>
              <a:t>utm.gif?utmwv</a:t>
            </a:r>
            <a:r>
              <a:rPr lang="en-US" altLang="zh-CN" sz="1600" dirty="0" smtClean="0"/>
              <a:t>=5.3.0&amp;utms=7&amp;utmn=1193564863&amp;utmhn=</a:t>
            </a:r>
            <a:r>
              <a:rPr lang="en-US" altLang="zh-CN" sz="1600" dirty="0" err="1" smtClean="0"/>
              <a:t>fbtest.com.us&amp;utmcs</a:t>
            </a:r>
            <a:r>
              <a:rPr lang="en-US" altLang="zh-CN" sz="1600" dirty="0" smtClean="0"/>
              <a:t>=GB2312&amp;utmsr=1680x1050&amp;utmvp=1496x267&amp;utmsc=24-bit&amp;utmul=</a:t>
            </a:r>
            <a:r>
              <a:rPr lang="en-US" altLang="zh-CN" sz="1600" dirty="0" err="1" smtClean="0"/>
              <a:t>zh-cn&amp;utmje</a:t>
            </a:r>
            <a:r>
              <a:rPr lang="en-US" altLang="zh-CN" sz="1600" dirty="0" smtClean="0"/>
              <a:t>=0&amp;utmfl=11.2%20r202&amp;utmdt=</a:t>
            </a:r>
            <a:r>
              <a:rPr lang="en-US" altLang="zh-CN" sz="1600" dirty="0" err="1" smtClean="0"/>
              <a:t>test&amp;utmhid</a:t>
            </a:r>
            <a:r>
              <a:rPr lang="en-US" altLang="zh-CN" sz="1600" dirty="0" smtClean="0"/>
              <a:t>=1409428571&amp;utmr=-&amp;</a:t>
            </a:r>
            <a:r>
              <a:rPr lang="en-US" altLang="zh-CN" sz="1600" dirty="0" err="1" smtClean="0"/>
              <a:t>utmp</a:t>
            </a:r>
            <a:r>
              <a:rPr lang="en-US" altLang="zh-CN" sz="1600" dirty="0" smtClean="0"/>
              <a:t>=%2Fga%2Ftest.htm HTTP/1.1" 404 207 "http://fbtest.com.us:8088/ga/test.htm" "Mozilla/5.0 (Windows NT 5.1; rv:12.0) Gecko/20100101 Firefox/12.0" "__</a:t>
            </a:r>
            <a:r>
              <a:rPr lang="en-US" altLang="zh-CN" sz="1600" dirty="0" err="1" smtClean="0"/>
              <a:t>utma</a:t>
            </a:r>
            <a:r>
              <a:rPr lang="en-US" altLang="zh-CN" sz="1600" dirty="0" smtClean="0"/>
              <a:t>=139056356.707647317.1336542847.1336542847.1336542847.1; __</a:t>
            </a:r>
            <a:r>
              <a:rPr lang="en-US" altLang="zh-CN" sz="1600" dirty="0" err="1" smtClean="0"/>
              <a:t>utmb</a:t>
            </a:r>
            <a:r>
              <a:rPr lang="en-US" altLang="zh-CN" sz="1600" dirty="0" smtClean="0"/>
              <a:t>=139056356.6.10.1336542847; __</a:t>
            </a:r>
            <a:r>
              <a:rPr lang="en-US" altLang="zh-CN" sz="1600" dirty="0" err="1" smtClean="0"/>
              <a:t>utmc</a:t>
            </a:r>
            <a:r>
              <a:rPr lang="en-US" altLang="zh-CN" sz="1600" dirty="0" smtClean="0"/>
              <a:t>=139056356; __</a:t>
            </a:r>
            <a:r>
              <a:rPr lang="en-US" altLang="zh-CN" sz="1600" dirty="0" err="1" smtClean="0"/>
              <a:t>utmz</a:t>
            </a:r>
            <a:r>
              <a:rPr lang="en-US" altLang="zh-CN" sz="1600" dirty="0" smtClean="0"/>
              <a:t>=139056356.1336542847.1.1.utmcsr=(direct)|</a:t>
            </a:r>
            <a:r>
              <a:rPr lang="en-US" altLang="zh-CN" sz="1600" dirty="0" err="1" smtClean="0"/>
              <a:t>utmccn</a:t>
            </a:r>
            <a:r>
              <a:rPr lang="en-US" altLang="zh-CN" sz="1600" dirty="0" smtClean="0"/>
              <a:t>=(direct)|</a:t>
            </a:r>
            <a:r>
              <a:rPr lang="en-US" altLang="zh-CN" sz="1600" dirty="0" err="1" smtClean="0"/>
              <a:t>utmcmd</a:t>
            </a:r>
            <a:r>
              <a:rPr lang="en-US" altLang="zh-CN" sz="1600" dirty="0" smtClean="0"/>
              <a:t>=(none)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utm</a:t>
            </a:r>
            <a:r>
              <a:rPr lang="en-US" altLang="zh-CN" sz="1600" dirty="0" smtClean="0"/>
              <a:t>=Urchin Traffic Monitor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58204" cy="46075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/>
                <a:gridCol w="2743200"/>
                <a:gridCol w="2771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UA-31110436-1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用户标识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utma</a:t>
                      </a:r>
                      <a:r>
                        <a:rPr lang="en-US" altLang="zh-CN" dirty="0" smtClean="0"/>
                        <a:t>=139056356.707647317.1336542847.1336542847.1336542847.1;+__</a:t>
                      </a:r>
                      <a:r>
                        <a:rPr lang="en-US" altLang="zh-CN" dirty="0" err="1" smtClean="0"/>
                        <a:t>utmz</a:t>
                      </a:r>
                      <a:r>
                        <a:rPr lang="en-US" altLang="zh-CN" dirty="0" smtClean="0"/>
                        <a:t>=139056356.1336542847.1.1.utmcsr=(direct)|</a:t>
                      </a:r>
                      <a:r>
                        <a:rPr lang="en-US" altLang="zh-CN" dirty="0" err="1" smtClean="0"/>
                        <a:t>utmccn</a:t>
                      </a:r>
                      <a:r>
                        <a:rPr lang="en-US" altLang="zh-CN" dirty="0" smtClean="0"/>
                        <a:t>=(direct)|</a:t>
                      </a:r>
                      <a:r>
                        <a:rPr lang="en-US" altLang="zh-CN" dirty="0" err="1" smtClean="0"/>
                        <a:t>utmcmd</a:t>
                      </a:r>
                      <a:r>
                        <a:rPr lang="en-US" altLang="zh-CN" dirty="0" smtClean="0"/>
                        <a:t>=(none);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cookie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GB2312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8(</a:t>
                      </a:r>
                      <a:r>
                        <a:rPr lang="en-US" dirty="0" err="1" smtClean="0"/>
                        <a:t>vartest</a:t>
                      </a:r>
                      <a:r>
                        <a:rPr lang="en-US" dirty="0" smtClean="0"/>
                        <a:t>)9(Life &amp; </a:t>
                      </a:r>
                      <a:r>
                        <a:rPr lang="en-US" dirty="0"/>
                        <a:t>Style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setCustomVar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utmfl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11.2 r202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Flash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utmhid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538680376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utmhn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fbtest.com.us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域名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692</Words>
  <Application>Microsoft Macintosh PowerPoint</Application>
  <PresentationFormat>全屏显示(4:3)</PresentationFormat>
  <Paragraphs>214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Google Analytics</vt:lpstr>
      <vt:lpstr>网站分析-常用度量</vt:lpstr>
      <vt:lpstr>网站分析-常用度量</vt:lpstr>
      <vt:lpstr>网站分析-两种方法</vt:lpstr>
      <vt:lpstr>Server Log</vt:lpstr>
      <vt:lpstr>Page Tag</vt:lpstr>
      <vt:lpstr>GATC(Google Analytics Tracker Code)</vt:lpstr>
      <vt:lpstr> 本地模式 </vt:lpstr>
      <vt:lpstr>参数</vt:lpstr>
      <vt:lpstr>参数</vt:lpstr>
      <vt:lpstr>cookie</vt:lpstr>
      <vt:lpstr>cookie</vt:lpstr>
      <vt:lpstr>cookie</vt:lpstr>
      <vt:lpstr>cookie</vt:lpstr>
      <vt:lpstr>cookie</vt:lpstr>
      <vt:lpstr>Link Tag</vt:lpstr>
      <vt:lpstr>Link Tag</vt:lpstr>
      <vt:lpstr>流量</vt:lpstr>
      <vt:lpstr>搜索引擎</vt:lpstr>
      <vt:lpstr>PowerPoint 演示文稿</vt:lpstr>
      <vt:lpstr>referer</vt:lpstr>
      <vt:lpstr>重定向</vt:lpstr>
      <vt:lpstr>事件跟踪</vt:lpstr>
      <vt:lpstr>PowerPoint 演示文稿</vt:lpstr>
      <vt:lpstr>PowerPoint 演示文稿</vt:lpstr>
      <vt:lpstr>PowerPoint 演示文稿</vt:lpstr>
      <vt:lpstr>自定义变量</vt:lpstr>
      <vt:lpstr>目标</vt:lpstr>
      <vt:lpstr>其他</vt:lpstr>
      <vt:lpstr>灵活运用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</dc:title>
  <dc:creator>USER</dc:creator>
  <cp:lastModifiedBy>jiang xiyang</cp:lastModifiedBy>
  <cp:revision>125</cp:revision>
  <dcterms:created xsi:type="dcterms:W3CDTF">2012-05-07T03:27:01Z</dcterms:created>
  <dcterms:modified xsi:type="dcterms:W3CDTF">2016-05-23T02:18:39Z</dcterms:modified>
</cp:coreProperties>
</file>