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8" r:id="rId14"/>
    <p:sldId id="269" r:id="rId15"/>
    <p:sldId id="270"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18" d="100"/>
          <a:sy n="118" d="100"/>
        </p:scale>
        <p:origin x="42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1182"/>
          </a:xfrm>
        </p:spPr>
        <p:txBody>
          <a:bodyPr/>
          <a:lstStyle/>
          <a:p>
            <a:r>
              <a:rPr lang="en-US" dirty="0"/>
              <a:t>Click to edit Master title style</a:t>
            </a:r>
          </a:p>
        </p:txBody>
      </p:sp>
      <p:sp>
        <p:nvSpPr>
          <p:cNvPr id="3" name="Content Placeholder 2"/>
          <p:cNvSpPr>
            <a:spLocks noGrp="1"/>
          </p:cNvSpPr>
          <p:nvPr>
            <p:ph idx="1"/>
          </p:nvPr>
        </p:nvSpPr>
        <p:spPr>
          <a:xfrm>
            <a:off x="1141413" y="1619250"/>
            <a:ext cx="9496108" cy="4171951"/>
          </a:xfrm>
        </p:spPr>
        <p:txBody>
          <a:bodyPr/>
          <a:lstStyle>
            <a:lvl1pPr marL="228600" indent="-228600" algn="just">
              <a:buClr>
                <a:srgbClr val="FF0000"/>
              </a:buClr>
              <a:buSzPct val="90000"/>
              <a:buFont typeface="Wingdings" panose="05000000000000000000" pitchFamily="2" charset="2"/>
              <a:buChar char="v"/>
              <a:defRPr sz="3200">
                <a:latin typeface="Times New Roman" panose="02020603050405020304" pitchFamily="18" charset="0"/>
                <a:cs typeface="Times New Roman" panose="02020603050405020304" pitchFamily="18" charset="0"/>
              </a:defRPr>
            </a:lvl1pPr>
            <a:lvl2pPr marL="685800" indent="-228600">
              <a:buSzPct val="95000"/>
              <a:buFont typeface="Wingdings" panose="05000000000000000000" pitchFamily="2" charset="2"/>
              <a:buChar char="Ø"/>
              <a:defRPr>
                <a:solidFill>
                  <a:srgbClr val="002060"/>
                </a:solidFill>
                <a:latin typeface="Arial Black" panose="020B0A04020102020204" pitchFamily="34"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1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6258-3DE8-4BC7-A383-1CB07C247684}"/>
              </a:ext>
            </a:extLst>
          </p:cNvPr>
          <p:cNvSpPr>
            <a:spLocks noGrp="1"/>
          </p:cNvSpPr>
          <p:nvPr>
            <p:ph type="ctrTitle"/>
          </p:nvPr>
        </p:nvSpPr>
        <p:spPr/>
        <p:txBody>
          <a:bodyPr>
            <a:normAutofit/>
          </a:bodyPr>
          <a:lstStyle/>
          <a:p>
            <a:pPr algn="ctr"/>
            <a:r>
              <a:rPr lang="en-IN" sz="4400" dirty="0">
                <a:effectLst/>
                <a:latin typeface="Times New Roman" panose="02020603050405020304" pitchFamily="18" charset="0"/>
                <a:ea typeface="Calibri" panose="020F0502020204030204" pitchFamily="34" charset="0"/>
              </a:rPr>
              <a:t>Basic structure of a Computer System</a:t>
            </a:r>
            <a:endParaRPr lang="en-IN" sz="9600" dirty="0"/>
          </a:p>
        </p:txBody>
      </p:sp>
      <p:sp>
        <p:nvSpPr>
          <p:cNvPr id="3" name="Subtitle 2">
            <a:extLst>
              <a:ext uri="{FF2B5EF4-FFF2-40B4-BE49-F238E27FC236}">
                <a16:creationId xmlns:a16="http://schemas.microsoft.com/office/drawing/2014/main" id="{0D15C23A-C5E6-4B1A-9A42-2F138B1A52C6}"/>
              </a:ext>
            </a:extLst>
          </p:cNvPr>
          <p:cNvSpPr>
            <a:spLocks noGrp="1"/>
          </p:cNvSpPr>
          <p:nvPr>
            <p:ph type="subTitle" idx="1"/>
          </p:nvPr>
        </p:nvSpPr>
        <p:spPr/>
        <p:txBody>
          <a:bodyPr/>
          <a:lstStyle/>
          <a:p>
            <a:r>
              <a:rPr lang="en-IN" dirty="0" err="1"/>
              <a:t>UniT</a:t>
            </a:r>
            <a:r>
              <a:rPr lang="en-IN" dirty="0"/>
              <a:t> 1</a:t>
            </a:r>
          </a:p>
        </p:txBody>
      </p:sp>
    </p:spTree>
    <p:extLst>
      <p:ext uri="{BB962C8B-B14F-4D97-AF65-F5344CB8AC3E}">
        <p14:creationId xmlns:p14="http://schemas.microsoft.com/office/powerpoint/2010/main" val="75458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4144-75A9-489E-8549-92DA1183FDDA}"/>
              </a:ext>
            </a:extLst>
          </p:cNvPr>
          <p:cNvSpPr>
            <a:spLocks noGrp="1"/>
          </p:cNvSpPr>
          <p:nvPr>
            <p:ph type="title"/>
          </p:nvPr>
        </p:nvSpPr>
        <p:spPr/>
        <p:txBody>
          <a:bodyPr/>
          <a:lstStyle/>
          <a:p>
            <a:r>
              <a:rPr lang="en-IN" b="1" i="0" dirty="0">
                <a:solidFill>
                  <a:srgbClr val="000000"/>
                </a:solidFill>
                <a:effectLst/>
                <a:latin typeface="-apple-system"/>
              </a:rPr>
              <a:t>Memory Unit</a:t>
            </a:r>
            <a:endParaRPr lang="en-IN" dirty="0"/>
          </a:p>
        </p:txBody>
      </p:sp>
      <p:sp>
        <p:nvSpPr>
          <p:cNvPr id="3" name="Content Placeholder 2">
            <a:extLst>
              <a:ext uri="{FF2B5EF4-FFF2-40B4-BE49-F238E27FC236}">
                <a16:creationId xmlns:a16="http://schemas.microsoft.com/office/drawing/2014/main" id="{235906FE-1D5B-4C95-B7AE-8A6C9ABB8583}"/>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The Memory unit can be referred to as the storage area in which programs are kept which are running, and that contains data needed by the running programs.</a:t>
            </a:r>
          </a:p>
          <a:p>
            <a:pPr algn="just">
              <a:buFont typeface="Arial" panose="020B0604020202020204" pitchFamily="34" charset="0"/>
              <a:buChar char="•"/>
            </a:pPr>
            <a:r>
              <a:rPr lang="en-US" b="0" i="0" dirty="0">
                <a:solidFill>
                  <a:srgbClr val="000000"/>
                </a:solidFill>
                <a:effectLst/>
                <a:latin typeface="inter-regular"/>
              </a:rPr>
              <a:t>The Memory unit can be categorized in two ways namely, primary memory and secondary memory.</a:t>
            </a:r>
          </a:p>
          <a:p>
            <a:pPr algn="just">
              <a:buFont typeface="Arial" panose="020B0604020202020204" pitchFamily="34" charset="0"/>
              <a:buChar char="•"/>
            </a:pPr>
            <a:r>
              <a:rPr lang="en-US" b="0" i="0" dirty="0">
                <a:solidFill>
                  <a:srgbClr val="000000"/>
                </a:solidFill>
                <a:effectLst/>
                <a:latin typeface="inter-regular"/>
              </a:rPr>
              <a:t>It enables a processor to access running execution applications and services that are temporarily stored in a specific memory location.</a:t>
            </a:r>
          </a:p>
          <a:p>
            <a:endParaRPr lang="en-IN" dirty="0"/>
          </a:p>
        </p:txBody>
      </p:sp>
    </p:spTree>
    <p:extLst>
      <p:ext uri="{BB962C8B-B14F-4D97-AF65-F5344CB8AC3E}">
        <p14:creationId xmlns:p14="http://schemas.microsoft.com/office/powerpoint/2010/main" val="108374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E8CE-8B53-4006-BDF9-D713F33E5C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910316-7D2A-4F6C-9015-33C8B8EF24AB}"/>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inter-regular"/>
              </a:rPr>
              <a:t>Primary storage is the fastest memory that operates at electronic speeds. Primary memory contains a large number of semiconductor storage cells, capable of storing a bit of information. The word length of a computer is between 16-64 bits.</a:t>
            </a:r>
          </a:p>
          <a:p>
            <a:pPr algn="just">
              <a:buFont typeface="Arial" panose="020B0604020202020204" pitchFamily="34" charset="0"/>
              <a:buChar char="•"/>
            </a:pPr>
            <a:r>
              <a:rPr lang="en-US" b="0" i="0" dirty="0">
                <a:solidFill>
                  <a:srgbClr val="000000"/>
                </a:solidFill>
                <a:effectLst/>
                <a:latin typeface="inter-regular"/>
              </a:rPr>
              <a:t>It is also known as the volatile form of memory, means when the computer is shut down, anything contained in RAM is lost.</a:t>
            </a:r>
          </a:p>
          <a:p>
            <a:pPr algn="just">
              <a:buFont typeface="Arial" panose="020B0604020202020204" pitchFamily="34" charset="0"/>
              <a:buChar char="•"/>
            </a:pPr>
            <a:r>
              <a:rPr lang="en-US" b="0" i="0" dirty="0">
                <a:solidFill>
                  <a:srgbClr val="000000"/>
                </a:solidFill>
                <a:effectLst/>
                <a:latin typeface="inter-regular"/>
              </a:rPr>
              <a:t>Cache memory is also a kind of memory which is used to fetch the data very soon. They are highly coupled with the processor. Cache is between main memory </a:t>
            </a:r>
            <a:r>
              <a:rPr lang="en-US" b="0" i="0">
                <a:solidFill>
                  <a:srgbClr val="000000"/>
                </a:solidFill>
                <a:effectLst/>
                <a:latin typeface="inter-regular"/>
              </a:rPr>
              <a:t>and processor. </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most common examples of primary memory are RAM and ROM.</a:t>
            </a:r>
          </a:p>
          <a:p>
            <a:endParaRPr lang="en-IN" dirty="0"/>
          </a:p>
        </p:txBody>
      </p:sp>
    </p:spTree>
    <p:extLst>
      <p:ext uri="{BB962C8B-B14F-4D97-AF65-F5344CB8AC3E}">
        <p14:creationId xmlns:p14="http://schemas.microsoft.com/office/powerpoint/2010/main" val="264418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CB9D-1572-4C69-8FE1-B2D70302B5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417D1-3192-4D39-A633-CAD0CC8BFED8}"/>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Secondary memory is used when a large amount of data and programs have to be stored for a long-term basis.</a:t>
            </a:r>
          </a:p>
          <a:p>
            <a:pPr algn="just">
              <a:buFont typeface="Arial" panose="020B0604020202020204" pitchFamily="34" charset="0"/>
              <a:buChar char="•"/>
            </a:pPr>
            <a:r>
              <a:rPr lang="en-US" b="0" i="0" dirty="0">
                <a:solidFill>
                  <a:srgbClr val="000000"/>
                </a:solidFill>
                <a:effectLst/>
                <a:latin typeface="inter-regular"/>
              </a:rPr>
              <a:t>It is also known as the Non-volatile memory form of memory, means the data is stored permanently irrespective of shut down.</a:t>
            </a:r>
          </a:p>
          <a:p>
            <a:pPr algn="just">
              <a:buFont typeface="Arial" panose="020B0604020202020204" pitchFamily="34" charset="0"/>
              <a:buChar char="•"/>
            </a:pPr>
            <a:r>
              <a:rPr lang="en-US" b="0" i="0" dirty="0">
                <a:solidFill>
                  <a:srgbClr val="000000"/>
                </a:solidFill>
                <a:effectLst/>
                <a:latin typeface="inter-regular"/>
              </a:rPr>
              <a:t>The most common examples of secondary memory are magnetic disks, magnetic tapes, and optical disks.</a:t>
            </a:r>
          </a:p>
          <a:p>
            <a:endParaRPr lang="en-IN" dirty="0"/>
          </a:p>
        </p:txBody>
      </p:sp>
    </p:spTree>
    <p:extLst>
      <p:ext uri="{BB962C8B-B14F-4D97-AF65-F5344CB8AC3E}">
        <p14:creationId xmlns:p14="http://schemas.microsoft.com/office/powerpoint/2010/main" val="22325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FE5A-29F5-49B6-8432-AB6606DF649C}"/>
              </a:ext>
            </a:extLst>
          </p:cNvPr>
          <p:cNvSpPr>
            <a:spLocks noGrp="1"/>
          </p:cNvSpPr>
          <p:nvPr>
            <p:ph type="title"/>
          </p:nvPr>
        </p:nvSpPr>
        <p:spPr/>
        <p:txBody>
          <a:bodyPr>
            <a:normAutofit fontScale="90000"/>
          </a:bodyPr>
          <a:lstStyle/>
          <a:p>
            <a:r>
              <a:rPr lang="en-IN" b="1" i="0" dirty="0">
                <a:solidFill>
                  <a:srgbClr val="000000"/>
                </a:solidFill>
                <a:effectLst/>
                <a:latin typeface="-apple-system"/>
              </a:rPr>
              <a:t>Output device</a:t>
            </a:r>
            <a:br>
              <a:rPr lang="en-IN"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BE6506A6-828E-4756-834A-CB9F8967FCEC}"/>
              </a:ext>
            </a:extLst>
          </p:cNvPr>
          <p:cNvSpPr>
            <a:spLocks noGrp="1"/>
          </p:cNvSpPr>
          <p:nvPr>
            <p:ph idx="1"/>
          </p:nvPr>
        </p:nvSpPr>
        <p:spPr/>
        <p:txBody>
          <a:bodyPr/>
          <a:lstStyle/>
          <a:p>
            <a:r>
              <a:rPr lang="en-US" b="0" i="0" dirty="0">
                <a:solidFill>
                  <a:srgbClr val="000000"/>
                </a:solidFill>
                <a:effectLst/>
                <a:latin typeface="-apple-system"/>
              </a:rPr>
              <a:t>The main responsibility of the output device is to convert the instruction that is provided by CPU as an output which is in machine language or binary format to something that the user can perceive with senses such as to monitor, printer, speaker, projector, etc.</a:t>
            </a:r>
            <a:endParaRPr lang="en-IN" dirty="0"/>
          </a:p>
        </p:txBody>
      </p:sp>
    </p:spTree>
    <p:extLst>
      <p:ext uri="{BB962C8B-B14F-4D97-AF65-F5344CB8AC3E}">
        <p14:creationId xmlns:p14="http://schemas.microsoft.com/office/powerpoint/2010/main" val="66126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F759-BC13-4D1C-9D09-05C4896657BD}"/>
              </a:ext>
            </a:extLst>
          </p:cNvPr>
          <p:cNvSpPr>
            <a:spLocks noGrp="1"/>
          </p:cNvSpPr>
          <p:nvPr>
            <p:ph type="title"/>
          </p:nvPr>
        </p:nvSpPr>
        <p:spPr>
          <a:xfrm>
            <a:off x="1141413" y="618518"/>
            <a:ext cx="9905998" cy="885162"/>
          </a:xfrm>
        </p:spPr>
        <p:txBody>
          <a:bodyPr>
            <a:normAutofit fontScale="90000"/>
          </a:bodyPr>
          <a:lstStyle/>
          <a:p>
            <a:r>
              <a:rPr lang="en-IN" b="1" i="0" dirty="0">
                <a:solidFill>
                  <a:srgbClr val="000000"/>
                </a:solidFill>
                <a:effectLst/>
                <a:latin typeface="-apple-system"/>
              </a:rPr>
              <a:t>Input devices</a:t>
            </a:r>
            <a:br>
              <a:rPr lang="en-IN"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A01587D8-9185-4A55-8D0A-EB8471716D56}"/>
              </a:ext>
            </a:extLst>
          </p:cNvPr>
          <p:cNvSpPr>
            <a:spLocks noGrp="1"/>
          </p:cNvSpPr>
          <p:nvPr>
            <p:ph idx="1"/>
          </p:nvPr>
        </p:nvSpPr>
        <p:spPr>
          <a:xfrm>
            <a:off x="1141413" y="1107440"/>
            <a:ext cx="9496108" cy="5323840"/>
          </a:xfrm>
        </p:spPr>
        <p:txBody>
          <a:bodyPr>
            <a:normAutofit fontScale="85000" lnSpcReduction="10000"/>
          </a:bodyPr>
          <a:lstStyle/>
          <a:p>
            <a:r>
              <a:rPr lang="en-US" b="0" i="0" dirty="0">
                <a:solidFill>
                  <a:srgbClr val="000000"/>
                </a:solidFill>
                <a:effectLst/>
                <a:latin typeface="-apple-system"/>
              </a:rPr>
              <a:t>The input devices are responsible for receiving the set of instructions that the user requires the computer machine to process. </a:t>
            </a:r>
          </a:p>
          <a:p>
            <a:r>
              <a:rPr lang="en-US" b="0" i="0" dirty="0">
                <a:solidFill>
                  <a:srgbClr val="000000"/>
                </a:solidFill>
                <a:effectLst/>
                <a:latin typeface="-apple-system"/>
              </a:rPr>
              <a:t>The input device converts the user action such as moving the cursor and striking keys on the keyboard in the machine-readable binary format of ones and zeros. To receive the instruction from the input device the CPU performs an interrupt and stops all the execution of any program and during that period, it receives information from the input device, and then this information is used when the CPU resumes the execution of the program.</a:t>
            </a:r>
            <a:endParaRPr lang="en-IN" dirty="0"/>
          </a:p>
        </p:txBody>
      </p:sp>
    </p:spTree>
    <p:extLst>
      <p:ext uri="{BB962C8B-B14F-4D97-AF65-F5344CB8AC3E}">
        <p14:creationId xmlns:p14="http://schemas.microsoft.com/office/powerpoint/2010/main" val="37246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89AC65-B9C4-403C-B105-741E88A17ABE}"/>
              </a:ext>
            </a:extLst>
          </p:cNvPr>
          <p:cNvPicPr>
            <a:picLocks noGrp="1" noChangeAspect="1"/>
          </p:cNvPicPr>
          <p:nvPr>
            <p:ph idx="1"/>
          </p:nvPr>
        </p:nvPicPr>
        <p:blipFill rotWithShape="1">
          <a:blip r:embed="rId2"/>
          <a:srcRect l="10687" t="16385" r="38255" b="33609"/>
          <a:stretch/>
        </p:blipFill>
        <p:spPr>
          <a:xfrm>
            <a:off x="2425565" y="529389"/>
            <a:ext cx="6814053" cy="5390147"/>
          </a:xfrm>
        </p:spPr>
      </p:pic>
    </p:spTree>
    <p:extLst>
      <p:ext uri="{BB962C8B-B14F-4D97-AF65-F5344CB8AC3E}">
        <p14:creationId xmlns:p14="http://schemas.microsoft.com/office/powerpoint/2010/main" val="193454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2913-FA43-42C6-BE4F-71BD2E527B6B}"/>
              </a:ext>
            </a:extLst>
          </p:cNvPr>
          <p:cNvSpPr>
            <a:spLocks noGrp="1"/>
          </p:cNvSpPr>
          <p:nvPr>
            <p:ph type="title"/>
          </p:nvPr>
        </p:nvSpPr>
        <p:spPr/>
        <p:txBody>
          <a:bodyPr>
            <a:normAutofit fontScale="90000"/>
          </a:bodyPr>
          <a:lstStyle/>
          <a:p>
            <a:r>
              <a:rPr lang="en-US" b="0" i="0" dirty="0">
                <a:solidFill>
                  <a:srgbClr val="000000"/>
                </a:solidFill>
                <a:effectLst/>
                <a:latin typeface="-apple-system"/>
              </a:rPr>
              <a:t>basic structure of computer system</a:t>
            </a:r>
            <a:endParaRPr lang="en-IN" dirty="0"/>
          </a:p>
        </p:txBody>
      </p:sp>
      <p:sp>
        <p:nvSpPr>
          <p:cNvPr id="3" name="Content Placeholder 2">
            <a:extLst>
              <a:ext uri="{FF2B5EF4-FFF2-40B4-BE49-F238E27FC236}">
                <a16:creationId xmlns:a16="http://schemas.microsoft.com/office/drawing/2014/main" id="{C50CF967-6F36-4935-91F9-98DBDA254456}"/>
              </a:ext>
            </a:extLst>
          </p:cNvPr>
          <p:cNvSpPr>
            <a:spLocks noGrp="1"/>
          </p:cNvSpPr>
          <p:nvPr>
            <p:ph idx="1"/>
          </p:nvPr>
        </p:nvSpPr>
        <p:spPr/>
        <p:txBody>
          <a:bodyPr>
            <a:normAutofit/>
          </a:bodyPr>
          <a:lstStyle/>
          <a:p>
            <a:pPr algn="l"/>
            <a:r>
              <a:rPr lang="en-US" b="0" i="0" dirty="0">
                <a:solidFill>
                  <a:srgbClr val="000000"/>
                </a:solidFill>
                <a:effectLst/>
                <a:latin typeface="-apple-system"/>
              </a:rPr>
              <a:t>The basic structure of computer system consists mainly of three parts which are </a:t>
            </a:r>
          </a:p>
          <a:p>
            <a:pPr algn="l"/>
            <a:r>
              <a:rPr lang="en-US" b="0" i="0" dirty="0">
                <a:solidFill>
                  <a:srgbClr val="000000"/>
                </a:solidFill>
                <a:effectLst/>
                <a:latin typeface="-apple-system"/>
              </a:rPr>
              <a:t>the central processing unit (CPU), </a:t>
            </a:r>
          </a:p>
          <a:p>
            <a:pPr algn="l"/>
            <a:r>
              <a:rPr lang="en-US" b="0" i="0" dirty="0">
                <a:solidFill>
                  <a:srgbClr val="000000"/>
                </a:solidFill>
                <a:effectLst/>
                <a:latin typeface="-apple-system"/>
              </a:rPr>
              <a:t>Input devices, and </a:t>
            </a:r>
          </a:p>
          <a:p>
            <a:pPr algn="l"/>
            <a:r>
              <a:rPr lang="en-US" b="0" i="0" dirty="0">
                <a:solidFill>
                  <a:srgbClr val="000000"/>
                </a:solidFill>
                <a:effectLst/>
                <a:latin typeface="-apple-system"/>
              </a:rPr>
              <a:t>output devices. </a:t>
            </a:r>
            <a:br>
              <a:rPr lang="en-US" dirty="0"/>
            </a:br>
            <a:endParaRPr lang="en-IN" dirty="0"/>
          </a:p>
        </p:txBody>
      </p:sp>
    </p:spTree>
    <p:extLst>
      <p:ext uri="{BB962C8B-B14F-4D97-AF65-F5344CB8AC3E}">
        <p14:creationId xmlns:p14="http://schemas.microsoft.com/office/powerpoint/2010/main" val="376278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580B-527C-4E5D-B357-EEB03F5A24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52EEA8-B59F-4739-8912-3FE26ECB55BB}"/>
              </a:ext>
            </a:extLst>
          </p:cNvPr>
          <p:cNvSpPr>
            <a:spLocks noGrp="1"/>
          </p:cNvSpPr>
          <p:nvPr>
            <p:ph idx="1"/>
          </p:nvPr>
        </p:nvSpPr>
        <p:spPr/>
        <p:txBody>
          <a:bodyPr/>
          <a:lstStyle/>
          <a:p>
            <a:r>
              <a:rPr lang="en-US" b="0" i="0" dirty="0">
                <a:solidFill>
                  <a:srgbClr val="000000"/>
                </a:solidFill>
                <a:effectLst/>
                <a:latin typeface="-apple-system"/>
              </a:rPr>
              <a:t>Further, the Central processing unit can be divided into two more parts </a:t>
            </a:r>
          </a:p>
          <a:p>
            <a:r>
              <a:rPr lang="en-US" b="0" i="0" dirty="0">
                <a:solidFill>
                  <a:srgbClr val="000000"/>
                </a:solidFill>
                <a:effectLst/>
                <a:latin typeface="-apple-system"/>
              </a:rPr>
              <a:t>i.e. control unit (CU) and </a:t>
            </a:r>
          </a:p>
          <a:p>
            <a:r>
              <a:rPr lang="en-US" b="0" i="0" dirty="0">
                <a:solidFill>
                  <a:srgbClr val="000000"/>
                </a:solidFill>
                <a:effectLst/>
                <a:latin typeface="-apple-system"/>
              </a:rPr>
              <a:t>arithmetic logic unit (ALU).</a:t>
            </a:r>
          </a:p>
          <a:p>
            <a:endParaRPr lang="en-IN" dirty="0"/>
          </a:p>
        </p:txBody>
      </p:sp>
    </p:spTree>
    <p:extLst>
      <p:ext uri="{BB962C8B-B14F-4D97-AF65-F5344CB8AC3E}">
        <p14:creationId xmlns:p14="http://schemas.microsoft.com/office/powerpoint/2010/main" val="243164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987BF-20C7-4F79-8429-77C910881621}"/>
              </a:ext>
            </a:extLst>
          </p:cNvPr>
          <p:cNvSpPr>
            <a:spLocks noGrp="1"/>
          </p:cNvSpPr>
          <p:nvPr>
            <p:ph idx="1"/>
          </p:nvPr>
        </p:nvSpPr>
        <p:spPr>
          <a:xfrm>
            <a:off x="1141412" y="375386"/>
            <a:ext cx="9905999" cy="5415816"/>
          </a:xfrm>
        </p:spPr>
        <p:txBody>
          <a:bodyPr>
            <a:normAutofit fontScale="85000" lnSpcReduction="10000"/>
          </a:bodyPr>
          <a:lstStyle/>
          <a:p>
            <a:r>
              <a:rPr lang="en-US" b="0" i="0" dirty="0">
                <a:solidFill>
                  <a:srgbClr val="000000"/>
                </a:solidFill>
                <a:effectLst/>
                <a:latin typeface="-apple-system"/>
              </a:rPr>
              <a:t>The basic structure of the computer describes a simple concept that the data is entered into the central processing unit with the help of input devices such as a keyboard, mouse, joystick, scanner, secondary storage devices, </a:t>
            </a:r>
            <a:r>
              <a:rPr lang="en-US" b="0" i="0" dirty="0" err="1">
                <a:solidFill>
                  <a:srgbClr val="000000"/>
                </a:solidFill>
                <a:effectLst/>
                <a:latin typeface="-apple-system"/>
              </a:rPr>
              <a:t>etc</a:t>
            </a:r>
            <a:r>
              <a:rPr lang="en-US" b="0" i="0" dirty="0">
                <a:solidFill>
                  <a:srgbClr val="000000"/>
                </a:solidFill>
                <a:effectLst/>
                <a:latin typeface="-apple-system"/>
              </a:rPr>
              <a:t> </a:t>
            </a:r>
          </a:p>
          <a:p>
            <a:r>
              <a:rPr lang="en-US" b="0" i="0" dirty="0">
                <a:solidFill>
                  <a:srgbClr val="000000"/>
                </a:solidFill>
                <a:effectLst/>
                <a:latin typeface="-apple-system"/>
              </a:rPr>
              <a:t>and then when the central processing unit receives the data from the input devices it has a pre-programmed set of instruction to follow</a:t>
            </a:r>
          </a:p>
          <a:p>
            <a:r>
              <a:rPr lang="en-US" b="0" i="0" dirty="0">
                <a:solidFill>
                  <a:srgbClr val="000000"/>
                </a:solidFill>
                <a:effectLst/>
                <a:latin typeface="-apple-system"/>
              </a:rPr>
              <a:t> and the result of instruction execution will lead to output and these output produce are mostly for the user which requires output devices such as a monitor, speaker, </a:t>
            </a:r>
            <a:r>
              <a:rPr lang="en-US" b="0" i="0" dirty="0" err="1">
                <a:solidFill>
                  <a:srgbClr val="000000"/>
                </a:solidFill>
                <a:effectLst/>
                <a:latin typeface="-apple-system"/>
              </a:rPr>
              <a:t>etc</a:t>
            </a:r>
            <a:r>
              <a:rPr lang="en-US" b="0" i="0" dirty="0">
                <a:solidFill>
                  <a:srgbClr val="000000"/>
                </a:solidFill>
                <a:effectLst/>
                <a:latin typeface="-apple-system"/>
              </a:rPr>
              <a:t> to understand the processed output data.</a:t>
            </a:r>
            <a:endParaRPr lang="en-IN" dirty="0"/>
          </a:p>
        </p:txBody>
      </p:sp>
    </p:spTree>
    <p:extLst>
      <p:ext uri="{BB962C8B-B14F-4D97-AF65-F5344CB8AC3E}">
        <p14:creationId xmlns:p14="http://schemas.microsoft.com/office/powerpoint/2010/main" val="426424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13E2-813B-4F1B-9312-7038CAABA9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474ECD-98CA-4335-8596-A91141F6B6FC}"/>
              </a:ext>
            </a:extLst>
          </p:cNvPr>
          <p:cNvSpPr>
            <a:spLocks noGrp="1"/>
          </p:cNvSpPr>
          <p:nvPr>
            <p:ph idx="1"/>
          </p:nvPr>
        </p:nvSpPr>
        <p:spPr/>
        <p:txBody>
          <a:bodyPr/>
          <a:lstStyle/>
          <a:p>
            <a:r>
              <a:rPr lang="en-US" b="0" i="0" dirty="0">
                <a:solidFill>
                  <a:srgbClr val="000000"/>
                </a:solidFill>
                <a:effectLst/>
                <a:latin typeface="-apple-system"/>
              </a:rPr>
              <a:t> These functional units of the computer make the </a:t>
            </a:r>
            <a:r>
              <a:rPr lang="en-US" b="1" i="0" u="none" strike="noStrike" dirty="0">
                <a:solidFill>
                  <a:srgbClr val="002468"/>
                </a:solidFill>
                <a:effectLst/>
                <a:latin typeface="-apple-system"/>
              </a:rPr>
              <a:t>block diagram of the computer</a:t>
            </a:r>
            <a:r>
              <a:rPr lang="en-US" b="0" i="0" dirty="0">
                <a:solidFill>
                  <a:srgbClr val="000000"/>
                </a:solidFill>
                <a:effectLst/>
                <a:latin typeface="-apple-system"/>
              </a:rPr>
              <a:t>. The computer divides the task among these various functional units.</a:t>
            </a:r>
            <a:endParaRPr lang="en-IN" dirty="0"/>
          </a:p>
        </p:txBody>
      </p:sp>
      <p:pic>
        <p:nvPicPr>
          <p:cNvPr id="4" name="Content Placeholder 4">
            <a:extLst>
              <a:ext uri="{FF2B5EF4-FFF2-40B4-BE49-F238E27FC236}">
                <a16:creationId xmlns:a16="http://schemas.microsoft.com/office/drawing/2014/main" id="{7AC1A8AC-46C8-4F9B-B4CD-AACC93BD2A89}"/>
              </a:ext>
            </a:extLst>
          </p:cNvPr>
          <p:cNvPicPr>
            <a:picLocks noChangeAspect="1"/>
          </p:cNvPicPr>
          <p:nvPr/>
        </p:nvPicPr>
        <p:blipFill rotWithShape="1">
          <a:blip r:embed="rId2"/>
          <a:srcRect l="10687" t="16385" r="38255" b="33609"/>
          <a:stretch/>
        </p:blipFill>
        <p:spPr>
          <a:xfrm>
            <a:off x="7577226" y="3431713"/>
            <a:ext cx="4368294" cy="3455469"/>
          </a:xfrm>
          <a:prstGeom prst="rect">
            <a:avLst/>
          </a:prstGeom>
        </p:spPr>
      </p:pic>
    </p:spTree>
    <p:extLst>
      <p:ext uri="{BB962C8B-B14F-4D97-AF65-F5344CB8AC3E}">
        <p14:creationId xmlns:p14="http://schemas.microsoft.com/office/powerpoint/2010/main" val="149029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9222-8664-4A0C-8E4D-E1CB7782E40D}"/>
              </a:ext>
            </a:extLst>
          </p:cNvPr>
          <p:cNvSpPr>
            <a:spLocks noGrp="1"/>
          </p:cNvSpPr>
          <p:nvPr>
            <p:ph type="title"/>
          </p:nvPr>
        </p:nvSpPr>
        <p:spPr/>
        <p:txBody>
          <a:bodyPr>
            <a:normAutofit fontScale="90000"/>
          </a:bodyPr>
          <a:lstStyle/>
          <a:p>
            <a:r>
              <a:rPr lang="en-IN" b="1" i="0" dirty="0">
                <a:solidFill>
                  <a:srgbClr val="000000"/>
                </a:solidFill>
                <a:effectLst/>
                <a:latin typeface="-apple-system"/>
              </a:rPr>
              <a:t>Central processing unit</a:t>
            </a:r>
            <a:br>
              <a:rPr lang="en-IN"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6DF88214-7B00-4B00-BBE4-838C85DF3791}"/>
              </a:ext>
            </a:extLst>
          </p:cNvPr>
          <p:cNvSpPr>
            <a:spLocks noGrp="1"/>
          </p:cNvSpPr>
          <p:nvPr>
            <p:ph idx="1"/>
          </p:nvPr>
        </p:nvSpPr>
        <p:spPr/>
        <p:txBody>
          <a:bodyPr>
            <a:normAutofit lnSpcReduction="10000"/>
          </a:bodyPr>
          <a:lstStyle/>
          <a:p>
            <a:r>
              <a:rPr lang="en-US" b="0" i="0" dirty="0">
                <a:solidFill>
                  <a:srgbClr val="000000"/>
                </a:solidFill>
                <a:effectLst/>
                <a:latin typeface="-apple-system"/>
              </a:rPr>
              <a:t>The computer system’s most important part is the central processing unit.</a:t>
            </a:r>
          </a:p>
          <a:p>
            <a:r>
              <a:rPr lang="en-US" b="0" i="0" dirty="0">
                <a:solidFill>
                  <a:srgbClr val="000000"/>
                </a:solidFill>
                <a:effectLst/>
                <a:latin typeface="-apple-system"/>
              </a:rPr>
              <a:t>It is the brain of the computer and controls almost every unit in the computer system. </a:t>
            </a:r>
          </a:p>
          <a:p>
            <a:r>
              <a:rPr lang="en-US" b="0" i="0" dirty="0">
                <a:solidFill>
                  <a:srgbClr val="000000"/>
                </a:solidFill>
                <a:effectLst/>
                <a:latin typeface="-apple-system"/>
              </a:rPr>
              <a:t>The central processing unit also contains many parts such as arithmetic and logic units (ALU), control units (CU), and Memory Unit.</a:t>
            </a:r>
            <a:endParaRPr lang="en-IN" dirty="0"/>
          </a:p>
        </p:txBody>
      </p:sp>
    </p:spTree>
    <p:extLst>
      <p:ext uri="{BB962C8B-B14F-4D97-AF65-F5344CB8AC3E}">
        <p14:creationId xmlns:p14="http://schemas.microsoft.com/office/powerpoint/2010/main" val="156890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8EAE-2F1C-4B87-AF77-CA30BF987040}"/>
              </a:ext>
            </a:extLst>
          </p:cNvPr>
          <p:cNvSpPr>
            <a:spLocks noGrp="1"/>
          </p:cNvSpPr>
          <p:nvPr>
            <p:ph type="title"/>
          </p:nvPr>
        </p:nvSpPr>
        <p:spPr/>
        <p:txBody>
          <a:bodyPr>
            <a:normAutofit fontScale="90000"/>
          </a:bodyPr>
          <a:lstStyle/>
          <a:p>
            <a:r>
              <a:rPr lang="en-IN" b="1" i="0" dirty="0">
                <a:solidFill>
                  <a:srgbClr val="000000"/>
                </a:solidFill>
                <a:effectLst/>
                <a:latin typeface="-apple-system"/>
              </a:rPr>
              <a:t>Control Unit</a:t>
            </a:r>
            <a:br>
              <a:rPr lang="en-IN"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F995ED06-7B27-4F82-95B1-FE9789618609}"/>
              </a:ext>
            </a:extLst>
          </p:cNvPr>
          <p:cNvSpPr>
            <a:spLocks noGrp="1"/>
          </p:cNvSpPr>
          <p:nvPr>
            <p:ph idx="1"/>
          </p:nvPr>
        </p:nvSpPr>
        <p:spPr>
          <a:xfrm>
            <a:off x="866274" y="1029904"/>
            <a:ext cx="10578164" cy="4761298"/>
          </a:xfrm>
        </p:spPr>
        <p:txBody>
          <a:bodyPr>
            <a:normAutofit fontScale="85000" lnSpcReduction="20000"/>
          </a:bodyPr>
          <a:lstStyle/>
          <a:p>
            <a:r>
              <a:rPr lang="en-US" b="0" i="0" dirty="0">
                <a:solidFill>
                  <a:srgbClr val="000000"/>
                </a:solidFill>
                <a:effectLst/>
                <a:latin typeface="-apple-system"/>
              </a:rPr>
              <a:t>The control unit is a very important component of the central processing unit. </a:t>
            </a:r>
          </a:p>
          <a:p>
            <a:r>
              <a:rPr lang="en-US" b="0" i="0" dirty="0">
                <a:solidFill>
                  <a:srgbClr val="000000"/>
                </a:solidFill>
                <a:effectLst/>
                <a:latin typeface="-apple-system"/>
              </a:rPr>
              <a:t>The responsibility of the control unit is to take information that is being provided by the memory unit, when the control unit receives instruction from the memory unit then it converts into control signals that are sent to the central processor for further processing.</a:t>
            </a:r>
          </a:p>
          <a:p>
            <a:r>
              <a:rPr lang="en-US" b="0" i="0" dirty="0">
                <a:solidFill>
                  <a:srgbClr val="000000"/>
                </a:solidFill>
                <a:effectLst/>
                <a:latin typeface="-apple-system"/>
              </a:rPr>
              <a:t> The control unit also sends instructions to the arithmetic and logic unit to perform the right operation on the instructed operands and in this way the control unit executes the operation.</a:t>
            </a:r>
            <a:endParaRPr lang="en-IN" dirty="0"/>
          </a:p>
        </p:txBody>
      </p:sp>
    </p:spTree>
    <p:extLst>
      <p:ext uri="{BB962C8B-B14F-4D97-AF65-F5344CB8AC3E}">
        <p14:creationId xmlns:p14="http://schemas.microsoft.com/office/powerpoint/2010/main" val="212104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7F86-E1B4-4A0D-BF8D-02894B46F995}"/>
              </a:ext>
            </a:extLst>
          </p:cNvPr>
          <p:cNvSpPr>
            <a:spLocks noGrp="1"/>
          </p:cNvSpPr>
          <p:nvPr>
            <p:ph type="title"/>
          </p:nvPr>
        </p:nvSpPr>
        <p:spPr/>
        <p:txBody>
          <a:bodyPr>
            <a:normAutofit fontScale="90000"/>
          </a:bodyPr>
          <a:lstStyle/>
          <a:p>
            <a:r>
              <a:rPr lang="en-IN" b="1" i="0" dirty="0">
                <a:solidFill>
                  <a:srgbClr val="000000"/>
                </a:solidFill>
                <a:effectLst/>
                <a:latin typeface="-apple-system"/>
              </a:rPr>
              <a:t>Arithmetic and logic unit</a:t>
            </a:r>
            <a:br>
              <a:rPr lang="en-IN"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1799CACA-DDFB-496A-8465-C2734AA00D6C}"/>
              </a:ext>
            </a:extLst>
          </p:cNvPr>
          <p:cNvSpPr>
            <a:spLocks noGrp="1"/>
          </p:cNvSpPr>
          <p:nvPr>
            <p:ph idx="1"/>
          </p:nvPr>
        </p:nvSpPr>
        <p:spPr/>
        <p:txBody>
          <a:bodyPr>
            <a:normAutofit fontScale="92500"/>
          </a:bodyPr>
          <a:lstStyle/>
          <a:p>
            <a:r>
              <a:rPr lang="en-US" b="0" i="0" dirty="0">
                <a:solidFill>
                  <a:srgbClr val="000000"/>
                </a:solidFill>
                <a:effectLst/>
                <a:latin typeface="-apple-system"/>
              </a:rPr>
              <a:t>The work of the arithmetic and logic unit is responsible for performing mathematical instruction (add, subtract, multiply, divide) and logical instruction (greater than, less than, equal to, and, or, not) on the information that is in the form of binary from the control unit and on performing the set of instruction the results are returned to the control unit.</a:t>
            </a:r>
            <a:endParaRPr lang="en-IN" dirty="0"/>
          </a:p>
        </p:txBody>
      </p:sp>
    </p:spTree>
    <p:extLst>
      <p:ext uri="{BB962C8B-B14F-4D97-AF65-F5344CB8AC3E}">
        <p14:creationId xmlns:p14="http://schemas.microsoft.com/office/powerpoint/2010/main" val="332882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2E91A2DEE58B4EB51C0D10FFC5F048" ma:contentTypeVersion="3" ma:contentTypeDescription="Create a new document." ma:contentTypeScope="" ma:versionID="8fbbe9d72b7c106ada0e5c1e5ac24d81">
  <xsd:schema xmlns:xsd="http://www.w3.org/2001/XMLSchema" xmlns:xs="http://www.w3.org/2001/XMLSchema" xmlns:p="http://schemas.microsoft.com/office/2006/metadata/properties" xmlns:ns2="e528b528-bd60-45be-ac2f-1cf3f1815ca1" targetNamespace="http://schemas.microsoft.com/office/2006/metadata/properties" ma:root="true" ma:fieldsID="b927c0314ae3c7b513d6a5190420653b" ns2:_="">
    <xsd:import namespace="e528b528-bd60-45be-ac2f-1cf3f1815ca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8b528-bd60-45be-ac2f-1cf3f1815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BBDE58-1857-4599-9D8A-7E376E01D6F8}">
  <ds:schemaRefs>
    <ds:schemaRef ds:uri="http://schemas.microsoft.com/sharepoint/v3/contenttype/forms"/>
  </ds:schemaRefs>
</ds:datastoreItem>
</file>

<file path=customXml/itemProps2.xml><?xml version="1.0" encoding="utf-8"?>
<ds:datastoreItem xmlns:ds="http://schemas.openxmlformats.org/officeDocument/2006/customXml" ds:itemID="{8CB2A35C-A651-446D-A29C-67D88CD127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9E5DDAC-1C29-42D1-8B25-BB61E7269454}"/>
</file>

<file path=docProps/app.xml><?xml version="1.0" encoding="utf-8"?>
<Properties xmlns="http://schemas.openxmlformats.org/officeDocument/2006/extended-properties" xmlns:vt="http://schemas.openxmlformats.org/officeDocument/2006/docPropsVTypes">
  <Template>TM04033919[[fn=Circuit]]</Template>
  <TotalTime>107</TotalTime>
  <Words>833</Words>
  <Application>Microsoft Office PowerPoint</Application>
  <PresentationFormat>Widescreen</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Basic structure of a Computer System</vt:lpstr>
      <vt:lpstr>PowerPoint Presentation</vt:lpstr>
      <vt:lpstr>basic structure of computer system</vt:lpstr>
      <vt:lpstr>PowerPoint Presentation</vt:lpstr>
      <vt:lpstr>PowerPoint Presentation</vt:lpstr>
      <vt:lpstr>PowerPoint Presentation</vt:lpstr>
      <vt:lpstr>Central processing unit </vt:lpstr>
      <vt:lpstr>Control Unit </vt:lpstr>
      <vt:lpstr>Arithmetic and logic unit </vt:lpstr>
      <vt:lpstr>Memory Unit</vt:lpstr>
      <vt:lpstr>PowerPoint Presentation</vt:lpstr>
      <vt:lpstr>PowerPoint Presentation</vt:lpstr>
      <vt:lpstr>Output device </vt:lpstr>
      <vt:lpstr>Input devices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structure of a Computer System</dc:title>
  <dc:creator>NITHA L</dc:creator>
  <cp:lastModifiedBy>Anupama K N</cp:lastModifiedBy>
  <cp:revision>16</cp:revision>
  <dcterms:created xsi:type="dcterms:W3CDTF">2022-02-24T06:26:51Z</dcterms:created>
  <dcterms:modified xsi:type="dcterms:W3CDTF">2025-09-09T06:18:56Z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0x0101002B2E91A2DEE58B4EB51C0D10FFC5F048</vt:lpwstr>
  </property>
</Properties>
</file>