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4"/>
  </p:sldMasterIdLst>
  <p:sldIdLst>
    <p:sldId id="256" r:id="rId5"/>
    <p:sldId id="257" r:id="rId6"/>
    <p:sldId id="258" r:id="rId7"/>
    <p:sldId id="276" r:id="rId8"/>
    <p:sldId id="261" r:id="rId9"/>
    <p:sldId id="262" r:id="rId10"/>
    <p:sldId id="263" r:id="rId11"/>
    <p:sldId id="264" r:id="rId12"/>
    <p:sldId id="265" r:id="rId13"/>
    <p:sldId id="266" r:id="rId14"/>
    <p:sldId id="267" r:id="rId15"/>
    <p:sldId id="278" r:id="rId16"/>
    <p:sldId id="279" r:id="rId17"/>
    <p:sldId id="270" r:id="rId18"/>
    <p:sldId id="277"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D9A19-2773-AE30-D79B-11411F6F4485}" v="3" dt="2025-09-21T14:12:19.363"/>
    <p1510:client id="{8611159C-A8A8-7004-4604-5AE63C2B047D}" v="3" dt="2025-09-21T13:19:03.062"/>
    <p1510:client id="{AC83DF6C-A121-A5D4-BFBC-14721DF9EDEB}" v="3" dt="2025-09-21T14:17:06.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N K SEBASTIAN 2024" userId="S::kh.en.u4bca24253@kh.students.amrita.edu::6b48e049-db6e-4e1c-b960-b1486b273105" providerId="AD" clId="Web-{8611159C-A8A8-7004-4604-5AE63C2B047D}"/>
    <pc:docChg chg="modSld">
      <pc:chgData name="SHERIN K SEBASTIAN 2024" userId="S::kh.en.u4bca24253@kh.students.amrita.edu::6b48e049-db6e-4e1c-b960-b1486b273105" providerId="AD" clId="Web-{8611159C-A8A8-7004-4604-5AE63C2B047D}" dt="2025-09-21T13:19:03.062" v="2" actId="1076"/>
      <pc:docMkLst>
        <pc:docMk/>
      </pc:docMkLst>
      <pc:sldChg chg="modSp">
        <pc:chgData name="SHERIN K SEBASTIAN 2024" userId="S::kh.en.u4bca24253@kh.students.amrita.edu::6b48e049-db6e-4e1c-b960-b1486b273105" providerId="AD" clId="Web-{8611159C-A8A8-7004-4604-5AE63C2B047D}" dt="2025-09-21T12:05:57.103" v="0" actId="20577"/>
        <pc:sldMkLst>
          <pc:docMk/>
          <pc:sldMk cId="893290151" sldId="257"/>
        </pc:sldMkLst>
        <pc:spChg chg="mod">
          <ac:chgData name="SHERIN K SEBASTIAN 2024" userId="S::kh.en.u4bca24253@kh.students.amrita.edu::6b48e049-db6e-4e1c-b960-b1486b273105" providerId="AD" clId="Web-{8611159C-A8A8-7004-4604-5AE63C2B047D}" dt="2025-09-21T12:05:57.103" v="0" actId="20577"/>
          <ac:spMkLst>
            <pc:docMk/>
            <pc:sldMk cId="893290151" sldId="257"/>
            <ac:spMk id="3" creationId="{3729FB07-C82D-4A9D-8CC1-509AEA859EBA}"/>
          </ac:spMkLst>
        </pc:spChg>
      </pc:sldChg>
      <pc:sldChg chg="modSp">
        <pc:chgData name="SHERIN K SEBASTIAN 2024" userId="S::kh.en.u4bca24253@kh.students.amrita.edu::6b48e049-db6e-4e1c-b960-b1486b273105" providerId="AD" clId="Web-{8611159C-A8A8-7004-4604-5AE63C2B047D}" dt="2025-09-21T13:19:03.062" v="2" actId="1076"/>
        <pc:sldMkLst>
          <pc:docMk/>
          <pc:sldMk cId="44958749" sldId="258"/>
        </pc:sldMkLst>
        <pc:picChg chg="mod">
          <ac:chgData name="SHERIN K SEBASTIAN 2024" userId="S::kh.en.u4bca24253@kh.students.amrita.edu::6b48e049-db6e-4e1c-b960-b1486b273105" providerId="AD" clId="Web-{8611159C-A8A8-7004-4604-5AE63C2B047D}" dt="2025-09-21T13:19:03.062" v="2" actId="1076"/>
          <ac:picMkLst>
            <pc:docMk/>
            <pc:sldMk cId="44958749" sldId="258"/>
            <ac:picMk id="5" creationId="{FC997018-9122-477F-AD14-A24F50A559AB}"/>
          </ac:picMkLst>
        </pc:picChg>
      </pc:sldChg>
    </pc:docChg>
  </pc:docChgLst>
  <pc:docChgLst>
    <pc:chgData name="DEVIKA C S 2024" userId="S::kh.en.u4bca24119@kh.students.amrita.edu::d4d3df15-f024-42e8-9da4-dc42c68ebbe7" providerId="AD" clId="Web-{41CD9A19-2773-AE30-D79B-11411F6F4485}"/>
    <pc:docChg chg="modSld">
      <pc:chgData name="DEVIKA C S 2024" userId="S::kh.en.u4bca24119@kh.students.amrita.edu::d4d3df15-f024-42e8-9da4-dc42c68ebbe7" providerId="AD" clId="Web-{41CD9A19-2773-AE30-D79B-11411F6F4485}" dt="2025-09-21T14:12:19.363" v="2" actId="20577"/>
      <pc:docMkLst>
        <pc:docMk/>
      </pc:docMkLst>
      <pc:sldChg chg="modSp">
        <pc:chgData name="DEVIKA C S 2024" userId="S::kh.en.u4bca24119@kh.students.amrita.edu::d4d3df15-f024-42e8-9da4-dc42c68ebbe7" providerId="AD" clId="Web-{41CD9A19-2773-AE30-D79B-11411F6F4485}" dt="2025-09-21T14:12:19.363" v="2" actId="20577"/>
        <pc:sldMkLst>
          <pc:docMk/>
          <pc:sldMk cId="1288673649" sldId="267"/>
        </pc:sldMkLst>
        <pc:spChg chg="mod">
          <ac:chgData name="DEVIKA C S 2024" userId="S::kh.en.u4bca24119@kh.students.amrita.edu::d4d3df15-f024-42e8-9da4-dc42c68ebbe7" providerId="AD" clId="Web-{41CD9A19-2773-AE30-D79B-11411F6F4485}" dt="2025-09-21T14:12:19.363" v="2" actId="20577"/>
          <ac:spMkLst>
            <pc:docMk/>
            <pc:sldMk cId="1288673649" sldId="267"/>
            <ac:spMk id="3" creationId="{1401DEFD-9D83-4857-ACBE-9126C94659D9}"/>
          </ac:spMkLst>
        </pc:spChg>
      </pc:sldChg>
    </pc:docChg>
  </pc:docChgLst>
  <pc:docChgLst>
    <pc:chgData name="DEVIKA C S 2024" userId="S::kh.en.u4bca24119@kh.students.amrita.edu::d4d3df15-f024-42e8-9da4-dc42c68ebbe7" providerId="AD" clId="Web-{AC83DF6C-A121-A5D4-BFBC-14721DF9EDEB}"/>
    <pc:docChg chg="modSld">
      <pc:chgData name="DEVIKA C S 2024" userId="S::kh.en.u4bca24119@kh.students.amrita.edu::d4d3df15-f024-42e8-9da4-dc42c68ebbe7" providerId="AD" clId="Web-{AC83DF6C-A121-A5D4-BFBC-14721DF9EDEB}" dt="2025-09-21T14:17:06.946" v="1" actId="20577"/>
      <pc:docMkLst>
        <pc:docMk/>
      </pc:docMkLst>
      <pc:sldChg chg="modSp">
        <pc:chgData name="DEVIKA C S 2024" userId="S::kh.en.u4bca24119@kh.students.amrita.edu::d4d3df15-f024-42e8-9da4-dc42c68ebbe7" providerId="AD" clId="Web-{AC83DF6C-A121-A5D4-BFBC-14721DF9EDEB}" dt="2025-09-21T14:17:06.946" v="1" actId="20577"/>
        <pc:sldMkLst>
          <pc:docMk/>
          <pc:sldMk cId="1288673649" sldId="267"/>
        </pc:sldMkLst>
        <pc:spChg chg="mod">
          <ac:chgData name="DEVIKA C S 2024" userId="S::kh.en.u4bca24119@kh.students.amrita.edu::d4d3df15-f024-42e8-9da4-dc42c68ebbe7" providerId="AD" clId="Web-{AC83DF6C-A121-A5D4-BFBC-14721DF9EDEB}" dt="2025-09-21T14:17:06.946" v="1" actId="20577"/>
          <ac:spMkLst>
            <pc:docMk/>
            <pc:sldMk cId="1288673649" sldId="267"/>
            <ac:spMk id="3" creationId="{1401DEFD-9D83-4857-ACBE-9126C94659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48A87A34-81AB-432B-8DAE-1953F412C126}" type="datetimeFigureOut">
              <a:rPr lang="en-US" smtClean="0"/>
              <a:pPr/>
              <a:t>9/21/2025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D22F896-40B5-4ADD-8801-0D06FADFA095}" type="slidenum">
              <a:rPr lang="en-US" smtClean="0"/>
              <a:pPr/>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6D22F896-40B5-4ADD-8801-0D06FADFA0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8A87A34-81AB-432B-8DAE-1953F412C126}" type="datetimeFigureOut">
              <a:rPr lang="en-US" smtClean="0"/>
              <a:pPr/>
              <a:t>9/21/2025</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22F896-40B5-4ADD-8801-0D06FADFA09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6258-3DE8-4BC7-A383-1CB07C247684}"/>
              </a:ext>
            </a:extLst>
          </p:cNvPr>
          <p:cNvSpPr>
            <a:spLocks noGrp="1"/>
          </p:cNvSpPr>
          <p:nvPr>
            <p:ph type="ctrTitle"/>
          </p:nvPr>
        </p:nvSpPr>
        <p:spPr/>
        <p:txBody>
          <a:bodyPr>
            <a:normAutofit/>
          </a:bodyPr>
          <a:lstStyle/>
          <a:p>
            <a:pPr algn="ctr"/>
            <a:r>
              <a:rPr lang="en-IN" sz="4400">
                <a:effectLst/>
                <a:latin typeface="Times New Roman" panose="02020603050405020304" pitchFamily="18" charset="0"/>
                <a:ea typeface="Calibri" panose="020F0502020204030204" pitchFamily="34" charset="0"/>
              </a:rPr>
              <a:t>Multiprocessors and </a:t>
            </a:r>
            <a:r>
              <a:rPr lang="en-IN" sz="4400" err="1">
                <a:effectLst/>
                <a:latin typeface="Times New Roman" panose="02020603050405020304" pitchFamily="18" charset="0"/>
                <a:ea typeface="Calibri" panose="020F0502020204030204" pitchFamily="34" charset="0"/>
              </a:rPr>
              <a:t>multicomputers</a:t>
            </a:r>
            <a:endParaRPr lang="en-IN" sz="9600"/>
          </a:p>
        </p:txBody>
      </p:sp>
      <p:sp>
        <p:nvSpPr>
          <p:cNvPr id="3" name="Subtitle 2">
            <a:extLst>
              <a:ext uri="{FF2B5EF4-FFF2-40B4-BE49-F238E27FC236}">
                <a16:creationId xmlns:a16="http://schemas.microsoft.com/office/drawing/2014/main" id="{0D15C23A-C5E6-4B1A-9A42-2F138B1A52C6}"/>
              </a:ext>
            </a:extLst>
          </p:cNvPr>
          <p:cNvSpPr>
            <a:spLocks noGrp="1"/>
          </p:cNvSpPr>
          <p:nvPr>
            <p:ph type="subTitle" idx="1"/>
          </p:nvPr>
        </p:nvSpPr>
        <p:spPr/>
        <p:txBody>
          <a:bodyPr/>
          <a:lstStyle/>
          <a:p>
            <a:r>
              <a:rPr lang="en-IN" err="1"/>
              <a:t>UniT</a:t>
            </a:r>
            <a:r>
              <a:rPr lang="en-IN"/>
              <a:t> 1 </a:t>
            </a:r>
          </a:p>
          <a:p>
            <a:endParaRPr lang="en-IN"/>
          </a:p>
        </p:txBody>
      </p:sp>
    </p:spTree>
    <p:extLst>
      <p:ext uri="{BB962C8B-B14F-4D97-AF65-F5344CB8AC3E}">
        <p14:creationId xmlns:p14="http://schemas.microsoft.com/office/powerpoint/2010/main" val="754582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612A7-DD20-4733-8DAC-AD75C1BD4930}"/>
              </a:ext>
            </a:extLst>
          </p:cNvPr>
          <p:cNvSpPr>
            <a:spLocks noGrp="1"/>
          </p:cNvSpPr>
          <p:nvPr>
            <p:ph idx="1"/>
          </p:nvPr>
        </p:nvSpPr>
        <p:spPr/>
        <p:txBody>
          <a:bodyPr>
            <a:normAutofit/>
          </a:bodyPr>
          <a:lstStyle/>
          <a:p>
            <a:r>
              <a:rPr lang="en-US"/>
              <a:t>3. The similarity and distinction between multiprocessor and multicomputer are </a:t>
            </a:r>
          </a:p>
          <a:p>
            <a:r>
              <a:rPr lang="en-US"/>
              <a:t>  Similarity  </a:t>
            </a:r>
          </a:p>
          <a:p>
            <a:pPr lvl="1"/>
            <a:r>
              <a:rPr lang="en-US"/>
              <a:t>Both support concurrent operations </a:t>
            </a:r>
          </a:p>
          <a:p>
            <a:r>
              <a:rPr lang="en-US"/>
              <a:t> Distinction </a:t>
            </a:r>
          </a:p>
          <a:p>
            <a:pPr lvl="1"/>
            <a:r>
              <a:rPr lang="en-US"/>
              <a:t>The network (multicomputer system) consists of several autonomous computers that may or may not communicate with each other. </a:t>
            </a:r>
          </a:p>
          <a:p>
            <a:pPr lvl="1"/>
            <a:r>
              <a:rPr lang="en-US"/>
              <a:t> A multiprocessor system is controlled by one operating system that provides interaction between processors.</a:t>
            </a:r>
            <a:endParaRPr lang="en-IN"/>
          </a:p>
        </p:txBody>
      </p:sp>
    </p:spTree>
    <p:extLst>
      <p:ext uri="{BB962C8B-B14F-4D97-AF65-F5344CB8AC3E}">
        <p14:creationId xmlns:p14="http://schemas.microsoft.com/office/powerpoint/2010/main" val="3299316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1DEFD-9D83-4857-ACBE-9126C94659D9}"/>
              </a:ext>
            </a:extLst>
          </p:cNvPr>
          <p:cNvSpPr>
            <a:spLocks noGrp="1"/>
          </p:cNvSpPr>
          <p:nvPr>
            <p:ph idx="1"/>
          </p:nvPr>
        </p:nvSpPr>
        <p:spPr/>
        <p:txBody>
          <a:bodyPr vert="horz" lIns="91440" tIns="45720" rIns="91440" bIns="45720" anchor="t">
            <a:normAutofit/>
          </a:bodyPr>
          <a:lstStyle/>
          <a:p>
            <a:pPr>
              <a:buClr>
                <a:srgbClr val="F9F9F9"/>
              </a:buClr>
            </a:pPr>
            <a:r>
              <a:rPr lang="en-US"/>
              <a:t>cz</a:t>
            </a:r>
          </a:p>
          <a:p>
            <a:pPr marL="584835" lvl="1" indent="0">
              <a:buNone/>
            </a:pPr>
            <a:endParaRPr lang="en-IN"/>
          </a:p>
        </p:txBody>
      </p:sp>
    </p:spTree>
    <p:extLst>
      <p:ext uri="{BB962C8B-B14F-4D97-AF65-F5344CB8AC3E}">
        <p14:creationId xmlns:p14="http://schemas.microsoft.com/office/powerpoint/2010/main" val="128867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708" y="997526"/>
            <a:ext cx="6220691" cy="420111"/>
          </a:xfrm>
        </p:spPr>
        <p:txBody>
          <a:bodyPr>
            <a:normAutofit fontScale="90000"/>
          </a:bodyPr>
          <a:lstStyle/>
          <a:p>
            <a:r>
              <a:rPr lang="en-US"/>
              <a:t>MULTIPROCESSOR</a:t>
            </a:r>
          </a:p>
        </p:txBody>
      </p:sp>
      <p:pic>
        <p:nvPicPr>
          <p:cNvPr id="5" name="Picture 2" descr="How To Build A Multiprocessor Computer - Insurancecurve"/>
          <p:cNvPicPr>
            <a:picLocks noChangeAspect="1" noChangeArrowheads="1"/>
          </p:cNvPicPr>
          <p:nvPr/>
        </p:nvPicPr>
        <p:blipFill>
          <a:blip r:embed="rId2"/>
          <a:srcRect/>
          <a:stretch>
            <a:fillRect/>
          </a:stretch>
        </p:blipFill>
        <p:spPr bwMode="auto">
          <a:xfrm>
            <a:off x="712528" y="1788246"/>
            <a:ext cx="3419475" cy="3648076"/>
          </a:xfrm>
          <a:prstGeom prst="rect">
            <a:avLst/>
          </a:prstGeom>
          <a:noFill/>
        </p:spPr>
      </p:pic>
      <p:pic>
        <p:nvPicPr>
          <p:cNvPr id="7" name="Content Placeholder 4">
            <a:extLst>
              <a:ext uri="{FF2B5EF4-FFF2-40B4-BE49-F238E27FC236}">
                <a16:creationId xmlns:a16="http://schemas.microsoft.com/office/drawing/2014/main" id="{E0E52D48-415F-4E45-8993-8965D9F12CA0}"/>
              </a:ext>
            </a:extLst>
          </p:cNvPr>
          <p:cNvPicPr>
            <a:picLocks noChangeAspect="1"/>
          </p:cNvPicPr>
          <p:nvPr/>
        </p:nvPicPr>
        <p:blipFill rotWithShape="1">
          <a:blip r:embed="rId3"/>
          <a:srcRect l="35738" t="25325" r="42200" b="33608"/>
          <a:stretch/>
        </p:blipFill>
        <p:spPr>
          <a:xfrm>
            <a:off x="6832803" y="2005619"/>
            <a:ext cx="3465095" cy="3628158"/>
          </a:xfrm>
          <a:prstGeom prst="rect">
            <a:avLst/>
          </a:prstGeom>
        </p:spPr>
      </p:pic>
      <p:sp>
        <p:nvSpPr>
          <p:cNvPr id="8" name="TextBox 7"/>
          <p:cNvSpPr txBox="1"/>
          <p:nvPr/>
        </p:nvSpPr>
        <p:spPr>
          <a:xfrm>
            <a:off x="606823" y="964291"/>
            <a:ext cx="4322618" cy="661720"/>
          </a:xfrm>
          <a:prstGeom prst="rect">
            <a:avLst/>
          </a:prstGeom>
          <a:noFill/>
        </p:spPr>
        <p:txBody>
          <a:bodyPr wrap="square" rtlCol="0">
            <a:spAutoFit/>
          </a:bodyPr>
          <a:lstStyle/>
          <a:p>
            <a:r>
              <a:rPr lang="en-US" sz="3700" b="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MULTICOMPTER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24B-29FB-41D8-A4EF-673C0CD76EE3}"/>
              </a:ext>
            </a:extLst>
          </p:cNvPr>
          <p:cNvSpPr>
            <a:spLocks noGrp="1"/>
          </p:cNvSpPr>
          <p:nvPr>
            <p:ph type="title"/>
          </p:nvPr>
        </p:nvSpPr>
        <p:spPr/>
        <p:txBody>
          <a:bodyPr/>
          <a:lstStyle/>
          <a:p>
            <a:r>
              <a:rPr lang="en-US" b="0" i="0" u="sng">
                <a:effectLst/>
                <a:latin typeface="urw-din"/>
              </a:rPr>
              <a:t>Multicomputer system</a:t>
            </a:r>
            <a:r>
              <a:rPr lang="en-US" b="0" i="0">
                <a:solidFill>
                  <a:srgbClr val="273239"/>
                </a:solidFill>
                <a:effectLst/>
                <a:latin typeface="urw-din"/>
              </a:rPr>
              <a:t> </a:t>
            </a:r>
            <a:endParaRPr lang="en-IN"/>
          </a:p>
        </p:txBody>
      </p:sp>
      <p:sp>
        <p:nvSpPr>
          <p:cNvPr id="3" name="Content Placeholder 2">
            <a:extLst>
              <a:ext uri="{FF2B5EF4-FFF2-40B4-BE49-F238E27FC236}">
                <a16:creationId xmlns:a16="http://schemas.microsoft.com/office/drawing/2014/main" id="{582C1C1D-F18E-4D3F-A4F1-0C5E7E5531E1}"/>
              </a:ext>
            </a:extLst>
          </p:cNvPr>
          <p:cNvSpPr>
            <a:spLocks noGrp="1"/>
          </p:cNvSpPr>
          <p:nvPr>
            <p:ph idx="1"/>
          </p:nvPr>
        </p:nvSpPr>
        <p:spPr>
          <a:xfrm>
            <a:off x="1141413" y="1619250"/>
            <a:ext cx="7040061" cy="4171951"/>
          </a:xfrm>
        </p:spPr>
        <p:txBody>
          <a:bodyPr>
            <a:normAutofit/>
          </a:bodyPr>
          <a:lstStyle/>
          <a:p>
            <a:r>
              <a:rPr lang="en-US"/>
              <a:t>A multicomputer system is a computer system with multiple processors that are connected together to solve a problem. </a:t>
            </a:r>
          </a:p>
          <a:p>
            <a:r>
              <a:rPr lang="en-US"/>
              <a:t>Each processor has its own memory and it is accessible by that particular processor and those processors can communicate with each other via an interconnection network.</a:t>
            </a:r>
            <a:endParaRPr lang="en-IN"/>
          </a:p>
        </p:txBody>
      </p:sp>
    </p:spTree>
    <p:extLst>
      <p:ext uri="{BB962C8B-B14F-4D97-AF65-F5344CB8AC3E}">
        <p14:creationId xmlns:p14="http://schemas.microsoft.com/office/powerpoint/2010/main" val="70204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FD042-1DD4-4659-9B67-6DE722D6328B}"/>
              </a:ext>
            </a:extLst>
          </p:cNvPr>
          <p:cNvSpPr>
            <a:spLocks noGrp="1"/>
          </p:cNvSpPr>
          <p:nvPr>
            <p:ph idx="1"/>
          </p:nvPr>
        </p:nvSpPr>
        <p:spPr/>
        <p:txBody>
          <a:bodyPr/>
          <a:lstStyle/>
          <a:p>
            <a:r>
              <a:rPr lang="en-US"/>
              <a:t>As the multicomputer is capable of messages passing between the processors, it is possible to divide the task between the processors to complete the task. Hence, a multicomputer can be used for distributed computing.</a:t>
            </a:r>
            <a:endParaRPr lang="en-IN"/>
          </a:p>
        </p:txBody>
      </p:sp>
    </p:spTree>
    <p:extLst>
      <p:ext uri="{BB962C8B-B14F-4D97-AF65-F5344CB8AC3E}">
        <p14:creationId xmlns:p14="http://schemas.microsoft.com/office/powerpoint/2010/main" val="79088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7767A-7882-B9BF-26B8-D8E4B1D70AD9}"/>
              </a:ext>
            </a:extLst>
          </p:cNvPr>
          <p:cNvSpPr>
            <a:spLocks noGrp="1"/>
          </p:cNvSpPr>
          <p:nvPr>
            <p:ph idx="1"/>
          </p:nvPr>
        </p:nvSpPr>
        <p:spPr>
          <a:xfrm>
            <a:off x="609600" y="710005"/>
            <a:ext cx="10266381" cy="5599355"/>
          </a:xfrm>
        </p:spPr>
        <p:txBody>
          <a:bodyPr/>
          <a:lstStyle/>
          <a:p>
            <a:r>
              <a:rPr lang="en-IN" b="1"/>
              <a:t>Types of Multicomputers</a:t>
            </a:r>
          </a:p>
          <a:p>
            <a:r>
              <a:rPr lang="en-IN" b="1"/>
              <a:t>Cluster Computing</a:t>
            </a:r>
            <a:endParaRPr lang="en-IN"/>
          </a:p>
          <a:p>
            <a:pPr lvl="1"/>
            <a:r>
              <a:rPr lang="en-IN"/>
              <a:t>Group of computers connected via LAN.</a:t>
            </a:r>
          </a:p>
          <a:p>
            <a:r>
              <a:rPr lang="en-IN" b="1"/>
              <a:t>Grid Computing</a:t>
            </a:r>
            <a:endParaRPr lang="en-IN"/>
          </a:p>
          <a:p>
            <a:pPr lvl="1"/>
            <a:r>
              <a:rPr lang="en-IN"/>
              <a:t>Computers connected over a wide area (like the internet).</a:t>
            </a:r>
          </a:p>
          <a:p>
            <a:r>
              <a:rPr lang="en-IN" b="1"/>
              <a:t>Cloud Computing</a:t>
            </a:r>
            <a:endParaRPr lang="en-IN"/>
          </a:p>
          <a:p>
            <a:pPr lvl="1"/>
            <a:r>
              <a:rPr lang="en-IN"/>
              <a:t>Internet-based distributed computing.</a:t>
            </a:r>
          </a:p>
          <a:p>
            <a:endParaRPr lang="en-US"/>
          </a:p>
        </p:txBody>
      </p:sp>
    </p:spTree>
    <p:extLst>
      <p:ext uri="{BB962C8B-B14F-4D97-AF65-F5344CB8AC3E}">
        <p14:creationId xmlns:p14="http://schemas.microsoft.com/office/powerpoint/2010/main" val="416720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1E4A06D9-628A-4FC8-B06C-2E45DB877D68}"/>
              </a:ext>
            </a:extLst>
          </p:cNvPr>
          <p:cNvGraphicFramePr>
            <a:graphicFrameLocks noGrp="1"/>
          </p:cNvGraphicFramePr>
          <p:nvPr>
            <p:ph idx="1"/>
            <p:extLst>
              <p:ext uri="{D42A27DB-BD31-4B8C-83A1-F6EECF244321}">
                <p14:modId xmlns:p14="http://schemas.microsoft.com/office/powerpoint/2010/main" val="1795715736"/>
              </p:ext>
            </p:extLst>
          </p:nvPr>
        </p:nvGraphicFramePr>
        <p:xfrm>
          <a:off x="609599" y="204394"/>
          <a:ext cx="11137751" cy="6270010"/>
        </p:xfrm>
        <a:graphic>
          <a:graphicData uri="http://schemas.openxmlformats.org/drawingml/2006/table">
            <a:tbl>
              <a:tblPr firstRow="1" bandRow="1">
                <a:tableStyleId>{5C22544A-7EE6-4342-B048-85BDC9FD1C3A}</a:tableStyleId>
              </a:tblPr>
              <a:tblGrid>
                <a:gridCol w="3359973">
                  <a:extLst>
                    <a:ext uri="{9D8B030D-6E8A-4147-A177-3AD203B41FA5}">
                      <a16:colId xmlns:a16="http://schemas.microsoft.com/office/drawing/2014/main" val="1069624991"/>
                    </a:ext>
                  </a:extLst>
                </a:gridCol>
                <a:gridCol w="4034117">
                  <a:extLst>
                    <a:ext uri="{9D8B030D-6E8A-4147-A177-3AD203B41FA5}">
                      <a16:colId xmlns:a16="http://schemas.microsoft.com/office/drawing/2014/main" val="1459321726"/>
                    </a:ext>
                  </a:extLst>
                </a:gridCol>
                <a:gridCol w="3743661">
                  <a:extLst>
                    <a:ext uri="{9D8B030D-6E8A-4147-A177-3AD203B41FA5}">
                      <a16:colId xmlns:a16="http://schemas.microsoft.com/office/drawing/2014/main" val="3948206930"/>
                    </a:ext>
                  </a:extLst>
                </a:gridCol>
              </a:tblGrid>
              <a:tr h="868104">
                <a:tc>
                  <a:txBody>
                    <a:bodyPr/>
                    <a:lstStyle/>
                    <a:p>
                      <a:r>
                        <a:rPr lang="en-IN" sz="2800" b="1" i="0" kern="1200" cap="all">
                          <a:solidFill>
                            <a:schemeClr val="lt1"/>
                          </a:solidFill>
                          <a:effectLst/>
                          <a:latin typeface="+mn-lt"/>
                          <a:ea typeface="+mn-ea"/>
                          <a:cs typeface="+mn-cs"/>
                        </a:rPr>
                        <a:t>BASIS FOR COMPARISON</a:t>
                      </a:r>
                      <a:endParaRPr lang="en-IN" sz="2800"/>
                    </a:p>
                  </a:txBody>
                  <a:tcPr/>
                </a:tc>
                <a:tc>
                  <a:txBody>
                    <a:bodyPr/>
                    <a:lstStyle/>
                    <a:p>
                      <a:r>
                        <a:rPr lang="en-IN" sz="2800" b="1" i="0" kern="1200" cap="all">
                          <a:solidFill>
                            <a:schemeClr val="lt1"/>
                          </a:solidFill>
                          <a:effectLst/>
                          <a:latin typeface="+mn-lt"/>
                          <a:ea typeface="+mn-ea"/>
                          <a:cs typeface="+mn-cs"/>
                        </a:rPr>
                        <a:t>MULTIPROCESSOR</a:t>
                      </a:r>
                      <a:endParaRPr lang="en-IN" sz="2800"/>
                    </a:p>
                  </a:txBody>
                  <a:tcPr/>
                </a:tc>
                <a:tc>
                  <a:txBody>
                    <a:bodyPr/>
                    <a:lstStyle/>
                    <a:p>
                      <a:r>
                        <a:rPr lang="en-IN" sz="2800" b="1" i="0" kern="1200" cap="all">
                          <a:solidFill>
                            <a:schemeClr val="lt1"/>
                          </a:solidFill>
                          <a:effectLst/>
                          <a:latin typeface="+mn-lt"/>
                          <a:ea typeface="+mn-ea"/>
                          <a:cs typeface="+mn-cs"/>
                        </a:rPr>
                        <a:t>MULTICOMPUTER</a:t>
                      </a:r>
                      <a:endParaRPr lang="en-IN" sz="2800"/>
                    </a:p>
                  </a:txBody>
                  <a:tcPr/>
                </a:tc>
                <a:extLst>
                  <a:ext uri="{0D108BD9-81ED-4DB2-BD59-A6C34878D82A}">
                    <a16:rowId xmlns:a16="http://schemas.microsoft.com/office/drawing/2014/main" val="901021257"/>
                  </a:ext>
                </a:extLst>
              </a:tr>
              <a:tr h="1567111">
                <a:tc>
                  <a:txBody>
                    <a:bodyPr/>
                    <a:lstStyle/>
                    <a:p>
                      <a:r>
                        <a:rPr lang="en-IN" sz="2800" b="0" i="0" kern="1200">
                          <a:solidFill>
                            <a:schemeClr val="dk1"/>
                          </a:solidFill>
                          <a:effectLst/>
                          <a:latin typeface="+mn-lt"/>
                          <a:ea typeface="+mn-ea"/>
                          <a:cs typeface="+mn-cs"/>
                        </a:rPr>
                        <a:t>Basic</a:t>
                      </a:r>
                      <a:endParaRPr lang="en-IN" sz="2800"/>
                    </a:p>
                  </a:txBody>
                  <a:tcPr/>
                </a:tc>
                <a:tc>
                  <a:txBody>
                    <a:bodyPr/>
                    <a:lstStyle/>
                    <a:p>
                      <a:r>
                        <a:rPr lang="en-IN" sz="2800" b="0" i="0" kern="1200">
                          <a:solidFill>
                            <a:schemeClr val="dk1"/>
                          </a:solidFill>
                          <a:effectLst/>
                          <a:latin typeface="+mn-lt"/>
                          <a:ea typeface="+mn-ea"/>
                          <a:cs typeface="+mn-cs"/>
                        </a:rPr>
                        <a:t>Multiple processors in a single computer.</a:t>
                      </a:r>
                      <a:endParaRPr lang="en-IN" sz="2800"/>
                    </a:p>
                  </a:txBody>
                  <a:tcPr/>
                </a:tc>
                <a:tc>
                  <a:txBody>
                    <a:bodyPr/>
                    <a:lstStyle/>
                    <a:p>
                      <a:r>
                        <a:rPr lang="en-IN" sz="2800" b="0" i="0" kern="1200">
                          <a:solidFill>
                            <a:schemeClr val="dk1"/>
                          </a:solidFill>
                          <a:effectLst/>
                          <a:latin typeface="+mn-lt"/>
                          <a:ea typeface="+mn-ea"/>
                          <a:cs typeface="+mn-cs"/>
                        </a:rPr>
                        <a:t>Interlinked multiple autonomous computers.</a:t>
                      </a:r>
                      <a:endParaRPr lang="en-IN" sz="2800"/>
                    </a:p>
                  </a:txBody>
                  <a:tcPr/>
                </a:tc>
                <a:extLst>
                  <a:ext uri="{0D108BD9-81ED-4DB2-BD59-A6C34878D82A}">
                    <a16:rowId xmlns:a16="http://schemas.microsoft.com/office/drawing/2014/main" val="3088487683"/>
                  </a:ext>
                </a:extLst>
              </a:tr>
              <a:tr h="1260151">
                <a:tc>
                  <a:txBody>
                    <a:bodyPr/>
                    <a:lstStyle/>
                    <a:p>
                      <a:r>
                        <a:rPr lang="en-US" sz="2800" b="0" i="0" kern="1200">
                          <a:solidFill>
                            <a:schemeClr val="dk1"/>
                          </a:solidFill>
                          <a:effectLst/>
                          <a:latin typeface="+mn-lt"/>
                          <a:ea typeface="+mn-ea"/>
                          <a:cs typeface="+mn-cs"/>
                        </a:rPr>
                        <a:t>Memory attached to the processing elements</a:t>
                      </a:r>
                      <a:endParaRPr lang="en-IN" sz="2800"/>
                    </a:p>
                  </a:txBody>
                  <a:tcPr/>
                </a:tc>
                <a:tc>
                  <a:txBody>
                    <a:bodyPr/>
                    <a:lstStyle/>
                    <a:p>
                      <a:r>
                        <a:rPr lang="en-IN" sz="2800"/>
                        <a:t>S</a:t>
                      </a:r>
                      <a:r>
                        <a:rPr lang="en-IN" sz="2800" b="0" i="0" kern="1200">
                          <a:solidFill>
                            <a:schemeClr val="dk1"/>
                          </a:solidFill>
                          <a:effectLst/>
                          <a:latin typeface="+mn-lt"/>
                          <a:ea typeface="+mn-ea"/>
                          <a:cs typeface="+mn-cs"/>
                        </a:rPr>
                        <a:t>ingle shared</a:t>
                      </a:r>
                      <a:endParaRPr lang="en-IN" sz="2800"/>
                    </a:p>
                  </a:txBody>
                  <a:tcPr/>
                </a:tc>
                <a:tc>
                  <a:txBody>
                    <a:bodyPr/>
                    <a:lstStyle/>
                    <a:p>
                      <a:r>
                        <a:rPr lang="en-IN" sz="2800" b="0" i="0" kern="1200">
                          <a:solidFill>
                            <a:schemeClr val="dk1"/>
                          </a:solidFill>
                          <a:effectLst/>
                          <a:latin typeface="+mn-lt"/>
                          <a:ea typeface="+mn-ea"/>
                          <a:cs typeface="+mn-cs"/>
                        </a:rPr>
                        <a:t>Multiple distributed</a:t>
                      </a:r>
                      <a:endParaRPr lang="en-IN" sz="2800"/>
                    </a:p>
                  </a:txBody>
                  <a:tcPr/>
                </a:tc>
                <a:extLst>
                  <a:ext uri="{0D108BD9-81ED-4DB2-BD59-A6C34878D82A}">
                    <a16:rowId xmlns:a16="http://schemas.microsoft.com/office/drawing/2014/main" val="3673526302"/>
                  </a:ext>
                </a:extLst>
              </a:tr>
              <a:tr h="1567111">
                <a:tc>
                  <a:txBody>
                    <a:bodyPr/>
                    <a:lstStyle/>
                    <a:p>
                      <a:r>
                        <a:rPr lang="en-IN" sz="2800" b="0" i="0" kern="1200">
                          <a:solidFill>
                            <a:schemeClr val="dk1"/>
                          </a:solidFill>
                          <a:effectLst/>
                          <a:latin typeface="+mn-lt"/>
                          <a:ea typeface="+mn-ea"/>
                          <a:cs typeface="+mn-cs"/>
                        </a:rPr>
                        <a:t>Communication between processing elements</a:t>
                      </a:r>
                      <a:endParaRPr lang="en-IN" sz="2800"/>
                    </a:p>
                  </a:txBody>
                  <a:tcPr/>
                </a:tc>
                <a:tc>
                  <a:txBody>
                    <a:bodyPr/>
                    <a:lstStyle/>
                    <a:p>
                      <a:r>
                        <a:rPr lang="en-IN" sz="2800" b="0" i="0" kern="1200">
                          <a:solidFill>
                            <a:schemeClr val="dk1"/>
                          </a:solidFill>
                          <a:effectLst/>
                          <a:latin typeface="+mn-lt"/>
                          <a:ea typeface="+mn-ea"/>
                          <a:cs typeface="+mn-cs"/>
                        </a:rPr>
                        <a:t>Mandatory</a:t>
                      </a:r>
                      <a:endParaRPr lang="en-IN" sz="2800"/>
                    </a:p>
                  </a:txBody>
                  <a:tcPr/>
                </a:tc>
                <a:tc>
                  <a:txBody>
                    <a:bodyPr/>
                    <a:lstStyle/>
                    <a:p>
                      <a:r>
                        <a:rPr lang="en-IN" sz="2800" b="0" i="0" kern="1200">
                          <a:solidFill>
                            <a:schemeClr val="dk1"/>
                          </a:solidFill>
                          <a:effectLst/>
                          <a:latin typeface="+mn-lt"/>
                          <a:ea typeface="+mn-ea"/>
                          <a:cs typeface="+mn-cs"/>
                        </a:rPr>
                        <a:t>Not necessary</a:t>
                      </a:r>
                      <a:endParaRPr lang="en-IN" sz="2800"/>
                    </a:p>
                  </a:txBody>
                  <a:tcPr/>
                </a:tc>
                <a:extLst>
                  <a:ext uri="{0D108BD9-81ED-4DB2-BD59-A6C34878D82A}">
                    <a16:rowId xmlns:a16="http://schemas.microsoft.com/office/drawing/2014/main" val="1943856825"/>
                  </a:ext>
                </a:extLst>
              </a:tr>
              <a:tr h="819308">
                <a:tc>
                  <a:txBody>
                    <a:bodyPr/>
                    <a:lstStyle/>
                    <a:p>
                      <a:r>
                        <a:rPr lang="en-IN" sz="2800" b="0" i="0" kern="1200">
                          <a:solidFill>
                            <a:schemeClr val="dk1"/>
                          </a:solidFill>
                          <a:effectLst/>
                          <a:latin typeface="+mn-lt"/>
                          <a:ea typeface="+mn-ea"/>
                          <a:cs typeface="+mn-cs"/>
                        </a:rPr>
                        <a:t>Type of network</a:t>
                      </a:r>
                      <a:endParaRPr lang="en-IN" sz="2800"/>
                    </a:p>
                  </a:txBody>
                  <a:tcPr/>
                </a:tc>
                <a:tc>
                  <a:txBody>
                    <a:bodyPr/>
                    <a:lstStyle/>
                    <a:p>
                      <a:r>
                        <a:rPr lang="en-IN" sz="2800" b="0" i="0" kern="1200">
                          <a:solidFill>
                            <a:schemeClr val="dk1"/>
                          </a:solidFill>
                          <a:effectLst/>
                          <a:latin typeface="+mn-lt"/>
                          <a:ea typeface="+mn-ea"/>
                          <a:cs typeface="+mn-cs"/>
                        </a:rPr>
                        <a:t>Dynamic network</a:t>
                      </a:r>
                      <a:endParaRPr lang="en-IN" sz="2800"/>
                    </a:p>
                  </a:txBody>
                  <a:tcPr/>
                </a:tc>
                <a:tc>
                  <a:txBody>
                    <a:bodyPr/>
                    <a:lstStyle/>
                    <a:p>
                      <a:r>
                        <a:rPr lang="en-IN" sz="2800"/>
                        <a:t>Static </a:t>
                      </a:r>
                      <a:r>
                        <a:rPr lang="en-IN" sz="2800" err="1"/>
                        <a:t>Nw</a:t>
                      </a:r>
                      <a:endParaRPr lang="en-IN" sz="2800"/>
                    </a:p>
                  </a:txBody>
                  <a:tcPr/>
                </a:tc>
                <a:extLst>
                  <a:ext uri="{0D108BD9-81ED-4DB2-BD59-A6C34878D82A}">
                    <a16:rowId xmlns:a16="http://schemas.microsoft.com/office/drawing/2014/main" val="1807001129"/>
                  </a:ext>
                </a:extLst>
              </a:tr>
            </a:tbl>
          </a:graphicData>
        </a:graphic>
      </p:graphicFrame>
    </p:spTree>
    <p:extLst>
      <p:ext uri="{BB962C8B-B14F-4D97-AF65-F5344CB8AC3E}">
        <p14:creationId xmlns:p14="http://schemas.microsoft.com/office/powerpoint/2010/main" val="371624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B80F-E260-4AA2-BB55-EA88728A26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4350D6-51CA-41ED-89C6-6255E612DD12}"/>
              </a:ext>
            </a:extLst>
          </p:cNvPr>
          <p:cNvSpPr>
            <a:spLocks noGrp="1"/>
          </p:cNvSpPr>
          <p:nvPr>
            <p:ph idx="1"/>
          </p:nvPr>
        </p:nvSpPr>
        <p:spPr/>
        <p:txBody>
          <a:bodyPr/>
          <a:lstStyle/>
          <a:p>
            <a:pPr marL="0" indent="0" algn="ctr">
              <a:buNone/>
            </a:pPr>
            <a:endParaRPr lang="en-IN"/>
          </a:p>
          <a:p>
            <a:pPr marL="0" indent="0" algn="ctr">
              <a:buNone/>
            </a:pPr>
            <a:endParaRPr lang="en-IN"/>
          </a:p>
          <a:p>
            <a:pPr marL="0" indent="0" algn="ctr">
              <a:buNone/>
            </a:pPr>
            <a:r>
              <a:rPr lang="en-IN"/>
              <a:t>END</a:t>
            </a:r>
          </a:p>
        </p:txBody>
      </p:sp>
    </p:spTree>
    <p:extLst>
      <p:ext uri="{BB962C8B-B14F-4D97-AF65-F5344CB8AC3E}">
        <p14:creationId xmlns:p14="http://schemas.microsoft.com/office/powerpoint/2010/main" val="307595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F44D-6883-4709-95B4-06EDBAC192DF}"/>
              </a:ext>
            </a:extLst>
          </p:cNvPr>
          <p:cNvSpPr>
            <a:spLocks noGrp="1"/>
          </p:cNvSpPr>
          <p:nvPr>
            <p:ph type="title"/>
          </p:nvPr>
        </p:nvSpPr>
        <p:spPr/>
        <p:txBody>
          <a:bodyPr/>
          <a:lstStyle/>
          <a:p>
            <a:r>
              <a:rPr lang="en-IN" b="1" i="0">
                <a:solidFill>
                  <a:srgbClr val="273239"/>
                </a:solidFill>
                <a:effectLst/>
                <a:latin typeface="urw-din"/>
              </a:rPr>
              <a:t>Multiprocessor/ </a:t>
            </a:r>
            <a:r>
              <a:rPr lang="en-IN"/>
              <a:t>parallel systems </a:t>
            </a:r>
          </a:p>
        </p:txBody>
      </p:sp>
      <p:sp>
        <p:nvSpPr>
          <p:cNvPr id="3" name="Content Placeholder 2">
            <a:extLst>
              <a:ext uri="{FF2B5EF4-FFF2-40B4-BE49-F238E27FC236}">
                <a16:creationId xmlns:a16="http://schemas.microsoft.com/office/drawing/2014/main" id="{3729FB07-C82D-4A9D-8CC1-509AEA859EBA}"/>
              </a:ext>
            </a:extLst>
          </p:cNvPr>
          <p:cNvSpPr>
            <a:spLocks noGrp="1"/>
          </p:cNvSpPr>
          <p:nvPr>
            <p:ph idx="1"/>
          </p:nvPr>
        </p:nvSpPr>
        <p:spPr/>
        <p:txBody>
          <a:bodyPr vert="horz" lIns="91440" tIns="45720" rIns="91440" bIns="45720" anchor="t">
            <a:normAutofit/>
          </a:bodyPr>
          <a:lstStyle/>
          <a:p>
            <a:endParaRPr lang="en-US"/>
          </a:p>
          <a:p>
            <a:endParaRPr lang="en-IN"/>
          </a:p>
        </p:txBody>
      </p:sp>
    </p:spTree>
    <p:extLst>
      <p:ext uri="{BB962C8B-B14F-4D97-AF65-F5344CB8AC3E}">
        <p14:creationId xmlns:p14="http://schemas.microsoft.com/office/powerpoint/2010/main" val="89329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E54E-DEEE-4FEE-8B32-BA5BC04D95D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997018-9122-477F-AD14-A24F50A559AB}"/>
              </a:ext>
            </a:extLst>
          </p:cNvPr>
          <p:cNvPicPr>
            <a:picLocks noGrp="1" noChangeAspect="1"/>
          </p:cNvPicPr>
          <p:nvPr>
            <p:ph idx="1"/>
          </p:nvPr>
        </p:nvPicPr>
        <p:blipFill rotWithShape="1">
          <a:blip r:embed="rId2"/>
          <a:srcRect l="27692" t="59241" r="32207" b="11459"/>
          <a:stretch/>
        </p:blipFill>
        <p:spPr>
          <a:xfrm>
            <a:off x="1185587" y="1717550"/>
            <a:ext cx="9340499" cy="3838976"/>
          </a:xfrm>
        </p:spPr>
      </p:pic>
    </p:spTree>
    <p:extLst>
      <p:ext uri="{BB962C8B-B14F-4D97-AF65-F5344CB8AC3E}">
        <p14:creationId xmlns:p14="http://schemas.microsoft.com/office/powerpoint/2010/main" val="4495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979B3-FE61-DDF5-16D4-FE19FBCEBBFF}"/>
              </a:ext>
            </a:extLst>
          </p:cNvPr>
          <p:cNvSpPr>
            <a:spLocks noGrp="1"/>
          </p:cNvSpPr>
          <p:nvPr>
            <p:ph idx="1"/>
          </p:nvPr>
        </p:nvSpPr>
        <p:spPr>
          <a:xfrm>
            <a:off x="609599" y="333487"/>
            <a:ext cx="11051689" cy="5975873"/>
          </a:xfrm>
        </p:spPr>
        <p:txBody>
          <a:bodyPr>
            <a:normAutofit lnSpcReduction="10000"/>
          </a:bodyPr>
          <a:lstStyle/>
          <a:p>
            <a:r>
              <a:rPr lang="en-IN" b="1"/>
              <a:t>Types of Multiprocessor Systems</a:t>
            </a:r>
          </a:p>
          <a:p>
            <a:r>
              <a:rPr lang="en-IN" b="1"/>
              <a:t>Symmetric Multiprocessing (SMP):</a:t>
            </a:r>
            <a:endParaRPr lang="en-IN"/>
          </a:p>
          <a:p>
            <a:pPr lvl="1"/>
            <a:r>
              <a:rPr lang="en-IN"/>
              <a:t>All processors are treated equally.</a:t>
            </a:r>
          </a:p>
          <a:p>
            <a:pPr lvl="1"/>
            <a:r>
              <a:rPr lang="en-IN"/>
              <a:t>Each CPU runs tasks independently but shares the same memory.</a:t>
            </a:r>
            <a:br>
              <a:rPr lang="en-IN"/>
            </a:br>
            <a:r>
              <a:rPr lang="en-IN"/>
              <a:t> Example: Modern desktops, servers.</a:t>
            </a:r>
          </a:p>
          <a:p>
            <a:pPr lvl="1"/>
            <a:r>
              <a:rPr lang="en-US">
                <a:solidFill>
                  <a:schemeClr val="tx1">
                    <a:lumMod val="95000"/>
                  </a:schemeClr>
                </a:solidFill>
              </a:rPr>
              <a:t>All the processors are in a peer to peer relationship i.e. no master - slave relationship exists between them.</a:t>
            </a:r>
            <a:endParaRPr lang="en-IN"/>
          </a:p>
          <a:p>
            <a:r>
              <a:rPr lang="en-IN" b="1"/>
              <a:t>Asymmetric Multiprocessing (AMP):</a:t>
            </a:r>
            <a:endParaRPr lang="en-IN"/>
          </a:p>
          <a:p>
            <a:pPr lvl="1"/>
            <a:r>
              <a:rPr lang="en-IN"/>
              <a:t>One CPU is the master, others are slaves.</a:t>
            </a:r>
          </a:p>
          <a:p>
            <a:pPr lvl="1"/>
            <a:r>
              <a:rPr lang="en-IN"/>
              <a:t>Master assigns tasks, slaves execute.</a:t>
            </a:r>
            <a:r>
              <a:rPr lang="en-US"/>
              <a:t> Asymmetric multiprocessor system contains a master slave relationship.</a:t>
            </a:r>
          </a:p>
          <a:p>
            <a:pPr lvl="1"/>
            <a:r>
              <a:rPr lang="en-US"/>
              <a:t> each processor is given a predefined task. </a:t>
            </a:r>
          </a:p>
          <a:p>
            <a:pPr lvl="1"/>
            <a:r>
              <a:rPr lang="en-US"/>
              <a:t>There is a master processor that gives instruction to all the other processors. </a:t>
            </a:r>
            <a:r>
              <a:rPr lang="en-IN"/>
              <a:t>Example: Early supercomputers, embedded systems.</a:t>
            </a:r>
          </a:p>
          <a:p>
            <a:endParaRPr lang="en-US"/>
          </a:p>
        </p:txBody>
      </p:sp>
    </p:spTree>
    <p:extLst>
      <p:ext uri="{BB962C8B-B14F-4D97-AF65-F5344CB8AC3E}">
        <p14:creationId xmlns:p14="http://schemas.microsoft.com/office/powerpoint/2010/main" val="337299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F60B-10A3-4A49-83A3-A1AF6C4C894F}"/>
              </a:ext>
            </a:extLst>
          </p:cNvPr>
          <p:cNvSpPr>
            <a:spLocks noGrp="1"/>
          </p:cNvSpPr>
          <p:nvPr>
            <p:ph type="title"/>
          </p:nvPr>
        </p:nvSpPr>
        <p:spPr/>
        <p:txBody>
          <a:bodyPr>
            <a:normAutofit/>
          </a:bodyPr>
          <a:lstStyle/>
          <a:p>
            <a:r>
              <a:rPr lang="en-IN"/>
              <a:t>Advantages of Multiprocessor Systems</a:t>
            </a:r>
          </a:p>
        </p:txBody>
      </p:sp>
      <p:sp>
        <p:nvSpPr>
          <p:cNvPr id="3" name="Content Placeholder 2">
            <a:extLst>
              <a:ext uri="{FF2B5EF4-FFF2-40B4-BE49-F238E27FC236}">
                <a16:creationId xmlns:a16="http://schemas.microsoft.com/office/drawing/2014/main" id="{FF6E17B4-9001-4947-8B5B-56282186200F}"/>
              </a:ext>
            </a:extLst>
          </p:cNvPr>
          <p:cNvSpPr>
            <a:spLocks noGrp="1"/>
          </p:cNvSpPr>
          <p:nvPr>
            <p:ph idx="1"/>
          </p:nvPr>
        </p:nvSpPr>
        <p:spPr/>
        <p:txBody>
          <a:bodyPr/>
          <a:lstStyle/>
          <a:p>
            <a:r>
              <a:rPr lang="en-IN"/>
              <a:t>More reliable Systems </a:t>
            </a:r>
            <a:r>
              <a:rPr lang="en-IN">
                <a:solidFill>
                  <a:schemeClr val="tx1">
                    <a:lumMod val="95000"/>
                  </a:schemeClr>
                </a:solidFill>
              </a:rPr>
              <a:t>- </a:t>
            </a:r>
            <a:r>
              <a:rPr lang="en-US">
                <a:solidFill>
                  <a:schemeClr val="tx1">
                    <a:lumMod val="95000"/>
                  </a:schemeClr>
                </a:solidFill>
              </a:rPr>
              <a:t>In a multiprocessor system, even if one processor fails, the system will not halt. </a:t>
            </a:r>
          </a:p>
          <a:p>
            <a:r>
              <a:rPr lang="en-IN"/>
              <a:t>Enhanced </a:t>
            </a:r>
            <a:r>
              <a:rPr lang="en-IN" err="1"/>
              <a:t>Throughpu</a:t>
            </a:r>
            <a:r>
              <a:rPr lang="en-US"/>
              <a:t>t- </a:t>
            </a:r>
            <a:r>
              <a:rPr lang="en-US">
                <a:solidFill>
                  <a:schemeClr val="tx1">
                    <a:lumMod val="95000"/>
                  </a:schemeClr>
                </a:solidFill>
              </a:rPr>
              <a:t>If multiple processors are working together, then the throughput of the system increases i.e. number of processes getting executed per unit of time increases.</a:t>
            </a:r>
            <a:endParaRPr lang="en-IN">
              <a:solidFill>
                <a:schemeClr val="tx1">
                  <a:lumMod val="95000"/>
                </a:schemeClr>
              </a:solidFill>
            </a:endParaRPr>
          </a:p>
        </p:txBody>
      </p:sp>
    </p:spTree>
    <p:extLst>
      <p:ext uri="{BB962C8B-B14F-4D97-AF65-F5344CB8AC3E}">
        <p14:creationId xmlns:p14="http://schemas.microsoft.com/office/powerpoint/2010/main" val="350291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9450C-3FEC-415C-BFF2-07E45CDA7BA9}"/>
              </a:ext>
            </a:extLst>
          </p:cNvPr>
          <p:cNvSpPr>
            <a:spLocks noGrp="1"/>
          </p:cNvSpPr>
          <p:nvPr>
            <p:ph idx="1"/>
          </p:nvPr>
        </p:nvSpPr>
        <p:spPr/>
        <p:txBody>
          <a:bodyPr>
            <a:normAutofit/>
          </a:bodyPr>
          <a:lstStyle/>
          <a:p>
            <a:r>
              <a:rPr lang="en-IN"/>
              <a:t>More Economic Systems- </a:t>
            </a:r>
            <a:r>
              <a:rPr lang="en-US">
                <a:solidFill>
                  <a:schemeClr val="tx1">
                    <a:lumMod val="95000"/>
                  </a:schemeClr>
                </a:solidFill>
              </a:rPr>
              <a:t>are cheaper than single processor systems in the long run because they share the data storage, peripheral devices, power supplies etc. If there are multiple processes that share data, it is better to schedule them on multiprocessor systems with shared data than have different computer systems with multiple copies of the data.</a:t>
            </a:r>
            <a:endParaRPr lang="en-IN">
              <a:solidFill>
                <a:schemeClr val="tx1">
                  <a:lumMod val="95000"/>
                </a:schemeClr>
              </a:solidFill>
            </a:endParaRPr>
          </a:p>
        </p:txBody>
      </p:sp>
    </p:spTree>
    <p:extLst>
      <p:ext uri="{BB962C8B-B14F-4D97-AF65-F5344CB8AC3E}">
        <p14:creationId xmlns:p14="http://schemas.microsoft.com/office/powerpoint/2010/main" val="199102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F16F-86AD-4707-9BEC-196ABD02EA5A}"/>
              </a:ext>
            </a:extLst>
          </p:cNvPr>
          <p:cNvSpPr>
            <a:spLocks noGrp="1"/>
          </p:cNvSpPr>
          <p:nvPr>
            <p:ph type="title"/>
          </p:nvPr>
        </p:nvSpPr>
        <p:spPr/>
        <p:txBody>
          <a:bodyPr>
            <a:normAutofit fontScale="90000"/>
          </a:bodyPr>
          <a:lstStyle/>
          <a:p>
            <a:r>
              <a:rPr lang="en-IN"/>
              <a:t>Disadvantages of Multiprocessor Systems</a:t>
            </a:r>
          </a:p>
        </p:txBody>
      </p:sp>
      <p:sp>
        <p:nvSpPr>
          <p:cNvPr id="3" name="Content Placeholder 2">
            <a:extLst>
              <a:ext uri="{FF2B5EF4-FFF2-40B4-BE49-F238E27FC236}">
                <a16:creationId xmlns:a16="http://schemas.microsoft.com/office/drawing/2014/main" id="{D40094FF-5841-4B06-BC10-4FBCDCAD8A47}"/>
              </a:ext>
            </a:extLst>
          </p:cNvPr>
          <p:cNvSpPr>
            <a:spLocks noGrp="1"/>
          </p:cNvSpPr>
          <p:nvPr>
            <p:ph idx="1"/>
          </p:nvPr>
        </p:nvSpPr>
        <p:spPr/>
        <p:txBody>
          <a:bodyPr/>
          <a:lstStyle/>
          <a:p>
            <a:r>
              <a:rPr lang="en-US"/>
              <a:t>Increased Expense - </a:t>
            </a:r>
            <a:r>
              <a:rPr lang="en-US">
                <a:solidFill>
                  <a:schemeClr val="tx1">
                    <a:lumMod val="95000"/>
                  </a:schemeClr>
                </a:solidFill>
              </a:rPr>
              <a:t>Even though multiprocessor systems are cheaper in the long run than using multiple computer systems, still they are quite expensive. It is much cheaper to buy a simple single processor system than a multiprocessor system.</a:t>
            </a:r>
            <a:endParaRPr lang="en-IN">
              <a:solidFill>
                <a:schemeClr val="tx1">
                  <a:lumMod val="95000"/>
                </a:schemeClr>
              </a:solidFill>
            </a:endParaRPr>
          </a:p>
        </p:txBody>
      </p:sp>
    </p:spTree>
    <p:extLst>
      <p:ext uri="{BB962C8B-B14F-4D97-AF65-F5344CB8AC3E}">
        <p14:creationId xmlns:p14="http://schemas.microsoft.com/office/powerpoint/2010/main" val="2778021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DFADE-1573-4871-9224-F7E142CDCF81}"/>
              </a:ext>
            </a:extLst>
          </p:cNvPr>
          <p:cNvSpPr>
            <a:spLocks noGrp="1"/>
          </p:cNvSpPr>
          <p:nvPr>
            <p:ph idx="1"/>
          </p:nvPr>
        </p:nvSpPr>
        <p:spPr>
          <a:xfrm>
            <a:off x="609600" y="311972"/>
            <a:ext cx="10148047" cy="5997388"/>
          </a:xfrm>
        </p:spPr>
        <p:txBody>
          <a:bodyPr>
            <a:normAutofit/>
          </a:bodyPr>
          <a:lstStyle/>
          <a:p>
            <a:r>
              <a:rPr lang="en-US"/>
              <a:t>Complicated Operating System Required - There are multiple processors in a multiprocessor system that share peripherals, memory etc. So, it is much more complicated to schedule processes and impart resources to processes than in single processor systems. Hence, a more complex and complicated operating system is required in multiprocessor systems.</a:t>
            </a:r>
            <a:endParaRPr lang="en-IN"/>
          </a:p>
        </p:txBody>
      </p:sp>
    </p:spTree>
    <p:extLst>
      <p:ext uri="{BB962C8B-B14F-4D97-AF65-F5344CB8AC3E}">
        <p14:creationId xmlns:p14="http://schemas.microsoft.com/office/powerpoint/2010/main" val="316505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57BB-87E2-4A8D-A75E-5F0B0AC2F343}"/>
              </a:ext>
            </a:extLst>
          </p:cNvPr>
          <p:cNvSpPr>
            <a:spLocks noGrp="1"/>
          </p:cNvSpPr>
          <p:nvPr>
            <p:ph type="title"/>
          </p:nvPr>
        </p:nvSpPr>
        <p:spPr/>
        <p:txBody>
          <a:bodyPr/>
          <a:lstStyle/>
          <a:p>
            <a:r>
              <a:rPr lang="en-IN"/>
              <a:t>Characteristics of multiprocessor</a:t>
            </a:r>
          </a:p>
        </p:txBody>
      </p:sp>
      <p:sp>
        <p:nvSpPr>
          <p:cNvPr id="3" name="Content Placeholder 2">
            <a:extLst>
              <a:ext uri="{FF2B5EF4-FFF2-40B4-BE49-F238E27FC236}">
                <a16:creationId xmlns:a16="http://schemas.microsoft.com/office/drawing/2014/main" id="{FC119740-A83D-4E33-8CDA-7C25D281450C}"/>
              </a:ext>
            </a:extLst>
          </p:cNvPr>
          <p:cNvSpPr>
            <a:spLocks noGrp="1"/>
          </p:cNvSpPr>
          <p:nvPr>
            <p:ph idx="1"/>
          </p:nvPr>
        </p:nvSpPr>
        <p:spPr/>
        <p:txBody>
          <a:bodyPr>
            <a:normAutofit/>
          </a:bodyPr>
          <a:lstStyle/>
          <a:p>
            <a:r>
              <a:rPr lang="en-US">
                <a:solidFill>
                  <a:schemeClr val="tx1">
                    <a:lumMod val="95000"/>
                  </a:schemeClr>
                </a:solidFill>
              </a:rPr>
              <a:t>1. A multiprocessor system is an interconnection of two or more CPUs with shared memory and input-output equipment. </a:t>
            </a:r>
          </a:p>
          <a:p>
            <a:r>
              <a:rPr lang="en-US">
                <a:solidFill>
                  <a:schemeClr val="tx1">
                    <a:lumMod val="95000"/>
                  </a:schemeClr>
                </a:solidFill>
              </a:rPr>
              <a:t>2. The term “processor” in multiprocessor can mean either a central processing unit (CPU) or an input-output processor (IOP). </a:t>
            </a:r>
          </a:p>
        </p:txBody>
      </p:sp>
    </p:spTree>
    <p:extLst>
      <p:ext uri="{BB962C8B-B14F-4D97-AF65-F5344CB8AC3E}">
        <p14:creationId xmlns:p14="http://schemas.microsoft.com/office/powerpoint/2010/main" val="3241260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2E91A2DEE58B4EB51C0D10FFC5F048" ma:contentTypeVersion="3" ma:contentTypeDescription="Create a new document." ma:contentTypeScope="" ma:versionID="8fbbe9d72b7c106ada0e5c1e5ac24d81">
  <xsd:schema xmlns:xsd="http://www.w3.org/2001/XMLSchema" xmlns:xs="http://www.w3.org/2001/XMLSchema" xmlns:p="http://schemas.microsoft.com/office/2006/metadata/properties" xmlns:ns2="e528b528-bd60-45be-ac2f-1cf3f1815ca1" targetNamespace="http://schemas.microsoft.com/office/2006/metadata/properties" ma:root="true" ma:fieldsID="b927c0314ae3c7b513d6a5190420653b" ns2:_="">
    <xsd:import namespace="e528b528-bd60-45be-ac2f-1cf3f1815ca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8b528-bd60-45be-ac2f-1cf3f1815c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CF69EB-53C2-4965-8D2F-6FBED76F29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0E9435-225E-4DF0-92D2-D488E722B9BE}">
  <ds:schemaRefs>
    <ds:schemaRef ds:uri="e528b528-bd60-45be-ac2f-1cf3f1815c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C1836F-9246-4469-B819-08C3439047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Apex</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Apex</vt:lpstr>
      <vt:lpstr>Multiprocessors and multicomputers</vt:lpstr>
      <vt:lpstr>Multiprocessor/ parallel systems </vt:lpstr>
      <vt:lpstr>PowerPoint Presentation</vt:lpstr>
      <vt:lpstr>PowerPoint Presentation</vt:lpstr>
      <vt:lpstr>Advantages of Multiprocessor Systems</vt:lpstr>
      <vt:lpstr>PowerPoint Presentation</vt:lpstr>
      <vt:lpstr>Disadvantages of Multiprocessor Systems</vt:lpstr>
      <vt:lpstr>PowerPoint Presentation</vt:lpstr>
      <vt:lpstr>Characteristics of multiprocessor</vt:lpstr>
      <vt:lpstr>PowerPoint Presentation</vt:lpstr>
      <vt:lpstr>PowerPoint Presentation</vt:lpstr>
      <vt:lpstr>MULTIPROCESSOR</vt:lpstr>
      <vt:lpstr>Multicomputer system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structure of a Computer System</dc:title>
  <dc:creator>NITHA L</dc:creator>
  <cp:revision>1</cp:revision>
  <dcterms:created xsi:type="dcterms:W3CDTF">2022-02-24T06:26:51Z</dcterms:created>
  <dcterms:modified xsi:type="dcterms:W3CDTF">2025-09-21T14:17:50Z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0x0101002B2E91A2DEE58B4EB51C0D10FFC5F048</vt:lpwstr>
  </property>
</Properties>
</file>