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41"/>
  </p:notesMasterIdLst>
  <p:sldIdLst>
    <p:sldId id="256" r:id="rId5"/>
    <p:sldId id="257" r:id="rId6"/>
    <p:sldId id="261" r:id="rId7"/>
    <p:sldId id="258" r:id="rId8"/>
    <p:sldId id="259" r:id="rId9"/>
    <p:sldId id="260" r:id="rId10"/>
    <p:sldId id="262" r:id="rId11"/>
    <p:sldId id="263" r:id="rId12"/>
    <p:sldId id="264" r:id="rId13"/>
    <p:sldId id="266" r:id="rId14"/>
    <p:sldId id="265" r:id="rId15"/>
    <p:sldId id="267" r:id="rId16"/>
    <p:sldId id="316" r:id="rId17"/>
    <p:sldId id="313" r:id="rId18"/>
    <p:sldId id="314" r:id="rId19"/>
    <p:sldId id="317" r:id="rId20"/>
    <p:sldId id="268" r:id="rId21"/>
    <p:sldId id="318" r:id="rId22"/>
    <p:sldId id="325" r:id="rId23"/>
    <p:sldId id="326" r:id="rId24"/>
    <p:sldId id="327" r:id="rId25"/>
    <p:sldId id="329" r:id="rId26"/>
    <p:sldId id="330" r:id="rId27"/>
    <p:sldId id="331" r:id="rId28"/>
    <p:sldId id="332" r:id="rId29"/>
    <p:sldId id="333" r:id="rId30"/>
    <p:sldId id="334" r:id="rId31"/>
    <p:sldId id="335" r:id="rId32"/>
    <p:sldId id="336" r:id="rId33"/>
    <p:sldId id="337" r:id="rId34"/>
    <p:sldId id="338" r:id="rId35"/>
    <p:sldId id="339" r:id="rId36"/>
    <p:sldId id="341" r:id="rId37"/>
    <p:sldId id="344" r:id="rId38"/>
    <p:sldId id="342" r:id="rId39"/>
    <p:sldId id="34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43F6C8-ED61-DCD1-A801-1BB61FEC2489}" v="2" dt="2025-10-07T14:08:54.169"/>
    <p1510:client id="{E7F7AAB7-2C7A-CB7F-9F15-E4F5B36678C1}" v="8" dt="2025-10-05T15:16:01.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0" d="100"/>
          <a:sy n="80" d="100"/>
        </p:scale>
        <p:origin x="51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MAHADEV 2024" userId="S::kh.en.u4bca24206@kh.students.amrita.edu::9b9a16c9-52bd-4d12-a1b2-aa59de93752c" providerId="AD" clId="Web-{E7F7AAB7-2C7A-CB7F-9F15-E4F5B36678C1}"/>
    <pc:docChg chg="modSld">
      <pc:chgData name="AJAY MAHADEV 2024" userId="S::kh.en.u4bca24206@kh.students.amrita.edu::9b9a16c9-52bd-4d12-a1b2-aa59de93752c" providerId="AD" clId="Web-{E7F7AAB7-2C7A-CB7F-9F15-E4F5B36678C1}" dt="2025-10-05T15:16:01.303" v="6" actId="20577"/>
      <pc:docMkLst>
        <pc:docMk/>
      </pc:docMkLst>
      <pc:sldChg chg="modSp">
        <pc:chgData name="AJAY MAHADEV 2024" userId="S::kh.en.u4bca24206@kh.students.amrita.edu::9b9a16c9-52bd-4d12-a1b2-aa59de93752c" providerId="AD" clId="Web-{E7F7AAB7-2C7A-CB7F-9F15-E4F5B36678C1}" dt="2025-10-05T15:13:15.769" v="0" actId="1076"/>
        <pc:sldMkLst>
          <pc:docMk/>
          <pc:sldMk cId="2971356071" sldId="261"/>
        </pc:sldMkLst>
        <pc:picChg chg="mod">
          <ac:chgData name="AJAY MAHADEV 2024" userId="S::kh.en.u4bca24206@kh.students.amrita.edu::9b9a16c9-52bd-4d12-a1b2-aa59de93752c" providerId="AD" clId="Web-{E7F7AAB7-2C7A-CB7F-9F15-E4F5B36678C1}" dt="2025-10-05T15:13:15.769" v="0" actId="1076"/>
          <ac:picMkLst>
            <pc:docMk/>
            <pc:sldMk cId="2971356071" sldId="261"/>
            <ac:picMk id="5" creationId="{87357A5E-FB03-92D3-03F1-3EF304F8B561}"/>
          </ac:picMkLst>
        </pc:picChg>
      </pc:sldChg>
      <pc:sldChg chg="modSp">
        <pc:chgData name="AJAY MAHADEV 2024" userId="S::kh.en.u4bca24206@kh.students.amrita.edu::9b9a16c9-52bd-4d12-a1b2-aa59de93752c" providerId="AD" clId="Web-{E7F7AAB7-2C7A-CB7F-9F15-E4F5B36678C1}" dt="2025-10-05T15:14:33.099" v="1" actId="1076"/>
        <pc:sldMkLst>
          <pc:docMk/>
          <pc:sldMk cId="3759971484" sldId="268"/>
        </pc:sldMkLst>
        <pc:picChg chg="mod">
          <ac:chgData name="AJAY MAHADEV 2024" userId="S::kh.en.u4bca24206@kh.students.amrita.edu::9b9a16c9-52bd-4d12-a1b2-aa59de93752c" providerId="AD" clId="Web-{E7F7AAB7-2C7A-CB7F-9F15-E4F5B36678C1}" dt="2025-10-05T15:14:33.099" v="1" actId="1076"/>
          <ac:picMkLst>
            <pc:docMk/>
            <pc:sldMk cId="3759971484" sldId="268"/>
            <ac:picMk id="5" creationId="{D6CCD902-8A40-B780-7CC7-F129C33919E0}"/>
          </ac:picMkLst>
        </pc:picChg>
      </pc:sldChg>
      <pc:sldChg chg="modSp">
        <pc:chgData name="AJAY MAHADEV 2024" userId="S::kh.en.u4bca24206@kh.students.amrita.edu::9b9a16c9-52bd-4d12-a1b2-aa59de93752c" providerId="AD" clId="Web-{E7F7AAB7-2C7A-CB7F-9F15-E4F5B36678C1}" dt="2025-10-05T15:16:01.303" v="6" actId="20577"/>
        <pc:sldMkLst>
          <pc:docMk/>
          <pc:sldMk cId="3351091524" sldId="334"/>
        </pc:sldMkLst>
        <pc:spChg chg="mod">
          <ac:chgData name="AJAY MAHADEV 2024" userId="S::kh.en.u4bca24206@kh.students.amrita.edu::9b9a16c9-52bd-4d12-a1b2-aa59de93752c" providerId="AD" clId="Web-{E7F7AAB7-2C7A-CB7F-9F15-E4F5B36678C1}" dt="2025-10-05T15:16:01.303" v="6" actId="20577"/>
          <ac:spMkLst>
            <pc:docMk/>
            <pc:sldMk cId="3351091524" sldId="334"/>
            <ac:spMk id="3" creationId="{00000000-0000-0000-0000-000000000000}"/>
          </ac:spMkLst>
        </pc:spChg>
      </pc:sldChg>
    </pc:docChg>
  </pc:docChgLst>
  <pc:docChgLst>
    <pc:chgData name="SANJAY SIVAN 2024" userId="S::kh.en.u4bca24249@kh.students.amrita.edu::6139339b-c4d2-4f1d-9455-1ab2db1c1bc9" providerId="AD" clId="Web-{D843F6C8-ED61-DCD1-A801-1BB61FEC2489}"/>
    <pc:docChg chg="addSld delSld">
      <pc:chgData name="SANJAY SIVAN 2024" userId="S::kh.en.u4bca24249@kh.students.amrita.edu::6139339b-c4d2-4f1d-9455-1ab2db1c1bc9" providerId="AD" clId="Web-{D843F6C8-ED61-DCD1-A801-1BB61FEC2489}" dt="2025-10-07T14:08:54.169" v="1"/>
      <pc:docMkLst>
        <pc:docMk/>
      </pc:docMkLst>
      <pc:sldChg chg="del">
        <pc:chgData name="SANJAY SIVAN 2024" userId="S::kh.en.u4bca24249@kh.students.amrita.edu::6139339b-c4d2-4f1d-9455-1ab2db1c1bc9" providerId="AD" clId="Web-{D843F6C8-ED61-DCD1-A801-1BB61FEC2489}" dt="2025-10-07T14:08:40.529" v="0"/>
        <pc:sldMkLst>
          <pc:docMk/>
          <pc:sldMk cId="330633133" sldId="340"/>
        </pc:sldMkLst>
      </pc:sldChg>
      <pc:sldChg chg="new">
        <pc:chgData name="SANJAY SIVAN 2024" userId="S::kh.en.u4bca24249@kh.students.amrita.edu::6139339b-c4d2-4f1d-9455-1ab2db1c1bc9" providerId="AD" clId="Web-{D843F6C8-ED61-DCD1-A801-1BB61FEC2489}" dt="2025-10-07T14:08:54.169" v="1"/>
        <pc:sldMkLst>
          <pc:docMk/>
          <pc:sldMk cId="1475585143" sldId="34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9BEFC-A79A-41FE-B932-B5B7E135AE96}" type="datetimeFigureOut">
              <a:rPr lang="en-IN" smtClean="0"/>
              <a:t>07-10-2025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7AEA1-B36A-4D4E-BFB1-510DDB0ED7B1}" type="slidenum">
              <a:rPr lang="en-IN" smtClean="0"/>
              <a:t>‹#›</a:t>
            </a:fld>
            <a:endParaRPr lang="en-IN"/>
          </a:p>
        </p:txBody>
      </p:sp>
    </p:spTree>
    <p:extLst>
      <p:ext uri="{BB962C8B-B14F-4D97-AF65-F5344CB8AC3E}">
        <p14:creationId xmlns:p14="http://schemas.microsoft.com/office/powerpoint/2010/main" val="237501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37AEA1-B36A-4D4E-BFB1-510DDB0ED7B1}" type="slidenum">
              <a:rPr lang="en-IN" smtClean="0"/>
              <a:t>5</a:t>
            </a:fld>
            <a:endParaRPr lang="en-IN"/>
          </a:p>
        </p:txBody>
      </p:sp>
    </p:spTree>
    <p:extLst>
      <p:ext uri="{BB962C8B-B14F-4D97-AF65-F5344CB8AC3E}">
        <p14:creationId xmlns:p14="http://schemas.microsoft.com/office/powerpoint/2010/main" val="1747008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8883F1-FC8C-4AAF-8042-4E2F7529C5C5}" type="datetimeFigureOut">
              <a:rPr lang="en-IN" smtClean="0"/>
              <a:t>07-10-2025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D26D7-971A-4166-A7F7-21BA3A8A8FAE}" type="slidenum">
              <a:rPr lang="en-IN" smtClean="0"/>
              <a:t>‹#›</a:t>
            </a:fld>
            <a:endParaRPr lang="en-IN"/>
          </a:p>
        </p:txBody>
      </p:sp>
    </p:spTree>
    <p:extLst>
      <p:ext uri="{BB962C8B-B14F-4D97-AF65-F5344CB8AC3E}">
        <p14:creationId xmlns:p14="http://schemas.microsoft.com/office/powerpoint/2010/main" val="3283901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8883F1-FC8C-4AAF-8042-4E2F7529C5C5}"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D26D7-971A-4166-A7F7-21BA3A8A8FAE}" type="slidenum">
              <a:rPr lang="en-IN" smtClean="0"/>
              <a:t>‹#›</a:t>
            </a:fld>
            <a:endParaRPr lang="en-IN"/>
          </a:p>
        </p:txBody>
      </p:sp>
    </p:spTree>
    <p:extLst>
      <p:ext uri="{BB962C8B-B14F-4D97-AF65-F5344CB8AC3E}">
        <p14:creationId xmlns:p14="http://schemas.microsoft.com/office/powerpoint/2010/main" val="309071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8883F1-FC8C-4AAF-8042-4E2F7529C5C5}"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D26D7-971A-4166-A7F7-21BA3A8A8FAE}" type="slidenum">
              <a:rPr lang="en-IN" smtClean="0"/>
              <a:t>‹#›</a:t>
            </a:fld>
            <a:endParaRPr lang="en-IN"/>
          </a:p>
        </p:txBody>
      </p:sp>
    </p:spTree>
    <p:extLst>
      <p:ext uri="{BB962C8B-B14F-4D97-AF65-F5344CB8AC3E}">
        <p14:creationId xmlns:p14="http://schemas.microsoft.com/office/powerpoint/2010/main" val="589275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8883F1-FC8C-4AAF-8042-4E2F7529C5C5}"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D26D7-971A-4166-A7F7-21BA3A8A8FA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89126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8883F1-FC8C-4AAF-8042-4E2F7529C5C5}"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D26D7-971A-4166-A7F7-21BA3A8A8FAE}" type="slidenum">
              <a:rPr lang="en-IN" smtClean="0"/>
              <a:t>‹#›</a:t>
            </a:fld>
            <a:endParaRPr lang="en-IN"/>
          </a:p>
        </p:txBody>
      </p:sp>
    </p:spTree>
    <p:extLst>
      <p:ext uri="{BB962C8B-B14F-4D97-AF65-F5344CB8AC3E}">
        <p14:creationId xmlns:p14="http://schemas.microsoft.com/office/powerpoint/2010/main" val="1353086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8883F1-FC8C-4AAF-8042-4E2F7529C5C5}" type="datetimeFigureOut">
              <a:rPr lang="en-IN" smtClean="0"/>
              <a:t>07-10-2025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8D26D7-971A-4166-A7F7-21BA3A8A8FAE}" type="slidenum">
              <a:rPr lang="en-IN" smtClean="0"/>
              <a:t>‹#›</a:t>
            </a:fld>
            <a:endParaRPr lang="en-IN"/>
          </a:p>
        </p:txBody>
      </p:sp>
    </p:spTree>
    <p:extLst>
      <p:ext uri="{BB962C8B-B14F-4D97-AF65-F5344CB8AC3E}">
        <p14:creationId xmlns:p14="http://schemas.microsoft.com/office/powerpoint/2010/main" val="2013212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8883F1-FC8C-4AAF-8042-4E2F7529C5C5}" type="datetimeFigureOut">
              <a:rPr lang="en-IN" smtClean="0"/>
              <a:t>07-10-2025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8D26D7-971A-4166-A7F7-21BA3A8A8FAE}" type="slidenum">
              <a:rPr lang="en-IN" smtClean="0"/>
              <a:t>‹#›</a:t>
            </a:fld>
            <a:endParaRPr lang="en-IN"/>
          </a:p>
        </p:txBody>
      </p:sp>
    </p:spTree>
    <p:extLst>
      <p:ext uri="{BB962C8B-B14F-4D97-AF65-F5344CB8AC3E}">
        <p14:creationId xmlns:p14="http://schemas.microsoft.com/office/powerpoint/2010/main" val="212655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883F1-FC8C-4AAF-8042-4E2F7529C5C5}" type="datetimeFigureOut">
              <a:rPr lang="en-IN" smtClean="0"/>
              <a:t>07-10-2025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D26D7-971A-4166-A7F7-21BA3A8A8FAE}" type="slidenum">
              <a:rPr lang="en-IN" smtClean="0"/>
              <a:t>‹#›</a:t>
            </a:fld>
            <a:endParaRPr lang="en-IN"/>
          </a:p>
        </p:txBody>
      </p:sp>
    </p:spTree>
    <p:extLst>
      <p:ext uri="{BB962C8B-B14F-4D97-AF65-F5344CB8AC3E}">
        <p14:creationId xmlns:p14="http://schemas.microsoft.com/office/powerpoint/2010/main" val="2721548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883F1-FC8C-4AAF-8042-4E2F7529C5C5}" type="datetimeFigureOut">
              <a:rPr lang="en-IN" smtClean="0"/>
              <a:t>07-10-2025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D26D7-971A-4166-A7F7-21BA3A8A8FAE}" type="slidenum">
              <a:rPr lang="en-IN" smtClean="0"/>
              <a:t>‹#›</a:t>
            </a:fld>
            <a:endParaRPr lang="en-IN"/>
          </a:p>
        </p:txBody>
      </p:sp>
    </p:spTree>
    <p:extLst>
      <p:ext uri="{BB962C8B-B14F-4D97-AF65-F5344CB8AC3E}">
        <p14:creationId xmlns:p14="http://schemas.microsoft.com/office/powerpoint/2010/main" val="3201355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8883F1-FC8C-4AAF-8042-4E2F7529C5C5}" type="datetimeFigureOut">
              <a:rPr lang="en-IN" smtClean="0"/>
              <a:t>07-10-2025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D26D7-971A-4166-A7F7-21BA3A8A8FAE}" type="slidenum">
              <a:rPr lang="en-IN" smtClean="0"/>
              <a:t>‹#›</a:t>
            </a:fld>
            <a:endParaRPr lang="en-IN"/>
          </a:p>
        </p:txBody>
      </p:sp>
    </p:spTree>
    <p:extLst>
      <p:ext uri="{BB962C8B-B14F-4D97-AF65-F5344CB8AC3E}">
        <p14:creationId xmlns:p14="http://schemas.microsoft.com/office/powerpoint/2010/main" val="2792224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883F1-FC8C-4AAF-8042-4E2F7529C5C5}" type="datetimeFigureOut">
              <a:rPr lang="en-IN" smtClean="0"/>
              <a:t>07-10-2025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8D26D7-971A-4166-A7F7-21BA3A8A8FAE}" type="slidenum">
              <a:rPr lang="en-IN" smtClean="0"/>
              <a:t>‹#›</a:t>
            </a:fld>
            <a:endParaRPr lang="en-IN"/>
          </a:p>
        </p:txBody>
      </p:sp>
    </p:spTree>
    <p:extLst>
      <p:ext uri="{BB962C8B-B14F-4D97-AF65-F5344CB8AC3E}">
        <p14:creationId xmlns:p14="http://schemas.microsoft.com/office/powerpoint/2010/main" val="405747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8883F1-FC8C-4AAF-8042-4E2F7529C5C5}"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D26D7-971A-4166-A7F7-21BA3A8A8FAE}" type="slidenum">
              <a:rPr lang="en-IN" smtClean="0"/>
              <a:t>‹#›</a:t>
            </a:fld>
            <a:endParaRPr lang="en-IN"/>
          </a:p>
        </p:txBody>
      </p:sp>
    </p:spTree>
    <p:extLst>
      <p:ext uri="{BB962C8B-B14F-4D97-AF65-F5344CB8AC3E}">
        <p14:creationId xmlns:p14="http://schemas.microsoft.com/office/powerpoint/2010/main" val="382899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8883F1-FC8C-4AAF-8042-4E2F7529C5C5}" type="datetimeFigureOut">
              <a:rPr lang="en-IN" smtClean="0"/>
              <a:t>07-10-2025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8D26D7-971A-4166-A7F7-21BA3A8A8FAE}" type="slidenum">
              <a:rPr lang="en-IN" smtClean="0"/>
              <a:t>‹#›</a:t>
            </a:fld>
            <a:endParaRPr lang="en-IN"/>
          </a:p>
        </p:txBody>
      </p:sp>
    </p:spTree>
    <p:extLst>
      <p:ext uri="{BB962C8B-B14F-4D97-AF65-F5344CB8AC3E}">
        <p14:creationId xmlns:p14="http://schemas.microsoft.com/office/powerpoint/2010/main" val="115493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8883F1-FC8C-4AAF-8042-4E2F7529C5C5}" type="datetimeFigureOut">
              <a:rPr lang="en-IN" smtClean="0"/>
              <a:t>07-10-2025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8D26D7-971A-4166-A7F7-21BA3A8A8FAE}" type="slidenum">
              <a:rPr lang="en-IN" smtClean="0"/>
              <a:t>‹#›</a:t>
            </a:fld>
            <a:endParaRPr lang="en-IN"/>
          </a:p>
        </p:txBody>
      </p:sp>
    </p:spTree>
    <p:extLst>
      <p:ext uri="{BB962C8B-B14F-4D97-AF65-F5344CB8AC3E}">
        <p14:creationId xmlns:p14="http://schemas.microsoft.com/office/powerpoint/2010/main" val="261001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8883F1-FC8C-4AAF-8042-4E2F7529C5C5}" type="datetimeFigureOut">
              <a:rPr lang="en-IN" smtClean="0"/>
              <a:t>07-10-2025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8D26D7-971A-4166-A7F7-21BA3A8A8FAE}" type="slidenum">
              <a:rPr lang="en-IN" smtClean="0"/>
              <a:t>‹#›</a:t>
            </a:fld>
            <a:endParaRPr lang="en-IN"/>
          </a:p>
        </p:txBody>
      </p:sp>
    </p:spTree>
    <p:extLst>
      <p:ext uri="{BB962C8B-B14F-4D97-AF65-F5344CB8AC3E}">
        <p14:creationId xmlns:p14="http://schemas.microsoft.com/office/powerpoint/2010/main" val="2685775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8883F1-FC8C-4AAF-8042-4E2F7529C5C5}"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D26D7-971A-4166-A7F7-21BA3A8A8FAE}" type="slidenum">
              <a:rPr lang="en-IN" smtClean="0"/>
              <a:t>‹#›</a:t>
            </a:fld>
            <a:endParaRPr lang="en-IN"/>
          </a:p>
        </p:txBody>
      </p:sp>
    </p:spTree>
    <p:extLst>
      <p:ext uri="{BB962C8B-B14F-4D97-AF65-F5344CB8AC3E}">
        <p14:creationId xmlns:p14="http://schemas.microsoft.com/office/powerpoint/2010/main" val="125865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8883F1-FC8C-4AAF-8042-4E2F7529C5C5}"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8D26D7-971A-4166-A7F7-21BA3A8A8FAE}" type="slidenum">
              <a:rPr lang="en-IN" smtClean="0"/>
              <a:t>‹#›</a:t>
            </a:fld>
            <a:endParaRPr lang="en-IN"/>
          </a:p>
        </p:txBody>
      </p:sp>
    </p:spTree>
    <p:extLst>
      <p:ext uri="{BB962C8B-B14F-4D97-AF65-F5344CB8AC3E}">
        <p14:creationId xmlns:p14="http://schemas.microsoft.com/office/powerpoint/2010/main" val="4089491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98883F1-FC8C-4AAF-8042-4E2F7529C5C5}" type="datetimeFigureOut">
              <a:rPr lang="en-IN" smtClean="0"/>
              <a:t>07-10-2025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F8D26D7-971A-4166-A7F7-21BA3A8A8FAE}" type="slidenum">
              <a:rPr lang="en-IN" smtClean="0"/>
              <a:t>‹#›</a:t>
            </a:fld>
            <a:endParaRPr lang="en-IN"/>
          </a:p>
        </p:txBody>
      </p:sp>
    </p:spTree>
    <p:extLst>
      <p:ext uri="{BB962C8B-B14F-4D97-AF65-F5344CB8AC3E}">
        <p14:creationId xmlns:p14="http://schemas.microsoft.com/office/powerpoint/2010/main" val="217765671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schools.com/java/default.asp" TargetMode="External"/><Relationship Id="rId2" Type="http://schemas.openxmlformats.org/officeDocument/2006/relationships/hyperlink" Target="https://www.w3schools.com/python/default.asp" TargetMode="External"/><Relationship Id="rId1" Type="http://schemas.openxmlformats.org/officeDocument/2006/relationships/slideLayout" Target="../slideLayouts/slideLayout2.xml"/><Relationship Id="rId5" Type="http://schemas.openxmlformats.org/officeDocument/2006/relationships/hyperlink" Target="https://www.w3schools.com/c/c_memory_management.php" TargetMode="External"/><Relationship Id="rId4" Type="http://schemas.openxmlformats.org/officeDocument/2006/relationships/hyperlink" Target="https://www.w3schools.com/c/c_files.php"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B846-7ED2-36CB-3706-B471AF68D166}"/>
              </a:ext>
            </a:extLst>
          </p:cNvPr>
          <p:cNvSpPr>
            <a:spLocks noGrp="1"/>
          </p:cNvSpPr>
          <p:nvPr>
            <p:ph type="ctrTitle"/>
          </p:nvPr>
        </p:nvSpPr>
        <p:spPr/>
        <p:txBody>
          <a:bodyPr/>
          <a:lstStyle/>
          <a:p>
            <a:r>
              <a:rPr lang="en-IN" dirty="0"/>
              <a:t>Module 2</a:t>
            </a:r>
          </a:p>
        </p:txBody>
      </p:sp>
      <p:sp>
        <p:nvSpPr>
          <p:cNvPr id="3" name="Subtitle 2">
            <a:extLst>
              <a:ext uri="{FF2B5EF4-FFF2-40B4-BE49-F238E27FC236}">
                <a16:creationId xmlns:a16="http://schemas.microsoft.com/office/drawing/2014/main" id="{1CF86D3A-2781-4B82-8FDA-C25832AC2EAA}"/>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53865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56D2-2B2C-E2E2-A19E-443A9F8F5D3E}"/>
              </a:ext>
            </a:extLst>
          </p:cNvPr>
          <p:cNvSpPr>
            <a:spLocks noGrp="1"/>
          </p:cNvSpPr>
          <p:nvPr>
            <p:ph type="title"/>
          </p:nvPr>
        </p:nvSpPr>
        <p:spPr/>
        <p:txBody>
          <a:bodyPr>
            <a:normAutofit/>
          </a:bodyPr>
          <a:lstStyle/>
          <a:p>
            <a:r>
              <a:rPr lang="en-US" sz="2800" cap="none" dirty="0"/>
              <a:t>Program to find the average of n numbers using arrays</a:t>
            </a:r>
            <a:endParaRPr lang="en-IN" sz="2800" cap="none" dirty="0"/>
          </a:p>
        </p:txBody>
      </p:sp>
      <p:pic>
        <p:nvPicPr>
          <p:cNvPr id="5" name="Content Placeholder 4">
            <a:extLst>
              <a:ext uri="{FF2B5EF4-FFF2-40B4-BE49-F238E27FC236}">
                <a16:creationId xmlns:a16="http://schemas.microsoft.com/office/drawing/2014/main" id="{6D309D85-CB81-5D85-5B29-9AC63C984C90}"/>
              </a:ext>
            </a:extLst>
          </p:cNvPr>
          <p:cNvPicPr>
            <a:picLocks noGrp="1" noChangeAspect="1"/>
          </p:cNvPicPr>
          <p:nvPr>
            <p:ph idx="1"/>
          </p:nvPr>
        </p:nvPicPr>
        <p:blipFill>
          <a:blip r:embed="rId2"/>
          <a:stretch>
            <a:fillRect/>
          </a:stretch>
        </p:blipFill>
        <p:spPr>
          <a:xfrm>
            <a:off x="913795" y="2245023"/>
            <a:ext cx="5026930" cy="4138677"/>
          </a:xfrm>
        </p:spPr>
      </p:pic>
      <p:pic>
        <p:nvPicPr>
          <p:cNvPr id="7" name="Picture 6">
            <a:extLst>
              <a:ext uri="{FF2B5EF4-FFF2-40B4-BE49-F238E27FC236}">
                <a16:creationId xmlns:a16="http://schemas.microsoft.com/office/drawing/2014/main" id="{9686CEE9-C31F-3750-5E44-4CEAE7ADB3B2}"/>
              </a:ext>
            </a:extLst>
          </p:cNvPr>
          <p:cNvPicPr>
            <a:picLocks noChangeAspect="1"/>
          </p:cNvPicPr>
          <p:nvPr/>
        </p:nvPicPr>
        <p:blipFill>
          <a:blip r:embed="rId3"/>
          <a:stretch>
            <a:fillRect/>
          </a:stretch>
        </p:blipFill>
        <p:spPr>
          <a:xfrm>
            <a:off x="7207720" y="3087980"/>
            <a:ext cx="3086468" cy="2045398"/>
          </a:xfrm>
          <a:prstGeom prst="rect">
            <a:avLst/>
          </a:prstGeom>
        </p:spPr>
      </p:pic>
    </p:spTree>
    <p:extLst>
      <p:ext uri="{BB962C8B-B14F-4D97-AF65-F5344CB8AC3E}">
        <p14:creationId xmlns:p14="http://schemas.microsoft.com/office/powerpoint/2010/main" val="277320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A77EC9-A306-7C1E-C15F-FED3CDF28E03}"/>
              </a:ext>
            </a:extLst>
          </p:cNvPr>
          <p:cNvPicPr>
            <a:picLocks noGrp="1" noChangeAspect="1"/>
          </p:cNvPicPr>
          <p:nvPr>
            <p:ph idx="1"/>
          </p:nvPr>
        </p:nvPicPr>
        <p:blipFill>
          <a:blip r:embed="rId2"/>
          <a:stretch>
            <a:fillRect/>
          </a:stretch>
        </p:blipFill>
        <p:spPr>
          <a:xfrm>
            <a:off x="1063319" y="1071908"/>
            <a:ext cx="5523942" cy="4589895"/>
          </a:xfrm>
        </p:spPr>
      </p:pic>
      <p:pic>
        <p:nvPicPr>
          <p:cNvPr id="7" name="Picture 6">
            <a:extLst>
              <a:ext uri="{FF2B5EF4-FFF2-40B4-BE49-F238E27FC236}">
                <a16:creationId xmlns:a16="http://schemas.microsoft.com/office/drawing/2014/main" id="{2A208154-567F-74D7-CBCF-4B1A76159D08}"/>
              </a:ext>
            </a:extLst>
          </p:cNvPr>
          <p:cNvPicPr>
            <a:picLocks noChangeAspect="1"/>
          </p:cNvPicPr>
          <p:nvPr/>
        </p:nvPicPr>
        <p:blipFill>
          <a:blip r:embed="rId3"/>
          <a:stretch>
            <a:fillRect/>
          </a:stretch>
        </p:blipFill>
        <p:spPr>
          <a:xfrm>
            <a:off x="8063960" y="2892724"/>
            <a:ext cx="3545406" cy="2349535"/>
          </a:xfrm>
          <a:prstGeom prst="rect">
            <a:avLst/>
          </a:prstGeom>
        </p:spPr>
      </p:pic>
    </p:spTree>
    <p:extLst>
      <p:ext uri="{BB962C8B-B14F-4D97-AF65-F5344CB8AC3E}">
        <p14:creationId xmlns:p14="http://schemas.microsoft.com/office/powerpoint/2010/main" val="63939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903-4B5C-CFF0-3118-1B830EA826D0}"/>
              </a:ext>
            </a:extLst>
          </p:cNvPr>
          <p:cNvSpPr>
            <a:spLocks noGrp="1"/>
          </p:cNvSpPr>
          <p:nvPr>
            <p:ph type="title"/>
          </p:nvPr>
        </p:nvSpPr>
        <p:spPr/>
        <p:txBody>
          <a:bodyPr/>
          <a:lstStyle/>
          <a:p>
            <a:r>
              <a:rPr lang="en-IN" b="1" dirty="0"/>
              <a:t>Multidimensional Arrays in C</a:t>
            </a:r>
            <a:br>
              <a:rPr lang="en-IN" b="1" dirty="0"/>
            </a:br>
            <a:endParaRPr lang="en-IN" dirty="0"/>
          </a:p>
        </p:txBody>
      </p:sp>
      <p:sp>
        <p:nvSpPr>
          <p:cNvPr id="3" name="Content Placeholder 2">
            <a:extLst>
              <a:ext uri="{FF2B5EF4-FFF2-40B4-BE49-F238E27FC236}">
                <a16:creationId xmlns:a16="http://schemas.microsoft.com/office/drawing/2014/main" id="{2A60980D-189D-C1A4-8966-40D4931D30B8}"/>
              </a:ext>
            </a:extLst>
          </p:cNvPr>
          <p:cNvSpPr>
            <a:spLocks noGrp="1"/>
          </p:cNvSpPr>
          <p:nvPr>
            <p:ph idx="1"/>
          </p:nvPr>
        </p:nvSpPr>
        <p:spPr/>
        <p:txBody>
          <a:bodyPr>
            <a:normAutofit fontScale="85000" lnSpcReduction="20000"/>
          </a:bodyPr>
          <a:lstStyle/>
          <a:p>
            <a:r>
              <a:rPr lang="en-US" dirty="0"/>
              <a:t>A multi-dimensional array can be defined as an array that has more than one dimension. Having more than one dimension means that it can grow in multiple directions. Some popular multidimensional arrays are 2D arrays and 3D arrays.</a:t>
            </a:r>
          </a:p>
          <a:p>
            <a:r>
              <a:rPr lang="en-US" dirty="0"/>
              <a:t>Syntax</a:t>
            </a:r>
          </a:p>
          <a:p>
            <a:endParaRPr lang="en-US" dirty="0"/>
          </a:p>
          <a:p>
            <a:r>
              <a:rPr lang="en-US" dirty="0"/>
              <a:t>The general form of declaring N-dimensional arrays is shown below:</a:t>
            </a:r>
          </a:p>
          <a:p>
            <a:pPr marL="0" indent="0">
              <a:buNone/>
            </a:pPr>
            <a:r>
              <a:rPr lang="en-US" dirty="0"/>
              <a:t>	 </a:t>
            </a:r>
            <a:r>
              <a:rPr lang="en-US" dirty="0">
                <a:solidFill>
                  <a:srgbClr val="FF0000"/>
                </a:solidFill>
              </a:rPr>
              <a:t>Datatype  </a:t>
            </a:r>
            <a:r>
              <a:rPr lang="en-US" dirty="0" err="1">
                <a:solidFill>
                  <a:srgbClr val="FF0000"/>
                </a:solidFill>
              </a:rPr>
              <a:t>arr_name</a:t>
            </a:r>
            <a:r>
              <a:rPr lang="en-US" dirty="0">
                <a:solidFill>
                  <a:srgbClr val="FF0000"/>
                </a:solidFill>
              </a:rPr>
              <a:t>[size1][size2]….[</a:t>
            </a:r>
            <a:r>
              <a:rPr lang="en-US" dirty="0" err="1">
                <a:solidFill>
                  <a:srgbClr val="FF0000"/>
                </a:solidFill>
              </a:rPr>
              <a:t>sizeN</a:t>
            </a:r>
            <a:r>
              <a:rPr lang="en-US" dirty="0">
                <a:solidFill>
                  <a:srgbClr val="FF0000"/>
                </a:solidFill>
              </a:rPr>
              <a:t>];</a:t>
            </a:r>
          </a:p>
          <a:p>
            <a:r>
              <a:rPr lang="en-US" dirty="0"/>
              <a:t> </a:t>
            </a:r>
            <a:r>
              <a:rPr lang="en-US" dirty="0">
                <a:solidFill>
                  <a:srgbClr val="FF0000"/>
                </a:solidFill>
              </a:rPr>
              <a:t>   </a:t>
            </a:r>
            <a:r>
              <a:rPr lang="en-US" dirty="0" err="1"/>
              <a:t>dataype</a:t>
            </a:r>
            <a:r>
              <a:rPr lang="en-US" dirty="0"/>
              <a:t>: Type of data to be stored in the array.</a:t>
            </a:r>
          </a:p>
          <a:p>
            <a:r>
              <a:rPr lang="en-US" dirty="0"/>
              <a:t>    </a:t>
            </a:r>
            <a:r>
              <a:rPr lang="en-US" dirty="0" err="1"/>
              <a:t>arr_name</a:t>
            </a:r>
            <a:r>
              <a:rPr lang="en-US" dirty="0"/>
              <a:t>: Name assigned to the array.</a:t>
            </a:r>
          </a:p>
          <a:p>
            <a:r>
              <a:rPr lang="en-US" dirty="0"/>
              <a:t>    size1, size2,…, </a:t>
            </a:r>
            <a:r>
              <a:rPr lang="en-US" dirty="0" err="1"/>
              <a:t>sizeN</a:t>
            </a:r>
            <a:r>
              <a:rPr lang="en-US" dirty="0"/>
              <a:t>: Size of each dimension.</a:t>
            </a:r>
            <a:endParaRPr lang="en-IN" dirty="0"/>
          </a:p>
        </p:txBody>
      </p:sp>
    </p:spTree>
    <p:extLst>
      <p:ext uri="{BB962C8B-B14F-4D97-AF65-F5344CB8AC3E}">
        <p14:creationId xmlns:p14="http://schemas.microsoft.com/office/powerpoint/2010/main" val="1325140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937"/>
            <a:ext cx="10972800" cy="614361"/>
          </a:xfrm>
        </p:spPr>
        <p:txBody>
          <a:bodyPr>
            <a:noAutofit/>
          </a:bodyPr>
          <a:lstStyle/>
          <a:p>
            <a:pPr fontAlgn="base"/>
            <a:r>
              <a:rPr lang="en-US" sz="3733" dirty="0">
                <a:latin typeface="Times New Roman" pitchFamily="18" charset="0"/>
                <a:ea typeface="+mn-ea"/>
                <a:cs typeface="Times New Roman" pitchFamily="18" charset="0"/>
              </a:rPr>
              <a:t>Initialization of 2D arrays</a:t>
            </a:r>
          </a:p>
        </p:txBody>
      </p:sp>
      <p:sp>
        <p:nvSpPr>
          <p:cNvPr id="3" name="Content Placeholder 2"/>
          <p:cNvSpPr>
            <a:spLocks noGrp="1"/>
          </p:cNvSpPr>
          <p:nvPr>
            <p:ph idx="1"/>
          </p:nvPr>
        </p:nvSpPr>
        <p:spPr>
          <a:xfrm>
            <a:off x="203200" y="685800"/>
            <a:ext cx="11988800" cy="5892800"/>
          </a:xfrm>
        </p:spPr>
        <p:txBody>
          <a:bodyPr numCol="1">
            <a:normAutofit/>
          </a:bodyPr>
          <a:lstStyle/>
          <a:p>
            <a:pPr marL="0" indent="0">
              <a:buNone/>
            </a:pPr>
            <a:endParaRPr lang="en-US" sz="2667" i="1" dirty="0">
              <a:latin typeface="Times New Roman" pitchFamily="18" charset="0"/>
              <a:cs typeface="Times New Roman" pitchFamily="18" charset="0"/>
            </a:endParaRPr>
          </a:p>
          <a:p>
            <a:pPr marL="0" indent="0">
              <a:buNone/>
            </a:pPr>
            <a:r>
              <a:rPr lang="en-US" sz="2667" i="1" dirty="0" err="1">
                <a:latin typeface="Times New Roman" pitchFamily="18" charset="0"/>
                <a:cs typeface="Times New Roman" pitchFamily="18" charset="0"/>
              </a:rPr>
              <a:t>int</a:t>
            </a:r>
            <a:r>
              <a:rPr lang="en-US" sz="2667" i="1" dirty="0">
                <a:latin typeface="Times New Roman" pitchFamily="18" charset="0"/>
                <a:cs typeface="Times New Roman" pitchFamily="18" charset="0"/>
              </a:rPr>
              <a:t> </a:t>
            </a:r>
            <a:r>
              <a:rPr lang="en-US" sz="2667" i="1" dirty="0" err="1">
                <a:latin typeface="Times New Roman" pitchFamily="18" charset="0"/>
                <a:cs typeface="Times New Roman" pitchFamily="18" charset="0"/>
              </a:rPr>
              <a:t>arr</a:t>
            </a:r>
            <a:r>
              <a:rPr lang="en-US" sz="2667" i="1" dirty="0">
                <a:latin typeface="Times New Roman" pitchFamily="18" charset="0"/>
                <a:cs typeface="Times New Roman" pitchFamily="18" charset="0"/>
              </a:rPr>
              <a:t>[3][4] = {0, 1 ,2 ,3 ,4 , 5 , 6 , 7 , 8 , 9 , 10 , 11}</a:t>
            </a:r>
          </a:p>
          <a:p>
            <a:pPr marL="0" indent="0">
              <a:buNone/>
            </a:pPr>
            <a:r>
              <a:rPr lang="en-US" sz="2667" i="1" dirty="0">
                <a:latin typeface="Times New Roman" pitchFamily="18" charset="0"/>
                <a:cs typeface="Times New Roman" pitchFamily="18" charset="0"/>
              </a:rPr>
              <a:t>Or</a:t>
            </a:r>
          </a:p>
          <a:p>
            <a:pPr marL="0" indent="0">
              <a:buNone/>
            </a:pPr>
            <a:r>
              <a:rPr lang="en-US" sz="2667" i="1" dirty="0" err="1">
                <a:latin typeface="Times New Roman" pitchFamily="18" charset="0"/>
                <a:cs typeface="Times New Roman" pitchFamily="18" charset="0"/>
              </a:rPr>
              <a:t>int</a:t>
            </a:r>
            <a:r>
              <a:rPr lang="en-US" sz="2667" i="1" dirty="0">
                <a:latin typeface="Times New Roman" pitchFamily="18" charset="0"/>
                <a:cs typeface="Times New Roman" pitchFamily="18" charset="0"/>
              </a:rPr>
              <a:t> </a:t>
            </a:r>
            <a:r>
              <a:rPr lang="en-US" sz="2667" i="1" dirty="0" err="1">
                <a:latin typeface="Times New Roman" pitchFamily="18" charset="0"/>
                <a:cs typeface="Times New Roman" pitchFamily="18" charset="0"/>
              </a:rPr>
              <a:t>arr</a:t>
            </a:r>
            <a:r>
              <a:rPr lang="en-US" sz="2667" i="1" dirty="0">
                <a:latin typeface="Times New Roman" pitchFamily="18" charset="0"/>
                <a:cs typeface="Times New Roman" pitchFamily="18" charset="0"/>
              </a:rPr>
              <a:t>[3][4] = {{0, 1, 2, 3}, {4, 5, 6, 7}, {8, 9, 10, 11}};</a:t>
            </a:r>
          </a:p>
          <a:p>
            <a:r>
              <a:rPr lang="en-US" sz="2667" dirty="0">
                <a:latin typeface="Times New Roman" pitchFamily="18" charset="0"/>
                <a:cs typeface="Times New Roman" pitchFamily="18" charset="0"/>
              </a:rPr>
              <a:t>The elements will be stored in the array from left to right and top to bottom. </a:t>
            </a:r>
          </a:p>
          <a:p>
            <a:r>
              <a:rPr lang="en-US" sz="2667" dirty="0">
                <a:latin typeface="Times New Roman" pitchFamily="18" charset="0"/>
                <a:cs typeface="Times New Roman" pitchFamily="18" charset="0"/>
              </a:rPr>
              <a:t>So, the first 4 elements from the left will be filled in the first row, the next 4 elements in the second row, and so on. </a:t>
            </a:r>
          </a:p>
          <a:p>
            <a:r>
              <a:rPr lang="en-US" sz="2667" dirty="0">
                <a:latin typeface="Times New Roman" pitchFamily="18" charset="0"/>
                <a:cs typeface="Times New Roman" pitchFamily="18" charset="0"/>
              </a:rPr>
              <a:t>This is clearly shown in the second syntax where each set of inner braces represents one row.</a:t>
            </a:r>
          </a:p>
          <a:p>
            <a:pPr marL="0" indent="0">
              <a:buNone/>
            </a:pPr>
            <a:endParaRPr lang="en-US" sz="2667" dirty="0">
              <a:latin typeface="Times New Roman" pitchFamily="18" charset="0"/>
              <a:cs typeface="Times New Roman" pitchFamily="18" charset="0"/>
            </a:endParaRPr>
          </a:p>
        </p:txBody>
      </p:sp>
      <p:sp>
        <p:nvSpPr>
          <p:cNvPr id="5" name="Rectangle 4"/>
          <p:cNvSpPr/>
          <p:nvPr/>
        </p:nvSpPr>
        <p:spPr>
          <a:xfrm>
            <a:off x="7924800" y="584200"/>
            <a:ext cx="4165600" cy="1938992"/>
          </a:xfrm>
          <a:prstGeom prst="rect">
            <a:avLst/>
          </a:prstGeom>
        </p:spPr>
        <p:txBody>
          <a:bodyPr wrap="square">
            <a:spAutoFit/>
          </a:bodyPr>
          <a:lstStyle/>
          <a:p>
            <a:r>
              <a:rPr lang="en-US" sz="2400" b="1" i="1" dirty="0">
                <a:solidFill>
                  <a:srgbClr val="FF0000"/>
                </a:solidFill>
                <a:latin typeface="Times New Roman" pitchFamily="18" charset="0"/>
                <a:cs typeface="Times New Roman" pitchFamily="18" charset="0"/>
              </a:rPr>
              <a:t>Note:</a:t>
            </a:r>
            <a:r>
              <a:rPr lang="en-US" sz="2400" i="1" dirty="0">
                <a:solidFill>
                  <a:srgbClr val="FF0000"/>
                </a:solidFill>
                <a:latin typeface="Times New Roman" pitchFamily="18" charset="0"/>
                <a:cs typeface="Times New Roman" pitchFamily="18" charset="0"/>
              </a:rPr>
              <a:t> The number of elements in initializer list should always be either less than or equal to the total number of elements in the array.</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95977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937"/>
            <a:ext cx="10972800" cy="614361"/>
          </a:xfrm>
        </p:spPr>
        <p:txBody>
          <a:bodyPr>
            <a:normAutofit fontScale="90000"/>
          </a:bodyPr>
          <a:lstStyle/>
          <a:p>
            <a:r>
              <a:rPr lang="en-US" sz="4267" dirty="0">
                <a:latin typeface="Times New Roman" pitchFamily="18" charset="0"/>
                <a:cs typeface="Times New Roman" pitchFamily="18" charset="0"/>
              </a:rPr>
              <a:t>Access the Elements of a 2D Array</a:t>
            </a:r>
          </a:p>
        </p:txBody>
      </p:sp>
      <p:sp>
        <p:nvSpPr>
          <p:cNvPr id="3" name="Content Placeholder 2"/>
          <p:cNvSpPr>
            <a:spLocks noGrp="1"/>
          </p:cNvSpPr>
          <p:nvPr>
            <p:ph idx="1"/>
          </p:nvPr>
        </p:nvSpPr>
        <p:spPr>
          <a:xfrm>
            <a:off x="203200" y="685800"/>
            <a:ext cx="11988800" cy="5892800"/>
          </a:xfrm>
        </p:spPr>
        <p:txBody>
          <a:bodyPr numCol="1">
            <a:normAutofit lnSpcReduction="10000"/>
          </a:bodyPr>
          <a:lstStyle/>
          <a:p>
            <a:r>
              <a:rPr lang="en-US" sz="2667" dirty="0">
                <a:latin typeface="Times New Roman" pitchFamily="18" charset="0"/>
                <a:cs typeface="Times New Roman" pitchFamily="18" charset="0"/>
              </a:rPr>
              <a:t>To access an element of a two-dimensional array, you must specify the index number of both the row and column.</a:t>
            </a:r>
          </a:p>
          <a:p>
            <a:r>
              <a:rPr lang="en-US" sz="2667" dirty="0">
                <a:latin typeface="Times New Roman" pitchFamily="18" charset="0"/>
                <a:cs typeface="Times New Roman" pitchFamily="18" charset="0"/>
              </a:rPr>
              <a:t>This statement accesses the value of the element in the </a:t>
            </a:r>
            <a:r>
              <a:rPr lang="en-US" sz="2667" b="1" dirty="0">
                <a:latin typeface="Times New Roman" pitchFamily="18" charset="0"/>
                <a:cs typeface="Times New Roman" pitchFamily="18" charset="0"/>
              </a:rPr>
              <a:t>first row (0)</a:t>
            </a:r>
            <a:r>
              <a:rPr lang="en-US" sz="2667" dirty="0">
                <a:latin typeface="Times New Roman" pitchFamily="18" charset="0"/>
                <a:cs typeface="Times New Roman" pitchFamily="18" charset="0"/>
              </a:rPr>
              <a:t> and </a:t>
            </a:r>
            <a:r>
              <a:rPr lang="en-US" sz="2667" b="1" dirty="0">
                <a:latin typeface="Times New Roman" pitchFamily="18" charset="0"/>
                <a:cs typeface="Times New Roman" pitchFamily="18" charset="0"/>
              </a:rPr>
              <a:t>third column (2)</a:t>
            </a:r>
            <a:r>
              <a:rPr lang="en-US" sz="2667" dirty="0">
                <a:latin typeface="Times New Roman" pitchFamily="18" charset="0"/>
                <a:cs typeface="Times New Roman" pitchFamily="18" charset="0"/>
              </a:rPr>
              <a:t> of the </a:t>
            </a:r>
            <a:r>
              <a:rPr lang="en-US" sz="2667" b="1" dirty="0">
                <a:latin typeface="Times New Roman" pitchFamily="18" charset="0"/>
                <a:cs typeface="Times New Roman" pitchFamily="18" charset="0"/>
              </a:rPr>
              <a:t>matrix</a:t>
            </a:r>
            <a:r>
              <a:rPr lang="en-US" sz="2667" dirty="0">
                <a:latin typeface="Times New Roman" pitchFamily="18" charset="0"/>
                <a:cs typeface="Times New Roman" pitchFamily="18" charset="0"/>
              </a:rPr>
              <a:t> array.</a:t>
            </a:r>
          </a:p>
          <a:p>
            <a:pPr marL="0" indent="0">
              <a:buNone/>
            </a:pPr>
            <a:r>
              <a:rPr lang="en-US" sz="2667" b="1" dirty="0">
                <a:latin typeface="Times New Roman" pitchFamily="18" charset="0"/>
                <a:cs typeface="Times New Roman" pitchFamily="18" charset="0"/>
              </a:rPr>
              <a:t>Example</a:t>
            </a:r>
          </a:p>
          <a:p>
            <a:pPr marL="0" indent="0">
              <a:buNone/>
            </a:pPr>
            <a:r>
              <a:rPr lang="en-US" sz="2667" dirty="0" err="1">
                <a:latin typeface="Times New Roman" pitchFamily="18" charset="0"/>
                <a:cs typeface="Times New Roman" pitchFamily="18" charset="0"/>
              </a:rPr>
              <a:t>int</a:t>
            </a:r>
            <a:r>
              <a:rPr lang="en-US" sz="2667" dirty="0">
                <a:latin typeface="Times New Roman" pitchFamily="18" charset="0"/>
                <a:cs typeface="Times New Roman" pitchFamily="18" charset="0"/>
              </a:rPr>
              <a:t> matrix[2][3] = { {10, 20, 30}, {40, 50, 60} };</a:t>
            </a:r>
            <a:br>
              <a:rPr lang="en-US" sz="2667" dirty="0">
                <a:latin typeface="Times New Roman" pitchFamily="18" charset="0"/>
                <a:cs typeface="Times New Roman" pitchFamily="18" charset="0"/>
              </a:rPr>
            </a:br>
            <a:br>
              <a:rPr lang="en-US" sz="2667" dirty="0">
                <a:latin typeface="Times New Roman" pitchFamily="18" charset="0"/>
                <a:cs typeface="Times New Roman" pitchFamily="18" charset="0"/>
              </a:rPr>
            </a:br>
            <a:r>
              <a:rPr lang="en-US" sz="2667" dirty="0" err="1">
                <a:latin typeface="Times New Roman" pitchFamily="18" charset="0"/>
                <a:cs typeface="Times New Roman" pitchFamily="18" charset="0"/>
              </a:rPr>
              <a:t>printf</a:t>
            </a:r>
            <a:r>
              <a:rPr lang="en-US" sz="2667" dirty="0">
                <a:latin typeface="Times New Roman" pitchFamily="18" charset="0"/>
                <a:cs typeface="Times New Roman" pitchFamily="18" charset="0"/>
              </a:rPr>
              <a:t>("%d", matrix[0][1]);  // Outputs 20</a:t>
            </a:r>
          </a:p>
          <a:p>
            <a:pPr marL="0" indent="0">
              <a:buNone/>
            </a:pPr>
            <a:endParaRPr lang="en-US" sz="2667" dirty="0">
              <a:latin typeface="Times New Roman" pitchFamily="18" charset="0"/>
              <a:cs typeface="Times New Roman" pitchFamily="18" charset="0"/>
            </a:endParaRPr>
          </a:p>
          <a:p>
            <a:pPr marL="0" indent="0">
              <a:buNone/>
            </a:pPr>
            <a:r>
              <a:rPr lang="en-US" sz="2667" b="1" dirty="0" err="1">
                <a:latin typeface="Times New Roman" pitchFamily="18" charset="0"/>
                <a:cs typeface="Times New Roman" pitchFamily="18" charset="0"/>
              </a:rPr>
              <a:t>Updation</a:t>
            </a:r>
            <a:endParaRPr lang="en-US" sz="2667" b="1" dirty="0">
              <a:latin typeface="Times New Roman" pitchFamily="18" charset="0"/>
              <a:cs typeface="Times New Roman" pitchFamily="18" charset="0"/>
            </a:endParaRPr>
          </a:p>
          <a:p>
            <a:pPr marL="0" indent="0">
              <a:buNone/>
            </a:pPr>
            <a:r>
              <a:rPr lang="en-US" sz="2667" dirty="0">
                <a:latin typeface="Times New Roman" pitchFamily="18" charset="0"/>
                <a:cs typeface="Times New Roman" pitchFamily="18" charset="0"/>
              </a:rPr>
              <a:t>matrix[0][0] = 15;</a:t>
            </a:r>
          </a:p>
        </p:txBody>
      </p:sp>
    </p:spTree>
    <p:extLst>
      <p:ext uri="{BB962C8B-B14F-4D97-AF65-F5344CB8AC3E}">
        <p14:creationId xmlns:p14="http://schemas.microsoft.com/office/powerpoint/2010/main" val="4259152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937"/>
            <a:ext cx="10972800" cy="614361"/>
          </a:xfrm>
        </p:spPr>
        <p:txBody>
          <a:bodyPr>
            <a:normAutofit/>
          </a:bodyPr>
          <a:lstStyle/>
          <a:p>
            <a:r>
              <a:rPr lang="en-US" sz="3733" dirty="0">
                <a:latin typeface="Times New Roman" pitchFamily="18" charset="0"/>
                <a:cs typeface="Times New Roman" pitchFamily="18" charset="0"/>
              </a:rPr>
              <a:t>Loop Through a 2D Array</a:t>
            </a:r>
          </a:p>
        </p:txBody>
      </p:sp>
      <p:pic>
        <p:nvPicPr>
          <p:cNvPr id="9" name="Picture 8">
            <a:extLst>
              <a:ext uri="{FF2B5EF4-FFF2-40B4-BE49-F238E27FC236}">
                <a16:creationId xmlns:a16="http://schemas.microsoft.com/office/drawing/2014/main" id="{43AF72C6-D293-8ECE-9ED3-EEFB7D008788}"/>
              </a:ext>
            </a:extLst>
          </p:cNvPr>
          <p:cNvPicPr>
            <a:picLocks noChangeAspect="1"/>
          </p:cNvPicPr>
          <p:nvPr/>
        </p:nvPicPr>
        <p:blipFill>
          <a:blip r:embed="rId2"/>
          <a:stretch>
            <a:fillRect/>
          </a:stretch>
        </p:blipFill>
        <p:spPr>
          <a:xfrm>
            <a:off x="741871" y="1355683"/>
            <a:ext cx="5516427" cy="4307161"/>
          </a:xfrm>
          <a:prstGeom prst="rect">
            <a:avLst/>
          </a:prstGeom>
        </p:spPr>
      </p:pic>
      <p:pic>
        <p:nvPicPr>
          <p:cNvPr id="13" name="Content Placeholder 12">
            <a:extLst>
              <a:ext uri="{FF2B5EF4-FFF2-40B4-BE49-F238E27FC236}">
                <a16:creationId xmlns:a16="http://schemas.microsoft.com/office/drawing/2014/main" id="{6BDD6D69-18D3-F8DA-3192-84AE1F7BBFC2}"/>
              </a:ext>
            </a:extLst>
          </p:cNvPr>
          <p:cNvPicPr>
            <a:picLocks noGrp="1" noChangeAspect="1"/>
          </p:cNvPicPr>
          <p:nvPr>
            <p:ph idx="1"/>
          </p:nvPr>
        </p:nvPicPr>
        <p:blipFill>
          <a:blip r:embed="rId3"/>
          <a:stretch>
            <a:fillRect/>
          </a:stretch>
        </p:blipFill>
        <p:spPr>
          <a:xfrm>
            <a:off x="7724227" y="2171064"/>
            <a:ext cx="2817252" cy="2515871"/>
          </a:xfrm>
        </p:spPr>
      </p:pic>
    </p:spTree>
    <p:extLst>
      <p:ext uri="{BB962C8B-B14F-4D97-AF65-F5344CB8AC3E}">
        <p14:creationId xmlns:p14="http://schemas.microsoft.com/office/powerpoint/2010/main" val="2579393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4212C-F22C-D3DD-F4B2-F67949E139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A013EC-53B7-F15A-AC13-DE27CDC232CE}"/>
              </a:ext>
            </a:extLst>
          </p:cNvPr>
          <p:cNvSpPr>
            <a:spLocks noGrp="1"/>
          </p:cNvSpPr>
          <p:nvPr>
            <p:ph type="title"/>
          </p:nvPr>
        </p:nvSpPr>
        <p:spPr>
          <a:xfrm>
            <a:off x="609600" y="45937"/>
            <a:ext cx="10972800" cy="614361"/>
          </a:xfrm>
        </p:spPr>
        <p:txBody>
          <a:bodyPr>
            <a:normAutofit/>
          </a:bodyPr>
          <a:lstStyle/>
          <a:p>
            <a:r>
              <a:rPr lang="en-US" sz="3733" dirty="0">
                <a:latin typeface="Times New Roman" pitchFamily="18" charset="0"/>
                <a:cs typeface="Times New Roman" pitchFamily="18" charset="0"/>
              </a:rPr>
              <a:t>Loop Through a 2D Array</a:t>
            </a:r>
          </a:p>
        </p:txBody>
      </p:sp>
      <p:pic>
        <p:nvPicPr>
          <p:cNvPr id="7" name="Content Placeholder 6">
            <a:extLst>
              <a:ext uri="{FF2B5EF4-FFF2-40B4-BE49-F238E27FC236}">
                <a16:creationId xmlns:a16="http://schemas.microsoft.com/office/drawing/2014/main" id="{652DBFD1-14B8-B25F-A7FF-26DFC323C954}"/>
              </a:ext>
            </a:extLst>
          </p:cNvPr>
          <p:cNvPicPr>
            <a:picLocks noGrp="1" noChangeAspect="1"/>
          </p:cNvPicPr>
          <p:nvPr>
            <p:ph idx="1"/>
          </p:nvPr>
        </p:nvPicPr>
        <p:blipFill>
          <a:blip r:embed="rId2"/>
          <a:stretch>
            <a:fillRect/>
          </a:stretch>
        </p:blipFill>
        <p:spPr>
          <a:xfrm>
            <a:off x="8434189" y="2621646"/>
            <a:ext cx="2899591" cy="2036617"/>
          </a:xfrm>
        </p:spPr>
      </p:pic>
      <p:pic>
        <p:nvPicPr>
          <p:cNvPr id="5" name="Picture 4">
            <a:extLst>
              <a:ext uri="{FF2B5EF4-FFF2-40B4-BE49-F238E27FC236}">
                <a16:creationId xmlns:a16="http://schemas.microsoft.com/office/drawing/2014/main" id="{E5235A3E-E0FC-2F0B-DBD5-9C5380FA310F}"/>
              </a:ext>
            </a:extLst>
          </p:cNvPr>
          <p:cNvPicPr>
            <a:picLocks noChangeAspect="1"/>
          </p:cNvPicPr>
          <p:nvPr/>
        </p:nvPicPr>
        <p:blipFill>
          <a:blip r:embed="rId3"/>
          <a:stretch>
            <a:fillRect/>
          </a:stretch>
        </p:blipFill>
        <p:spPr>
          <a:xfrm>
            <a:off x="858220" y="1289187"/>
            <a:ext cx="5993330" cy="4381241"/>
          </a:xfrm>
          <a:prstGeom prst="rect">
            <a:avLst/>
          </a:prstGeom>
        </p:spPr>
      </p:pic>
    </p:spTree>
    <p:extLst>
      <p:ext uri="{BB962C8B-B14F-4D97-AF65-F5344CB8AC3E}">
        <p14:creationId xmlns:p14="http://schemas.microsoft.com/office/powerpoint/2010/main" val="338911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63D7-2E44-4316-E2B0-14FFEB54D247}"/>
              </a:ext>
            </a:extLst>
          </p:cNvPr>
          <p:cNvSpPr>
            <a:spLocks noGrp="1"/>
          </p:cNvSpPr>
          <p:nvPr>
            <p:ph type="title"/>
          </p:nvPr>
        </p:nvSpPr>
        <p:spPr>
          <a:xfrm>
            <a:off x="1247351" y="46008"/>
            <a:ext cx="10099262" cy="408317"/>
          </a:xfrm>
        </p:spPr>
        <p:txBody>
          <a:bodyPr>
            <a:normAutofit fontScale="90000"/>
          </a:bodyPr>
          <a:lstStyle/>
          <a:p>
            <a:r>
              <a:rPr lang="en-IN" dirty="0"/>
              <a:t>Create and display matrix</a:t>
            </a:r>
          </a:p>
        </p:txBody>
      </p:sp>
      <p:pic>
        <p:nvPicPr>
          <p:cNvPr id="5" name="Content Placeholder 4">
            <a:extLst>
              <a:ext uri="{FF2B5EF4-FFF2-40B4-BE49-F238E27FC236}">
                <a16:creationId xmlns:a16="http://schemas.microsoft.com/office/drawing/2014/main" id="{D6CCD902-8A40-B780-7CC7-F129C33919E0}"/>
              </a:ext>
            </a:extLst>
          </p:cNvPr>
          <p:cNvPicPr>
            <a:picLocks noGrp="1" noChangeAspect="1"/>
          </p:cNvPicPr>
          <p:nvPr>
            <p:ph idx="1"/>
          </p:nvPr>
        </p:nvPicPr>
        <p:blipFill>
          <a:blip r:embed="rId2"/>
          <a:stretch>
            <a:fillRect/>
          </a:stretch>
        </p:blipFill>
        <p:spPr>
          <a:xfrm>
            <a:off x="492920" y="594673"/>
            <a:ext cx="5799204" cy="5919793"/>
          </a:xfrm>
        </p:spPr>
      </p:pic>
      <p:pic>
        <p:nvPicPr>
          <p:cNvPr id="7" name="Picture 6">
            <a:extLst>
              <a:ext uri="{FF2B5EF4-FFF2-40B4-BE49-F238E27FC236}">
                <a16:creationId xmlns:a16="http://schemas.microsoft.com/office/drawing/2014/main" id="{34922A4D-2355-E857-F644-7E11DA3FC5E2}"/>
              </a:ext>
            </a:extLst>
          </p:cNvPr>
          <p:cNvPicPr>
            <a:picLocks noChangeAspect="1"/>
          </p:cNvPicPr>
          <p:nvPr/>
        </p:nvPicPr>
        <p:blipFill>
          <a:blip r:embed="rId3"/>
          <a:stretch>
            <a:fillRect/>
          </a:stretch>
        </p:blipFill>
        <p:spPr>
          <a:xfrm>
            <a:off x="7981042" y="2012101"/>
            <a:ext cx="3469758" cy="3894118"/>
          </a:xfrm>
          <a:prstGeom prst="rect">
            <a:avLst/>
          </a:prstGeom>
        </p:spPr>
      </p:pic>
    </p:spTree>
    <p:extLst>
      <p:ext uri="{BB962C8B-B14F-4D97-AF65-F5344CB8AC3E}">
        <p14:creationId xmlns:p14="http://schemas.microsoft.com/office/powerpoint/2010/main" val="375997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6359-BB3D-03A7-2C03-34EDA308F2E5}"/>
              </a:ext>
            </a:extLst>
          </p:cNvPr>
          <p:cNvSpPr>
            <a:spLocks noGrp="1"/>
          </p:cNvSpPr>
          <p:nvPr>
            <p:ph type="title"/>
          </p:nvPr>
        </p:nvSpPr>
        <p:spPr>
          <a:xfrm>
            <a:off x="913795" y="184032"/>
            <a:ext cx="10473073" cy="457200"/>
          </a:xfrm>
        </p:spPr>
        <p:txBody>
          <a:bodyPr>
            <a:normAutofit fontScale="90000"/>
          </a:bodyPr>
          <a:lstStyle/>
          <a:p>
            <a:r>
              <a:rPr lang="en-US" sz="2800" cap="none" dirty="0">
                <a:latin typeface="Arial Narrow" panose="020B0606020202030204" pitchFamily="34" charset="0"/>
              </a:rPr>
              <a:t>C program to find the sum of two matrices of order 2 X 2</a:t>
            </a:r>
            <a:endParaRPr lang="en-IN" sz="2800" cap="none" dirty="0">
              <a:latin typeface="Arial Narrow" panose="020B0606020202030204" pitchFamily="34" charset="0"/>
            </a:endParaRPr>
          </a:p>
        </p:txBody>
      </p:sp>
      <p:pic>
        <p:nvPicPr>
          <p:cNvPr id="5" name="Content Placeholder 4">
            <a:extLst>
              <a:ext uri="{FF2B5EF4-FFF2-40B4-BE49-F238E27FC236}">
                <a16:creationId xmlns:a16="http://schemas.microsoft.com/office/drawing/2014/main" id="{CCAB5416-F5C1-A509-9548-75584AC0B879}"/>
              </a:ext>
            </a:extLst>
          </p:cNvPr>
          <p:cNvPicPr>
            <a:picLocks noGrp="1" noChangeAspect="1"/>
          </p:cNvPicPr>
          <p:nvPr>
            <p:ph idx="1"/>
          </p:nvPr>
        </p:nvPicPr>
        <p:blipFill>
          <a:blip r:embed="rId2"/>
          <a:stretch>
            <a:fillRect/>
          </a:stretch>
        </p:blipFill>
        <p:spPr>
          <a:xfrm>
            <a:off x="325989" y="971223"/>
            <a:ext cx="5943090" cy="5702745"/>
          </a:xfrm>
        </p:spPr>
      </p:pic>
      <p:pic>
        <p:nvPicPr>
          <p:cNvPr id="7" name="Picture 6">
            <a:extLst>
              <a:ext uri="{FF2B5EF4-FFF2-40B4-BE49-F238E27FC236}">
                <a16:creationId xmlns:a16="http://schemas.microsoft.com/office/drawing/2014/main" id="{C7B01D88-067E-86C8-0AB9-06BF18C9E3CE}"/>
              </a:ext>
            </a:extLst>
          </p:cNvPr>
          <p:cNvPicPr>
            <a:picLocks noChangeAspect="1"/>
          </p:cNvPicPr>
          <p:nvPr/>
        </p:nvPicPr>
        <p:blipFill>
          <a:blip r:embed="rId3"/>
          <a:stretch>
            <a:fillRect/>
          </a:stretch>
        </p:blipFill>
        <p:spPr>
          <a:xfrm>
            <a:off x="6340113" y="1632091"/>
            <a:ext cx="5797376" cy="3860061"/>
          </a:xfrm>
          <a:prstGeom prst="rect">
            <a:avLst/>
          </a:prstGeom>
        </p:spPr>
      </p:pic>
    </p:spTree>
    <p:extLst>
      <p:ext uri="{BB962C8B-B14F-4D97-AF65-F5344CB8AC3E}">
        <p14:creationId xmlns:p14="http://schemas.microsoft.com/office/powerpoint/2010/main" val="2638561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4E3C-9568-3B55-C361-51F14110A3B3}"/>
              </a:ext>
            </a:extLst>
          </p:cNvPr>
          <p:cNvSpPr>
            <a:spLocks noGrp="1"/>
          </p:cNvSpPr>
          <p:nvPr>
            <p:ph type="title"/>
          </p:nvPr>
        </p:nvSpPr>
        <p:spPr/>
        <p:txBody>
          <a:bodyPr/>
          <a:lstStyle/>
          <a:p>
            <a:r>
              <a:rPr lang="en-IN" b="1" dirty="0"/>
              <a:t>Pointers</a:t>
            </a:r>
            <a:br>
              <a:rPr lang="en-IN" b="1" dirty="0"/>
            </a:br>
            <a:endParaRPr lang="en-IN" dirty="0"/>
          </a:p>
        </p:txBody>
      </p:sp>
      <p:sp>
        <p:nvSpPr>
          <p:cNvPr id="3" name="Content Placeholder 2">
            <a:extLst>
              <a:ext uri="{FF2B5EF4-FFF2-40B4-BE49-F238E27FC236}">
                <a16:creationId xmlns:a16="http://schemas.microsoft.com/office/drawing/2014/main" id="{AA92C029-63B1-B9DF-B1A7-301482C5C59B}"/>
              </a:ext>
            </a:extLst>
          </p:cNvPr>
          <p:cNvSpPr>
            <a:spLocks noGrp="1"/>
          </p:cNvSpPr>
          <p:nvPr>
            <p:ph idx="1"/>
          </p:nvPr>
        </p:nvSpPr>
        <p:spPr>
          <a:xfrm>
            <a:off x="638355" y="1443487"/>
            <a:ext cx="10629202" cy="4347713"/>
          </a:xfrm>
        </p:spPr>
        <p:txBody>
          <a:bodyPr>
            <a:normAutofit/>
          </a:bodyPr>
          <a:lstStyle/>
          <a:p>
            <a:r>
              <a:rPr lang="en-US" dirty="0"/>
              <a:t>We can get the memory address of a variable with the reference operator &amp;:​</a:t>
            </a:r>
          </a:p>
          <a:p>
            <a:pPr marL="0" indent="0">
              <a:buNone/>
            </a:pPr>
            <a:r>
              <a:rPr lang="en-US" dirty="0" err="1"/>
              <a:t>Eg</a:t>
            </a:r>
            <a:r>
              <a:rPr lang="en-US" dirty="0"/>
              <a:t>:​	int Age = 27; // an int variable​</a:t>
            </a:r>
          </a:p>
          <a:p>
            <a:pPr marL="0" indent="0">
              <a:buNone/>
            </a:pPr>
            <a:r>
              <a:rPr lang="en-US" dirty="0"/>
              <a:t>	</a:t>
            </a:r>
            <a:r>
              <a:rPr lang="en-US" dirty="0" err="1"/>
              <a:t>printf</a:t>
            </a:r>
            <a:r>
              <a:rPr lang="en-US" dirty="0"/>
              <a:t>("%d", Age);  // Outputs the value of Age (27)​</a:t>
            </a:r>
          </a:p>
          <a:p>
            <a:pPr marL="0" indent="0">
              <a:buNone/>
            </a:pPr>
            <a:r>
              <a:rPr lang="en-US" dirty="0"/>
              <a:t>	</a:t>
            </a:r>
            <a:r>
              <a:rPr lang="en-US" dirty="0" err="1"/>
              <a:t>printf</a:t>
            </a:r>
            <a:r>
              <a:rPr lang="en-US" dirty="0"/>
              <a:t>("%p", &amp;Age); // Outputs the memory address of Age </a:t>
            </a:r>
          </a:p>
          <a:p>
            <a:r>
              <a:rPr lang="en-US" dirty="0"/>
              <a:t>    A pointer is a variable that stores the memory address of another variable as its value.​</a:t>
            </a:r>
          </a:p>
          <a:p>
            <a:r>
              <a:rPr lang="en-US" dirty="0"/>
              <a:t>    A pointer variable points to a data type (like int) of the same type, and is created with the * operator.​</a:t>
            </a:r>
          </a:p>
          <a:p>
            <a:r>
              <a:rPr lang="en-US" dirty="0"/>
              <a:t>    The address of the variable you are working with is assigned to the pointer:​</a:t>
            </a:r>
            <a:endParaRPr lang="en-IN" dirty="0"/>
          </a:p>
        </p:txBody>
      </p:sp>
    </p:spTree>
    <p:extLst>
      <p:ext uri="{BB962C8B-B14F-4D97-AF65-F5344CB8AC3E}">
        <p14:creationId xmlns:p14="http://schemas.microsoft.com/office/powerpoint/2010/main" val="3366855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272F-B7C2-B072-C55B-E0D4FA3D4401}"/>
              </a:ext>
            </a:extLst>
          </p:cNvPr>
          <p:cNvSpPr>
            <a:spLocks noGrp="1"/>
          </p:cNvSpPr>
          <p:nvPr>
            <p:ph type="title"/>
          </p:nvPr>
        </p:nvSpPr>
        <p:spPr/>
        <p:txBody>
          <a:bodyPr/>
          <a:lstStyle/>
          <a:p>
            <a:r>
              <a:rPr lang="en-IN" b="1" cap="none" dirty="0"/>
              <a:t>Arrays</a:t>
            </a:r>
            <a:br>
              <a:rPr lang="en-IN" b="1" dirty="0"/>
            </a:br>
            <a:endParaRPr lang="en-IN" dirty="0"/>
          </a:p>
        </p:txBody>
      </p:sp>
      <p:sp>
        <p:nvSpPr>
          <p:cNvPr id="3" name="Content Placeholder 2">
            <a:extLst>
              <a:ext uri="{FF2B5EF4-FFF2-40B4-BE49-F238E27FC236}">
                <a16:creationId xmlns:a16="http://schemas.microsoft.com/office/drawing/2014/main" id="{3C7E8612-E03B-EDC2-8DD3-B6EB84285E56}"/>
              </a:ext>
            </a:extLst>
          </p:cNvPr>
          <p:cNvSpPr>
            <a:spLocks noGrp="1"/>
          </p:cNvSpPr>
          <p:nvPr>
            <p:ph idx="1"/>
          </p:nvPr>
        </p:nvSpPr>
        <p:spPr>
          <a:xfrm>
            <a:off x="564018" y="1552755"/>
            <a:ext cx="11053313" cy="4954438"/>
          </a:xfrm>
        </p:spPr>
        <p:txBody>
          <a:bodyPr>
            <a:normAutofit fontScale="92500" lnSpcReduction="10000"/>
          </a:bodyPr>
          <a:lstStyle/>
          <a:p>
            <a:r>
              <a:rPr lang="en-US" dirty="0"/>
              <a:t>Arrays are used to store multiple values in a single variable, instead of declaring separate variables for each value.</a:t>
            </a:r>
          </a:p>
          <a:p>
            <a:r>
              <a:rPr lang="en-US" dirty="0"/>
              <a:t>To create an array, define the data type (like int) and specify the name of the array followed by square brackets [ ].</a:t>
            </a:r>
          </a:p>
          <a:p>
            <a:pPr marL="0" indent="0">
              <a:buNone/>
            </a:pPr>
            <a:r>
              <a:rPr lang="en-US" dirty="0"/>
              <a:t> 	</a:t>
            </a:r>
            <a:r>
              <a:rPr lang="en-US" dirty="0" err="1"/>
              <a:t>dataType</a:t>
            </a:r>
            <a:r>
              <a:rPr lang="en-US" dirty="0"/>
              <a:t> </a:t>
            </a:r>
            <a:r>
              <a:rPr lang="en-US" dirty="0" err="1"/>
              <a:t>arrayName</a:t>
            </a:r>
            <a:r>
              <a:rPr lang="en-US" dirty="0"/>
              <a:t>[</a:t>
            </a:r>
            <a:r>
              <a:rPr lang="en-US" dirty="0" err="1"/>
              <a:t>arraySize</a:t>
            </a:r>
            <a:r>
              <a:rPr lang="en-US" dirty="0"/>
              <a:t>];</a:t>
            </a:r>
          </a:p>
          <a:p>
            <a:r>
              <a:rPr lang="en-US" dirty="0"/>
              <a:t>It is possible to initialize an array during declaration. For example,</a:t>
            </a:r>
          </a:p>
          <a:p>
            <a:endParaRPr lang="en-US" dirty="0"/>
          </a:p>
          <a:p>
            <a:endParaRPr lang="en-US" dirty="0"/>
          </a:p>
          <a:p>
            <a:r>
              <a:rPr lang="en-US" dirty="0"/>
              <a:t>To insert values to it, use a comma-separated list inside curly braces, and make sure all values are of the same data type:</a:t>
            </a:r>
          </a:p>
          <a:p>
            <a:r>
              <a:rPr lang="en-US" dirty="0"/>
              <a:t>Here, we haven't specified the size. However, the compiler knows its size is 5 as we are initializing it with 5 elements.</a:t>
            </a:r>
          </a:p>
          <a:p>
            <a:endParaRPr lang="en-IN" dirty="0"/>
          </a:p>
        </p:txBody>
      </p:sp>
      <p:pic>
        <p:nvPicPr>
          <p:cNvPr id="6" name="Picture 5">
            <a:extLst>
              <a:ext uri="{FF2B5EF4-FFF2-40B4-BE49-F238E27FC236}">
                <a16:creationId xmlns:a16="http://schemas.microsoft.com/office/drawing/2014/main" id="{16AEA9EA-55AB-B153-6A96-2F3F72CBA8AC}"/>
              </a:ext>
            </a:extLst>
          </p:cNvPr>
          <p:cNvPicPr>
            <a:picLocks noChangeAspect="1"/>
          </p:cNvPicPr>
          <p:nvPr/>
        </p:nvPicPr>
        <p:blipFill>
          <a:blip r:embed="rId2"/>
          <a:stretch>
            <a:fillRect/>
          </a:stretch>
        </p:blipFill>
        <p:spPr>
          <a:xfrm>
            <a:off x="1332341" y="4104375"/>
            <a:ext cx="8090434" cy="588394"/>
          </a:xfrm>
          <a:prstGeom prst="rect">
            <a:avLst/>
          </a:prstGeom>
        </p:spPr>
      </p:pic>
    </p:spTree>
    <p:extLst>
      <p:ext uri="{BB962C8B-B14F-4D97-AF65-F5344CB8AC3E}">
        <p14:creationId xmlns:p14="http://schemas.microsoft.com/office/powerpoint/2010/main" val="3063573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DDF877-518C-0F3C-E0F5-431A3DB084B8}"/>
              </a:ext>
            </a:extLst>
          </p:cNvPr>
          <p:cNvSpPr>
            <a:spLocks noGrp="1"/>
          </p:cNvSpPr>
          <p:nvPr>
            <p:ph idx="1"/>
          </p:nvPr>
        </p:nvSpPr>
        <p:spPr>
          <a:xfrm>
            <a:off x="552091" y="615351"/>
            <a:ext cx="10715466" cy="5175849"/>
          </a:xfrm>
        </p:spPr>
        <p:txBody>
          <a:bodyPr>
            <a:normAutofit fontScale="92500" lnSpcReduction="10000"/>
          </a:bodyPr>
          <a:lstStyle/>
          <a:p>
            <a:r>
              <a:rPr lang="en-IN" b="1" dirty="0"/>
              <a:t>Pointer Syntax</a:t>
            </a:r>
          </a:p>
          <a:p>
            <a:r>
              <a:rPr lang="en-US" dirty="0"/>
              <a:t>Here is how we can declare pointers.</a:t>
            </a:r>
          </a:p>
          <a:p>
            <a:pPr marL="0" indent="0">
              <a:buNone/>
            </a:pPr>
            <a:r>
              <a:rPr lang="en-US" dirty="0"/>
              <a:t>		int* p;</a:t>
            </a:r>
          </a:p>
          <a:p>
            <a:pPr marL="0" indent="0">
              <a:buNone/>
            </a:pPr>
            <a:r>
              <a:rPr lang="en-US" dirty="0"/>
              <a:t>Here, we have declared a pointer p of int type.</a:t>
            </a:r>
          </a:p>
          <a:p>
            <a:pPr marL="0" indent="0">
              <a:buNone/>
            </a:pPr>
            <a:endParaRPr lang="en-US" dirty="0"/>
          </a:p>
          <a:p>
            <a:pPr marL="0" indent="0">
              <a:buNone/>
            </a:pPr>
            <a:r>
              <a:rPr lang="en-IN" b="1" dirty="0"/>
              <a:t>Assigning addresses to Pointers:</a:t>
            </a:r>
          </a:p>
          <a:p>
            <a:pPr marL="0" indent="0">
              <a:buNone/>
            </a:pPr>
            <a:r>
              <a:rPr lang="en-US" b="1" dirty="0"/>
              <a:t>int* pc, c;</a:t>
            </a:r>
          </a:p>
          <a:p>
            <a:pPr marL="0" indent="0">
              <a:buNone/>
            </a:pPr>
            <a:r>
              <a:rPr lang="en-US" b="1" dirty="0"/>
              <a:t>c = 5;</a:t>
            </a:r>
          </a:p>
          <a:p>
            <a:pPr marL="0" indent="0">
              <a:buNone/>
            </a:pPr>
            <a:r>
              <a:rPr lang="en-US" b="1" dirty="0"/>
              <a:t>pc = &amp;c;</a:t>
            </a:r>
          </a:p>
          <a:p>
            <a:pPr marL="0" indent="0">
              <a:buNone/>
            </a:pPr>
            <a:endParaRPr lang="en-US" b="1" dirty="0"/>
          </a:p>
          <a:p>
            <a:pPr marL="0" indent="0">
              <a:buNone/>
            </a:pPr>
            <a:r>
              <a:rPr lang="en-US" b="1" dirty="0"/>
              <a:t>Here, 5 is assigned to the c variable. And, the address of c is assigned to the pc pointer.</a:t>
            </a:r>
            <a:endParaRPr lang="en-IN" b="1" dirty="0"/>
          </a:p>
          <a:p>
            <a:pPr marL="0" indent="0">
              <a:buNone/>
            </a:pPr>
            <a:endParaRPr lang="en-IN" dirty="0"/>
          </a:p>
        </p:txBody>
      </p:sp>
    </p:spTree>
    <p:extLst>
      <p:ext uri="{BB962C8B-B14F-4D97-AF65-F5344CB8AC3E}">
        <p14:creationId xmlns:p14="http://schemas.microsoft.com/office/powerpoint/2010/main" val="1958987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A7D48-332A-E9BF-D04A-5B2BBD6EE554}"/>
              </a:ext>
            </a:extLst>
          </p:cNvPr>
          <p:cNvSpPr>
            <a:spLocks noGrp="1"/>
          </p:cNvSpPr>
          <p:nvPr>
            <p:ph type="title"/>
          </p:nvPr>
        </p:nvSpPr>
        <p:spPr>
          <a:xfrm>
            <a:off x="913795" y="609601"/>
            <a:ext cx="10312047" cy="207034"/>
          </a:xfrm>
        </p:spPr>
        <p:txBody>
          <a:bodyPr>
            <a:normAutofit fontScale="90000"/>
          </a:bodyPr>
          <a:lstStyle/>
          <a:p>
            <a:r>
              <a:rPr lang="en-US" b="1" dirty="0"/>
              <a:t>Get Value of Thing Pointed by Pointers</a:t>
            </a:r>
            <a:br>
              <a:rPr lang="en-US" b="1" dirty="0"/>
            </a:br>
            <a:endParaRPr lang="en-IN" dirty="0"/>
          </a:p>
        </p:txBody>
      </p:sp>
      <p:sp>
        <p:nvSpPr>
          <p:cNvPr id="3" name="Content Placeholder 2">
            <a:extLst>
              <a:ext uri="{FF2B5EF4-FFF2-40B4-BE49-F238E27FC236}">
                <a16:creationId xmlns:a16="http://schemas.microsoft.com/office/drawing/2014/main" id="{97132F40-A65A-AE49-3889-B152EA004C3E}"/>
              </a:ext>
            </a:extLst>
          </p:cNvPr>
          <p:cNvSpPr>
            <a:spLocks noGrp="1"/>
          </p:cNvSpPr>
          <p:nvPr>
            <p:ph idx="1"/>
          </p:nvPr>
        </p:nvSpPr>
        <p:spPr>
          <a:xfrm>
            <a:off x="465826" y="1305464"/>
            <a:ext cx="11076317" cy="5049328"/>
          </a:xfrm>
        </p:spPr>
        <p:txBody>
          <a:bodyPr>
            <a:normAutofit fontScale="85000" lnSpcReduction="10000"/>
          </a:bodyPr>
          <a:lstStyle/>
          <a:p>
            <a:r>
              <a:rPr lang="en-US" dirty="0"/>
              <a:t>To get the value of the thing pointed by the pointers, we use the * operator. For example:</a:t>
            </a:r>
          </a:p>
          <a:p>
            <a:pPr marL="0" indent="0">
              <a:buNone/>
            </a:pPr>
            <a:r>
              <a:rPr lang="en-US" dirty="0"/>
              <a:t>	</a:t>
            </a:r>
            <a:r>
              <a:rPr lang="en-US" i="1" dirty="0"/>
              <a:t>int* pc, c;</a:t>
            </a:r>
          </a:p>
          <a:p>
            <a:pPr marL="0" indent="0">
              <a:buNone/>
            </a:pPr>
            <a:r>
              <a:rPr lang="en-US" i="1" dirty="0"/>
              <a:t>	c = 5;</a:t>
            </a:r>
          </a:p>
          <a:p>
            <a:pPr marL="0" indent="0">
              <a:buNone/>
            </a:pPr>
            <a:r>
              <a:rPr lang="en-US" i="1" dirty="0"/>
              <a:t>	pc = &amp;c;</a:t>
            </a:r>
          </a:p>
          <a:p>
            <a:pPr marL="0" indent="0">
              <a:buNone/>
            </a:pPr>
            <a:r>
              <a:rPr lang="en-US" i="1" dirty="0"/>
              <a:t>	</a:t>
            </a:r>
            <a:r>
              <a:rPr lang="en-US" i="1" dirty="0" err="1"/>
              <a:t>printf</a:t>
            </a:r>
            <a:r>
              <a:rPr lang="en-US" i="1" dirty="0"/>
              <a:t>("%d", *pc);   // Output: 5</a:t>
            </a:r>
          </a:p>
          <a:p>
            <a:endParaRPr lang="en-US" dirty="0"/>
          </a:p>
          <a:p>
            <a:r>
              <a:rPr lang="en-US" dirty="0"/>
              <a:t>Here, the address of c is assigned to the pc pointer. To get the value stored in that address, we used *pc.</a:t>
            </a:r>
          </a:p>
          <a:p>
            <a:endParaRPr lang="en-US" dirty="0"/>
          </a:p>
          <a:p>
            <a:r>
              <a:rPr lang="en-US" dirty="0"/>
              <a:t>Note: In the above example, pc is a pointer, not *pc. You cannot and should not do something like *pc = &amp;c;</a:t>
            </a:r>
          </a:p>
          <a:p>
            <a:endParaRPr lang="en-US" dirty="0"/>
          </a:p>
          <a:p>
            <a:r>
              <a:rPr lang="en-US" dirty="0"/>
              <a:t> * is called the dereference operator (when working with pointers). It operates on a pointer and gives the value stored in that pointer.</a:t>
            </a:r>
          </a:p>
          <a:p>
            <a:endParaRPr lang="en-IN" dirty="0"/>
          </a:p>
        </p:txBody>
      </p:sp>
    </p:spTree>
    <p:extLst>
      <p:ext uri="{BB962C8B-B14F-4D97-AF65-F5344CB8AC3E}">
        <p14:creationId xmlns:p14="http://schemas.microsoft.com/office/powerpoint/2010/main" val="544941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937"/>
            <a:ext cx="10972800" cy="614361"/>
          </a:xfrm>
        </p:spPr>
        <p:txBody>
          <a:bodyPr>
            <a:normAutofit/>
          </a:bodyPr>
          <a:lstStyle/>
          <a:p>
            <a:r>
              <a:rPr lang="en-US" sz="3733" dirty="0">
                <a:latin typeface="Times New Roman" pitchFamily="18" charset="0"/>
                <a:cs typeface="Times New Roman" pitchFamily="18" charset="0"/>
              </a:rPr>
              <a:t>C – Importance of pointers</a:t>
            </a:r>
          </a:p>
        </p:txBody>
      </p:sp>
      <p:sp>
        <p:nvSpPr>
          <p:cNvPr id="3" name="Content Placeholder 2"/>
          <p:cNvSpPr>
            <a:spLocks noGrp="1"/>
          </p:cNvSpPr>
          <p:nvPr>
            <p:ph idx="1"/>
          </p:nvPr>
        </p:nvSpPr>
        <p:spPr>
          <a:xfrm>
            <a:off x="203200" y="685800"/>
            <a:ext cx="11988800" cy="5892800"/>
          </a:xfrm>
        </p:spPr>
        <p:txBody>
          <a:bodyPr numCol="1">
            <a:normAutofit/>
          </a:bodyPr>
          <a:lstStyle/>
          <a:p>
            <a:r>
              <a:rPr lang="en-US" sz="2667" dirty="0">
                <a:latin typeface="Times New Roman" pitchFamily="18" charset="0"/>
                <a:cs typeface="Times New Roman" pitchFamily="18" charset="0"/>
              </a:rPr>
              <a:t>Pointers are one of the things that make C stand out from other programming languages, like </a:t>
            </a:r>
            <a:r>
              <a:rPr lang="en-US" sz="2667" dirty="0">
                <a:latin typeface="Times New Roman" pitchFamily="18" charset="0"/>
                <a:cs typeface="Times New Roman" pitchFamily="18" charset="0"/>
                <a:hlinkClick r:id="rId2"/>
              </a:rPr>
              <a:t>Python</a:t>
            </a:r>
            <a:r>
              <a:rPr lang="en-US" sz="2667" dirty="0">
                <a:latin typeface="Times New Roman" pitchFamily="18" charset="0"/>
                <a:cs typeface="Times New Roman" pitchFamily="18" charset="0"/>
              </a:rPr>
              <a:t> and </a:t>
            </a:r>
            <a:r>
              <a:rPr lang="en-US" sz="2667" dirty="0">
                <a:latin typeface="Times New Roman" pitchFamily="18" charset="0"/>
                <a:cs typeface="Times New Roman" pitchFamily="18" charset="0"/>
                <a:hlinkClick r:id="rId3"/>
              </a:rPr>
              <a:t>Java</a:t>
            </a:r>
            <a:r>
              <a:rPr lang="en-US" sz="2667" dirty="0">
                <a:latin typeface="Times New Roman" pitchFamily="18" charset="0"/>
                <a:cs typeface="Times New Roman" pitchFamily="18" charset="0"/>
              </a:rPr>
              <a:t>.</a:t>
            </a:r>
          </a:p>
          <a:p>
            <a:r>
              <a:rPr lang="en-US" sz="2667" dirty="0">
                <a:latin typeface="Times New Roman" pitchFamily="18" charset="0"/>
                <a:cs typeface="Times New Roman" pitchFamily="18" charset="0"/>
              </a:rPr>
              <a:t>With pointers, you can access and modify the data located in the memory, pass the data efficiently between the functions, and create dynamic data structures like linked lists, trees, and graphs.</a:t>
            </a:r>
          </a:p>
          <a:p>
            <a:r>
              <a:rPr lang="en-US" sz="2667" dirty="0">
                <a:latin typeface="Times New Roman" pitchFamily="18" charset="0"/>
                <a:cs typeface="Times New Roman" pitchFamily="18" charset="0"/>
              </a:rPr>
              <a:t>They are important in C, because they allow us to manipulate the data in the computer's memory. This can reduce the code and improve the performance. And sometimes you even have to use pointers, for example when working with </a:t>
            </a:r>
            <a:r>
              <a:rPr lang="en-US" sz="2667" dirty="0">
                <a:latin typeface="Times New Roman" pitchFamily="18" charset="0"/>
                <a:cs typeface="Times New Roman" pitchFamily="18" charset="0"/>
                <a:hlinkClick r:id="rId4"/>
              </a:rPr>
              <a:t>files</a:t>
            </a:r>
            <a:r>
              <a:rPr lang="en-US" sz="2667" dirty="0">
                <a:latin typeface="Times New Roman" pitchFamily="18" charset="0"/>
                <a:cs typeface="Times New Roman" pitchFamily="18" charset="0"/>
              </a:rPr>
              <a:t> and </a:t>
            </a:r>
            <a:r>
              <a:rPr lang="en-US" sz="2667" dirty="0">
                <a:latin typeface="Times New Roman" pitchFamily="18" charset="0"/>
                <a:cs typeface="Times New Roman" pitchFamily="18" charset="0"/>
                <a:hlinkClick r:id="rId5"/>
              </a:rPr>
              <a:t>memory management</a:t>
            </a:r>
            <a:r>
              <a:rPr lang="en-US" sz="2667" dirty="0">
                <a:latin typeface="Times New Roman" pitchFamily="18" charset="0"/>
                <a:cs typeface="Times New Roman" pitchFamily="18" charset="0"/>
              </a:rPr>
              <a:t>.</a:t>
            </a:r>
          </a:p>
          <a:p>
            <a:r>
              <a:rPr lang="en-US" sz="2667" b="1" dirty="0">
                <a:latin typeface="Times New Roman" pitchFamily="18" charset="0"/>
                <a:cs typeface="Times New Roman" pitchFamily="18" charset="0"/>
              </a:rPr>
              <a:t>But be careful</a:t>
            </a:r>
            <a:r>
              <a:rPr lang="en-US" sz="2667" dirty="0">
                <a:latin typeface="Times New Roman" pitchFamily="18" charset="0"/>
                <a:cs typeface="Times New Roman" pitchFamily="18" charset="0"/>
              </a:rPr>
              <a:t>; pointers must be handled with care, since it is possible to damage data stored in other memory addresses.</a:t>
            </a:r>
          </a:p>
        </p:txBody>
      </p:sp>
    </p:spTree>
    <p:extLst>
      <p:ext uri="{BB962C8B-B14F-4D97-AF65-F5344CB8AC3E}">
        <p14:creationId xmlns:p14="http://schemas.microsoft.com/office/powerpoint/2010/main" val="687741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937"/>
            <a:ext cx="10972800" cy="614361"/>
          </a:xfrm>
        </p:spPr>
        <p:txBody>
          <a:bodyPr>
            <a:noAutofit/>
          </a:bodyPr>
          <a:lstStyle/>
          <a:p>
            <a:r>
              <a:rPr lang="en-US" sz="2800" dirty="0">
                <a:latin typeface="Times New Roman" pitchFamily="18" charset="0"/>
                <a:cs typeface="Times New Roman" pitchFamily="18" charset="0"/>
              </a:rPr>
              <a:t>C – Access and Manipulate Values using Pointer</a:t>
            </a:r>
          </a:p>
        </p:txBody>
      </p:sp>
      <p:sp>
        <p:nvSpPr>
          <p:cNvPr id="3" name="Content Placeholder 2"/>
          <p:cNvSpPr>
            <a:spLocks noGrp="1"/>
          </p:cNvSpPr>
          <p:nvPr>
            <p:ph idx="1"/>
          </p:nvPr>
        </p:nvSpPr>
        <p:spPr>
          <a:xfrm>
            <a:off x="203200" y="685800"/>
            <a:ext cx="11988800" cy="5892800"/>
          </a:xfrm>
        </p:spPr>
        <p:txBody>
          <a:bodyPr vert="horz" lIns="121920" tIns="60960" rIns="121920" bIns="60960" numCol="1" rtlCol="0" anchor="t">
            <a:normAutofit/>
          </a:bodyPr>
          <a:lstStyle/>
          <a:p>
            <a:r>
              <a:rPr lang="en-US" dirty="0">
                <a:latin typeface="Times New Roman" pitchFamily="18" charset="0"/>
                <a:cs typeface="Times New Roman" pitchFamily="18" charset="0"/>
              </a:rPr>
              <a:t>The value of the variable which is pointed by a pointer can be accessed and manipulated by using the pointer variable. </a:t>
            </a:r>
          </a:p>
          <a:p>
            <a:r>
              <a:rPr lang="en-US" dirty="0">
                <a:latin typeface="Times New Roman" pitchFamily="18" charset="0"/>
                <a:cs typeface="Times New Roman" pitchFamily="18" charset="0"/>
              </a:rPr>
              <a:t>You need to use the asterisk (*) sign with the pointer variable to access and manipulate the variable's value.</a:t>
            </a:r>
          </a:p>
          <a:p>
            <a:pPr marL="0" indent="0">
              <a:buNone/>
            </a:pPr>
            <a:endParaRPr lang="en-US" sz="2667" dirty="0">
              <a:latin typeface="Times New Roman" pitchFamily="18" charset="0"/>
              <a:cs typeface="Times New Roman" pitchFamily="18" charset="0"/>
            </a:endParaRPr>
          </a:p>
        </p:txBody>
      </p:sp>
      <p:pic>
        <p:nvPicPr>
          <p:cNvPr id="4" name="Picture 3" descr="A screenshot of a computer program&#10;&#10;Description automatically generated">
            <a:extLst>
              <a:ext uri="{FF2B5EF4-FFF2-40B4-BE49-F238E27FC236}">
                <a16:creationId xmlns:a16="http://schemas.microsoft.com/office/drawing/2014/main" id="{9C20CD2A-7FF8-38CF-AEA2-559CCEF12092}"/>
              </a:ext>
            </a:extLst>
          </p:cNvPr>
          <p:cNvPicPr>
            <a:picLocks noChangeAspect="1"/>
          </p:cNvPicPr>
          <p:nvPr/>
        </p:nvPicPr>
        <p:blipFill>
          <a:blip r:embed="rId2"/>
          <a:stretch>
            <a:fillRect/>
          </a:stretch>
        </p:blipFill>
        <p:spPr>
          <a:xfrm>
            <a:off x="3058674" y="2195493"/>
            <a:ext cx="5751771" cy="4412988"/>
          </a:xfrm>
          <a:prstGeom prst="rect">
            <a:avLst/>
          </a:prstGeom>
        </p:spPr>
      </p:pic>
    </p:spTree>
    <p:extLst>
      <p:ext uri="{BB962C8B-B14F-4D97-AF65-F5344CB8AC3E}">
        <p14:creationId xmlns:p14="http://schemas.microsoft.com/office/powerpoint/2010/main" val="3841521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937"/>
            <a:ext cx="10972800" cy="614361"/>
          </a:xfrm>
        </p:spPr>
        <p:txBody>
          <a:bodyPr>
            <a:normAutofit/>
          </a:bodyPr>
          <a:lstStyle/>
          <a:p>
            <a:r>
              <a:rPr lang="en-US" sz="3733" dirty="0">
                <a:latin typeface="Times New Roman" pitchFamily="18" charset="0"/>
                <a:cs typeface="Times New Roman" pitchFamily="18" charset="0"/>
              </a:rPr>
              <a:t>Pointer Expressions</a:t>
            </a:r>
          </a:p>
        </p:txBody>
      </p:sp>
      <p:sp>
        <p:nvSpPr>
          <p:cNvPr id="3" name="Content Placeholder 2"/>
          <p:cNvSpPr>
            <a:spLocks noGrp="1"/>
          </p:cNvSpPr>
          <p:nvPr>
            <p:ph idx="1"/>
          </p:nvPr>
        </p:nvSpPr>
        <p:spPr>
          <a:xfrm>
            <a:off x="203200" y="685800"/>
            <a:ext cx="11988800" cy="5892800"/>
          </a:xfrm>
        </p:spPr>
        <p:txBody>
          <a:bodyPr numCol="1">
            <a:normAutofit/>
          </a:bodyPr>
          <a:lstStyle/>
          <a:p>
            <a:pPr marL="0" indent="0">
              <a:buNone/>
            </a:pPr>
            <a:r>
              <a:rPr lang="en-US" sz="2667" dirty="0"/>
              <a:t>Just like any other variable, these operations can be also </a:t>
            </a:r>
            <a:r>
              <a:rPr lang="en-US" sz="2667" b="1" dirty="0"/>
              <a:t>performed on pointer variables</a:t>
            </a:r>
            <a:r>
              <a:rPr lang="en-US" sz="2667" dirty="0"/>
              <a:t>.</a:t>
            </a:r>
            <a:endParaRPr lang="en-US" sz="2667" dirty="0">
              <a:latin typeface="Times New Roman" pitchFamily="18" charset="0"/>
              <a:cs typeface="Times New Roman" pitchFamily="18" charset="0"/>
            </a:endParaRPr>
          </a:p>
          <a:p>
            <a:endParaRPr lang="en-US" sz="2667"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7873" y="1701800"/>
            <a:ext cx="7099300"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448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937"/>
            <a:ext cx="10972800" cy="614361"/>
          </a:xfrm>
        </p:spPr>
        <p:txBody>
          <a:bodyPr>
            <a:normAutofit/>
          </a:bodyPr>
          <a:lstStyle/>
          <a:p>
            <a:r>
              <a:rPr lang="en-US" sz="3733" dirty="0">
                <a:latin typeface="Times New Roman" pitchFamily="18" charset="0"/>
                <a:cs typeface="Times New Roman" pitchFamily="18" charset="0"/>
              </a:rPr>
              <a:t>Arithmetic operations using pointers</a:t>
            </a:r>
          </a:p>
        </p:txBody>
      </p:sp>
      <p:sp>
        <p:nvSpPr>
          <p:cNvPr id="3" name="Content Placeholder 2"/>
          <p:cNvSpPr>
            <a:spLocks noGrp="1"/>
          </p:cNvSpPr>
          <p:nvPr>
            <p:ph idx="1"/>
          </p:nvPr>
        </p:nvSpPr>
        <p:spPr>
          <a:xfrm>
            <a:off x="203200" y="685800"/>
            <a:ext cx="11481044" cy="5847272"/>
          </a:xfrm>
        </p:spPr>
        <p:txBody>
          <a:bodyPr numCol="1">
            <a:normAutofit fontScale="92500" lnSpcReduction="20000"/>
          </a:bodyPr>
          <a:lstStyle/>
          <a:p>
            <a:r>
              <a:rPr lang="en-US" sz="2667" dirty="0">
                <a:latin typeface="Times New Roman" pitchFamily="18" charset="0"/>
                <a:cs typeface="Times New Roman" pitchFamily="18" charset="0"/>
              </a:rPr>
              <a:t>We can add an integer or subtract an integer using a pointer pointing to that integer variable. </a:t>
            </a:r>
          </a:p>
          <a:p>
            <a:r>
              <a:rPr lang="en-US" sz="2667" dirty="0">
                <a:latin typeface="Times New Roman" pitchFamily="18" charset="0"/>
                <a:cs typeface="Times New Roman" pitchFamily="18" charset="0"/>
              </a:rPr>
              <a:t>Operations possible (Addition, subtraction, multiplication, division &amp; modulo)</a:t>
            </a:r>
          </a:p>
          <a:p>
            <a:pPr marL="0" indent="0">
              <a:buNone/>
            </a:pPr>
            <a:r>
              <a:rPr lang="en-US" sz="2667" b="1" dirty="0">
                <a:latin typeface="Times New Roman" pitchFamily="18" charset="0"/>
                <a:cs typeface="Times New Roman" pitchFamily="18" charset="0"/>
              </a:rPr>
              <a:t>Examples:</a:t>
            </a:r>
          </a:p>
          <a:p>
            <a:pPr marL="0" indent="0">
              <a:buNone/>
            </a:pPr>
            <a:r>
              <a:rPr lang="en-US" sz="2667" dirty="0">
                <a:latin typeface="Times New Roman" pitchFamily="18" charset="0"/>
                <a:cs typeface="Times New Roman" pitchFamily="18" charset="0"/>
              </a:rPr>
              <a:t>*ptr1 + *ptr2</a:t>
            </a:r>
            <a:br>
              <a:rPr lang="en-US" sz="2667" dirty="0">
                <a:latin typeface="Times New Roman" pitchFamily="18" charset="0"/>
                <a:cs typeface="Times New Roman" pitchFamily="18" charset="0"/>
              </a:rPr>
            </a:br>
            <a:r>
              <a:rPr lang="en-US" sz="2667" dirty="0">
                <a:latin typeface="Times New Roman" pitchFamily="18" charset="0"/>
                <a:cs typeface="Times New Roman" pitchFamily="18" charset="0"/>
              </a:rPr>
              <a:t>*ptr1 * *ptr2</a:t>
            </a:r>
            <a:br>
              <a:rPr lang="en-US" sz="2667" dirty="0">
                <a:latin typeface="Times New Roman" pitchFamily="18" charset="0"/>
                <a:cs typeface="Times New Roman" pitchFamily="18" charset="0"/>
              </a:rPr>
            </a:br>
            <a:r>
              <a:rPr lang="en-US" sz="2667" dirty="0">
                <a:latin typeface="Times New Roman" pitchFamily="18" charset="0"/>
                <a:cs typeface="Times New Roman" pitchFamily="18" charset="0"/>
              </a:rPr>
              <a:t>*ptr1 + *ptr2 - *ptr3</a:t>
            </a:r>
          </a:p>
          <a:p>
            <a:r>
              <a:rPr lang="en-US" sz="2667" dirty="0">
                <a:latin typeface="Times New Roman" pitchFamily="18" charset="0"/>
                <a:cs typeface="Times New Roman" pitchFamily="18" charset="0"/>
              </a:rPr>
              <a:t>Can also directly perform arithmetic expressions on integers by dereferencing pointers.</a:t>
            </a:r>
          </a:p>
          <a:p>
            <a:pPr marL="0" indent="0">
              <a:buNone/>
            </a:pPr>
            <a:r>
              <a:rPr lang="nn-NO" sz="2667" b="1" dirty="0">
                <a:latin typeface="Times New Roman" pitchFamily="18" charset="0"/>
                <a:cs typeface="Times New Roman" pitchFamily="18" charset="0"/>
              </a:rPr>
              <a:t>                *p1 + 10, *p2 - 5, *p1 - *p2 + 10, *p1/2</a:t>
            </a:r>
            <a:r>
              <a:rPr lang="nn-NO" sz="2667" dirty="0">
                <a:latin typeface="Times New Roman" pitchFamily="18" charset="0"/>
                <a:cs typeface="Times New Roman" pitchFamily="18" charset="0"/>
              </a:rPr>
              <a:t> </a:t>
            </a:r>
          </a:p>
          <a:p>
            <a:pPr marL="0" indent="0">
              <a:buNone/>
            </a:pPr>
            <a:r>
              <a:rPr lang="nn-NO" sz="2667" dirty="0">
                <a:latin typeface="Times New Roman" pitchFamily="18" charset="0"/>
                <a:cs typeface="Times New Roman" pitchFamily="18" charset="0"/>
              </a:rPr>
              <a:t>Similarly we can write expressions using relational, conditonal, unary, assignment, bitwise operators also.</a:t>
            </a:r>
          </a:p>
          <a:p>
            <a:pPr marL="0" indent="0">
              <a:buNone/>
            </a:pPr>
            <a:endParaRPr lang="en-US" sz="2667" dirty="0">
              <a:latin typeface="Times New Roman" pitchFamily="18" charset="0"/>
              <a:cs typeface="Times New Roman" pitchFamily="18" charset="0"/>
            </a:endParaRPr>
          </a:p>
        </p:txBody>
      </p:sp>
      <p:sp>
        <p:nvSpPr>
          <p:cNvPr id="4" name="Rectangle 3"/>
          <p:cNvSpPr/>
          <p:nvPr/>
        </p:nvSpPr>
        <p:spPr>
          <a:xfrm>
            <a:off x="5588244" y="2250057"/>
            <a:ext cx="6096000" cy="954300"/>
          </a:xfrm>
          <a:prstGeom prst="rect">
            <a:avLst/>
          </a:prstGeom>
        </p:spPr>
        <p:txBody>
          <a:bodyPr>
            <a:spAutoFit/>
          </a:bodyPr>
          <a:lstStyle/>
          <a:p>
            <a:r>
              <a:rPr lang="en-US" sz="1867" dirty="0">
                <a:latin typeface="Times New Roman" pitchFamily="18" charset="0"/>
                <a:cs typeface="Times New Roman" pitchFamily="18" charset="0"/>
              </a:rPr>
              <a:t>While performing division, make sure you put a blank space between ‘/’ and ‘*’ of the pointer as together it would make a multi-line comment(‘/*’). </a:t>
            </a:r>
          </a:p>
        </p:txBody>
      </p:sp>
    </p:spTree>
    <p:extLst>
      <p:ext uri="{BB962C8B-B14F-4D97-AF65-F5344CB8AC3E}">
        <p14:creationId xmlns:p14="http://schemas.microsoft.com/office/powerpoint/2010/main" val="2336277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937"/>
            <a:ext cx="10972800" cy="614361"/>
          </a:xfrm>
        </p:spPr>
        <p:txBody>
          <a:bodyPr>
            <a:normAutofit/>
          </a:bodyPr>
          <a:lstStyle/>
          <a:p>
            <a:r>
              <a:rPr lang="en-US" sz="3733" dirty="0">
                <a:latin typeface="Times New Roman" pitchFamily="18" charset="0"/>
                <a:cs typeface="Times New Roman" pitchFamily="18" charset="0"/>
              </a:rPr>
              <a:t>Pointers and arrays</a:t>
            </a:r>
          </a:p>
        </p:txBody>
      </p:sp>
      <p:sp>
        <p:nvSpPr>
          <p:cNvPr id="3" name="Content Placeholder 2"/>
          <p:cNvSpPr>
            <a:spLocks noGrp="1"/>
          </p:cNvSpPr>
          <p:nvPr>
            <p:ph idx="1"/>
          </p:nvPr>
        </p:nvSpPr>
        <p:spPr>
          <a:xfrm>
            <a:off x="203200" y="685800"/>
            <a:ext cx="11988800" cy="5892800"/>
          </a:xfrm>
        </p:spPr>
        <p:txBody>
          <a:bodyPr numCol="1">
            <a:normAutofit/>
          </a:bodyPr>
          <a:lstStyle/>
          <a:p>
            <a:r>
              <a:rPr lang="en-US" sz="2667" dirty="0">
                <a:latin typeface="Times New Roman" pitchFamily="18" charset="0"/>
                <a:cs typeface="Times New Roman" pitchFamily="18" charset="0"/>
              </a:rPr>
              <a:t>You can also use pointers to access arrays.</a:t>
            </a:r>
          </a:p>
          <a:p>
            <a:pPr marL="0" indent="0">
              <a:buNone/>
            </a:pPr>
            <a:r>
              <a:rPr lang="en-US" sz="2667" dirty="0">
                <a:latin typeface="Times New Roman" pitchFamily="18" charset="0"/>
                <a:cs typeface="Times New Roman" pitchFamily="18" charset="0"/>
              </a:rPr>
              <a:t>Example</a:t>
            </a:r>
          </a:p>
          <a:p>
            <a:pPr marL="0" indent="0">
              <a:buNone/>
            </a:pPr>
            <a:endParaRPr lang="en-US" sz="2667" dirty="0">
              <a:latin typeface="Times New Roman" pitchFamily="18" charset="0"/>
              <a:cs typeface="Times New Roman" pitchFamily="18" charset="0"/>
            </a:endParaRPr>
          </a:p>
          <a:p>
            <a:pPr marL="0" indent="0">
              <a:buNone/>
            </a:pPr>
            <a:endParaRPr lang="en-US" sz="2667" dirty="0">
              <a:latin typeface="Times New Roman" pitchFamily="18" charset="0"/>
              <a:cs typeface="Times New Roman" pitchFamily="18" charset="0"/>
            </a:endParaRPr>
          </a:p>
          <a:p>
            <a:pPr marL="0" indent="0">
              <a:buNone/>
            </a:pPr>
            <a:endParaRPr lang="en-US" sz="2667" dirty="0">
              <a:latin typeface="Times New Roman" pitchFamily="18" charset="0"/>
              <a:cs typeface="Times New Roman" pitchFamily="18" charset="0"/>
            </a:endParaRPr>
          </a:p>
          <a:p>
            <a:pPr marL="0" indent="0">
              <a:buNone/>
            </a:pPr>
            <a:endParaRPr lang="en-US" sz="2667" dirty="0">
              <a:latin typeface="Times New Roman" pitchFamily="18" charset="0"/>
              <a:cs typeface="Times New Roman" pitchFamily="18" charset="0"/>
            </a:endParaRPr>
          </a:p>
          <a:p>
            <a:pPr marL="0" indent="0">
              <a:buNone/>
            </a:pPr>
            <a:br>
              <a:rPr lang="en-US" sz="2667" dirty="0">
                <a:latin typeface="Times New Roman" pitchFamily="18" charset="0"/>
                <a:cs typeface="Times New Roman" pitchFamily="18" charset="0"/>
              </a:rPr>
            </a:br>
            <a:endParaRPr lang="en-US" sz="2667" dirty="0">
              <a:latin typeface="Times New Roman" pitchFamily="18" charset="0"/>
              <a:cs typeface="Times New Roman" pitchFamily="18" charset="0"/>
            </a:endParaRPr>
          </a:p>
          <a:p>
            <a:pPr marL="0" indent="0">
              <a:buNone/>
            </a:pPr>
            <a:endParaRPr lang="en-US" sz="2667" dirty="0">
              <a:latin typeface="Times New Roman" pitchFamily="18" charset="0"/>
              <a:cs typeface="Times New Roman" pitchFamily="18" charset="0"/>
            </a:endParaRPr>
          </a:p>
        </p:txBody>
      </p:sp>
      <p:sp>
        <p:nvSpPr>
          <p:cNvPr id="5" name="Rectangle 4"/>
          <p:cNvSpPr/>
          <p:nvPr/>
        </p:nvSpPr>
        <p:spPr>
          <a:xfrm>
            <a:off x="4698521" y="6038012"/>
            <a:ext cx="5892800" cy="666977"/>
          </a:xfrm>
          <a:prstGeom prst="rect">
            <a:avLst/>
          </a:prstGeom>
        </p:spPr>
        <p:txBody>
          <a:bodyPr wrap="square">
            <a:spAutoFit/>
          </a:bodyPr>
          <a:lstStyle/>
          <a:p>
            <a:r>
              <a:rPr lang="en-US" sz="1867" dirty="0"/>
              <a:t>Note that the last number of each of the elements' memory address is different, with an addition of 4.</a:t>
            </a:r>
          </a:p>
        </p:txBody>
      </p:sp>
      <p:pic>
        <p:nvPicPr>
          <p:cNvPr id="6" name="Picture 5">
            <a:extLst>
              <a:ext uri="{FF2B5EF4-FFF2-40B4-BE49-F238E27FC236}">
                <a16:creationId xmlns:a16="http://schemas.microsoft.com/office/drawing/2014/main" id="{451060AD-642F-4885-EE7C-E3709F026117}"/>
              </a:ext>
            </a:extLst>
          </p:cNvPr>
          <p:cNvPicPr>
            <a:picLocks noChangeAspect="1"/>
          </p:cNvPicPr>
          <p:nvPr/>
        </p:nvPicPr>
        <p:blipFill>
          <a:blip r:embed="rId2"/>
          <a:stretch>
            <a:fillRect/>
          </a:stretch>
        </p:blipFill>
        <p:spPr>
          <a:xfrm>
            <a:off x="550820" y="2352667"/>
            <a:ext cx="5307876" cy="3507544"/>
          </a:xfrm>
          <a:prstGeom prst="rect">
            <a:avLst/>
          </a:prstGeom>
        </p:spPr>
      </p:pic>
      <p:pic>
        <p:nvPicPr>
          <p:cNvPr id="8" name="Picture 7">
            <a:extLst>
              <a:ext uri="{FF2B5EF4-FFF2-40B4-BE49-F238E27FC236}">
                <a16:creationId xmlns:a16="http://schemas.microsoft.com/office/drawing/2014/main" id="{2330D472-EEC7-11D2-A92F-0FAB3FC94795}"/>
              </a:ext>
            </a:extLst>
          </p:cNvPr>
          <p:cNvPicPr>
            <a:picLocks noChangeAspect="1"/>
          </p:cNvPicPr>
          <p:nvPr/>
        </p:nvPicPr>
        <p:blipFill>
          <a:blip r:embed="rId3"/>
          <a:stretch>
            <a:fillRect/>
          </a:stretch>
        </p:blipFill>
        <p:spPr>
          <a:xfrm>
            <a:off x="7061793" y="3354176"/>
            <a:ext cx="3335913" cy="1797686"/>
          </a:xfrm>
          <a:prstGeom prst="rect">
            <a:avLst/>
          </a:prstGeom>
        </p:spPr>
      </p:pic>
    </p:spTree>
    <p:extLst>
      <p:ext uri="{BB962C8B-B14F-4D97-AF65-F5344CB8AC3E}">
        <p14:creationId xmlns:p14="http://schemas.microsoft.com/office/powerpoint/2010/main" val="4201916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937"/>
            <a:ext cx="10972800" cy="614361"/>
          </a:xfrm>
        </p:spPr>
        <p:txBody>
          <a:bodyPr>
            <a:normAutofit/>
          </a:bodyPr>
          <a:lstStyle/>
          <a:p>
            <a:r>
              <a:rPr lang="en-US" sz="3733" dirty="0">
                <a:latin typeface="Times New Roman" pitchFamily="18" charset="0"/>
                <a:cs typeface="Times New Roman" pitchFamily="18" charset="0"/>
              </a:rPr>
              <a:t>Pointers and arrays</a:t>
            </a:r>
          </a:p>
        </p:txBody>
      </p:sp>
      <p:sp>
        <p:nvSpPr>
          <p:cNvPr id="3" name="Content Placeholder 2"/>
          <p:cNvSpPr>
            <a:spLocks noGrp="1"/>
          </p:cNvSpPr>
          <p:nvPr>
            <p:ph idx="1"/>
          </p:nvPr>
        </p:nvSpPr>
        <p:spPr>
          <a:xfrm>
            <a:off x="203200" y="685800"/>
            <a:ext cx="11887200" cy="5892800"/>
          </a:xfrm>
        </p:spPr>
        <p:txBody>
          <a:bodyPr vert="horz" lIns="91440" tIns="45720" rIns="91440" bIns="45720" numCol="1" rtlCol="0" anchor="t">
            <a:normAutofit fontScale="92500" lnSpcReduction="20000"/>
          </a:bodyPr>
          <a:lstStyle/>
          <a:p>
            <a:pPr marL="0" indent="0">
              <a:buNone/>
            </a:pPr>
            <a:r>
              <a:rPr lang="en-US" sz="2667" b="1" dirty="0">
                <a:latin typeface="Times New Roman" pitchFamily="18" charset="0"/>
                <a:cs typeface="Times New Roman" pitchFamily="18" charset="0"/>
              </a:rPr>
              <a:t>How Are Pointers Related to Arrays</a:t>
            </a:r>
          </a:p>
          <a:p>
            <a:pPr marL="0" indent="0">
              <a:buNone/>
            </a:pPr>
            <a:r>
              <a:rPr lang="en-US" sz="2650" dirty="0">
                <a:latin typeface="Times New Roman"/>
                <a:cs typeface="Times New Roman"/>
              </a:rPr>
              <a:t>The </a:t>
            </a:r>
            <a:r>
              <a:rPr lang="en-US" sz="2650" b="1" dirty="0">
                <a:latin typeface="Times New Roman"/>
                <a:cs typeface="Times New Roman"/>
              </a:rPr>
              <a:t>name of an array</a:t>
            </a:r>
            <a:r>
              <a:rPr lang="en-US" sz="2650" dirty="0">
                <a:latin typeface="Times New Roman"/>
                <a:cs typeface="Times New Roman"/>
              </a:rPr>
              <a:t>, is actually a </a:t>
            </a:r>
            <a:r>
              <a:rPr lang="en-US" sz="2650" b="1" dirty="0">
                <a:latin typeface="Times New Roman"/>
                <a:cs typeface="Times New Roman"/>
              </a:rPr>
              <a:t>pointer</a:t>
            </a:r>
            <a:r>
              <a:rPr lang="en-US" sz="2650" dirty="0">
                <a:latin typeface="Times New Roman"/>
                <a:cs typeface="Times New Roman"/>
              </a:rPr>
              <a:t> to the </a:t>
            </a:r>
            <a:r>
              <a:rPr lang="en-US" sz="2650" b="1" dirty="0">
                <a:latin typeface="Times New Roman"/>
                <a:cs typeface="Times New Roman"/>
              </a:rPr>
              <a:t>first element</a:t>
            </a:r>
            <a:r>
              <a:rPr lang="en-US" sz="2650" dirty="0">
                <a:latin typeface="Times New Roman"/>
                <a:cs typeface="Times New Roman"/>
              </a:rPr>
              <a:t> of the array.</a:t>
            </a:r>
          </a:p>
          <a:p>
            <a:pPr marL="0" indent="0">
              <a:buNone/>
            </a:pPr>
            <a:endParaRPr lang="en-US" sz="2667" dirty="0">
              <a:latin typeface="Times New Roman" pitchFamily="18" charset="0"/>
              <a:cs typeface="Times New Roman" pitchFamily="18" charset="0"/>
            </a:endParaRPr>
          </a:p>
          <a:p>
            <a:pPr marL="0" indent="0">
              <a:buNone/>
            </a:pPr>
            <a:r>
              <a:rPr lang="en-US" sz="2650" dirty="0">
                <a:latin typeface="Times New Roman"/>
                <a:cs typeface="Times New Roman"/>
              </a:rPr>
              <a:t>int </a:t>
            </a:r>
            <a:r>
              <a:rPr lang="en-US" sz="2650" dirty="0" err="1">
                <a:latin typeface="Times New Roman"/>
                <a:cs typeface="Times New Roman"/>
              </a:rPr>
              <a:t>myNumbers</a:t>
            </a:r>
            <a:r>
              <a:rPr lang="en-US" sz="2650" dirty="0">
                <a:latin typeface="Times New Roman"/>
                <a:cs typeface="Times New Roman"/>
              </a:rPr>
              <a:t>[4] = {25, 50, 75, 100};</a:t>
            </a:r>
          </a:p>
          <a:p>
            <a:pPr marL="0" indent="0">
              <a:buNone/>
            </a:pPr>
            <a:r>
              <a:rPr lang="en-US" sz="2667" dirty="0" err="1">
                <a:latin typeface="Times New Roman" pitchFamily="18" charset="0"/>
                <a:cs typeface="Times New Roman" pitchFamily="18" charset="0"/>
              </a:rPr>
              <a:t>printf</a:t>
            </a:r>
            <a:r>
              <a:rPr lang="en-US" sz="2667" dirty="0">
                <a:latin typeface="Times New Roman" pitchFamily="18" charset="0"/>
                <a:cs typeface="Times New Roman" pitchFamily="18" charset="0"/>
              </a:rPr>
              <a:t>("%p\n", </a:t>
            </a:r>
            <a:r>
              <a:rPr lang="en-US" sz="2667" dirty="0" err="1">
                <a:latin typeface="Times New Roman" pitchFamily="18" charset="0"/>
                <a:cs typeface="Times New Roman" pitchFamily="18" charset="0"/>
              </a:rPr>
              <a:t>myNumbers</a:t>
            </a:r>
            <a:r>
              <a:rPr lang="en-US" sz="2667" dirty="0">
                <a:latin typeface="Times New Roman" pitchFamily="18" charset="0"/>
                <a:cs typeface="Times New Roman" pitchFamily="18" charset="0"/>
              </a:rPr>
              <a:t>);           // 0x7ffe70f9d8f0</a:t>
            </a:r>
          </a:p>
          <a:p>
            <a:pPr marL="0" indent="0">
              <a:buNone/>
            </a:pPr>
            <a:r>
              <a:rPr lang="en-US" sz="2650" dirty="0" err="1">
                <a:latin typeface="Times New Roman"/>
                <a:cs typeface="Times New Roman"/>
              </a:rPr>
              <a:t>printf</a:t>
            </a:r>
            <a:r>
              <a:rPr lang="en-US" sz="2650" dirty="0">
                <a:latin typeface="Times New Roman"/>
                <a:cs typeface="Times New Roman"/>
              </a:rPr>
              <a:t>("%p\n", &amp;</a:t>
            </a:r>
            <a:r>
              <a:rPr lang="en-US" sz="2650" dirty="0" err="1">
                <a:latin typeface="Times New Roman"/>
                <a:cs typeface="Times New Roman"/>
              </a:rPr>
              <a:t>myNumbers</a:t>
            </a:r>
            <a:r>
              <a:rPr lang="en-US" sz="2650" dirty="0">
                <a:latin typeface="Times New Roman"/>
                <a:cs typeface="Times New Roman"/>
              </a:rPr>
              <a:t>[0] ;   // 0x7ffe70f9d8f0</a:t>
            </a:r>
            <a:endParaRPr lang="en-US" sz="2650" dirty="0">
              <a:latin typeface="Times New Roman" pitchFamily="18" charset="0"/>
              <a:cs typeface="Times New Roman" pitchFamily="18" charset="0"/>
            </a:endParaRPr>
          </a:p>
          <a:p>
            <a:pPr marL="0" indent="0">
              <a:buNone/>
            </a:pPr>
            <a:r>
              <a:rPr lang="en-US" sz="2667" dirty="0" err="1">
                <a:latin typeface="Times New Roman" pitchFamily="18" charset="0"/>
                <a:cs typeface="Times New Roman" pitchFamily="18" charset="0"/>
              </a:rPr>
              <a:t>printf</a:t>
            </a:r>
            <a:r>
              <a:rPr lang="en-US" sz="2667" dirty="0">
                <a:latin typeface="Times New Roman" pitchFamily="18" charset="0"/>
                <a:cs typeface="Times New Roman" pitchFamily="18" charset="0"/>
              </a:rPr>
              <a:t>("%d", *</a:t>
            </a:r>
            <a:r>
              <a:rPr lang="en-US" sz="2667" dirty="0" err="1">
                <a:latin typeface="Times New Roman" pitchFamily="18" charset="0"/>
                <a:cs typeface="Times New Roman" pitchFamily="18" charset="0"/>
              </a:rPr>
              <a:t>myNumbers</a:t>
            </a:r>
            <a:r>
              <a:rPr lang="en-US" sz="2667" dirty="0">
                <a:latin typeface="Times New Roman" pitchFamily="18" charset="0"/>
                <a:cs typeface="Times New Roman" pitchFamily="18" charset="0"/>
              </a:rPr>
              <a:t>);     //25 </a:t>
            </a:r>
            <a:r>
              <a:rPr lang="en-US" sz="1867" dirty="0">
                <a:latin typeface="Times New Roman" pitchFamily="18" charset="0"/>
                <a:cs typeface="Times New Roman" pitchFamily="18" charset="0"/>
              </a:rPr>
              <a:t>Since </a:t>
            </a:r>
            <a:r>
              <a:rPr lang="en-US" sz="1867" dirty="0" err="1">
                <a:latin typeface="Times New Roman" pitchFamily="18" charset="0"/>
                <a:cs typeface="Times New Roman" pitchFamily="18" charset="0"/>
              </a:rPr>
              <a:t>myNumbers</a:t>
            </a:r>
            <a:r>
              <a:rPr lang="en-US" sz="1867" dirty="0">
                <a:latin typeface="Times New Roman" pitchFamily="18" charset="0"/>
                <a:cs typeface="Times New Roman" pitchFamily="18" charset="0"/>
              </a:rPr>
              <a:t> is a pointer to the first element in </a:t>
            </a:r>
            <a:r>
              <a:rPr lang="en-US" sz="1867" dirty="0" err="1">
                <a:latin typeface="Times New Roman" pitchFamily="18" charset="0"/>
                <a:cs typeface="Times New Roman" pitchFamily="18" charset="0"/>
              </a:rPr>
              <a:t>myNumbers</a:t>
            </a:r>
            <a:r>
              <a:rPr lang="en-US" sz="1867" dirty="0">
                <a:latin typeface="Times New Roman" pitchFamily="18" charset="0"/>
                <a:cs typeface="Times New Roman" pitchFamily="18" charset="0"/>
              </a:rPr>
              <a:t>, you </a:t>
            </a:r>
          </a:p>
          <a:p>
            <a:pPr marL="0" indent="0">
              <a:buNone/>
            </a:pPr>
            <a:r>
              <a:rPr lang="en-US" sz="1867" dirty="0">
                <a:latin typeface="Times New Roman" pitchFamily="18" charset="0"/>
                <a:cs typeface="Times New Roman" pitchFamily="18" charset="0"/>
              </a:rPr>
              <a:t>                                                                                  can use the * operator to access it:</a:t>
            </a:r>
          </a:p>
          <a:p>
            <a:pPr marL="0" indent="0">
              <a:buNone/>
            </a:pPr>
            <a:r>
              <a:rPr lang="en-US" sz="2667" dirty="0">
                <a:latin typeface="Times New Roman" pitchFamily="18" charset="0"/>
                <a:cs typeface="Times New Roman" pitchFamily="18" charset="0"/>
              </a:rPr>
              <a:t>To access the rest of the elements in </a:t>
            </a:r>
            <a:r>
              <a:rPr lang="en-US" sz="2667" dirty="0" err="1">
                <a:latin typeface="Times New Roman" pitchFamily="18" charset="0"/>
                <a:cs typeface="Times New Roman" pitchFamily="18" charset="0"/>
              </a:rPr>
              <a:t>myNumbers</a:t>
            </a:r>
            <a:r>
              <a:rPr lang="en-US" sz="2667" dirty="0">
                <a:latin typeface="Times New Roman" pitchFamily="18" charset="0"/>
                <a:cs typeface="Times New Roman" pitchFamily="18" charset="0"/>
              </a:rPr>
              <a:t>, you can increment the pointer/array (+1, +2, </a:t>
            </a:r>
            <a:r>
              <a:rPr lang="en-US" sz="2667" dirty="0" err="1">
                <a:latin typeface="Times New Roman" pitchFamily="18" charset="0"/>
                <a:cs typeface="Times New Roman" pitchFamily="18" charset="0"/>
              </a:rPr>
              <a:t>etc</a:t>
            </a:r>
            <a:r>
              <a:rPr lang="en-US" sz="2667" dirty="0">
                <a:latin typeface="Times New Roman" pitchFamily="18" charset="0"/>
                <a:cs typeface="Times New Roman" pitchFamily="18" charset="0"/>
              </a:rPr>
              <a:t>):</a:t>
            </a:r>
          </a:p>
          <a:p>
            <a:pPr marL="0" indent="0">
              <a:buNone/>
            </a:pPr>
            <a:r>
              <a:rPr lang="en-US" sz="2667" dirty="0" err="1">
                <a:latin typeface="Times New Roman" pitchFamily="18" charset="0"/>
                <a:cs typeface="Times New Roman" pitchFamily="18" charset="0"/>
              </a:rPr>
              <a:t>printf</a:t>
            </a:r>
            <a:r>
              <a:rPr lang="en-US" sz="2667" dirty="0">
                <a:latin typeface="Times New Roman" pitchFamily="18" charset="0"/>
                <a:cs typeface="Times New Roman" pitchFamily="18" charset="0"/>
              </a:rPr>
              <a:t>("%d\n", *(</a:t>
            </a:r>
            <a:r>
              <a:rPr lang="en-US" sz="2667" dirty="0" err="1">
                <a:latin typeface="Times New Roman" pitchFamily="18" charset="0"/>
                <a:cs typeface="Times New Roman" pitchFamily="18" charset="0"/>
              </a:rPr>
              <a:t>myNumbers</a:t>
            </a:r>
            <a:r>
              <a:rPr lang="en-US" sz="2667" dirty="0">
                <a:latin typeface="Times New Roman" pitchFamily="18" charset="0"/>
                <a:cs typeface="Times New Roman" pitchFamily="18" charset="0"/>
              </a:rPr>
              <a:t> + 1));   // 50</a:t>
            </a:r>
            <a:br>
              <a:rPr lang="en-US" sz="2667" dirty="0">
                <a:latin typeface="Times New Roman" pitchFamily="18" charset="0"/>
                <a:cs typeface="Times New Roman" pitchFamily="18" charset="0"/>
              </a:rPr>
            </a:br>
            <a:r>
              <a:rPr lang="en-US" sz="2667" dirty="0" err="1">
                <a:latin typeface="Times New Roman" pitchFamily="18" charset="0"/>
                <a:cs typeface="Times New Roman" pitchFamily="18" charset="0"/>
              </a:rPr>
              <a:t>printf</a:t>
            </a:r>
            <a:r>
              <a:rPr lang="en-US" sz="2667" dirty="0">
                <a:latin typeface="Times New Roman" pitchFamily="18" charset="0"/>
                <a:cs typeface="Times New Roman" pitchFamily="18" charset="0"/>
              </a:rPr>
              <a:t>("%d", *(</a:t>
            </a:r>
            <a:r>
              <a:rPr lang="en-US" sz="2667" dirty="0" err="1">
                <a:latin typeface="Times New Roman" pitchFamily="18" charset="0"/>
                <a:cs typeface="Times New Roman" pitchFamily="18" charset="0"/>
              </a:rPr>
              <a:t>myNumbers</a:t>
            </a:r>
            <a:r>
              <a:rPr lang="en-US" sz="2667" dirty="0">
                <a:latin typeface="Times New Roman" pitchFamily="18" charset="0"/>
                <a:cs typeface="Times New Roman" pitchFamily="18" charset="0"/>
              </a:rPr>
              <a:t> + 2));       // 75</a:t>
            </a:r>
          </a:p>
        </p:txBody>
      </p:sp>
    </p:spTree>
    <p:extLst>
      <p:ext uri="{BB962C8B-B14F-4D97-AF65-F5344CB8AC3E}">
        <p14:creationId xmlns:p14="http://schemas.microsoft.com/office/powerpoint/2010/main" val="3351091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937"/>
            <a:ext cx="10972800" cy="614361"/>
          </a:xfrm>
        </p:spPr>
        <p:txBody>
          <a:bodyPr>
            <a:normAutofit/>
          </a:bodyPr>
          <a:lstStyle/>
          <a:p>
            <a:r>
              <a:rPr lang="en-US" sz="3733" dirty="0">
                <a:latin typeface="Times New Roman" pitchFamily="18" charset="0"/>
                <a:cs typeface="Times New Roman" pitchFamily="18" charset="0"/>
              </a:rPr>
              <a:t>Pointers and arrays</a:t>
            </a:r>
          </a:p>
        </p:txBody>
      </p:sp>
      <p:sp>
        <p:nvSpPr>
          <p:cNvPr id="3" name="Content Placeholder 2"/>
          <p:cNvSpPr>
            <a:spLocks noGrp="1"/>
          </p:cNvSpPr>
          <p:nvPr>
            <p:ph idx="1"/>
          </p:nvPr>
        </p:nvSpPr>
        <p:spPr>
          <a:xfrm>
            <a:off x="203200" y="685800"/>
            <a:ext cx="7213600" cy="5892800"/>
          </a:xfrm>
        </p:spPr>
        <p:txBody>
          <a:bodyPr numCol="1">
            <a:normAutofit/>
          </a:bodyPr>
          <a:lstStyle/>
          <a:p>
            <a:pPr marL="0" indent="0">
              <a:buNone/>
            </a:pPr>
            <a:r>
              <a:rPr lang="en-US" sz="2667" b="1" dirty="0">
                <a:latin typeface="Times New Roman" pitchFamily="18" charset="0"/>
                <a:cs typeface="Times New Roman" pitchFamily="18" charset="0"/>
              </a:rPr>
              <a:t>How Are Pointers Related to Arrays</a:t>
            </a:r>
          </a:p>
          <a:p>
            <a:pPr marL="0" indent="0">
              <a:buNone/>
            </a:pPr>
            <a:r>
              <a:rPr lang="en-US" sz="2667" dirty="0">
                <a:latin typeface="Times New Roman" pitchFamily="18" charset="0"/>
                <a:cs typeface="Times New Roman" pitchFamily="18" charset="0"/>
              </a:rPr>
              <a:t>We can also use </a:t>
            </a:r>
            <a:r>
              <a:rPr lang="en-US" sz="2667" b="1" dirty="0">
                <a:latin typeface="Times New Roman" pitchFamily="18" charset="0"/>
                <a:cs typeface="Times New Roman" pitchFamily="18" charset="0"/>
              </a:rPr>
              <a:t>loops</a:t>
            </a:r>
            <a:r>
              <a:rPr lang="en-US" sz="2667" dirty="0">
                <a:latin typeface="Times New Roman" pitchFamily="18" charset="0"/>
                <a:cs typeface="Times New Roman" pitchFamily="18" charset="0"/>
              </a:rPr>
              <a:t> to access the array elements</a:t>
            </a:r>
          </a:p>
          <a:p>
            <a:pPr marL="0" indent="0">
              <a:buNone/>
            </a:pPr>
            <a:r>
              <a:rPr lang="en-US" sz="2667" dirty="0" err="1"/>
              <a:t>int</a:t>
            </a:r>
            <a:r>
              <a:rPr lang="en-US" sz="2667" dirty="0"/>
              <a:t> </a:t>
            </a:r>
            <a:r>
              <a:rPr lang="en-US" sz="2667" dirty="0" err="1"/>
              <a:t>myNumbers</a:t>
            </a:r>
            <a:r>
              <a:rPr lang="en-US" sz="2667" dirty="0"/>
              <a:t>[4] = {25, 50, 75, 100};</a:t>
            </a:r>
            <a:br>
              <a:rPr lang="en-US" sz="2667" dirty="0"/>
            </a:br>
            <a:r>
              <a:rPr lang="en-US" sz="2667" dirty="0" err="1"/>
              <a:t>int</a:t>
            </a:r>
            <a:r>
              <a:rPr lang="en-US" sz="2667" dirty="0"/>
              <a:t> *</a:t>
            </a:r>
            <a:r>
              <a:rPr lang="en-US" sz="2667" dirty="0" err="1"/>
              <a:t>ptr</a:t>
            </a:r>
            <a:r>
              <a:rPr lang="en-US" sz="2667" dirty="0"/>
              <a:t> = </a:t>
            </a:r>
            <a:r>
              <a:rPr lang="en-US" sz="2667" dirty="0" err="1"/>
              <a:t>myNumbers</a:t>
            </a:r>
            <a:r>
              <a:rPr lang="en-US" sz="2667" dirty="0"/>
              <a:t>;</a:t>
            </a:r>
            <a:br>
              <a:rPr lang="en-US" sz="2667" dirty="0"/>
            </a:br>
            <a:r>
              <a:rPr lang="en-US" sz="2667" dirty="0" err="1"/>
              <a:t>int</a:t>
            </a:r>
            <a:r>
              <a:rPr lang="en-US" sz="2667" dirty="0"/>
              <a:t> i;</a:t>
            </a:r>
            <a:br>
              <a:rPr lang="en-US" sz="2667" dirty="0"/>
            </a:br>
            <a:br>
              <a:rPr lang="en-US" sz="2667" dirty="0"/>
            </a:br>
            <a:r>
              <a:rPr lang="en-US" sz="2667" dirty="0"/>
              <a:t>for (i = 0; i &lt; 4; i++) </a:t>
            </a:r>
          </a:p>
          <a:p>
            <a:pPr marL="0" indent="0">
              <a:buNone/>
            </a:pPr>
            <a:r>
              <a:rPr lang="en-US" sz="2667" dirty="0"/>
              <a:t> {</a:t>
            </a:r>
            <a:br>
              <a:rPr lang="en-US" sz="2667" dirty="0"/>
            </a:br>
            <a:r>
              <a:rPr lang="en-US" sz="2667" dirty="0"/>
              <a:t>  </a:t>
            </a:r>
            <a:r>
              <a:rPr lang="en-US" sz="2667" dirty="0" err="1"/>
              <a:t>printf</a:t>
            </a:r>
            <a:r>
              <a:rPr lang="en-US" sz="2667" dirty="0"/>
              <a:t>("%d\t", *(</a:t>
            </a:r>
            <a:r>
              <a:rPr lang="en-US" sz="2667" dirty="0" err="1"/>
              <a:t>ptr</a:t>
            </a:r>
            <a:r>
              <a:rPr lang="en-US" sz="2667" dirty="0"/>
              <a:t> + i));     //25    50    75     100</a:t>
            </a:r>
            <a:br>
              <a:rPr lang="en-US" sz="2667" dirty="0"/>
            </a:br>
            <a:r>
              <a:rPr lang="en-US" sz="2667" dirty="0"/>
              <a:t>}</a:t>
            </a:r>
            <a:endParaRPr lang="en-US" sz="2667" dirty="0">
              <a:latin typeface="Times New Roman" pitchFamily="18" charset="0"/>
              <a:cs typeface="Times New Roman" pitchFamily="18" charset="0"/>
            </a:endParaRPr>
          </a:p>
        </p:txBody>
      </p:sp>
      <p:sp>
        <p:nvSpPr>
          <p:cNvPr id="4" name="Rectangle 3"/>
          <p:cNvSpPr/>
          <p:nvPr/>
        </p:nvSpPr>
        <p:spPr>
          <a:xfrm>
            <a:off x="7620000" y="2108199"/>
            <a:ext cx="4572000" cy="1938992"/>
          </a:xfrm>
          <a:prstGeom prst="rect">
            <a:avLst/>
          </a:prstGeom>
        </p:spPr>
        <p:txBody>
          <a:bodyPr wrap="square">
            <a:spAutoFit/>
          </a:bodyPr>
          <a:lstStyle/>
          <a:p>
            <a:r>
              <a:rPr lang="en-US" sz="2400" dirty="0"/>
              <a:t>We can update the value of array elements with pointers:</a:t>
            </a:r>
          </a:p>
          <a:p>
            <a:r>
              <a:rPr lang="en-US" sz="2400" dirty="0"/>
              <a:t>*</a:t>
            </a:r>
            <a:r>
              <a:rPr lang="en-US" sz="2400" dirty="0" err="1"/>
              <a:t>myNumbers</a:t>
            </a:r>
            <a:r>
              <a:rPr lang="en-US" sz="2400" dirty="0"/>
              <a:t> = 13; //1st element</a:t>
            </a:r>
          </a:p>
          <a:p>
            <a:r>
              <a:rPr lang="en-US" sz="2400" dirty="0"/>
              <a:t>*(</a:t>
            </a:r>
            <a:r>
              <a:rPr lang="en-US" sz="2400" dirty="0" err="1"/>
              <a:t>myNumbers</a:t>
            </a:r>
            <a:r>
              <a:rPr lang="en-US" sz="2400" dirty="0"/>
              <a:t> +1) = 17; //2</a:t>
            </a:r>
            <a:r>
              <a:rPr lang="en-US" sz="2400" baseline="30000" dirty="0"/>
              <a:t>nd</a:t>
            </a:r>
            <a:r>
              <a:rPr lang="en-US" sz="2400" dirty="0"/>
              <a:t> </a:t>
            </a:r>
          </a:p>
        </p:txBody>
      </p:sp>
    </p:spTree>
    <p:extLst>
      <p:ext uri="{BB962C8B-B14F-4D97-AF65-F5344CB8AC3E}">
        <p14:creationId xmlns:p14="http://schemas.microsoft.com/office/powerpoint/2010/main" val="3178532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Programs on Arrays and Pointers in C</a:t>
            </a:r>
          </a:p>
        </p:txBody>
      </p:sp>
      <p:sp>
        <p:nvSpPr>
          <p:cNvPr id="3" name="Subtitle 2"/>
          <p:cNvSpPr>
            <a:spLocks noGrp="1"/>
          </p:cNvSpPr>
          <p:nvPr>
            <p:ph type="subTitle" idx="1"/>
          </p:nvPr>
        </p:nvSpPr>
        <p:spPr/>
        <p:txBody>
          <a:bodyPr/>
          <a:lstStyle/>
          <a:p>
            <a:r>
              <a:t>With Code and Output Examples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13BA-2480-4948-52F5-39AFB24EF6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0669A8-E46C-B194-C2DD-4018EBD6C27A}"/>
              </a:ext>
            </a:extLst>
          </p:cNvPr>
          <p:cNvSpPr>
            <a:spLocks noGrp="1"/>
          </p:cNvSpPr>
          <p:nvPr>
            <p:ph idx="1"/>
          </p:nvPr>
        </p:nvSpPr>
        <p:spPr/>
        <p:txBody>
          <a:bodyPr>
            <a:normAutofit/>
          </a:bodyPr>
          <a:lstStyle/>
          <a:p>
            <a:r>
              <a:rPr lang="en-US" dirty="0"/>
              <a:t>Another common way to create arrays, is to specify the size of the array, and add elements later:</a:t>
            </a:r>
          </a:p>
          <a:p>
            <a:pPr marL="0" indent="0">
              <a:buNone/>
            </a:pPr>
            <a:r>
              <a:rPr lang="en-US" dirty="0"/>
              <a:t>Example</a:t>
            </a:r>
          </a:p>
        </p:txBody>
      </p:sp>
      <p:pic>
        <p:nvPicPr>
          <p:cNvPr id="5" name="Picture 4">
            <a:extLst>
              <a:ext uri="{FF2B5EF4-FFF2-40B4-BE49-F238E27FC236}">
                <a16:creationId xmlns:a16="http://schemas.microsoft.com/office/drawing/2014/main" id="{87357A5E-FB03-92D3-03F1-3EF304F8B561}"/>
              </a:ext>
            </a:extLst>
          </p:cNvPr>
          <p:cNvPicPr>
            <a:picLocks noChangeAspect="1"/>
          </p:cNvPicPr>
          <p:nvPr/>
        </p:nvPicPr>
        <p:blipFill>
          <a:blip r:embed="rId2"/>
          <a:stretch>
            <a:fillRect/>
          </a:stretch>
        </p:blipFill>
        <p:spPr>
          <a:xfrm>
            <a:off x="4061337" y="2890196"/>
            <a:ext cx="4364708" cy="3482094"/>
          </a:xfrm>
          <a:prstGeom prst="rect">
            <a:avLst/>
          </a:prstGeom>
        </p:spPr>
      </p:pic>
    </p:spTree>
    <p:extLst>
      <p:ext uri="{BB962C8B-B14F-4D97-AF65-F5344CB8AC3E}">
        <p14:creationId xmlns:p14="http://schemas.microsoft.com/office/powerpoint/2010/main" val="2971356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1. Accessing Array Elements using Pointers</a:t>
            </a:r>
          </a:p>
        </p:txBody>
      </p:sp>
      <p:sp>
        <p:nvSpPr>
          <p:cNvPr id="3" name="Content Placeholder 2"/>
          <p:cNvSpPr>
            <a:spLocks noGrp="1"/>
          </p:cNvSpPr>
          <p:nvPr>
            <p:ph idx="1"/>
          </p:nvPr>
        </p:nvSpPr>
        <p:spPr/>
        <p:txBody>
          <a:bodyPr>
            <a:normAutofit fontScale="47500" lnSpcReduction="20000"/>
          </a:bodyPr>
          <a:lstStyle/>
          <a:p>
            <a:pPr marL="0" indent="0">
              <a:buNone/>
            </a:pPr>
            <a:r>
              <a:rPr dirty="0"/>
              <a:t>Program:</a:t>
            </a:r>
          </a:p>
          <a:p>
            <a:pPr marL="0" indent="0">
              <a:buNone/>
            </a:pPr>
            <a:r>
              <a:rPr dirty="0"/>
              <a:t>#include &lt;</a:t>
            </a:r>
            <a:r>
              <a:rPr dirty="0" err="1"/>
              <a:t>stdio.h</a:t>
            </a:r>
            <a:r>
              <a:rPr dirty="0"/>
              <a:t>&gt;</a:t>
            </a:r>
          </a:p>
          <a:p>
            <a:pPr marL="0" indent="0">
              <a:buNone/>
            </a:pPr>
            <a:r>
              <a:rPr dirty="0"/>
              <a:t>int main(){</a:t>
            </a:r>
          </a:p>
          <a:p>
            <a:pPr marL="0" indent="0">
              <a:buNone/>
            </a:pPr>
            <a:r>
              <a:rPr dirty="0"/>
              <a:t>   int </a:t>
            </a:r>
            <a:r>
              <a:rPr dirty="0" err="1"/>
              <a:t>arr</a:t>
            </a:r>
            <a:r>
              <a:rPr dirty="0"/>
              <a:t>[3] = {10,20,30};</a:t>
            </a:r>
          </a:p>
          <a:p>
            <a:pPr marL="0" indent="0">
              <a:buNone/>
            </a:pPr>
            <a:r>
              <a:rPr dirty="0"/>
              <a:t>   int *</a:t>
            </a:r>
            <a:r>
              <a:rPr dirty="0" err="1"/>
              <a:t>ptr</a:t>
            </a:r>
            <a:r>
              <a:rPr dirty="0"/>
              <a:t> = </a:t>
            </a:r>
            <a:r>
              <a:rPr dirty="0" err="1"/>
              <a:t>arr</a:t>
            </a:r>
            <a:r>
              <a:rPr dirty="0"/>
              <a:t>;</a:t>
            </a:r>
          </a:p>
          <a:p>
            <a:pPr marL="0" indent="0">
              <a:buNone/>
            </a:pPr>
            <a:r>
              <a:rPr dirty="0"/>
              <a:t>   for(int </a:t>
            </a:r>
            <a:r>
              <a:rPr dirty="0" err="1"/>
              <a:t>i</a:t>
            </a:r>
            <a:r>
              <a:rPr dirty="0"/>
              <a:t>=0;i&lt;3;i++){</a:t>
            </a:r>
          </a:p>
          <a:p>
            <a:pPr marL="0" indent="0">
              <a:buNone/>
            </a:pPr>
            <a:r>
              <a:rPr dirty="0"/>
              <a:t>      </a:t>
            </a:r>
            <a:r>
              <a:rPr dirty="0" err="1"/>
              <a:t>printf</a:t>
            </a:r>
            <a:r>
              <a:rPr dirty="0"/>
              <a:t>("%d ", *(</a:t>
            </a:r>
            <a:r>
              <a:rPr dirty="0" err="1"/>
              <a:t>ptr+i</a:t>
            </a:r>
            <a:r>
              <a:rPr dirty="0"/>
              <a:t>));</a:t>
            </a:r>
          </a:p>
          <a:p>
            <a:pPr marL="0" indent="0">
              <a:buNone/>
            </a:pPr>
            <a:r>
              <a:rPr dirty="0"/>
              <a:t>   }</a:t>
            </a:r>
          </a:p>
          <a:p>
            <a:pPr marL="0" indent="0">
              <a:buNone/>
            </a:pPr>
            <a:r>
              <a:rPr dirty="0"/>
              <a:t>   return 0;</a:t>
            </a:r>
          </a:p>
          <a:p>
            <a:pPr marL="0" indent="0">
              <a:buNone/>
            </a:pPr>
            <a:r>
              <a:rPr dirty="0"/>
              <a:t>}</a:t>
            </a:r>
          </a:p>
          <a:p>
            <a:pPr marL="0" indent="0">
              <a:buNone/>
            </a:pPr>
            <a:endParaRPr dirty="0"/>
          </a:p>
          <a:p>
            <a:pPr marL="0" indent="0">
              <a:buNone/>
            </a:pPr>
            <a:r>
              <a:rPr dirty="0"/>
              <a:t>Output:</a:t>
            </a:r>
          </a:p>
          <a:p>
            <a:pPr marL="0" indent="0">
              <a:buNone/>
            </a:pPr>
            <a:r>
              <a:rPr dirty="0"/>
              <a:t>10 20 30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A1F9-F883-D525-499F-649DC0FD1D07}"/>
              </a:ext>
            </a:extLst>
          </p:cNvPr>
          <p:cNvSpPr>
            <a:spLocks noGrp="1"/>
          </p:cNvSpPr>
          <p:nvPr>
            <p:ph type="title"/>
          </p:nvPr>
        </p:nvSpPr>
        <p:spPr/>
        <p:txBody>
          <a:bodyPr/>
          <a:lstStyle/>
          <a:p>
            <a:r>
              <a:rPr lang="en-IN" dirty="0"/>
              <a:t>Pointer to structure in C</a:t>
            </a:r>
          </a:p>
        </p:txBody>
      </p:sp>
      <p:sp>
        <p:nvSpPr>
          <p:cNvPr id="3" name="Content Placeholder 2">
            <a:extLst>
              <a:ext uri="{FF2B5EF4-FFF2-40B4-BE49-F238E27FC236}">
                <a16:creationId xmlns:a16="http://schemas.microsoft.com/office/drawing/2014/main" id="{FAD64588-A9CC-CE3D-2484-24B0B7E85C65}"/>
              </a:ext>
            </a:extLst>
          </p:cNvPr>
          <p:cNvSpPr>
            <a:spLocks noGrp="1"/>
          </p:cNvSpPr>
          <p:nvPr>
            <p:ph idx="1"/>
          </p:nvPr>
        </p:nvSpPr>
        <p:spPr/>
        <p:txBody>
          <a:bodyPr>
            <a:normAutofit/>
          </a:bodyPr>
          <a:lstStyle/>
          <a:p>
            <a:r>
              <a:rPr lang="en-US" dirty="0"/>
              <a:t>You can use pointers with structs to make your code more efficient, especially when passing structs to functions or changing their values.</a:t>
            </a:r>
          </a:p>
          <a:p>
            <a:endParaRPr lang="en-US" dirty="0"/>
          </a:p>
          <a:p>
            <a:r>
              <a:rPr lang="en-US" dirty="0"/>
              <a:t>To use a pointer to a struct, just add the * symbol, like you would with other data types.</a:t>
            </a:r>
          </a:p>
          <a:p>
            <a:endParaRPr lang="en-US" dirty="0"/>
          </a:p>
          <a:p>
            <a:r>
              <a:rPr lang="en-US" dirty="0"/>
              <a:t>To access its members, you must use the -&gt; operator instead of the dot . syntax:</a:t>
            </a:r>
            <a:endParaRPr lang="en-IN" dirty="0"/>
          </a:p>
        </p:txBody>
      </p:sp>
    </p:spTree>
    <p:extLst>
      <p:ext uri="{BB962C8B-B14F-4D97-AF65-F5344CB8AC3E}">
        <p14:creationId xmlns:p14="http://schemas.microsoft.com/office/powerpoint/2010/main" val="195625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83DB-51D3-7A69-391E-851A049E7AED}"/>
              </a:ext>
            </a:extLst>
          </p:cNvPr>
          <p:cNvSpPr>
            <a:spLocks noGrp="1"/>
          </p:cNvSpPr>
          <p:nvPr>
            <p:ph type="title"/>
          </p:nvPr>
        </p:nvSpPr>
        <p:spPr>
          <a:xfrm>
            <a:off x="1981201" y="274638"/>
            <a:ext cx="8142941" cy="538162"/>
          </a:xfrm>
        </p:spPr>
        <p:txBody>
          <a:bodyPr>
            <a:normAutofit fontScale="90000"/>
          </a:bodyPr>
          <a:lstStyle/>
          <a:p>
            <a:r>
              <a:rPr lang="en-IN" dirty="0"/>
              <a:t>Example</a:t>
            </a:r>
          </a:p>
        </p:txBody>
      </p:sp>
      <p:sp>
        <p:nvSpPr>
          <p:cNvPr id="3" name="Content Placeholder 2">
            <a:extLst>
              <a:ext uri="{FF2B5EF4-FFF2-40B4-BE49-F238E27FC236}">
                <a16:creationId xmlns:a16="http://schemas.microsoft.com/office/drawing/2014/main" id="{41448DEC-FD4E-044C-E24E-5F444DF3FF3C}"/>
              </a:ext>
            </a:extLst>
          </p:cNvPr>
          <p:cNvSpPr>
            <a:spLocks noGrp="1"/>
          </p:cNvSpPr>
          <p:nvPr>
            <p:ph idx="1"/>
          </p:nvPr>
        </p:nvSpPr>
        <p:spPr>
          <a:xfrm>
            <a:off x="1834776" y="1177366"/>
            <a:ext cx="8376024" cy="4948798"/>
          </a:xfrm>
        </p:spPr>
        <p:txBody>
          <a:bodyPr>
            <a:normAutofit fontScale="70000" lnSpcReduction="20000"/>
          </a:bodyPr>
          <a:lstStyle/>
          <a:p>
            <a:pPr marL="0" indent="0">
              <a:buNone/>
            </a:pPr>
            <a:r>
              <a:rPr lang="en-US" dirty="0"/>
              <a:t>// Define a struct</a:t>
            </a:r>
          </a:p>
          <a:p>
            <a:pPr marL="0" indent="0">
              <a:buNone/>
            </a:pPr>
            <a:r>
              <a:rPr lang="en-US" dirty="0"/>
              <a:t>struct Car {</a:t>
            </a:r>
          </a:p>
          <a:p>
            <a:pPr marL="0" indent="0">
              <a:buNone/>
            </a:pPr>
            <a:r>
              <a:rPr lang="en-US" dirty="0"/>
              <a:t>char brand[50];</a:t>
            </a:r>
          </a:p>
          <a:p>
            <a:pPr marL="0" indent="0">
              <a:buNone/>
            </a:pPr>
            <a:r>
              <a:rPr lang="en-US" dirty="0"/>
              <a:t>int year;</a:t>
            </a:r>
          </a:p>
          <a:p>
            <a:pPr marL="0" indent="0">
              <a:buNone/>
            </a:pPr>
            <a:r>
              <a:rPr lang="en-US" dirty="0"/>
              <a:t>};</a:t>
            </a:r>
          </a:p>
          <a:p>
            <a:pPr marL="0" indent="0">
              <a:buNone/>
            </a:pPr>
            <a:r>
              <a:rPr lang="en-US" dirty="0"/>
              <a:t>int main() {</a:t>
            </a:r>
          </a:p>
          <a:p>
            <a:pPr marL="0" indent="0">
              <a:buNone/>
            </a:pPr>
            <a:r>
              <a:rPr lang="en-US" dirty="0"/>
              <a:t>struct Car </a:t>
            </a:r>
            <a:r>
              <a:rPr lang="en-US" dirty="0" err="1"/>
              <a:t>car</a:t>
            </a:r>
            <a:r>
              <a:rPr lang="en-US" dirty="0"/>
              <a:t> = {"Toyota", 2020};</a:t>
            </a:r>
          </a:p>
          <a:p>
            <a:pPr marL="0" indent="0">
              <a:buNone/>
            </a:pPr>
            <a:r>
              <a:rPr lang="en-US" dirty="0"/>
              <a:t>// Declare a pointer to the struct</a:t>
            </a:r>
          </a:p>
          <a:p>
            <a:pPr marL="0" indent="0">
              <a:buNone/>
            </a:pPr>
            <a:r>
              <a:rPr lang="en-US" dirty="0"/>
              <a:t>struct Car *</a:t>
            </a:r>
            <a:r>
              <a:rPr lang="en-US" dirty="0" err="1"/>
              <a:t>ptr</a:t>
            </a:r>
            <a:r>
              <a:rPr lang="en-US" dirty="0"/>
              <a:t> = &amp;car;</a:t>
            </a:r>
          </a:p>
          <a:p>
            <a:pPr marL="0" indent="0">
              <a:buNone/>
            </a:pPr>
            <a:r>
              <a:rPr lang="en-US" dirty="0"/>
              <a:t>// Access members using the -&gt; operator</a:t>
            </a:r>
          </a:p>
          <a:p>
            <a:pPr marL="0" indent="0">
              <a:buNone/>
            </a:pPr>
            <a:r>
              <a:rPr lang="en-US" dirty="0" err="1"/>
              <a:t>printf</a:t>
            </a:r>
            <a:r>
              <a:rPr lang="en-US" dirty="0"/>
              <a:t>("Brand: %s\n", </a:t>
            </a:r>
            <a:r>
              <a:rPr lang="en-US" dirty="0" err="1"/>
              <a:t>ptr</a:t>
            </a:r>
            <a:r>
              <a:rPr lang="en-US" dirty="0"/>
              <a:t>-&gt;brand);</a:t>
            </a:r>
          </a:p>
          <a:p>
            <a:pPr marL="0" indent="0">
              <a:buNone/>
            </a:pPr>
            <a:r>
              <a:rPr lang="en-US" dirty="0" err="1"/>
              <a:t>printf</a:t>
            </a:r>
            <a:r>
              <a:rPr lang="en-US" dirty="0"/>
              <a:t>("Year: %d\n", </a:t>
            </a:r>
            <a:r>
              <a:rPr lang="en-US" dirty="0" err="1"/>
              <a:t>ptr</a:t>
            </a:r>
            <a:r>
              <a:rPr lang="en-US" dirty="0"/>
              <a:t>-&gt;year);</a:t>
            </a:r>
          </a:p>
          <a:p>
            <a:pPr marL="0" indent="0">
              <a:buNone/>
            </a:pPr>
            <a:r>
              <a:rPr lang="en-US" dirty="0"/>
              <a:t>return 0;</a:t>
            </a:r>
          </a:p>
          <a:p>
            <a:pPr marL="0" indent="0">
              <a:buNone/>
            </a:pPr>
            <a:r>
              <a:rPr lang="en-US" dirty="0"/>
              <a:t>}</a:t>
            </a:r>
            <a:endParaRPr lang="en-IN" dirty="0"/>
          </a:p>
        </p:txBody>
      </p:sp>
    </p:spTree>
    <p:extLst>
      <p:ext uri="{BB962C8B-B14F-4D97-AF65-F5344CB8AC3E}">
        <p14:creationId xmlns:p14="http://schemas.microsoft.com/office/powerpoint/2010/main" val="787643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771" y="179294"/>
            <a:ext cx="9037029" cy="615577"/>
          </a:xfrm>
        </p:spPr>
        <p:txBody>
          <a:bodyPr/>
          <a:lstStyle/>
          <a:p>
            <a:r>
              <a:rPr dirty="0"/>
              <a:t>2. Pointer to Structure</a:t>
            </a:r>
          </a:p>
        </p:txBody>
      </p:sp>
      <p:sp>
        <p:nvSpPr>
          <p:cNvPr id="3" name="Content Placeholder 2"/>
          <p:cNvSpPr>
            <a:spLocks noGrp="1"/>
          </p:cNvSpPr>
          <p:nvPr>
            <p:ph idx="1"/>
          </p:nvPr>
        </p:nvSpPr>
        <p:spPr>
          <a:xfrm>
            <a:off x="938306" y="1195294"/>
            <a:ext cx="11253693" cy="5205506"/>
          </a:xfrm>
        </p:spPr>
        <p:txBody>
          <a:bodyPr>
            <a:normAutofit lnSpcReduction="10000"/>
          </a:bodyPr>
          <a:lstStyle/>
          <a:p>
            <a:pPr marL="0" indent="0">
              <a:buNone/>
            </a:pPr>
            <a:r>
              <a:rPr sz="1400" dirty="0">
                <a:latin typeface="Times New Roman" panose="02020603050405020304" pitchFamily="18" charset="0"/>
                <a:cs typeface="Times New Roman" panose="02020603050405020304" pitchFamily="18" charset="0"/>
              </a:rPr>
              <a:t>Program:</a:t>
            </a:r>
          </a:p>
          <a:p>
            <a:pPr marL="0" indent="0">
              <a:buNone/>
            </a:pPr>
            <a:r>
              <a:rPr sz="1400" dirty="0">
                <a:latin typeface="Times New Roman" panose="02020603050405020304" pitchFamily="18" charset="0"/>
                <a:cs typeface="Times New Roman" panose="02020603050405020304" pitchFamily="18" charset="0"/>
              </a:rPr>
              <a:t>struct Student {</a:t>
            </a:r>
          </a:p>
          <a:p>
            <a:pPr marL="0" indent="0">
              <a:buNone/>
            </a:pPr>
            <a:r>
              <a:rPr sz="1400" dirty="0">
                <a:latin typeface="Times New Roman" panose="02020603050405020304" pitchFamily="18" charset="0"/>
                <a:cs typeface="Times New Roman" panose="02020603050405020304" pitchFamily="18" charset="0"/>
              </a:rPr>
              <a:t>   int id;</a:t>
            </a:r>
          </a:p>
          <a:p>
            <a:pPr marL="0" indent="0">
              <a:buNone/>
            </a:pPr>
            <a:r>
              <a:rPr sz="1400" dirty="0">
                <a:latin typeface="Times New Roman" panose="02020603050405020304" pitchFamily="18" charset="0"/>
                <a:cs typeface="Times New Roman" panose="02020603050405020304" pitchFamily="18" charset="0"/>
              </a:rPr>
              <a:t>   char name[20];</a:t>
            </a:r>
          </a:p>
          <a:p>
            <a:pPr marL="0" indent="0">
              <a:buNone/>
            </a:pPr>
            <a:r>
              <a:rPr sz="1400" dirty="0">
                <a:latin typeface="Times New Roman" panose="02020603050405020304" pitchFamily="18" charset="0"/>
                <a:cs typeface="Times New Roman" panose="02020603050405020304" pitchFamily="18" charset="0"/>
              </a:rPr>
              <a:t>};</a:t>
            </a:r>
          </a:p>
          <a:p>
            <a:pPr marL="0" indent="0">
              <a:buNone/>
            </a:pPr>
            <a:r>
              <a:rPr sz="1400" dirty="0">
                <a:latin typeface="Times New Roman" panose="02020603050405020304" pitchFamily="18" charset="0"/>
                <a:cs typeface="Times New Roman" panose="02020603050405020304" pitchFamily="18" charset="0"/>
              </a:rPr>
              <a:t>int main(){</a:t>
            </a:r>
          </a:p>
          <a:p>
            <a:pPr marL="0" indent="0">
              <a:buNone/>
            </a:pPr>
            <a:r>
              <a:rPr sz="1400" dirty="0">
                <a:latin typeface="Times New Roman" panose="02020603050405020304" pitchFamily="18" charset="0"/>
                <a:cs typeface="Times New Roman" panose="02020603050405020304" pitchFamily="18" charset="0"/>
              </a:rPr>
              <a:t>   struct Student s1 = {1, "John"};</a:t>
            </a:r>
          </a:p>
          <a:p>
            <a:pPr marL="0" indent="0">
              <a:buNone/>
            </a:pPr>
            <a:r>
              <a:rPr sz="1400" dirty="0">
                <a:latin typeface="Times New Roman" panose="02020603050405020304" pitchFamily="18" charset="0"/>
                <a:cs typeface="Times New Roman" panose="02020603050405020304" pitchFamily="18" charset="0"/>
              </a:rPr>
              <a:t>   struct Student *</a:t>
            </a:r>
            <a:r>
              <a:rPr sz="1400" dirty="0" err="1">
                <a:latin typeface="Times New Roman" panose="02020603050405020304" pitchFamily="18" charset="0"/>
                <a:cs typeface="Times New Roman" panose="02020603050405020304" pitchFamily="18" charset="0"/>
              </a:rPr>
              <a:t>ptr</a:t>
            </a:r>
            <a:r>
              <a:rPr sz="1400" dirty="0">
                <a:latin typeface="Times New Roman" panose="02020603050405020304" pitchFamily="18" charset="0"/>
                <a:cs typeface="Times New Roman" panose="02020603050405020304" pitchFamily="18" charset="0"/>
              </a:rPr>
              <a:t> = &amp;s1;</a:t>
            </a:r>
          </a:p>
          <a:p>
            <a:pPr marL="0" indent="0">
              <a:buNone/>
            </a:pPr>
            <a:r>
              <a:rPr sz="1400" dirty="0">
                <a:latin typeface="Times New Roman" panose="02020603050405020304" pitchFamily="18" charset="0"/>
                <a:cs typeface="Times New Roman" panose="02020603050405020304" pitchFamily="18" charset="0"/>
              </a:rPr>
              <a:t>   </a:t>
            </a:r>
            <a:r>
              <a:rPr sz="1400" dirty="0" err="1">
                <a:latin typeface="Times New Roman" panose="02020603050405020304" pitchFamily="18" charset="0"/>
                <a:cs typeface="Times New Roman" panose="02020603050405020304" pitchFamily="18" charset="0"/>
              </a:rPr>
              <a:t>printf</a:t>
            </a:r>
            <a:r>
              <a:rPr sz="1400" dirty="0">
                <a:latin typeface="Times New Roman" panose="02020603050405020304" pitchFamily="18" charset="0"/>
                <a:cs typeface="Times New Roman" panose="02020603050405020304" pitchFamily="18" charset="0"/>
              </a:rPr>
              <a:t>("%d %s", </a:t>
            </a:r>
            <a:r>
              <a:rPr sz="1400" dirty="0" err="1">
                <a:latin typeface="Times New Roman" panose="02020603050405020304" pitchFamily="18" charset="0"/>
                <a:cs typeface="Times New Roman" panose="02020603050405020304" pitchFamily="18" charset="0"/>
              </a:rPr>
              <a:t>ptr</a:t>
            </a:r>
            <a:r>
              <a:rPr sz="1400" dirty="0">
                <a:latin typeface="Times New Roman" panose="02020603050405020304" pitchFamily="18" charset="0"/>
                <a:cs typeface="Times New Roman" panose="02020603050405020304" pitchFamily="18" charset="0"/>
              </a:rPr>
              <a:t>-&gt;id, </a:t>
            </a:r>
            <a:r>
              <a:rPr sz="1400" dirty="0" err="1">
                <a:latin typeface="Times New Roman" panose="02020603050405020304" pitchFamily="18" charset="0"/>
                <a:cs typeface="Times New Roman" panose="02020603050405020304" pitchFamily="18" charset="0"/>
              </a:rPr>
              <a:t>ptr</a:t>
            </a:r>
            <a:r>
              <a:rPr sz="1400" dirty="0">
                <a:latin typeface="Times New Roman" panose="02020603050405020304" pitchFamily="18" charset="0"/>
                <a:cs typeface="Times New Roman" panose="02020603050405020304" pitchFamily="18" charset="0"/>
              </a:rPr>
              <a:t>-&gt;name);</a:t>
            </a:r>
          </a:p>
          <a:p>
            <a:pPr marL="0" indent="0">
              <a:buNone/>
            </a:pPr>
            <a:r>
              <a:rPr sz="1400" dirty="0">
                <a:latin typeface="Times New Roman" panose="02020603050405020304" pitchFamily="18" charset="0"/>
                <a:cs typeface="Times New Roman" panose="02020603050405020304" pitchFamily="18" charset="0"/>
              </a:rPr>
              <a:t>   return 0;</a:t>
            </a:r>
          </a:p>
          <a:p>
            <a:pPr marL="0" indent="0">
              <a:buNone/>
            </a:pPr>
            <a:r>
              <a:rPr sz="1400" dirty="0">
                <a:latin typeface="Times New Roman" panose="02020603050405020304" pitchFamily="18" charset="0"/>
                <a:cs typeface="Times New Roman" panose="02020603050405020304" pitchFamily="18" charset="0"/>
              </a:rPr>
              <a:t>}</a:t>
            </a:r>
          </a:p>
          <a:p>
            <a:pPr marL="0" indent="0">
              <a:buNone/>
            </a:pPr>
            <a:endParaRPr sz="1400" dirty="0">
              <a:latin typeface="Times New Roman" panose="02020603050405020304" pitchFamily="18" charset="0"/>
              <a:cs typeface="Times New Roman" panose="02020603050405020304" pitchFamily="18" charset="0"/>
            </a:endParaRPr>
          </a:p>
          <a:p>
            <a:pPr marL="0" indent="0">
              <a:buNone/>
            </a:pPr>
            <a:r>
              <a:rPr sz="1400" dirty="0">
                <a:latin typeface="Times New Roman" panose="02020603050405020304" pitchFamily="18" charset="0"/>
                <a:cs typeface="Times New Roman" panose="02020603050405020304" pitchFamily="18" charset="0"/>
              </a:rPr>
              <a:t>Output:</a:t>
            </a:r>
          </a:p>
          <a:p>
            <a:pPr marL="0" indent="0">
              <a:buNone/>
            </a:pPr>
            <a:r>
              <a:rPr sz="1400" dirty="0">
                <a:latin typeface="Times New Roman" panose="02020603050405020304" pitchFamily="18" charset="0"/>
                <a:cs typeface="Times New Roman" panose="02020603050405020304" pitchFamily="18" charset="0"/>
              </a:rPr>
              <a:t>1 John</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D5B3F-12AD-5812-96D9-03C7ED6B55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84D8E0-091C-56A6-A8CE-3BB741767A7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75585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3. Array Elements using Pointer</a:t>
            </a:r>
          </a:p>
        </p:txBody>
      </p:sp>
      <p:sp>
        <p:nvSpPr>
          <p:cNvPr id="3" name="Content Placeholder 2"/>
          <p:cNvSpPr>
            <a:spLocks noGrp="1"/>
          </p:cNvSpPr>
          <p:nvPr>
            <p:ph idx="1"/>
          </p:nvPr>
        </p:nvSpPr>
        <p:spPr>
          <a:xfrm>
            <a:off x="913795" y="2096063"/>
            <a:ext cx="10907664" cy="4472077"/>
          </a:xfrm>
        </p:spPr>
        <p:txBody>
          <a:bodyPr>
            <a:normAutofit fontScale="77500" lnSpcReduction="20000"/>
          </a:bodyPr>
          <a:lstStyle/>
          <a:p>
            <a:pPr marL="0" indent="0">
              <a:buNone/>
            </a:pPr>
            <a:r>
              <a:rPr dirty="0"/>
              <a:t>Program:</a:t>
            </a:r>
          </a:p>
          <a:p>
            <a:pPr marL="0" indent="0">
              <a:buNone/>
            </a:pPr>
            <a:r>
              <a:rPr dirty="0"/>
              <a:t>#include &lt;</a:t>
            </a:r>
            <a:r>
              <a:rPr dirty="0" err="1"/>
              <a:t>stdio.h</a:t>
            </a:r>
            <a:r>
              <a:rPr dirty="0"/>
              <a:t>&gt;</a:t>
            </a:r>
          </a:p>
          <a:p>
            <a:pPr marL="0" indent="0">
              <a:buNone/>
            </a:pPr>
            <a:r>
              <a:rPr dirty="0"/>
              <a:t>int main(){</a:t>
            </a:r>
          </a:p>
          <a:p>
            <a:pPr marL="0" indent="0">
              <a:buNone/>
            </a:pPr>
            <a:r>
              <a:rPr dirty="0"/>
              <a:t>   int </a:t>
            </a:r>
            <a:r>
              <a:rPr dirty="0" err="1"/>
              <a:t>arr</a:t>
            </a:r>
            <a:r>
              <a:rPr dirty="0"/>
              <a:t>[5] = {1,2,3,4,5};</a:t>
            </a:r>
          </a:p>
          <a:p>
            <a:pPr marL="0" indent="0">
              <a:buNone/>
            </a:pPr>
            <a:r>
              <a:rPr dirty="0"/>
              <a:t>   int *</a:t>
            </a:r>
            <a:r>
              <a:rPr dirty="0" err="1"/>
              <a:t>ptr</a:t>
            </a:r>
            <a:r>
              <a:rPr dirty="0"/>
              <a:t> = </a:t>
            </a:r>
            <a:r>
              <a:rPr dirty="0" err="1"/>
              <a:t>arr</a:t>
            </a:r>
            <a:r>
              <a:rPr dirty="0"/>
              <a:t>;</a:t>
            </a:r>
          </a:p>
          <a:p>
            <a:pPr marL="0" indent="0">
              <a:buNone/>
            </a:pPr>
            <a:r>
              <a:rPr dirty="0"/>
              <a:t>   int sum=0;</a:t>
            </a:r>
          </a:p>
          <a:p>
            <a:pPr marL="0" indent="0">
              <a:buNone/>
            </a:pPr>
            <a:r>
              <a:rPr dirty="0"/>
              <a:t>   for(int </a:t>
            </a:r>
            <a:r>
              <a:rPr dirty="0" err="1"/>
              <a:t>i</a:t>
            </a:r>
            <a:r>
              <a:rPr dirty="0"/>
              <a:t>=0;i&lt;5;i++){</a:t>
            </a:r>
          </a:p>
          <a:p>
            <a:pPr marL="0" indent="0">
              <a:buNone/>
            </a:pPr>
            <a:r>
              <a:rPr dirty="0"/>
              <a:t>      sum += *(</a:t>
            </a:r>
            <a:r>
              <a:rPr dirty="0" err="1"/>
              <a:t>ptr+i</a:t>
            </a:r>
            <a:r>
              <a:rPr dirty="0"/>
              <a:t>);</a:t>
            </a:r>
          </a:p>
          <a:p>
            <a:pPr marL="0" indent="0">
              <a:buNone/>
            </a:pPr>
            <a:r>
              <a:rPr dirty="0"/>
              <a:t>   }</a:t>
            </a:r>
          </a:p>
          <a:p>
            <a:pPr marL="0" indent="0">
              <a:buNone/>
            </a:pPr>
            <a:r>
              <a:rPr dirty="0"/>
              <a:t>   </a:t>
            </a:r>
            <a:r>
              <a:rPr dirty="0" err="1"/>
              <a:t>printf</a:t>
            </a:r>
            <a:r>
              <a:rPr dirty="0"/>
              <a:t>("Sum = %d", sum);</a:t>
            </a:r>
          </a:p>
          <a:p>
            <a:pPr marL="0" indent="0">
              <a:buNone/>
            </a:pPr>
            <a:r>
              <a:rPr dirty="0"/>
              <a:t>   return 0;</a:t>
            </a:r>
          </a:p>
          <a:p>
            <a:pPr marL="0" indent="0">
              <a:buNone/>
            </a:pPr>
            <a:r>
              <a:rPr dirty="0"/>
              <a:t>}</a:t>
            </a:r>
          </a:p>
          <a:p>
            <a:pPr marL="0" indent="0">
              <a:buNone/>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878" y="131484"/>
            <a:ext cx="8080794" cy="591670"/>
          </a:xfrm>
        </p:spPr>
        <p:txBody>
          <a:bodyPr/>
          <a:lstStyle/>
          <a:p>
            <a:r>
              <a:rPr dirty="0"/>
              <a:t>4. Pointer Arithmetic</a:t>
            </a:r>
          </a:p>
        </p:txBody>
      </p:sp>
      <p:sp>
        <p:nvSpPr>
          <p:cNvPr id="3" name="Content Placeholder 2"/>
          <p:cNvSpPr>
            <a:spLocks noGrp="1"/>
          </p:cNvSpPr>
          <p:nvPr>
            <p:ph idx="1"/>
          </p:nvPr>
        </p:nvSpPr>
        <p:spPr>
          <a:xfrm>
            <a:off x="830730" y="1081741"/>
            <a:ext cx="11008658" cy="5396753"/>
          </a:xfrm>
        </p:spPr>
        <p:txBody>
          <a:bodyPr>
            <a:normAutofit fontScale="70000" lnSpcReduction="20000"/>
          </a:bodyPr>
          <a:lstStyle/>
          <a:p>
            <a:pPr marL="0" indent="0">
              <a:buNone/>
            </a:pPr>
            <a:r>
              <a:rPr dirty="0"/>
              <a:t>Program:</a:t>
            </a:r>
          </a:p>
          <a:p>
            <a:pPr marL="0" indent="0">
              <a:buNone/>
            </a:pPr>
            <a:r>
              <a:rPr dirty="0"/>
              <a:t>#include &lt;</a:t>
            </a:r>
            <a:r>
              <a:rPr dirty="0" err="1"/>
              <a:t>stdio.h</a:t>
            </a:r>
            <a:r>
              <a:rPr dirty="0"/>
              <a:t>&gt;</a:t>
            </a:r>
          </a:p>
          <a:p>
            <a:pPr marL="0" indent="0">
              <a:buNone/>
            </a:pPr>
            <a:r>
              <a:rPr dirty="0"/>
              <a:t>int main(){</a:t>
            </a:r>
          </a:p>
          <a:p>
            <a:pPr marL="0" indent="0">
              <a:buNone/>
            </a:pPr>
            <a:r>
              <a:rPr dirty="0"/>
              <a:t>   int </a:t>
            </a:r>
            <a:r>
              <a:rPr dirty="0" err="1"/>
              <a:t>arr</a:t>
            </a:r>
            <a:r>
              <a:rPr dirty="0"/>
              <a:t>[3] = {5,10,15};</a:t>
            </a:r>
          </a:p>
          <a:p>
            <a:pPr marL="0" indent="0">
              <a:buNone/>
            </a:pPr>
            <a:r>
              <a:rPr dirty="0"/>
              <a:t>   int *</a:t>
            </a:r>
            <a:r>
              <a:rPr dirty="0" err="1"/>
              <a:t>ptr</a:t>
            </a:r>
            <a:r>
              <a:rPr dirty="0"/>
              <a:t> = </a:t>
            </a:r>
            <a:r>
              <a:rPr dirty="0" err="1"/>
              <a:t>arr</a:t>
            </a:r>
            <a:r>
              <a:rPr dirty="0"/>
              <a:t>;</a:t>
            </a:r>
          </a:p>
          <a:p>
            <a:pPr marL="0" indent="0">
              <a:buNone/>
            </a:pPr>
            <a:r>
              <a:rPr dirty="0"/>
              <a:t>   </a:t>
            </a:r>
            <a:r>
              <a:rPr dirty="0" err="1"/>
              <a:t>printf</a:t>
            </a:r>
            <a:r>
              <a:rPr dirty="0"/>
              <a:t>("%d\n", *</a:t>
            </a:r>
            <a:r>
              <a:rPr dirty="0" err="1"/>
              <a:t>ptr</a:t>
            </a:r>
            <a:r>
              <a:rPr dirty="0"/>
              <a:t>);</a:t>
            </a:r>
          </a:p>
          <a:p>
            <a:pPr marL="0" indent="0">
              <a:buNone/>
            </a:pPr>
            <a:r>
              <a:rPr dirty="0"/>
              <a:t>   </a:t>
            </a:r>
            <a:r>
              <a:rPr dirty="0" err="1"/>
              <a:t>printf</a:t>
            </a:r>
            <a:r>
              <a:rPr dirty="0"/>
              <a:t>("%d\n", *(ptr+1));</a:t>
            </a:r>
          </a:p>
          <a:p>
            <a:pPr marL="0" indent="0">
              <a:buNone/>
            </a:pPr>
            <a:r>
              <a:rPr dirty="0"/>
              <a:t>   </a:t>
            </a:r>
            <a:r>
              <a:rPr dirty="0" err="1"/>
              <a:t>printf</a:t>
            </a:r>
            <a:r>
              <a:rPr dirty="0"/>
              <a:t>("%d\n", *(ptr+2));</a:t>
            </a:r>
          </a:p>
          <a:p>
            <a:pPr marL="0" indent="0">
              <a:buNone/>
            </a:pPr>
            <a:r>
              <a:rPr dirty="0"/>
              <a:t>   return 0;</a:t>
            </a:r>
          </a:p>
          <a:p>
            <a:pPr marL="0" indent="0">
              <a:buNone/>
            </a:pPr>
            <a:r>
              <a:rPr dirty="0"/>
              <a:t>}</a:t>
            </a:r>
          </a:p>
          <a:p>
            <a:pPr marL="0" indent="0">
              <a:buNone/>
            </a:pPr>
            <a:endParaRPr dirty="0"/>
          </a:p>
          <a:p>
            <a:pPr marL="0" indent="0">
              <a:buNone/>
            </a:pPr>
            <a:r>
              <a:rPr dirty="0"/>
              <a:t>Output:</a:t>
            </a:r>
          </a:p>
          <a:p>
            <a:pPr marL="0" indent="0">
              <a:buNone/>
            </a:pPr>
            <a:r>
              <a:rPr dirty="0"/>
              <a:t>5</a:t>
            </a:r>
          </a:p>
          <a:p>
            <a:pPr marL="0" indent="0">
              <a:buNone/>
            </a:pPr>
            <a:r>
              <a:rPr dirty="0"/>
              <a:t>10</a:t>
            </a:r>
          </a:p>
          <a:p>
            <a:pPr marL="0" indent="0">
              <a:buNone/>
            </a:pPr>
            <a:r>
              <a:rPr dirty="0"/>
              <a:t>15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5F57-4C8A-799C-DE6A-5CDD35021051}"/>
              </a:ext>
            </a:extLst>
          </p:cNvPr>
          <p:cNvSpPr>
            <a:spLocks noGrp="1"/>
          </p:cNvSpPr>
          <p:nvPr>
            <p:ph type="title"/>
          </p:nvPr>
        </p:nvSpPr>
        <p:spPr/>
        <p:txBody>
          <a:bodyPr/>
          <a:lstStyle/>
          <a:p>
            <a:r>
              <a:rPr lang="en-US" b="1" cap="none" dirty="0"/>
              <a:t>Access the elements of an array</a:t>
            </a:r>
            <a:br>
              <a:rPr lang="en-US" b="1" dirty="0"/>
            </a:br>
            <a:endParaRPr lang="en-IN" dirty="0"/>
          </a:p>
        </p:txBody>
      </p:sp>
      <p:sp>
        <p:nvSpPr>
          <p:cNvPr id="3" name="Content Placeholder 2">
            <a:extLst>
              <a:ext uri="{FF2B5EF4-FFF2-40B4-BE49-F238E27FC236}">
                <a16:creationId xmlns:a16="http://schemas.microsoft.com/office/drawing/2014/main" id="{09671A09-8415-0BAD-1CA6-A74918E81E6F}"/>
              </a:ext>
            </a:extLst>
          </p:cNvPr>
          <p:cNvSpPr>
            <a:spLocks noGrp="1"/>
          </p:cNvSpPr>
          <p:nvPr>
            <p:ph idx="1"/>
          </p:nvPr>
        </p:nvSpPr>
        <p:spPr/>
        <p:txBody>
          <a:bodyPr/>
          <a:lstStyle/>
          <a:p>
            <a:r>
              <a:rPr lang="en-US" dirty="0"/>
              <a:t>To access an array element, refer to its</a:t>
            </a:r>
            <a:r>
              <a:rPr lang="en-US" b="1" dirty="0"/>
              <a:t> index number</a:t>
            </a:r>
            <a:r>
              <a:rPr lang="en-US" dirty="0"/>
              <a:t>.</a:t>
            </a:r>
          </a:p>
          <a:p>
            <a:r>
              <a:rPr lang="en-US" dirty="0"/>
              <a:t>Array indexes start with </a:t>
            </a:r>
            <a:r>
              <a:rPr lang="en-US" b="1" dirty="0"/>
              <a:t>0</a:t>
            </a:r>
            <a:r>
              <a:rPr lang="en-US" dirty="0"/>
              <a:t>: [0] is the first element. [1] is the second element, etc.</a:t>
            </a:r>
          </a:p>
          <a:p>
            <a:endParaRPr lang="en-IN" dirty="0"/>
          </a:p>
        </p:txBody>
      </p:sp>
      <p:pic>
        <p:nvPicPr>
          <p:cNvPr id="5" name="Picture 4">
            <a:extLst>
              <a:ext uri="{FF2B5EF4-FFF2-40B4-BE49-F238E27FC236}">
                <a16:creationId xmlns:a16="http://schemas.microsoft.com/office/drawing/2014/main" id="{1A00330C-B5FB-DDC7-115C-B7534685361B}"/>
              </a:ext>
            </a:extLst>
          </p:cNvPr>
          <p:cNvPicPr>
            <a:picLocks noChangeAspect="1"/>
          </p:cNvPicPr>
          <p:nvPr/>
        </p:nvPicPr>
        <p:blipFill>
          <a:blip r:embed="rId2"/>
          <a:stretch>
            <a:fillRect/>
          </a:stretch>
        </p:blipFill>
        <p:spPr>
          <a:xfrm>
            <a:off x="1161229" y="3553089"/>
            <a:ext cx="4772973" cy="2025327"/>
          </a:xfrm>
          <a:prstGeom prst="rect">
            <a:avLst/>
          </a:prstGeom>
        </p:spPr>
      </p:pic>
      <p:pic>
        <p:nvPicPr>
          <p:cNvPr id="7" name="Picture 6">
            <a:extLst>
              <a:ext uri="{FF2B5EF4-FFF2-40B4-BE49-F238E27FC236}">
                <a16:creationId xmlns:a16="http://schemas.microsoft.com/office/drawing/2014/main" id="{929DE10D-FFB2-FEEA-DFD1-CA8D0131087A}"/>
              </a:ext>
            </a:extLst>
          </p:cNvPr>
          <p:cNvPicPr>
            <a:picLocks noChangeAspect="1"/>
          </p:cNvPicPr>
          <p:nvPr/>
        </p:nvPicPr>
        <p:blipFill>
          <a:blip r:embed="rId3"/>
          <a:stretch>
            <a:fillRect/>
          </a:stretch>
        </p:blipFill>
        <p:spPr>
          <a:xfrm>
            <a:off x="8329969" y="5263280"/>
            <a:ext cx="987370" cy="412901"/>
          </a:xfrm>
          <a:prstGeom prst="rect">
            <a:avLst/>
          </a:prstGeom>
        </p:spPr>
      </p:pic>
    </p:spTree>
    <p:extLst>
      <p:ext uri="{BB962C8B-B14F-4D97-AF65-F5344CB8AC3E}">
        <p14:creationId xmlns:p14="http://schemas.microsoft.com/office/powerpoint/2010/main" val="216489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8BAA-8015-41DD-A96C-D099DCB3A161}"/>
              </a:ext>
            </a:extLst>
          </p:cNvPr>
          <p:cNvSpPr>
            <a:spLocks noGrp="1"/>
          </p:cNvSpPr>
          <p:nvPr>
            <p:ph type="title"/>
          </p:nvPr>
        </p:nvSpPr>
        <p:spPr/>
        <p:txBody>
          <a:bodyPr/>
          <a:lstStyle/>
          <a:p>
            <a:r>
              <a:rPr lang="en-IN" dirty="0"/>
              <a:t>Change an Array Element</a:t>
            </a:r>
            <a:br>
              <a:rPr lang="en-IN" dirty="0"/>
            </a:br>
            <a:endParaRPr lang="en-IN" dirty="0"/>
          </a:p>
        </p:txBody>
      </p:sp>
      <p:sp>
        <p:nvSpPr>
          <p:cNvPr id="3" name="Content Placeholder 2">
            <a:extLst>
              <a:ext uri="{FF2B5EF4-FFF2-40B4-BE49-F238E27FC236}">
                <a16:creationId xmlns:a16="http://schemas.microsoft.com/office/drawing/2014/main" id="{7354D645-7C68-39E7-B2BB-0BD2F4A5DB3E}"/>
              </a:ext>
            </a:extLst>
          </p:cNvPr>
          <p:cNvSpPr>
            <a:spLocks noGrp="1"/>
          </p:cNvSpPr>
          <p:nvPr>
            <p:ph idx="1"/>
          </p:nvPr>
        </p:nvSpPr>
        <p:spPr/>
        <p:txBody>
          <a:bodyPr/>
          <a:lstStyle/>
          <a:p>
            <a:r>
              <a:rPr lang="en-US" dirty="0"/>
              <a:t>To change the value of a specific element, refer to the index number:</a:t>
            </a:r>
          </a:p>
          <a:p>
            <a:r>
              <a:rPr lang="en-US" dirty="0" err="1"/>
              <a:t>Eg</a:t>
            </a:r>
            <a:r>
              <a:rPr lang="en-US" dirty="0"/>
              <a:t>: </a:t>
            </a:r>
            <a:r>
              <a:rPr lang="en-IN" dirty="0" err="1">
                <a:effectLst/>
              </a:rPr>
              <a:t>myNumbers</a:t>
            </a:r>
            <a:r>
              <a:rPr lang="en-IN" dirty="0">
                <a:effectLst/>
              </a:rPr>
              <a:t>[0] = 33;</a:t>
            </a:r>
            <a:endParaRPr lang="en-IN" dirty="0"/>
          </a:p>
        </p:txBody>
      </p:sp>
      <p:pic>
        <p:nvPicPr>
          <p:cNvPr id="5" name="Picture 4">
            <a:extLst>
              <a:ext uri="{FF2B5EF4-FFF2-40B4-BE49-F238E27FC236}">
                <a16:creationId xmlns:a16="http://schemas.microsoft.com/office/drawing/2014/main" id="{241EC059-0080-3156-FED7-BF64A34E7E8D}"/>
              </a:ext>
            </a:extLst>
          </p:cNvPr>
          <p:cNvPicPr>
            <a:picLocks noChangeAspect="1"/>
          </p:cNvPicPr>
          <p:nvPr/>
        </p:nvPicPr>
        <p:blipFill>
          <a:blip r:embed="rId3"/>
          <a:stretch>
            <a:fillRect/>
          </a:stretch>
        </p:blipFill>
        <p:spPr>
          <a:xfrm>
            <a:off x="2199455" y="3429000"/>
            <a:ext cx="4450615" cy="2776268"/>
          </a:xfrm>
          <a:prstGeom prst="rect">
            <a:avLst/>
          </a:prstGeom>
        </p:spPr>
      </p:pic>
    </p:spTree>
    <p:extLst>
      <p:ext uri="{BB962C8B-B14F-4D97-AF65-F5344CB8AC3E}">
        <p14:creationId xmlns:p14="http://schemas.microsoft.com/office/powerpoint/2010/main" val="116905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98EB-78C8-DD72-E2C9-08DE095F3F34}"/>
              </a:ext>
            </a:extLst>
          </p:cNvPr>
          <p:cNvSpPr>
            <a:spLocks noGrp="1"/>
          </p:cNvSpPr>
          <p:nvPr>
            <p:ph type="title"/>
          </p:nvPr>
        </p:nvSpPr>
        <p:spPr/>
        <p:txBody>
          <a:bodyPr>
            <a:normAutofit fontScale="90000"/>
          </a:bodyPr>
          <a:lstStyle/>
          <a:p>
            <a:r>
              <a:rPr lang="en-US" b="1" dirty="0"/>
              <a:t>Get Array Size or Length</a:t>
            </a:r>
            <a:br>
              <a:rPr lang="en-US" b="1" dirty="0"/>
            </a:br>
            <a:br>
              <a:rPr lang="en-IN" b="1" dirty="0"/>
            </a:br>
            <a:endParaRPr lang="en-IN" dirty="0"/>
          </a:p>
        </p:txBody>
      </p:sp>
      <p:sp>
        <p:nvSpPr>
          <p:cNvPr id="3" name="Content Placeholder 2">
            <a:extLst>
              <a:ext uri="{FF2B5EF4-FFF2-40B4-BE49-F238E27FC236}">
                <a16:creationId xmlns:a16="http://schemas.microsoft.com/office/drawing/2014/main" id="{B97077FF-8B40-A45B-3CB0-087A7B21E67E}"/>
              </a:ext>
            </a:extLst>
          </p:cNvPr>
          <p:cNvSpPr>
            <a:spLocks noGrp="1"/>
          </p:cNvSpPr>
          <p:nvPr>
            <p:ph idx="1"/>
          </p:nvPr>
        </p:nvSpPr>
        <p:spPr>
          <a:xfrm>
            <a:off x="913795" y="1408812"/>
            <a:ext cx="10353762" cy="3695136"/>
          </a:xfrm>
        </p:spPr>
        <p:txBody>
          <a:bodyPr/>
          <a:lstStyle/>
          <a:p>
            <a:r>
              <a:rPr lang="en-US" dirty="0"/>
              <a:t>To get the size of an array, you can use the </a:t>
            </a:r>
            <a:r>
              <a:rPr lang="en-US" dirty="0" err="1">
                <a:solidFill>
                  <a:srgbClr val="FF0000"/>
                </a:solidFill>
              </a:rPr>
              <a:t>sizeof</a:t>
            </a:r>
            <a:r>
              <a:rPr lang="en-US" dirty="0"/>
              <a:t> operator:</a:t>
            </a:r>
            <a:endParaRPr lang="en-IN" dirty="0"/>
          </a:p>
        </p:txBody>
      </p:sp>
      <p:pic>
        <p:nvPicPr>
          <p:cNvPr id="6" name="Picture 5">
            <a:extLst>
              <a:ext uri="{FF2B5EF4-FFF2-40B4-BE49-F238E27FC236}">
                <a16:creationId xmlns:a16="http://schemas.microsoft.com/office/drawing/2014/main" id="{EA05A2DB-47AB-24A8-1568-2CFA8C7832AC}"/>
              </a:ext>
            </a:extLst>
          </p:cNvPr>
          <p:cNvPicPr>
            <a:picLocks noChangeAspect="1"/>
          </p:cNvPicPr>
          <p:nvPr/>
        </p:nvPicPr>
        <p:blipFill>
          <a:blip r:embed="rId2"/>
          <a:stretch>
            <a:fillRect/>
          </a:stretch>
        </p:blipFill>
        <p:spPr>
          <a:xfrm>
            <a:off x="1966823" y="2235592"/>
            <a:ext cx="5458429" cy="2147083"/>
          </a:xfrm>
          <a:prstGeom prst="rect">
            <a:avLst/>
          </a:prstGeom>
        </p:spPr>
      </p:pic>
      <p:pic>
        <p:nvPicPr>
          <p:cNvPr id="8" name="Picture 7">
            <a:extLst>
              <a:ext uri="{FF2B5EF4-FFF2-40B4-BE49-F238E27FC236}">
                <a16:creationId xmlns:a16="http://schemas.microsoft.com/office/drawing/2014/main" id="{AB85710E-33C3-691A-61C3-FDE8B2FEB540}"/>
              </a:ext>
            </a:extLst>
          </p:cNvPr>
          <p:cNvPicPr>
            <a:picLocks noChangeAspect="1"/>
          </p:cNvPicPr>
          <p:nvPr/>
        </p:nvPicPr>
        <p:blipFill>
          <a:blip r:embed="rId3"/>
          <a:stretch>
            <a:fillRect/>
          </a:stretch>
        </p:blipFill>
        <p:spPr>
          <a:xfrm>
            <a:off x="9311600" y="2735133"/>
            <a:ext cx="856067" cy="886641"/>
          </a:xfrm>
          <a:prstGeom prst="rect">
            <a:avLst/>
          </a:prstGeom>
        </p:spPr>
      </p:pic>
      <p:sp>
        <p:nvSpPr>
          <p:cNvPr id="11" name="TextBox 10">
            <a:extLst>
              <a:ext uri="{FF2B5EF4-FFF2-40B4-BE49-F238E27FC236}">
                <a16:creationId xmlns:a16="http://schemas.microsoft.com/office/drawing/2014/main" id="{2AF90F66-EB28-0DA6-66C0-0D5A8016DDF8}"/>
              </a:ext>
            </a:extLst>
          </p:cNvPr>
          <p:cNvSpPr txBox="1"/>
          <p:nvPr/>
        </p:nvSpPr>
        <p:spPr>
          <a:xfrm>
            <a:off x="192481" y="4589801"/>
            <a:ext cx="11796387" cy="1477328"/>
          </a:xfrm>
          <a:prstGeom prst="rect">
            <a:avLst/>
          </a:prstGeom>
          <a:noFill/>
        </p:spPr>
        <p:txBody>
          <a:bodyPr wrap="square">
            <a:spAutoFit/>
          </a:bodyPr>
          <a:lstStyle/>
          <a:p>
            <a:r>
              <a:rPr lang="en-US" dirty="0"/>
              <a:t>Why did the result show 20 instead of 5, when the array contains 5 elements?</a:t>
            </a:r>
          </a:p>
          <a:p>
            <a:endParaRPr lang="en-US" dirty="0"/>
          </a:p>
          <a:p>
            <a:r>
              <a:rPr lang="en-US" dirty="0"/>
              <a:t>- It is because the </a:t>
            </a:r>
            <a:r>
              <a:rPr lang="en-US" dirty="0" err="1"/>
              <a:t>sizeof</a:t>
            </a:r>
            <a:r>
              <a:rPr lang="en-US" dirty="0"/>
              <a:t> operator returns the size of a type in bytes.</a:t>
            </a:r>
          </a:p>
          <a:p>
            <a:endParaRPr lang="en-US" dirty="0"/>
          </a:p>
          <a:p>
            <a:r>
              <a:rPr lang="en-US" dirty="0"/>
              <a:t>int type is usually 4 bytes, so from the example above, 4 x 5 (4 bytes x 5 elements) = 20 bytes.</a:t>
            </a:r>
            <a:endParaRPr lang="en-IN" dirty="0"/>
          </a:p>
        </p:txBody>
      </p:sp>
    </p:spTree>
    <p:extLst>
      <p:ext uri="{BB962C8B-B14F-4D97-AF65-F5344CB8AC3E}">
        <p14:creationId xmlns:p14="http://schemas.microsoft.com/office/powerpoint/2010/main" val="385195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0779-1861-5049-35CB-21F73929D1A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E6FC5E-4F08-B07E-40AD-2851A83341F7}"/>
              </a:ext>
            </a:extLst>
          </p:cNvPr>
          <p:cNvSpPr>
            <a:spLocks noGrp="1"/>
          </p:cNvSpPr>
          <p:nvPr>
            <p:ph idx="1"/>
          </p:nvPr>
        </p:nvSpPr>
        <p:spPr/>
        <p:txBody>
          <a:bodyPr/>
          <a:lstStyle/>
          <a:p>
            <a:r>
              <a:rPr lang="en-US" dirty="0"/>
              <a:t>when you just want to find out how many elements an array has, you can use the following formula (which divides the size of the array by the size of the first element in the array):</a:t>
            </a:r>
          </a:p>
          <a:p>
            <a:endParaRPr lang="en-IN" dirty="0"/>
          </a:p>
        </p:txBody>
      </p:sp>
      <p:pic>
        <p:nvPicPr>
          <p:cNvPr id="5" name="Picture 4">
            <a:extLst>
              <a:ext uri="{FF2B5EF4-FFF2-40B4-BE49-F238E27FC236}">
                <a16:creationId xmlns:a16="http://schemas.microsoft.com/office/drawing/2014/main" id="{3A7FA8DF-21BC-D7F1-77B1-9154343F92CC}"/>
              </a:ext>
            </a:extLst>
          </p:cNvPr>
          <p:cNvPicPr>
            <a:picLocks noChangeAspect="1"/>
          </p:cNvPicPr>
          <p:nvPr/>
        </p:nvPicPr>
        <p:blipFill>
          <a:blip r:embed="rId2"/>
          <a:stretch>
            <a:fillRect/>
          </a:stretch>
        </p:blipFill>
        <p:spPr>
          <a:xfrm>
            <a:off x="2387075" y="3726185"/>
            <a:ext cx="6463404" cy="434893"/>
          </a:xfrm>
          <a:prstGeom prst="rect">
            <a:avLst/>
          </a:prstGeom>
        </p:spPr>
      </p:pic>
    </p:spTree>
    <p:extLst>
      <p:ext uri="{BB962C8B-B14F-4D97-AF65-F5344CB8AC3E}">
        <p14:creationId xmlns:p14="http://schemas.microsoft.com/office/powerpoint/2010/main" val="110228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983F5-C3A8-B269-2708-8DF00BE7C3E9}"/>
              </a:ext>
            </a:extLst>
          </p:cNvPr>
          <p:cNvSpPr>
            <a:spLocks noGrp="1"/>
          </p:cNvSpPr>
          <p:nvPr>
            <p:ph type="title"/>
          </p:nvPr>
        </p:nvSpPr>
        <p:spPr/>
        <p:txBody>
          <a:bodyPr/>
          <a:lstStyle/>
          <a:p>
            <a:r>
              <a:rPr lang="en-IN" b="1" dirty="0"/>
              <a:t>Array Input/Output</a:t>
            </a:r>
            <a:br>
              <a:rPr lang="en-IN" b="1" dirty="0"/>
            </a:br>
            <a:endParaRPr lang="en-IN" dirty="0"/>
          </a:p>
        </p:txBody>
      </p:sp>
      <p:pic>
        <p:nvPicPr>
          <p:cNvPr id="5" name="Content Placeholder 4">
            <a:extLst>
              <a:ext uri="{FF2B5EF4-FFF2-40B4-BE49-F238E27FC236}">
                <a16:creationId xmlns:a16="http://schemas.microsoft.com/office/drawing/2014/main" id="{92C3FBEA-1158-EB7C-28FF-2E9E00696916}"/>
              </a:ext>
            </a:extLst>
          </p:cNvPr>
          <p:cNvPicPr>
            <a:picLocks noGrp="1" noChangeAspect="1"/>
          </p:cNvPicPr>
          <p:nvPr>
            <p:ph idx="1"/>
          </p:nvPr>
        </p:nvPicPr>
        <p:blipFill>
          <a:blip r:embed="rId2"/>
          <a:stretch>
            <a:fillRect/>
          </a:stretch>
        </p:blipFill>
        <p:spPr>
          <a:xfrm>
            <a:off x="859388" y="1845051"/>
            <a:ext cx="5996102" cy="4279703"/>
          </a:xfrm>
        </p:spPr>
      </p:pic>
      <p:pic>
        <p:nvPicPr>
          <p:cNvPr id="7" name="Picture 6">
            <a:extLst>
              <a:ext uri="{FF2B5EF4-FFF2-40B4-BE49-F238E27FC236}">
                <a16:creationId xmlns:a16="http://schemas.microsoft.com/office/drawing/2014/main" id="{81FD1647-4189-8375-2C9C-709E32C59683}"/>
              </a:ext>
            </a:extLst>
          </p:cNvPr>
          <p:cNvPicPr>
            <a:picLocks noChangeAspect="1"/>
          </p:cNvPicPr>
          <p:nvPr/>
        </p:nvPicPr>
        <p:blipFill>
          <a:blip r:embed="rId3"/>
          <a:stretch>
            <a:fillRect/>
          </a:stretch>
        </p:blipFill>
        <p:spPr>
          <a:xfrm>
            <a:off x="7552237" y="2754871"/>
            <a:ext cx="4064299" cy="2950065"/>
          </a:xfrm>
          <a:prstGeom prst="rect">
            <a:avLst/>
          </a:prstGeom>
        </p:spPr>
      </p:pic>
    </p:spTree>
    <p:extLst>
      <p:ext uri="{BB962C8B-B14F-4D97-AF65-F5344CB8AC3E}">
        <p14:creationId xmlns:p14="http://schemas.microsoft.com/office/powerpoint/2010/main" val="13271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6D5B-BD57-D315-32C9-1605F6137573}"/>
              </a:ext>
            </a:extLst>
          </p:cNvPr>
          <p:cNvSpPr>
            <a:spLocks noGrp="1"/>
          </p:cNvSpPr>
          <p:nvPr>
            <p:ph type="title"/>
          </p:nvPr>
        </p:nvSpPr>
        <p:spPr>
          <a:xfrm>
            <a:off x="488830" y="609600"/>
            <a:ext cx="11588151" cy="1326321"/>
          </a:xfrm>
        </p:spPr>
        <p:txBody>
          <a:bodyPr>
            <a:normAutofit/>
          </a:bodyPr>
          <a:lstStyle/>
          <a:p>
            <a:r>
              <a:rPr lang="en-US" sz="2800" b="1" cap="none" dirty="0"/>
              <a:t>Read and print elements of a C array of any size?</a:t>
            </a:r>
            <a:endParaRPr lang="en-IN" sz="2800" cap="none" dirty="0"/>
          </a:p>
        </p:txBody>
      </p:sp>
      <p:pic>
        <p:nvPicPr>
          <p:cNvPr id="5" name="Content Placeholder 4">
            <a:extLst>
              <a:ext uri="{FF2B5EF4-FFF2-40B4-BE49-F238E27FC236}">
                <a16:creationId xmlns:a16="http://schemas.microsoft.com/office/drawing/2014/main" id="{10179C8B-1565-CC6C-09AE-FC1D1AA676B3}"/>
              </a:ext>
            </a:extLst>
          </p:cNvPr>
          <p:cNvPicPr>
            <a:picLocks noGrp="1" noChangeAspect="1"/>
          </p:cNvPicPr>
          <p:nvPr>
            <p:ph idx="1"/>
          </p:nvPr>
        </p:nvPicPr>
        <p:blipFill>
          <a:blip r:embed="rId2"/>
          <a:stretch>
            <a:fillRect/>
          </a:stretch>
        </p:blipFill>
        <p:spPr>
          <a:xfrm>
            <a:off x="1000665" y="1805522"/>
            <a:ext cx="5161015" cy="4442878"/>
          </a:xfrm>
        </p:spPr>
      </p:pic>
      <p:pic>
        <p:nvPicPr>
          <p:cNvPr id="7" name="Picture 6">
            <a:extLst>
              <a:ext uri="{FF2B5EF4-FFF2-40B4-BE49-F238E27FC236}">
                <a16:creationId xmlns:a16="http://schemas.microsoft.com/office/drawing/2014/main" id="{E9535CC0-8FA7-4CEF-A7C5-349D3B2C8F52}"/>
              </a:ext>
            </a:extLst>
          </p:cNvPr>
          <p:cNvPicPr>
            <a:picLocks noChangeAspect="1"/>
          </p:cNvPicPr>
          <p:nvPr/>
        </p:nvPicPr>
        <p:blipFill>
          <a:blip r:embed="rId3"/>
          <a:stretch>
            <a:fillRect/>
          </a:stretch>
        </p:blipFill>
        <p:spPr>
          <a:xfrm>
            <a:off x="7494813" y="3611768"/>
            <a:ext cx="3781453" cy="1428760"/>
          </a:xfrm>
          <a:prstGeom prst="rect">
            <a:avLst/>
          </a:prstGeom>
        </p:spPr>
      </p:pic>
    </p:spTree>
    <p:extLst>
      <p:ext uri="{BB962C8B-B14F-4D97-AF65-F5344CB8AC3E}">
        <p14:creationId xmlns:p14="http://schemas.microsoft.com/office/powerpoint/2010/main" val="339603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E5F5CFC20BBE44B924806EBAC61D86" ma:contentTypeVersion="8" ma:contentTypeDescription="Create a new document." ma:contentTypeScope="" ma:versionID="237cc7b09f140a74dc5de4a5a3859e06">
  <xsd:schema xmlns:xsd="http://www.w3.org/2001/XMLSchema" xmlns:xs="http://www.w3.org/2001/XMLSchema" xmlns:p="http://schemas.microsoft.com/office/2006/metadata/properties" xmlns:ns2="91cfce61-0886-4327-ba43-59cd1f7b83bb" targetNamespace="http://schemas.microsoft.com/office/2006/metadata/properties" ma:root="true" ma:fieldsID="ad882f32aac79d9447122245a9e1b1d6" ns2:_="">
    <xsd:import namespace="91cfce61-0886-4327-ba43-59cd1f7b83b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cfce61-0886-4327-ba43-59cd1f7b8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A28B9A-432F-4F41-BE61-254ADEEBC9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cfce61-0886-4327-ba43-59cd1f7b83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02E0302-8A20-4A2C-8BF6-9242F68BF559}">
  <ds:schemaRefs>
    <ds:schemaRef ds:uri="http://schemas.microsoft.com/sharepoint/v3/contenttype/forms"/>
  </ds:schemaRefs>
</ds:datastoreItem>
</file>

<file path=customXml/itemProps3.xml><?xml version="1.0" encoding="utf-8"?>
<ds:datastoreItem xmlns:ds="http://schemas.openxmlformats.org/officeDocument/2006/customXml" ds:itemID="{C06821B9-B1A8-47FF-95CC-37A1B7E67D0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8507</TotalTime>
  <Words>2312</Words>
  <Application>Microsoft Office PowerPoint</Application>
  <PresentationFormat>Widescreen</PresentationFormat>
  <Paragraphs>238</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Damask</vt:lpstr>
      <vt:lpstr>Module 2</vt:lpstr>
      <vt:lpstr>Arrays </vt:lpstr>
      <vt:lpstr>PowerPoint Presentation</vt:lpstr>
      <vt:lpstr>Access the elements of an array </vt:lpstr>
      <vt:lpstr>Change an Array Element </vt:lpstr>
      <vt:lpstr>Get Array Size or Length  </vt:lpstr>
      <vt:lpstr>PowerPoint Presentation</vt:lpstr>
      <vt:lpstr>Array Input/Output </vt:lpstr>
      <vt:lpstr>Read and print elements of a C array of any size?</vt:lpstr>
      <vt:lpstr>Program to find the average of n numbers using arrays</vt:lpstr>
      <vt:lpstr>PowerPoint Presentation</vt:lpstr>
      <vt:lpstr>Multidimensional Arrays in C </vt:lpstr>
      <vt:lpstr>Initialization of 2D arrays</vt:lpstr>
      <vt:lpstr>Access the Elements of a 2D Array</vt:lpstr>
      <vt:lpstr>Loop Through a 2D Array</vt:lpstr>
      <vt:lpstr>Loop Through a 2D Array</vt:lpstr>
      <vt:lpstr>Create and display matrix</vt:lpstr>
      <vt:lpstr>C program to find the sum of two matrices of order 2 X 2</vt:lpstr>
      <vt:lpstr>Pointers </vt:lpstr>
      <vt:lpstr>PowerPoint Presentation</vt:lpstr>
      <vt:lpstr>Get Value of Thing Pointed by Pointers </vt:lpstr>
      <vt:lpstr>C – Importance of pointers</vt:lpstr>
      <vt:lpstr>C – Access and Manipulate Values using Pointer</vt:lpstr>
      <vt:lpstr>Pointer Expressions</vt:lpstr>
      <vt:lpstr>Arithmetic operations using pointers</vt:lpstr>
      <vt:lpstr>Pointers and arrays</vt:lpstr>
      <vt:lpstr>Pointers and arrays</vt:lpstr>
      <vt:lpstr>Pointers and arrays</vt:lpstr>
      <vt:lpstr>Programs on Arrays and Pointers in C</vt:lpstr>
      <vt:lpstr>1. Accessing Array Elements using Pointers</vt:lpstr>
      <vt:lpstr>Pointer to structure in C</vt:lpstr>
      <vt:lpstr>Example</vt:lpstr>
      <vt:lpstr>2. Pointer to Structure</vt:lpstr>
      <vt:lpstr>PowerPoint Presentation</vt:lpstr>
      <vt:lpstr>3. Array Elements using Pointer</vt:lpstr>
      <vt:lpstr>4. Pointer Arithmetic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KEERTHIMON P</dc:creator>
  <cp:lastModifiedBy>Keerthimon P</cp:lastModifiedBy>
  <cp:revision>9</cp:revision>
  <dcterms:created xsi:type="dcterms:W3CDTF">2024-11-01T03:54:56Z</dcterms:created>
  <dcterms:modified xsi:type="dcterms:W3CDTF">2025-10-07T14:08:54Z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0x01010004E5F5CFC20BBE44B924806EBAC61D86</vt:lpwstr>
  </property>
</Properties>
</file>