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75" r:id="rId6"/>
    <p:sldId id="260" r:id="rId7"/>
    <p:sldId id="261" r:id="rId8"/>
    <p:sldId id="262" r:id="rId9"/>
    <p:sldId id="276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7/31/2025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B805-04D1-8D98-AFB2-C1F49FB09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 structures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27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9BE12-545D-7BD4-BB31-368CDFF8B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48792"/>
            <a:ext cx="10058400" cy="5823408"/>
          </a:xfrm>
        </p:spPr>
        <p:txBody>
          <a:bodyPr>
            <a:normAutofit fontScale="92500"/>
          </a:bodyPr>
          <a:lstStyle/>
          <a:p>
            <a:r>
              <a:rPr lang="en-US" dirty="0"/>
              <a:t>1. Process Management - Manages processes (running programs): creation, scheduling, and termination.</a:t>
            </a:r>
          </a:p>
          <a:p>
            <a:r>
              <a:rPr lang="en-US" dirty="0"/>
              <a:t>2. Memory Management - Controls how RAM is allocated, used, protected, and freed.</a:t>
            </a:r>
          </a:p>
          <a:p>
            <a:r>
              <a:rPr lang="en-US" dirty="0"/>
              <a:t>3. File System Management - Organizes and manages files and directories on storage devices.</a:t>
            </a:r>
          </a:p>
          <a:p>
            <a:r>
              <a:rPr lang="en-US" dirty="0"/>
              <a:t>4. Device Management - Manages input/output devices using drivers and buffers.</a:t>
            </a:r>
          </a:p>
          <a:p>
            <a:r>
              <a:rPr lang="en-US" dirty="0"/>
              <a:t>5. I/O Management - Coordinates input and output operations with efficient data transfer.</a:t>
            </a:r>
          </a:p>
          <a:p>
            <a:r>
              <a:rPr lang="en-US" dirty="0"/>
              <a:t>6. Secondary Storage Management - Manages non-volatile storage (like HDDs/SSDs) and their access. </a:t>
            </a:r>
          </a:p>
          <a:p>
            <a:r>
              <a:rPr lang="en-US" dirty="0"/>
              <a:t>7. Security and Protection - Ensures data privacy, authentication, and controlled access to resources.</a:t>
            </a:r>
          </a:p>
          <a:p>
            <a:r>
              <a:rPr lang="en-US" dirty="0"/>
              <a:t>8. Networking - Supports communication between devices via networks (TCP/IP protocols).</a:t>
            </a:r>
          </a:p>
          <a:p>
            <a:r>
              <a:rPr lang="en-US" dirty="0"/>
              <a:t>9. User Interface (UI) - Allows users to interact with the system via CLI or GUI.</a:t>
            </a:r>
          </a:p>
          <a:p>
            <a:r>
              <a:rPr lang="en-US" dirty="0"/>
              <a:t>10. System Calls / API - Interface that allows programs to request services from the OS.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78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4A5E-FB54-A48A-00D4-2348FAD9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98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77962-002B-ACB1-0EC1-8A4A45E55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90194"/>
            <a:ext cx="10058400" cy="5682006"/>
          </a:xfrm>
        </p:spPr>
        <p:txBody>
          <a:bodyPr>
            <a:normAutofit/>
          </a:bodyPr>
          <a:lstStyle/>
          <a:p>
            <a:r>
              <a:rPr lang="en-US" sz="2400" dirty="0"/>
              <a:t>1. Program Execution - Loads and runs programs and manages their execution.</a:t>
            </a:r>
          </a:p>
          <a:p>
            <a:r>
              <a:rPr lang="en-US" sz="2400" dirty="0"/>
              <a:t>2. I/O Operations - Handles input/output (keyboard, mouse, printer, etc.) so programs don’t deal directly with hardware.</a:t>
            </a:r>
          </a:p>
          <a:p>
            <a:r>
              <a:rPr lang="en-US" sz="2400" dirty="0"/>
              <a:t>3. File System Manipulation - Lets users and programs create, read, write, and delete files and directories.</a:t>
            </a:r>
          </a:p>
          <a:p>
            <a:r>
              <a:rPr lang="en-US" sz="2400" dirty="0"/>
              <a:t>4. Communication Services - Manages communication between processes (within one computer or across networks).</a:t>
            </a:r>
          </a:p>
          <a:p>
            <a:r>
              <a:rPr lang="en-US" sz="2400" dirty="0"/>
              <a:t>5. Error Detection - Monitors the system and notifies when errors occur (like file not found or hardware failure).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43915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02B7-1867-9FF9-EE81-CA32AA134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88157"/>
            <a:ext cx="10058400" cy="5484043"/>
          </a:xfrm>
        </p:spPr>
        <p:txBody>
          <a:bodyPr>
            <a:normAutofit/>
          </a:bodyPr>
          <a:lstStyle/>
          <a:p>
            <a:r>
              <a:rPr lang="en-US" sz="2400" dirty="0"/>
              <a:t>6. Resource Allocation - Decides who gets to use CPU, memory, files, etc. and how much.</a:t>
            </a:r>
          </a:p>
          <a:p>
            <a:r>
              <a:rPr lang="en-US" sz="2400" dirty="0"/>
              <a:t>7. Security and Protection - Protects data and resources from unauthorized access and ensures programs don’t harm each other.</a:t>
            </a:r>
          </a:p>
          <a:p>
            <a:r>
              <a:rPr lang="en-US" sz="2400" dirty="0"/>
              <a:t>8. User Interface (UI) - Provides a way for users to interact with the OS — like Command Line Interface(CLI) or Graphical User Interface(GUI).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83285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C109-DDE9-B569-326E-1B4522C7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565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31C98-3EF8-85DF-DACE-4E8BAD415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07010"/>
            <a:ext cx="10058400" cy="5465190"/>
          </a:xfrm>
        </p:spPr>
        <p:txBody>
          <a:bodyPr/>
          <a:lstStyle/>
          <a:p>
            <a:r>
              <a:rPr lang="en-US" dirty="0"/>
              <a:t>A system call is like a special request that a program sends to the Operating System to ask it to do something important. Programs can't directly talk to hardware (like memory or printers), so they ask the </a:t>
            </a:r>
            <a:r>
              <a:rPr lang="en-US" b="1" dirty="0"/>
              <a:t>OS</a:t>
            </a:r>
            <a:r>
              <a:rPr lang="en-US" dirty="0"/>
              <a:t> to do it using </a:t>
            </a:r>
            <a:r>
              <a:rPr lang="en-US" b="1" dirty="0"/>
              <a:t>system calls</a:t>
            </a:r>
            <a:r>
              <a:rPr lang="en-US" dirty="0"/>
              <a:t>.</a:t>
            </a:r>
          </a:p>
          <a:p>
            <a:r>
              <a:rPr lang="en-US" dirty="0"/>
              <a:t>A system call is a function provided by the Operating System that allows user-level programs to request services from the kernel. </a:t>
            </a:r>
          </a:p>
          <a:p>
            <a:r>
              <a:rPr lang="en-US" dirty="0"/>
              <a:t>It’s the interface between: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User space (where your apps run)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Kernel space (where the OS core works)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10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B95FD-CCC6-BC9C-CD38-B4EE816C3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42680"/>
            <a:ext cx="10058400" cy="5229520"/>
          </a:xfrm>
        </p:spPr>
        <p:txBody>
          <a:bodyPr>
            <a:normAutofit/>
          </a:bodyPr>
          <a:lstStyle/>
          <a:p>
            <a:r>
              <a:rPr lang="en-US" dirty="0"/>
              <a:t>How System Calls Work:</a:t>
            </a:r>
          </a:p>
          <a:p>
            <a:pPr marL="0" indent="0">
              <a:buNone/>
            </a:pPr>
            <a:r>
              <a:rPr lang="en-US" dirty="0"/>
              <a:t>1. Request:</a:t>
            </a:r>
          </a:p>
          <a:p>
            <a:r>
              <a:rPr lang="en-US" dirty="0"/>
              <a:t>An application initiates a system call, specifying the desired operation (e.g., reading a file, creating a process). </a:t>
            </a:r>
          </a:p>
          <a:p>
            <a:pPr marL="0" indent="0">
              <a:buNone/>
            </a:pPr>
            <a:r>
              <a:rPr lang="en-US" dirty="0"/>
              <a:t>2. Transfer to Kernel:</a:t>
            </a:r>
          </a:p>
          <a:p>
            <a:r>
              <a:rPr lang="en-US" dirty="0"/>
              <a:t>The system call mechanism (often a software interrupt) transfers control to the kernel. </a:t>
            </a:r>
          </a:p>
          <a:p>
            <a:pPr marL="0" indent="0">
              <a:buNone/>
            </a:pPr>
            <a:r>
              <a:rPr lang="en-US" dirty="0"/>
              <a:t>3. Kernel Execution:</a:t>
            </a:r>
          </a:p>
          <a:p>
            <a:r>
              <a:rPr lang="en-US" dirty="0"/>
              <a:t>The kernel, with its higher privileges, performs the requested operation, accessing hardware or other resources as needed. </a:t>
            </a:r>
          </a:p>
          <a:p>
            <a:pPr marL="0" indent="0">
              <a:buNone/>
            </a:pPr>
            <a:r>
              <a:rPr lang="en-US" dirty="0"/>
              <a:t>4. Return:</a:t>
            </a:r>
          </a:p>
          <a:p>
            <a:r>
              <a:rPr lang="en-US" dirty="0"/>
              <a:t>Once the operation is complete, the kernel returns control back to the application, potentially providing the result of the operation.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673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4AF7-C18D-BC6A-2EB6-863A951A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programs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493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65F19-E230-74AB-6384-7124B0B9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75035"/>
            <a:ext cx="10058400" cy="5597165"/>
          </a:xfrm>
        </p:spPr>
        <p:txBody>
          <a:bodyPr/>
          <a:lstStyle/>
          <a:p>
            <a:r>
              <a:rPr lang="en-US" dirty="0"/>
              <a:t> What Are System Programs?</a:t>
            </a:r>
          </a:p>
          <a:p>
            <a:r>
              <a:rPr lang="en-US" dirty="0"/>
              <a:t>System programs are utilities and tools provided by the operating system to: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Manage system resources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Assist the OS in performing basic tasks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Provide an environment for user programs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They act as the interface between the OS kernel and the 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544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1B883-0CA9-86C3-B251-B95DEAFE3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27901"/>
            <a:ext cx="10058400" cy="56442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File Management Programs</a:t>
            </a:r>
          </a:p>
          <a:p>
            <a:r>
              <a:rPr lang="en-US" dirty="0"/>
              <a:t>These programs allow users and applications to create, read, write, delete, and organize files and directories.</a:t>
            </a:r>
          </a:p>
          <a:p>
            <a:r>
              <a:rPr lang="en-US" dirty="0"/>
              <a:t>Examples: cp (copy), mv (move), rm (remove), </a:t>
            </a:r>
            <a:r>
              <a:rPr lang="en-US" dirty="0" err="1"/>
              <a:t>mkdir</a:t>
            </a:r>
            <a:r>
              <a:rPr lang="en-US" dirty="0"/>
              <a:t> (make directory) in Linux, File Explorer in Windows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Process Management Programs</a:t>
            </a:r>
          </a:p>
          <a:p>
            <a:r>
              <a:rPr lang="en-US" dirty="0"/>
              <a:t>These help manage processes (programs in execution), allowing monitoring, creation, termination, and prioritization.</a:t>
            </a:r>
          </a:p>
          <a:p>
            <a:r>
              <a:rPr lang="en-US" dirty="0"/>
              <a:t>Examples: </a:t>
            </a:r>
            <a:r>
              <a:rPr lang="en-US" dirty="0" err="1"/>
              <a:t>ps</a:t>
            </a:r>
            <a:r>
              <a:rPr lang="en-US" dirty="0"/>
              <a:t>, top, kill (Linux), Task Manager (Windows)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Device Management Programs</a:t>
            </a:r>
          </a:p>
          <a:p>
            <a:r>
              <a:rPr lang="en-US" dirty="0"/>
              <a:t>Used for managing and communicating with hardware devices like printers, USB drives, and more.</a:t>
            </a:r>
          </a:p>
          <a:p>
            <a:r>
              <a:rPr lang="en-US" dirty="0"/>
              <a:t>Examples: Device Manager (Windows), Printer configuration tools (Linux: </a:t>
            </a:r>
            <a:r>
              <a:rPr lang="en-US" dirty="0" err="1"/>
              <a:t>lpadmin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52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BD20-72DE-0A38-63FC-13D2E440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859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DE7E-D64C-3647-F0AB-DDA8E0C05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50449"/>
            <a:ext cx="10058400" cy="55217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Information and Status Programs</a:t>
            </a:r>
          </a:p>
          <a:p>
            <a:r>
              <a:rPr lang="en-IN" dirty="0"/>
              <a:t>Provide information about the system’s status and performance.</a:t>
            </a:r>
          </a:p>
          <a:p>
            <a:r>
              <a:rPr lang="en-IN" dirty="0"/>
              <a:t>Examples: </a:t>
            </a:r>
            <a:r>
              <a:rPr lang="en-IN" dirty="0" err="1"/>
              <a:t>df</a:t>
            </a:r>
            <a:r>
              <a:rPr lang="en-IN" dirty="0"/>
              <a:t> (disk space), free (memory usage), uptime(how long the system has been running since the last boot)</a:t>
            </a:r>
          </a:p>
          <a:p>
            <a:r>
              <a:rPr lang="en-IN" dirty="0"/>
              <a:t>System Monitor (Linux), Performance Monitor (Windows)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Communication Programs</a:t>
            </a:r>
          </a:p>
          <a:p>
            <a:r>
              <a:rPr lang="en-IN" dirty="0"/>
              <a:t>Enable communication between users, processes, or remote systems.</a:t>
            </a:r>
          </a:p>
          <a:p>
            <a:r>
              <a:rPr lang="en-IN" dirty="0"/>
              <a:t>Examples: mail, write, ssh, telnet, Remote Desktop, Chat tools (for system communication)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Compilers and Assemblers</a:t>
            </a:r>
          </a:p>
          <a:p>
            <a:r>
              <a:rPr lang="en-IN" dirty="0"/>
              <a:t>These translate high-level programming code into machine code or low-level code that the computer can understand.</a:t>
            </a:r>
          </a:p>
          <a:p>
            <a:r>
              <a:rPr lang="en-IN" dirty="0"/>
              <a:t>Examples: GCC (GNU Compiler Collection), Java Compiler (</a:t>
            </a:r>
            <a:r>
              <a:rPr lang="en-IN" dirty="0" err="1"/>
              <a:t>javac</a:t>
            </a:r>
            <a:r>
              <a:rPr lang="en-IN" dirty="0"/>
              <a:t>), Assemblers etc.</a:t>
            </a:r>
          </a:p>
        </p:txBody>
      </p:sp>
    </p:spTree>
    <p:extLst>
      <p:ext uri="{BB962C8B-B14F-4D97-AF65-F5344CB8AC3E}">
        <p14:creationId xmlns:p14="http://schemas.microsoft.com/office/powerpoint/2010/main" val="2856985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6494-E9C4-C42D-A1FE-DDAB4FBE9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33254"/>
            <a:ext cx="10058400" cy="52389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Editors</a:t>
            </a:r>
          </a:p>
          <a:p>
            <a:r>
              <a:rPr lang="en-IN" dirty="0"/>
              <a:t>Text editors used to create or edit source code or configuration files.</a:t>
            </a:r>
          </a:p>
          <a:p>
            <a:r>
              <a:rPr lang="en-IN" dirty="0"/>
              <a:t>Examples: nano, vim, </a:t>
            </a:r>
            <a:r>
              <a:rPr lang="en-IN" dirty="0" err="1"/>
              <a:t>gedit</a:t>
            </a:r>
            <a:r>
              <a:rPr lang="en-IN" dirty="0"/>
              <a:t> (Linux), Notepad (Windows)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System Utilities</a:t>
            </a:r>
          </a:p>
          <a:p>
            <a:r>
              <a:rPr lang="en-IN" dirty="0"/>
              <a:t>Help with system maintenance, configuration, and optimization.</a:t>
            </a:r>
          </a:p>
          <a:p>
            <a:r>
              <a:rPr lang="en-IN" dirty="0"/>
              <a:t>Examples: Disk Cleanup, Disk Defragmenter (Windows), </a:t>
            </a:r>
            <a:r>
              <a:rPr lang="en-IN" dirty="0" err="1"/>
              <a:t>cron</a:t>
            </a:r>
            <a:r>
              <a:rPr lang="en-IN" dirty="0"/>
              <a:t>, </a:t>
            </a:r>
            <a:r>
              <a:rPr lang="en-IN" dirty="0" err="1"/>
              <a:t>logrotate</a:t>
            </a:r>
            <a:r>
              <a:rPr lang="en-IN" dirty="0"/>
              <a:t>, </a:t>
            </a:r>
            <a:r>
              <a:rPr lang="en-IN" dirty="0" err="1"/>
              <a:t>systemctl</a:t>
            </a:r>
            <a:r>
              <a:rPr lang="en-IN" dirty="0"/>
              <a:t> (Linux)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Security and Access Control Programs</a:t>
            </a:r>
          </a:p>
          <a:p>
            <a:r>
              <a:rPr lang="en-IN" dirty="0"/>
              <a:t>Manage users, passwords, permissions, and overall system security.</a:t>
            </a:r>
          </a:p>
          <a:p>
            <a:r>
              <a:rPr lang="en-IN" dirty="0"/>
              <a:t>Examples: passwd, </a:t>
            </a:r>
            <a:r>
              <a:rPr lang="en-IN" dirty="0" err="1"/>
              <a:t>chmod</a:t>
            </a:r>
            <a:r>
              <a:rPr lang="en-IN" dirty="0"/>
              <a:t>, User Account Control (Windows)</a:t>
            </a:r>
          </a:p>
        </p:txBody>
      </p:sp>
    </p:spTree>
    <p:extLst>
      <p:ext uri="{BB962C8B-B14F-4D97-AF65-F5344CB8AC3E}">
        <p14:creationId xmlns:p14="http://schemas.microsoft.com/office/powerpoint/2010/main" val="310058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42BF8-1F76-CB23-7F57-849581FB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18474"/>
            <a:ext cx="10058400" cy="5653726"/>
          </a:xfrm>
        </p:spPr>
        <p:txBody>
          <a:bodyPr>
            <a:normAutofit/>
          </a:bodyPr>
          <a:lstStyle/>
          <a:p>
            <a:r>
              <a:rPr lang="en-US" sz="2400" dirty="0"/>
              <a:t>An operating system (OS) comprises several key components that manage hardware resources and provide a user interface.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These include </a:t>
            </a:r>
          </a:p>
          <a:p>
            <a:pPr marL="0" indent="0">
              <a:buNone/>
            </a:pPr>
            <a:r>
              <a:rPr lang="en-US" sz="2400" dirty="0"/>
              <a:t>A) the kernel, a software, which is the core of the OS, handling essential tasks like memory and process management.</a:t>
            </a:r>
          </a:p>
          <a:p>
            <a:pPr marL="0" indent="0">
              <a:buNone/>
            </a:pPr>
            <a:r>
              <a:rPr lang="en-US" sz="2400" dirty="0"/>
              <a:t>B) The shell, which acts as the interface between the user and the kernel, allowing users to interact with the system</a:t>
            </a:r>
          </a:p>
          <a:p>
            <a:pPr marL="0" indent="0">
              <a:buNone/>
            </a:pPr>
            <a:r>
              <a:rPr lang="en-US" sz="2400" dirty="0"/>
              <a:t>C) Various management components like process management, file management, memory management, and I/O device management.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6700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B69EA-8D5C-D3AD-21E9-8C762F69A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50449"/>
            <a:ext cx="10058400" cy="55217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What is the Kernel of an Operating System?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kernel</a:t>
            </a:r>
            <a:r>
              <a:rPr lang="en-US" sz="2400" dirty="0"/>
              <a:t> is the </a:t>
            </a:r>
            <a:r>
              <a:rPr lang="en-US" sz="2400" b="1" dirty="0"/>
              <a:t>core component</a:t>
            </a:r>
            <a:r>
              <a:rPr lang="en-US" sz="2400" dirty="0"/>
              <a:t> of an operating system. It acts as a </a:t>
            </a:r>
            <a:r>
              <a:rPr lang="en-US" sz="2400" b="1" dirty="0"/>
              <a:t>bridge between software and hardware</a:t>
            </a:r>
            <a:r>
              <a:rPr lang="en-US" sz="2400" dirty="0"/>
              <a:t>. All operating system functions depend on the kernel to manage hardware, memory, and processes.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kernel</a:t>
            </a:r>
            <a:r>
              <a:rPr lang="en-US" sz="2400" dirty="0"/>
              <a:t> is the </a:t>
            </a:r>
            <a:r>
              <a:rPr lang="en-US" sz="2400" b="1" dirty="0"/>
              <a:t>heart of the operating system</a:t>
            </a:r>
            <a:r>
              <a:rPr lang="en-US" sz="2400" dirty="0"/>
              <a:t> that directly controls the computer's hardware and allows software (like apps) to use the system’s resources.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kernel is like a manager in a factory:</a:t>
            </a:r>
          </a:p>
          <a:p>
            <a:pPr marL="0" indent="0">
              <a:buNone/>
            </a:pPr>
            <a:r>
              <a:rPr lang="en-US" sz="2400" dirty="0"/>
              <a:t>	Workers = Apps</a:t>
            </a:r>
          </a:p>
          <a:p>
            <a:pPr marL="0" indent="0">
              <a:buNone/>
            </a:pPr>
            <a:r>
              <a:rPr lang="en-US" sz="2400" dirty="0"/>
              <a:t>	Machines = Hardware</a:t>
            </a:r>
          </a:p>
          <a:p>
            <a:pPr marL="0" indent="0">
              <a:buNone/>
            </a:pPr>
            <a:r>
              <a:rPr lang="en-US" sz="2400" dirty="0"/>
              <a:t>	Manager (kernel) makes sure workers use machines properly, don’t fight, 	and everything runs smoothly.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62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C45F-2D44-A347-5C24-4BCFE29CD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46755"/>
            <a:ext cx="10058400" cy="5625445"/>
          </a:xfrm>
        </p:spPr>
        <p:txBody>
          <a:bodyPr/>
          <a:lstStyle/>
          <a:p>
            <a:r>
              <a:rPr lang="en-US" dirty="0"/>
              <a:t>Without kernel, system will never know how to schedule apps, protect memory, talk to a keyboard, </a:t>
            </a:r>
            <a:r>
              <a:rPr lang="en-US" dirty="0" err="1"/>
              <a:t>ssd</a:t>
            </a:r>
            <a:r>
              <a:rPr lang="en-US" dirty="0"/>
              <a:t> or graphics card.</a:t>
            </a:r>
          </a:p>
          <a:p>
            <a:r>
              <a:rPr lang="en-US" dirty="0"/>
              <a:t>If you open browser, </a:t>
            </a:r>
            <a:r>
              <a:rPr lang="en-US" dirty="0" err="1"/>
              <a:t>spotify</a:t>
            </a:r>
            <a:r>
              <a:rPr lang="en-US" dirty="0"/>
              <a:t> and </a:t>
            </a:r>
            <a:r>
              <a:rPr lang="en-US" dirty="0" err="1"/>
              <a:t>vscode</a:t>
            </a:r>
            <a:r>
              <a:rPr lang="en-US" dirty="0"/>
              <a:t>, kernel schedules tiny </a:t>
            </a:r>
            <a:r>
              <a:rPr lang="en-US" dirty="0" err="1"/>
              <a:t>timeslicing</a:t>
            </a:r>
            <a:r>
              <a:rPr lang="en-US" dirty="0"/>
              <a:t> in processor for it. This constant juggling is what you call as multitasking. </a:t>
            </a:r>
          </a:p>
          <a:p>
            <a:r>
              <a:rPr lang="en-US" dirty="0"/>
              <a:t>Each app will be given its own memory space. When one app tries to access other apps memory space we get error. (segmentation fault error in C)</a:t>
            </a:r>
          </a:p>
          <a:p>
            <a:r>
              <a:rPr lang="en-US" dirty="0"/>
              <a:t>When an app want to save a file or talk to </a:t>
            </a:r>
            <a:r>
              <a:rPr lang="en-US" dirty="0" err="1"/>
              <a:t>wifi</a:t>
            </a:r>
            <a:r>
              <a:rPr lang="en-US" dirty="0"/>
              <a:t> chip it cannot touch hardware directly but it makes a system call. Kernel then interrupts the current process and does the job.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29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89D60-1C37-3A95-29A3-151459F8F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25864"/>
            <a:ext cx="10058400" cy="54463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Main Functions of a Kernel:</a:t>
            </a:r>
          </a:p>
          <a:p>
            <a:r>
              <a:rPr lang="en-US" dirty="0"/>
              <a:t>Process Management	- Starts, stops, and manages multiple programs (called processes).</a:t>
            </a:r>
          </a:p>
          <a:p>
            <a:r>
              <a:rPr lang="en-US" dirty="0"/>
              <a:t>Memory Management - Gives memory to programs and takes it back when done.</a:t>
            </a:r>
          </a:p>
          <a:p>
            <a:r>
              <a:rPr lang="en-US" dirty="0"/>
              <a:t>File System Access - Lets programs read and write files on disk.</a:t>
            </a:r>
          </a:p>
          <a:p>
            <a:r>
              <a:rPr lang="en-US" dirty="0"/>
              <a:t>Device Management - Talks to hardware (keyboard, screen, printer) using drivers.</a:t>
            </a:r>
          </a:p>
          <a:p>
            <a:r>
              <a:rPr lang="en-US" dirty="0"/>
              <a:t>Security &amp; Protection - Keeps programs from interfering with each other.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Types of Kernels:</a:t>
            </a:r>
          </a:p>
          <a:p>
            <a:r>
              <a:rPr lang="en-US" dirty="0"/>
              <a:t>Monolithic Kernel - All core OS functions are in one large block (e.g., Linux)</a:t>
            </a:r>
          </a:p>
          <a:p>
            <a:r>
              <a:rPr lang="en-US" dirty="0"/>
              <a:t>Microkernel - Only essential parts are in the kernel; others are in user space (e.g., QNX)</a:t>
            </a:r>
          </a:p>
          <a:p>
            <a:r>
              <a:rPr lang="en-US" dirty="0"/>
              <a:t>Hybrid Kernel - Mix of both; used by Windows and macOS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50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2B768-2BC3-5E94-36B1-AD225B4E2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14779"/>
            <a:ext cx="10058400" cy="57574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Monolithic Kernel: </a:t>
            </a:r>
          </a:p>
          <a:p>
            <a:r>
              <a:rPr lang="en-US" dirty="0"/>
              <a:t>In a monolithic kernel, all core operating system services (like memory management, process scheduling, file systems, etc.) run in the same memory space, within the kernel.</a:t>
            </a:r>
          </a:p>
          <a:p>
            <a:r>
              <a:rPr lang="en-US" dirty="0"/>
              <a:t>This design can lead to faster execution speeds due to direct communication between components.</a:t>
            </a:r>
          </a:p>
          <a:p>
            <a:r>
              <a:rPr lang="en-US" dirty="0"/>
              <a:t>However, a bug in one component can potentially crash the entire system.</a:t>
            </a:r>
          </a:p>
          <a:p>
            <a:pPr marL="0" indent="0">
              <a:buNone/>
            </a:pPr>
            <a:r>
              <a:rPr lang="en-US" dirty="0"/>
              <a:t>2. Micro Kernel</a:t>
            </a:r>
          </a:p>
          <a:p>
            <a:r>
              <a:rPr lang="en-US" dirty="0"/>
              <a:t>Microkernels keep the kernel code small and minimal, handling only essential functions like inter-process communication (IPC) and basic scheduling. </a:t>
            </a:r>
          </a:p>
          <a:p>
            <a:r>
              <a:rPr lang="en-US" dirty="0"/>
              <a:t>Other OS services (like file systems, device drivers) run as separate processes in user space, communicating with the kernel via message passing. </a:t>
            </a:r>
          </a:p>
          <a:p>
            <a:r>
              <a:rPr lang="en-US" dirty="0"/>
              <a:t>This design enhances system reliability, as a failure in a user-space process is less likely to affect the entire system.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19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25077-D1A4-DE55-1056-ADAAE34BF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63192"/>
            <a:ext cx="10058400" cy="49090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Hybrid Kernel:</a:t>
            </a:r>
          </a:p>
          <a:p>
            <a:r>
              <a:rPr lang="en-US" dirty="0"/>
              <a:t>Hybrid kernels combine aspects of both monolithic and microkernels. </a:t>
            </a:r>
          </a:p>
          <a:p>
            <a:r>
              <a:rPr lang="en-US" dirty="0"/>
              <a:t>They aim to provide the performance benefits of monolithic kernels while maintaining some of the modularity and reliability of microkernels. </a:t>
            </a:r>
          </a:p>
          <a:p>
            <a:r>
              <a:rPr lang="en-US" dirty="0"/>
              <a:t>Often, they include a small microkernel-like core with some services running in kernel space, while others are in user space.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47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450539-6B66-D8F4-1C7E-22B4ECBC4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6" y="999241"/>
            <a:ext cx="11460244" cy="384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71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97DE89D8B2294088076E7E633FAFB3" ma:contentTypeVersion="0" ma:contentTypeDescription="Create a new document." ma:contentTypeScope="" ma:versionID="4d10c51d8c8ff0ac7dae7520baee14f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76C7FD-A018-4D22-A5BD-388F836E0A6E}"/>
</file>

<file path=customXml/itemProps2.xml><?xml version="1.0" encoding="utf-8"?>
<ds:datastoreItem xmlns:ds="http://schemas.openxmlformats.org/officeDocument/2006/customXml" ds:itemID="{BED2BBCA-656A-461B-80E5-0ECAA7CAD95A}"/>
</file>

<file path=customXml/itemProps3.xml><?xml version="1.0" encoding="utf-8"?>
<ds:datastoreItem xmlns:ds="http://schemas.openxmlformats.org/officeDocument/2006/customXml" ds:itemID="{3D02D086-D3E8-4707-BA5A-161DB0BDC498}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368</TotalTime>
  <Words>1608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Rockwell</vt:lpstr>
      <vt:lpstr>Rockwell Condensed</vt:lpstr>
      <vt:lpstr>Wingdings</vt:lpstr>
      <vt:lpstr>Wood Type</vt:lpstr>
      <vt:lpstr>operating system structures</vt:lpstr>
      <vt:lpstr>Components of operating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Operating system services</vt:lpstr>
      <vt:lpstr>PowerPoint Presentation</vt:lpstr>
      <vt:lpstr>PowerPoint Presentation</vt:lpstr>
      <vt:lpstr>System calls</vt:lpstr>
      <vt:lpstr>PowerPoint Presentation</vt:lpstr>
      <vt:lpstr>PowerPoint Presentation</vt:lpstr>
      <vt:lpstr>System programs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Anisha GS</dc:creator>
  <cp:lastModifiedBy>Anisha GS</cp:lastModifiedBy>
  <cp:revision>42</cp:revision>
  <dcterms:created xsi:type="dcterms:W3CDTF">2025-06-28T10:16:39Z</dcterms:created>
  <dcterms:modified xsi:type="dcterms:W3CDTF">2025-07-31T06:00:42Z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0x010100A397DE89D8B2294088076E7E633FAFB3</vt:lpwstr>
  </property>
</Properties>
</file>