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7" r:id="rId9"/>
    <p:sldId id="268" r:id="rId10"/>
    <p:sldId id="263" r:id="rId11"/>
    <p:sldId id="264" r:id="rId12"/>
    <p:sldId id="266" r:id="rId13"/>
    <p:sldId id="265"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9D0D-33F2-A95F-FC9C-5473B3646BA5}"/>
              </a:ext>
            </a:extLst>
          </p:cNvPr>
          <p:cNvSpPr>
            <a:spLocks noGrp="1"/>
          </p:cNvSpPr>
          <p:nvPr>
            <p:ph type="ctrTitle"/>
          </p:nvPr>
        </p:nvSpPr>
        <p:spPr/>
        <p:txBody>
          <a:bodyPr/>
          <a:lstStyle/>
          <a:p>
            <a:r>
              <a:rPr lang="en-US" dirty="0"/>
              <a:t>Operating systems - introduction</a:t>
            </a:r>
            <a:endParaRPr lang="en-IN" dirty="0"/>
          </a:p>
        </p:txBody>
      </p:sp>
      <p:sp>
        <p:nvSpPr>
          <p:cNvPr id="3" name="Subtitle 2">
            <a:extLst>
              <a:ext uri="{FF2B5EF4-FFF2-40B4-BE49-F238E27FC236}">
                <a16:creationId xmlns:a16="http://schemas.microsoft.com/office/drawing/2014/main" id="{54FEF9CC-D685-2988-CF7F-79E8749E49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1859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46B9-B52C-079B-1F85-6CD2DBB6A77F}"/>
              </a:ext>
            </a:extLst>
          </p:cNvPr>
          <p:cNvSpPr>
            <a:spLocks noGrp="1"/>
          </p:cNvSpPr>
          <p:nvPr>
            <p:ph type="title"/>
          </p:nvPr>
        </p:nvSpPr>
        <p:spPr>
          <a:xfrm>
            <a:off x="1141413" y="618518"/>
            <a:ext cx="9905998" cy="448281"/>
          </a:xfrm>
        </p:spPr>
        <p:txBody>
          <a:bodyPr>
            <a:normAutofit fontScale="90000"/>
          </a:bodyPr>
          <a:lstStyle/>
          <a:p>
            <a:r>
              <a:rPr lang="en-US" dirty="0"/>
              <a:t>Desktop systems</a:t>
            </a:r>
            <a:endParaRPr lang="en-IN" dirty="0"/>
          </a:p>
        </p:txBody>
      </p:sp>
      <p:sp>
        <p:nvSpPr>
          <p:cNvPr id="3" name="Content Placeholder 2">
            <a:extLst>
              <a:ext uri="{FF2B5EF4-FFF2-40B4-BE49-F238E27FC236}">
                <a16:creationId xmlns:a16="http://schemas.microsoft.com/office/drawing/2014/main" id="{1A5A2829-1E98-4028-F4BC-11D4BE6154F4}"/>
              </a:ext>
            </a:extLst>
          </p:cNvPr>
          <p:cNvSpPr>
            <a:spLocks noGrp="1"/>
          </p:cNvSpPr>
          <p:nvPr>
            <p:ph idx="1"/>
          </p:nvPr>
        </p:nvSpPr>
        <p:spPr>
          <a:xfrm>
            <a:off x="1141412" y="1150070"/>
            <a:ext cx="9905999" cy="4641131"/>
          </a:xfrm>
        </p:spPr>
        <p:txBody>
          <a:bodyPr/>
          <a:lstStyle/>
          <a:p>
            <a:r>
              <a:rPr lang="en-US" dirty="0"/>
              <a:t>Designed for single-user environments</a:t>
            </a:r>
          </a:p>
          <a:p>
            <a:r>
              <a:rPr lang="en-US" dirty="0"/>
              <a:t>GUI-based, interactive systems</a:t>
            </a:r>
          </a:p>
          <a:p>
            <a:r>
              <a:rPr lang="en-US" dirty="0"/>
              <a:t>Supports multitasking Examples: Windows, Linux, macOS</a:t>
            </a:r>
          </a:p>
          <a:p>
            <a:r>
              <a:rPr lang="en-US" dirty="0"/>
              <a:t>These are the most common type of systems used in homes and offices for general purposes.</a:t>
            </a:r>
            <a:endParaRPr lang="en-IN" dirty="0"/>
          </a:p>
        </p:txBody>
      </p:sp>
    </p:spTree>
    <p:extLst>
      <p:ext uri="{BB962C8B-B14F-4D97-AF65-F5344CB8AC3E}">
        <p14:creationId xmlns:p14="http://schemas.microsoft.com/office/powerpoint/2010/main" val="319318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B50-73B7-7ECA-7EC5-5A681F08EDEB}"/>
              </a:ext>
            </a:extLst>
          </p:cNvPr>
          <p:cNvSpPr>
            <a:spLocks noGrp="1"/>
          </p:cNvSpPr>
          <p:nvPr>
            <p:ph type="title"/>
          </p:nvPr>
        </p:nvSpPr>
        <p:spPr>
          <a:xfrm>
            <a:off x="1141413" y="618518"/>
            <a:ext cx="9905998" cy="569259"/>
          </a:xfrm>
        </p:spPr>
        <p:txBody>
          <a:bodyPr>
            <a:normAutofit fontScale="90000"/>
          </a:bodyPr>
          <a:lstStyle/>
          <a:p>
            <a:r>
              <a:rPr lang="en-US" dirty="0"/>
              <a:t>Multiprocessor systems</a:t>
            </a:r>
            <a:endParaRPr lang="en-IN" dirty="0"/>
          </a:p>
        </p:txBody>
      </p:sp>
      <p:sp>
        <p:nvSpPr>
          <p:cNvPr id="3" name="Content Placeholder 2">
            <a:extLst>
              <a:ext uri="{FF2B5EF4-FFF2-40B4-BE49-F238E27FC236}">
                <a16:creationId xmlns:a16="http://schemas.microsoft.com/office/drawing/2014/main" id="{62C85B45-7AA7-4996-9D27-4E20A5C97480}"/>
              </a:ext>
            </a:extLst>
          </p:cNvPr>
          <p:cNvSpPr>
            <a:spLocks noGrp="1"/>
          </p:cNvSpPr>
          <p:nvPr>
            <p:ph idx="1"/>
          </p:nvPr>
        </p:nvSpPr>
        <p:spPr>
          <a:xfrm>
            <a:off x="1141412" y="1300899"/>
            <a:ext cx="9905999" cy="4490302"/>
          </a:xfrm>
        </p:spPr>
        <p:txBody>
          <a:bodyPr>
            <a:normAutofit fontScale="92500" lnSpcReduction="20000"/>
          </a:bodyPr>
          <a:lstStyle/>
          <a:p>
            <a:r>
              <a:rPr lang="en-US" dirty="0"/>
              <a:t>A computer system with multiple CPUs (or cores) to enhance processing power and efficiency. It allows multiple tasks to be executed concurrently by distributing workloads across different processors, thus improving system performance and throughput. </a:t>
            </a:r>
          </a:p>
          <a:p>
            <a:r>
              <a:rPr lang="en-US" dirty="0"/>
              <a:t> Features and Benefits:</a:t>
            </a:r>
          </a:p>
          <a:p>
            <a:r>
              <a:rPr lang="en-US" dirty="0"/>
              <a:t>Increased Processing Power:</a:t>
            </a:r>
          </a:p>
          <a:p>
            <a:r>
              <a:rPr lang="en-US" dirty="0"/>
              <a:t>Multiple processors work together to handle complex tasks and execute multiple processes simultaneously, leading to faster overall processing. </a:t>
            </a:r>
          </a:p>
          <a:p>
            <a:r>
              <a:rPr lang="en-US" dirty="0"/>
              <a:t>Improved Throughput:</a:t>
            </a:r>
          </a:p>
          <a:p>
            <a:r>
              <a:rPr lang="en-US" dirty="0"/>
              <a:t>By distributing tasks across processors, the system can handle more jobs concurrently, increasing the number of tasks completed in a given time. </a:t>
            </a:r>
          </a:p>
          <a:p>
            <a:endParaRPr lang="en-IN" dirty="0"/>
          </a:p>
        </p:txBody>
      </p:sp>
    </p:spTree>
    <p:extLst>
      <p:ext uri="{BB962C8B-B14F-4D97-AF65-F5344CB8AC3E}">
        <p14:creationId xmlns:p14="http://schemas.microsoft.com/office/powerpoint/2010/main" val="251475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33F28-4D73-0CBD-2102-DAE8C6CE5113}"/>
              </a:ext>
            </a:extLst>
          </p:cNvPr>
          <p:cNvSpPr>
            <a:spLocks noGrp="1"/>
          </p:cNvSpPr>
          <p:nvPr>
            <p:ph idx="1"/>
          </p:nvPr>
        </p:nvSpPr>
        <p:spPr>
          <a:xfrm>
            <a:off x="1141412" y="593889"/>
            <a:ext cx="9905999" cy="5197312"/>
          </a:xfrm>
        </p:spPr>
        <p:txBody>
          <a:bodyPr/>
          <a:lstStyle/>
          <a:p>
            <a:r>
              <a:rPr lang="en-US" dirty="0"/>
              <a:t>Fault Tolerance:</a:t>
            </a:r>
          </a:p>
          <a:p>
            <a:r>
              <a:rPr lang="en-US" dirty="0"/>
              <a:t>If one processor fails, the system can continue to operate, potentially with reduced performance, but without a complete shutdown, due to redundancy. </a:t>
            </a:r>
          </a:p>
          <a:p>
            <a:r>
              <a:rPr lang="en-US" dirty="0"/>
              <a:t>Resource Sharing:</a:t>
            </a:r>
          </a:p>
          <a:p>
            <a:r>
              <a:rPr lang="en-US" dirty="0"/>
              <a:t>Multiple processors share resources like memory, input/output devices, and the system bus. </a:t>
            </a:r>
          </a:p>
          <a:p>
            <a:endParaRPr lang="en-IN" dirty="0"/>
          </a:p>
        </p:txBody>
      </p:sp>
    </p:spTree>
    <p:extLst>
      <p:ext uri="{BB962C8B-B14F-4D97-AF65-F5344CB8AC3E}">
        <p14:creationId xmlns:p14="http://schemas.microsoft.com/office/powerpoint/2010/main" val="156270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EC84E-74E4-EB35-FE3C-62ED9EBF557C}"/>
              </a:ext>
            </a:extLst>
          </p:cNvPr>
          <p:cNvSpPr>
            <a:spLocks noGrp="1"/>
          </p:cNvSpPr>
          <p:nvPr>
            <p:ph idx="1"/>
          </p:nvPr>
        </p:nvSpPr>
        <p:spPr>
          <a:xfrm>
            <a:off x="1141412" y="471340"/>
            <a:ext cx="9905999" cy="5319861"/>
          </a:xfrm>
        </p:spPr>
        <p:txBody>
          <a:bodyPr>
            <a:normAutofit/>
          </a:bodyPr>
          <a:lstStyle/>
          <a:p>
            <a:r>
              <a:rPr lang="en-US" dirty="0"/>
              <a:t>Types of Multiprocessor Operating Systems: </a:t>
            </a:r>
          </a:p>
          <a:p>
            <a:r>
              <a:rPr lang="en-US" dirty="0"/>
              <a:t>Symmetric multiprocessing (SMP):</a:t>
            </a:r>
          </a:p>
          <a:p>
            <a:r>
              <a:rPr lang="en-US" dirty="0"/>
              <a:t>All processors are treated equally, and the operating system can schedule tasks on any available processor. </a:t>
            </a:r>
          </a:p>
          <a:p>
            <a:r>
              <a:rPr lang="en-US" dirty="0"/>
              <a:t>Asymmetric multiprocessing (ASMP):</a:t>
            </a:r>
          </a:p>
          <a:p>
            <a:r>
              <a:rPr lang="en-US" dirty="0"/>
              <a:t>Certain processors are assigned specific tasks or functions, while others handle general processing. </a:t>
            </a:r>
            <a:endParaRPr lang="en-IN" dirty="0"/>
          </a:p>
        </p:txBody>
      </p:sp>
    </p:spTree>
    <p:extLst>
      <p:ext uri="{BB962C8B-B14F-4D97-AF65-F5344CB8AC3E}">
        <p14:creationId xmlns:p14="http://schemas.microsoft.com/office/powerpoint/2010/main" val="428435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BDD2-8DAC-FD48-1123-9C88BC8FBBB1}"/>
              </a:ext>
            </a:extLst>
          </p:cNvPr>
          <p:cNvSpPr>
            <a:spLocks noGrp="1"/>
          </p:cNvSpPr>
          <p:nvPr>
            <p:ph type="title"/>
          </p:nvPr>
        </p:nvSpPr>
        <p:spPr>
          <a:xfrm>
            <a:off x="1141413" y="618518"/>
            <a:ext cx="9905998" cy="616393"/>
          </a:xfrm>
        </p:spPr>
        <p:txBody>
          <a:bodyPr/>
          <a:lstStyle/>
          <a:p>
            <a:r>
              <a:rPr lang="en-US" dirty="0"/>
              <a:t>Distributed systems</a:t>
            </a:r>
            <a:endParaRPr lang="en-IN" dirty="0"/>
          </a:p>
        </p:txBody>
      </p:sp>
      <p:sp>
        <p:nvSpPr>
          <p:cNvPr id="3" name="Content Placeholder 2">
            <a:extLst>
              <a:ext uri="{FF2B5EF4-FFF2-40B4-BE49-F238E27FC236}">
                <a16:creationId xmlns:a16="http://schemas.microsoft.com/office/drawing/2014/main" id="{1D9F6C11-F414-2933-3E72-82837A251481}"/>
              </a:ext>
            </a:extLst>
          </p:cNvPr>
          <p:cNvSpPr>
            <a:spLocks noGrp="1"/>
          </p:cNvSpPr>
          <p:nvPr>
            <p:ph idx="1"/>
          </p:nvPr>
        </p:nvSpPr>
        <p:spPr>
          <a:xfrm>
            <a:off x="1141412" y="1319753"/>
            <a:ext cx="9905999" cy="4471448"/>
          </a:xfrm>
        </p:spPr>
        <p:txBody>
          <a:bodyPr/>
          <a:lstStyle/>
          <a:p>
            <a:r>
              <a:rPr lang="en-US" dirty="0">
                <a:effectLst/>
              </a:rPr>
              <a:t>A distributed operating system (DOS) manages a network of independent computers, making them appear as a single, cohesive system to users and applications. It enables multiple computers to work together, sharing resources and distributing workloads, which enhances performance and reliability.</a:t>
            </a:r>
          </a:p>
          <a:p>
            <a:r>
              <a:rPr lang="en-US" dirty="0"/>
              <a:t>Examples: Cloud platforms, web services</a:t>
            </a:r>
            <a:endParaRPr lang="en-IN" dirty="0"/>
          </a:p>
        </p:txBody>
      </p:sp>
    </p:spTree>
    <p:extLst>
      <p:ext uri="{BB962C8B-B14F-4D97-AF65-F5344CB8AC3E}">
        <p14:creationId xmlns:p14="http://schemas.microsoft.com/office/powerpoint/2010/main" val="212609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F1EE7-3C63-D477-F5D9-7F1246A1DC3A}"/>
              </a:ext>
            </a:extLst>
          </p:cNvPr>
          <p:cNvSpPr>
            <a:spLocks noGrp="1"/>
          </p:cNvSpPr>
          <p:nvPr>
            <p:ph idx="1"/>
          </p:nvPr>
        </p:nvSpPr>
        <p:spPr>
          <a:xfrm>
            <a:off x="1141412" y="584462"/>
            <a:ext cx="9905999" cy="5206739"/>
          </a:xfrm>
        </p:spPr>
        <p:txBody>
          <a:bodyPr>
            <a:normAutofit fontScale="92500" lnSpcReduction="20000"/>
          </a:bodyPr>
          <a:lstStyle/>
          <a:p>
            <a:pPr>
              <a:buFont typeface="Wingdings" panose="05000000000000000000" pitchFamily="2" charset="2"/>
              <a:buChar char="Ø"/>
            </a:pPr>
            <a:r>
              <a:rPr lang="en-US" dirty="0"/>
              <a:t>Solaris: A Unix-based operating system known for its distributed computing capabilities. </a:t>
            </a:r>
          </a:p>
          <a:p>
            <a:pPr>
              <a:buFont typeface="Wingdings" panose="05000000000000000000" pitchFamily="2" charset="2"/>
              <a:buChar char="Ø"/>
            </a:pPr>
            <a:r>
              <a:rPr lang="en-US" dirty="0"/>
              <a:t>Mach: A microkernel-based operating system that can be used as a foundation for distributed systems. </a:t>
            </a:r>
          </a:p>
          <a:p>
            <a:pPr>
              <a:buFont typeface="Wingdings" panose="05000000000000000000" pitchFamily="2" charset="2"/>
              <a:buChar char="Ø"/>
            </a:pPr>
            <a:r>
              <a:rPr lang="en-US" dirty="0"/>
              <a:t>Locus: An early distributed operating system that provided a transparent distributed file system. </a:t>
            </a:r>
          </a:p>
          <a:p>
            <a:pPr fontAlgn="base">
              <a:buFont typeface="Wingdings" panose="05000000000000000000" pitchFamily="2" charset="2"/>
              <a:buChar char="Ø"/>
            </a:pPr>
            <a:r>
              <a:rPr lang="en-US" b="1" dirty="0">
                <a:effectLst/>
              </a:rPr>
              <a:t>Google’s Fuchsia OS:</a:t>
            </a:r>
            <a:r>
              <a:rPr lang="en-US" dirty="0">
                <a:effectLst/>
              </a:rPr>
              <a:t> An OS that might work across several devices each having distributed processing capability.</a:t>
            </a:r>
          </a:p>
          <a:p>
            <a:pPr fontAlgn="base">
              <a:buFont typeface="Wingdings" panose="05000000000000000000" pitchFamily="2" charset="2"/>
              <a:buChar char="Ø"/>
            </a:pPr>
            <a:r>
              <a:rPr lang="en-US" b="1" dirty="0">
                <a:effectLst/>
              </a:rPr>
              <a:t>Plan 9 from Bell Labs:</a:t>
            </a:r>
            <a:r>
              <a:rPr lang="en-US" dirty="0">
                <a:effectLst/>
              </a:rPr>
              <a:t> Distributed OS.</a:t>
            </a:r>
            <a:br>
              <a:rPr lang="en-US" dirty="0">
                <a:effectLst/>
              </a:rPr>
            </a:br>
            <a:r>
              <a:rPr lang="en-US" dirty="0">
                <a:effectLst/>
              </a:rPr>
              <a:t>It has the reputation for being able to make the entire network of computers appear as one system.</a:t>
            </a:r>
          </a:p>
          <a:p>
            <a:pPr>
              <a:buFont typeface="Wingdings" panose="05000000000000000000" pitchFamily="2" charset="2"/>
              <a:buChar char="Ø"/>
            </a:pPr>
            <a:r>
              <a:rPr lang="en-US" b="1" dirty="0"/>
              <a:t>Inferno: </a:t>
            </a:r>
            <a:r>
              <a:rPr lang="en-US" dirty="0"/>
              <a:t>Also developed by </a:t>
            </a:r>
            <a:r>
              <a:rPr lang="en-US" b="1" dirty="0"/>
              <a:t>Bell Labs</a:t>
            </a:r>
            <a:r>
              <a:rPr lang="en-US" dirty="0"/>
              <a:t>. Designed for </a:t>
            </a:r>
            <a:r>
              <a:rPr lang="en-US" b="1" dirty="0"/>
              <a:t>distributed and portable</a:t>
            </a:r>
            <a:r>
              <a:rPr lang="en-US" dirty="0"/>
              <a:t> environments. Can run on many different platforms (embedded systems, PCs).</a:t>
            </a:r>
          </a:p>
          <a:p>
            <a:pPr fontAlgn="base">
              <a:buFont typeface="Wingdings" panose="05000000000000000000" pitchFamily="2" charset="2"/>
              <a:buChar char="Ø"/>
            </a:pPr>
            <a:endParaRPr lang="en-US" dirty="0">
              <a:effectLst/>
            </a:endParaRPr>
          </a:p>
        </p:txBody>
      </p:sp>
    </p:spTree>
    <p:extLst>
      <p:ext uri="{BB962C8B-B14F-4D97-AF65-F5344CB8AC3E}">
        <p14:creationId xmlns:p14="http://schemas.microsoft.com/office/powerpoint/2010/main" val="294990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3B0A-A1AE-2FD6-2808-29838912748A}"/>
              </a:ext>
            </a:extLst>
          </p:cNvPr>
          <p:cNvSpPr>
            <a:spLocks noGrp="1"/>
          </p:cNvSpPr>
          <p:nvPr>
            <p:ph type="title"/>
          </p:nvPr>
        </p:nvSpPr>
        <p:spPr>
          <a:xfrm>
            <a:off x="1141413" y="618518"/>
            <a:ext cx="9905998" cy="550406"/>
          </a:xfrm>
        </p:spPr>
        <p:txBody>
          <a:bodyPr>
            <a:normAutofit fontScale="90000"/>
          </a:bodyPr>
          <a:lstStyle/>
          <a:p>
            <a:r>
              <a:rPr lang="en-US" dirty="0"/>
              <a:t>Clustered systems</a:t>
            </a:r>
            <a:endParaRPr lang="en-IN" dirty="0"/>
          </a:p>
        </p:txBody>
      </p:sp>
      <p:sp>
        <p:nvSpPr>
          <p:cNvPr id="3" name="Content Placeholder 2">
            <a:extLst>
              <a:ext uri="{FF2B5EF4-FFF2-40B4-BE49-F238E27FC236}">
                <a16:creationId xmlns:a16="http://schemas.microsoft.com/office/drawing/2014/main" id="{DE7AC243-27A6-1529-8D2C-93264F17AE17}"/>
              </a:ext>
            </a:extLst>
          </p:cNvPr>
          <p:cNvSpPr>
            <a:spLocks noGrp="1"/>
          </p:cNvSpPr>
          <p:nvPr>
            <p:ph idx="1"/>
          </p:nvPr>
        </p:nvSpPr>
        <p:spPr>
          <a:xfrm>
            <a:off x="1141412" y="1168924"/>
            <a:ext cx="9905999" cy="4911365"/>
          </a:xfrm>
        </p:spPr>
        <p:txBody>
          <a:bodyPr>
            <a:normAutofit fontScale="92500"/>
          </a:bodyPr>
          <a:lstStyle/>
          <a:p>
            <a:r>
              <a:rPr lang="en-US" dirty="0"/>
              <a:t>A </a:t>
            </a:r>
            <a:r>
              <a:rPr lang="en-US" b="1" dirty="0"/>
              <a:t>Clustered Operating System</a:t>
            </a:r>
            <a:r>
              <a:rPr lang="en-US" dirty="0"/>
              <a:t> is an OS that manages </a:t>
            </a:r>
            <a:r>
              <a:rPr lang="en-US" b="1" dirty="0"/>
              <a:t>two or more interconnected computers (nodes)</a:t>
            </a:r>
            <a:r>
              <a:rPr lang="en-US" dirty="0"/>
              <a:t> to work together as a </a:t>
            </a:r>
            <a:r>
              <a:rPr lang="en-US" b="1" dirty="0"/>
              <a:t>single system</a:t>
            </a:r>
            <a:r>
              <a:rPr lang="en-US" dirty="0"/>
              <a:t>. These computers are often connected via a </a:t>
            </a:r>
            <a:r>
              <a:rPr lang="en-US" b="1" dirty="0"/>
              <a:t>high-speed network</a:t>
            </a:r>
            <a:r>
              <a:rPr lang="en-US" dirty="0"/>
              <a:t> and are used to improve </a:t>
            </a:r>
            <a:r>
              <a:rPr lang="en-US" b="1" dirty="0"/>
              <a:t>performance</a:t>
            </a:r>
            <a:r>
              <a:rPr lang="en-US" dirty="0"/>
              <a:t>, </a:t>
            </a:r>
            <a:r>
              <a:rPr lang="en-US" b="1" dirty="0"/>
              <a:t>availability</a:t>
            </a:r>
            <a:r>
              <a:rPr lang="en-US" dirty="0"/>
              <a:t>, and </a:t>
            </a:r>
            <a:r>
              <a:rPr lang="en-US" b="1" dirty="0"/>
              <a:t>scalability</a:t>
            </a:r>
            <a:r>
              <a:rPr lang="en-US" dirty="0"/>
              <a:t>.</a:t>
            </a:r>
          </a:p>
          <a:p>
            <a:pPr>
              <a:buFont typeface="Wingdings" panose="05000000000000000000" pitchFamily="2" charset="2"/>
              <a:buChar char="v"/>
            </a:pPr>
            <a:r>
              <a:rPr lang="en-US" b="1" dirty="0"/>
              <a:t>Features:</a:t>
            </a:r>
          </a:p>
          <a:p>
            <a:r>
              <a:rPr lang="en-US" dirty="0"/>
              <a:t>High Availability- If one node fails, another can take over (failover support).</a:t>
            </a:r>
          </a:p>
          <a:p>
            <a:r>
              <a:rPr lang="en-US" dirty="0"/>
              <a:t>Load Balancing - Distributes workload evenly across nodes.</a:t>
            </a:r>
          </a:p>
          <a:p>
            <a:r>
              <a:rPr lang="en-US" dirty="0"/>
              <a:t>Scalability - More nodes can be added to improve performance.</a:t>
            </a:r>
          </a:p>
          <a:p>
            <a:r>
              <a:rPr lang="en-US" dirty="0"/>
              <a:t>Resource Sharing - Nodes share storage, CPU, and memory resources efficiently.</a:t>
            </a:r>
          </a:p>
          <a:p>
            <a:r>
              <a:rPr lang="en-US" dirty="0"/>
              <a:t>Central Management	Appears as a single system to users/administrators.</a:t>
            </a:r>
            <a:endParaRPr lang="en-IN" dirty="0"/>
          </a:p>
        </p:txBody>
      </p:sp>
    </p:spTree>
    <p:extLst>
      <p:ext uri="{BB962C8B-B14F-4D97-AF65-F5344CB8AC3E}">
        <p14:creationId xmlns:p14="http://schemas.microsoft.com/office/powerpoint/2010/main" val="141144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08518-2463-93F9-804C-481F8D1F196D}"/>
              </a:ext>
            </a:extLst>
          </p:cNvPr>
          <p:cNvSpPr>
            <a:spLocks noGrp="1"/>
          </p:cNvSpPr>
          <p:nvPr>
            <p:ph idx="1"/>
          </p:nvPr>
        </p:nvSpPr>
        <p:spPr>
          <a:xfrm>
            <a:off x="1141412" y="216816"/>
            <a:ext cx="9905999" cy="5574385"/>
          </a:xfrm>
        </p:spPr>
        <p:txBody>
          <a:bodyPr/>
          <a:lstStyle/>
          <a:p>
            <a:pPr>
              <a:buFont typeface="Wingdings" panose="05000000000000000000" pitchFamily="2" charset="2"/>
              <a:buChar char="v"/>
            </a:pPr>
            <a:r>
              <a:rPr lang="en-US" dirty="0"/>
              <a:t>Types</a:t>
            </a:r>
          </a:p>
          <a:p>
            <a:r>
              <a:rPr lang="en-US" dirty="0"/>
              <a:t>High-Availability (HA) Clusters - Focused on reliability and uptime (e.g., for databases or websites).</a:t>
            </a:r>
          </a:p>
          <a:p>
            <a:r>
              <a:rPr lang="en-US" dirty="0"/>
              <a:t>Load-Balancing Clusters - Spread the workload across systems (e.g., for web servers).</a:t>
            </a:r>
          </a:p>
          <a:p>
            <a:r>
              <a:rPr lang="en-US" dirty="0"/>
              <a:t>High-Performance (HPC) Clusters - Designed for scientific computing, simulations, or big data tasks.</a:t>
            </a:r>
          </a:p>
          <a:p>
            <a:pPr>
              <a:buFont typeface="Wingdings" panose="05000000000000000000" pitchFamily="2" charset="2"/>
              <a:buChar char="v"/>
            </a:pPr>
            <a:r>
              <a:rPr lang="en-US" dirty="0"/>
              <a:t>Examples</a:t>
            </a:r>
          </a:p>
          <a:p>
            <a:r>
              <a:rPr lang="en-US" dirty="0"/>
              <a:t>Microsoft Windows Server Failover Clustering, </a:t>
            </a:r>
            <a:r>
              <a:rPr lang="en-IN" dirty="0"/>
              <a:t>Red Hat Cluster Suite, Oracle Real Application Clusters (RAC) etc.</a:t>
            </a:r>
          </a:p>
        </p:txBody>
      </p:sp>
    </p:spTree>
    <p:extLst>
      <p:ext uri="{BB962C8B-B14F-4D97-AF65-F5344CB8AC3E}">
        <p14:creationId xmlns:p14="http://schemas.microsoft.com/office/powerpoint/2010/main" val="379750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3D94-E83A-5210-2A3D-FDF22466EEC9}"/>
              </a:ext>
            </a:extLst>
          </p:cNvPr>
          <p:cNvSpPr>
            <a:spLocks noGrp="1"/>
          </p:cNvSpPr>
          <p:nvPr>
            <p:ph type="title"/>
          </p:nvPr>
        </p:nvSpPr>
        <p:spPr>
          <a:xfrm>
            <a:off x="1141413" y="618518"/>
            <a:ext cx="9905998" cy="644674"/>
          </a:xfrm>
        </p:spPr>
        <p:txBody>
          <a:bodyPr/>
          <a:lstStyle/>
          <a:p>
            <a:r>
              <a:rPr lang="en-US" dirty="0"/>
              <a:t>Real-time systems</a:t>
            </a:r>
            <a:endParaRPr lang="en-IN" dirty="0"/>
          </a:p>
        </p:txBody>
      </p:sp>
      <p:sp>
        <p:nvSpPr>
          <p:cNvPr id="3" name="Content Placeholder 2">
            <a:extLst>
              <a:ext uri="{FF2B5EF4-FFF2-40B4-BE49-F238E27FC236}">
                <a16:creationId xmlns:a16="http://schemas.microsoft.com/office/drawing/2014/main" id="{155A79D7-AE7F-30C0-37B0-4C9DD99BCC53}"/>
              </a:ext>
            </a:extLst>
          </p:cNvPr>
          <p:cNvSpPr>
            <a:spLocks noGrp="1"/>
          </p:cNvSpPr>
          <p:nvPr>
            <p:ph idx="1"/>
          </p:nvPr>
        </p:nvSpPr>
        <p:spPr>
          <a:xfrm>
            <a:off x="1141412" y="1357460"/>
            <a:ext cx="9905999" cy="4986779"/>
          </a:xfrm>
        </p:spPr>
        <p:txBody>
          <a:bodyPr>
            <a:normAutofit/>
          </a:bodyPr>
          <a:lstStyle/>
          <a:p>
            <a:r>
              <a:rPr lang="en-US" dirty="0"/>
              <a:t>A </a:t>
            </a:r>
            <a:r>
              <a:rPr lang="en-US" b="1" dirty="0"/>
              <a:t>Real-Time Operating System (RTOS)</a:t>
            </a:r>
            <a:r>
              <a:rPr lang="en-US" dirty="0"/>
              <a:t> is an operating system designed to </a:t>
            </a:r>
            <a:r>
              <a:rPr lang="en-US" b="1" dirty="0"/>
              <a:t>respond to events or inputs immediately</a:t>
            </a:r>
            <a:r>
              <a:rPr lang="en-US" dirty="0"/>
              <a:t>, </a:t>
            </a:r>
            <a:r>
              <a:rPr lang="en-US" b="1" dirty="0"/>
              <a:t>within a guaranteed time limit</a:t>
            </a:r>
            <a:r>
              <a:rPr lang="en-US" dirty="0"/>
              <a:t>.</a:t>
            </a:r>
          </a:p>
          <a:p>
            <a:pPr>
              <a:buFont typeface="Wingdings" panose="05000000000000000000" pitchFamily="2" charset="2"/>
              <a:buChar char="v"/>
            </a:pPr>
            <a:r>
              <a:rPr lang="en-US" dirty="0"/>
              <a:t>Features</a:t>
            </a:r>
          </a:p>
          <a:p>
            <a:r>
              <a:rPr lang="en-US" dirty="0"/>
              <a:t>Deterministic timing - Always responds within a predictable time (hard deadlines).</a:t>
            </a:r>
          </a:p>
          <a:p>
            <a:r>
              <a:rPr lang="en-US" dirty="0"/>
              <a:t>Prioritized tasks - Critical tasks are given higher priority over others.</a:t>
            </a:r>
          </a:p>
          <a:p>
            <a:r>
              <a:rPr lang="en-US" dirty="0"/>
              <a:t>Minimal latency - Very short delay between input and response.</a:t>
            </a:r>
          </a:p>
          <a:p>
            <a:r>
              <a:rPr lang="en-US" dirty="0"/>
              <a:t>Multitasking - Manages multiple tasks, often with strict time constraints.</a:t>
            </a:r>
          </a:p>
          <a:p>
            <a:r>
              <a:rPr lang="en-US" dirty="0"/>
              <a:t>Small footprint - Lightweight and optimized for embedded systems.</a:t>
            </a:r>
            <a:endParaRPr lang="en-IN" dirty="0"/>
          </a:p>
        </p:txBody>
      </p:sp>
    </p:spTree>
    <p:extLst>
      <p:ext uri="{BB962C8B-B14F-4D97-AF65-F5344CB8AC3E}">
        <p14:creationId xmlns:p14="http://schemas.microsoft.com/office/powerpoint/2010/main" val="700572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3BA4C-9034-478B-AA6F-A38302BEFC0F}"/>
              </a:ext>
            </a:extLst>
          </p:cNvPr>
          <p:cNvSpPr>
            <a:spLocks noGrp="1"/>
          </p:cNvSpPr>
          <p:nvPr>
            <p:ph idx="1"/>
          </p:nvPr>
        </p:nvSpPr>
        <p:spPr>
          <a:xfrm>
            <a:off x="1141412" y="414779"/>
            <a:ext cx="9905999" cy="5376422"/>
          </a:xfrm>
        </p:spPr>
        <p:txBody>
          <a:bodyPr>
            <a:normAutofit fontScale="92500" lnSpcReduction="20000"/>
          </a:bodyPr>
          <a:lstStyle/>
          <a:p>
            <a:pPr>
              <a:buFont typeface="Wingdings" panose="05000000000000000000" pitchFamily="2" charset="2"/>
              <a:buChar char="v"/>
            </a:pPr>
            <a:r>
              <a:rPr lang="en-US" dirty="0"/>
              <a:t>Types</a:t>
            </a:r>
          </a:p>
          <a:p>
            <a:r>
              <a:rPr lang="en-US" dirty="0"/>
              <a:t>Hard RTOS - Missing a deadline is considered system failure. Strict time limits. </a:t>
            </a:r>
            <a:r>
              <a:rPr lang="en-US" dirty="0">
                <a:effectLst/>
              </a:rPr>
              <a:t>Common examples include flight control systems, missile guidance systems, and nuclear reactor control systems. </a:t>
            </a:r>
            <a:endParaRPr lang="en-US" dirty="0"/>
          </a:p>
          <a:p>
            <a:r>
              <a:rPr lang="en-US" dirty="0"/>
              <a:t>Soft RTOS - Deadlines are important, but missing one occasionally is acceptable. Examples are Online games, multimedia </a:t>
            </a:r>
            <a:r>
              <a:rPr lang="en-US"/>
              <a:t>applications etc.</a:t>
            </a:r>
            <a:endParaRPr lang="en-US" dirty="0"/>
          </a:p>
          <a:p>
            <a:pPr>
              <a:buFont typeface="Wingdings" panose="05000000000000000000" pitchFamily="2" charset="2"/>
              <a:buChar char="v"/>
            </a:pPr>
            <a:r>
              <a:rPr lang="en-US" dirty="0"/>
              <a:t>Examples </a:t>
            </a:r>
          </a:p>
          <a:p>
            <a:r>
              <a:rPr lang="en-IN" dirty="0" err="1"/>
              <a:t>FreeRTOS</a:t>
            </a:r>
            <a:r>
              <a:rPr lang="en-IN" dirty="0"/>
              <a:t> - Embedded devices, IoT systems</a:t>
            </a:r>
          </a:p>
          <a:p>
            <a:r>
              <a:rPr lang="en-IN" dirty="0"/>
              <a:t>VxWorks - Aerospace(navigation systems), medical equipment (pacemakers)</a:t>
            </a:r>
          </a:p>
          <a:p>
            <a:r>
              <a:rPr lang="en-IN" dirty="0" err="1"/>
              <a:t>RTLinux</a:t>
            </a:r>
            <a:r>
              <a:rPr lang="en-IN" dirty="0"/>
              <a:t> - Real-time version of Linux for industrial applications</a:t>
            </a:r>
          </a:p>
          <a:p>
            <a:r>
              <a:rPr lang="en-IN" dirty="0"/>
              <a:t>QNX	- Cars(engine control), telecom, industrial control (automation)</a:t>
            </a:r>
          </a:p>
          <a:p>
            <a:r>
              <a:rPr lang="en-IN" dirty="0" err="1"/>
              <a:t>TinyOS</a:t>
            </a:r>
            <a:r>
              <a:rPr lang="en-IN" dirty="0"/>
              <a:t> - Sensor networks, wireless embedded systems</a:t>
            </a:r>
          </a:p>
        </p:txBody>
      </p:sp>
    </p:spTree>
    <p:extLst>
      <p:ext uri="{BB962C8B-B14F-4D97-AF65-F5344CB8AC3E}">
        <p14:creationId xmlns:p14="http://schemas.microsoft.com/office/powerpoint/2010/main" val="6018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9D50-2C7D-5560-1D79-94434ADE3705}"/>
              </a:ext>
            </a:extLst>
          </p:cNvPr>
          <p:cNvSpPr>
            <a:spLocks noGrp="1"/>
          </p:cNvSpPr>
          <p:nvPr>
            <p:ph type="title"/>
          </p:nvPr>
        </p:nvSpPr>
        <p:spPr>
          <a:xfrm>
            <a:off x="1141411" y="619126"/>
            <a:ext cx="9906000" cy="514953"/>
          </a:xfrm>
        </p:spPr>
        <p:txBody>
          <a:bodyPr>
            <a:normAutofit fontScale="90000"/>
          </a:bodyPr>
          <a:lstStyle/>
          <a:p>
            <a:r>
              <a:rPr lang="en-US" dirty="0"/>
              <a:t>software</a:t>
            </a:r>
            <a:endParaRPr lang="en-IN" dirty="0"/>
          </a:p>
        </p:txBody>
      </p:sp>
      <p:sp>
        <p:nvSpPr>
          <p:cNvPr id="3" name="Text Placeholder 2">
            <a:extLst>
              <a:ext uri="{FF2B5EF4-FFF2-40B4-BE49-F238E27FC236}">
                <a16:creationId xmlns:a16="http://schemas.microsoft.com/office/drawing/2014/main" id="{62027CF6-7E76-9DCC-6AFA-A7C4F5E14C0E}"/>
              </a:ext>
            </a:extLst>
          </p:cNvPr>
          <p:cNvSpPr>
            <a:spLocks noGrp="1"/>
          </p:cNvSpPr>
          <p:nvPr>
            <p:ph type="body" idx="1"/>
          </p:nvPr>
        </p:nvSpPr>
        <p:spPr>
          <a:xfrm>
            <a:off x="1370019" y="1066803"/>
            <a:ext cx="4649783" cy="514954"/>
          </a:xfrm>
        </p:spPr>
        <p:txBody>
          <a:bodyPr/>
          <a:lstStyle/>
          <a:p>
            <a:r>
              <a:rPr lang="en-US" dirty="0"/>
              <a:t>System software	</a:t>
            </a:r>
            <a:endParaRPr lang="en-IN" dirty="0"/>
          </a:p>
        </p:txBody>
      </p:sp>
      <p:sp>
        <p:nvSpPr>
          <p:cNvPr id="4" name="Content Placeholder 3">
            <a:extLst>
              <a:ext uri="{FF2B5EF4-FFF2-40B4-BE49-F238E27FC236}">
                <a16:creationId xmlns:a16="http://schemas.microsoft.com/office/drawing/2014/main" id="{BBCF4D8D-1EE7-CADE-CF58-B3DDD7A3B482}"/>
              </a:ext>
            </a:extLst>
          </p:cNvPr>
          <p:cNvSpPr>
            <a:spLocks noGrp="1"/>
          </p:cNvSpPr>
          <p:nvPr>
            <p:ph sz="half" idx="2"/>
          </p:nvPr>
        </p:nvSpPr>
        <p:spPr>
          <a:xfrm>
            <a:off x="1141410" y="1581756"/>
            <a:ext cx="4878391" cy="4657117"/>
          </a:xfrm>
        </p:spPr>
        <p:txBody>
          <a:bodyPr>
            <a:normAutofit fontScale="77500" lnSpcReduction="20000"/>
          </a:bodyPr>
          <a:lstStyle/>
          <a:p>
            <a:r>
              <a:rPr lang="en-US" sz="2600" i="1" dirty="0">
                <a:effectLst/>
              </a:rPr>
              <a:t>System software is a type of computer program designed to manage and control computer hardware and application software</a:t>
            </a:r>
            <a:r>
              <a:rPr lang="en-US" i="1" dirty="0">
                <a:effectLst/>
              </a:rPr>
              <a:t>.</a:t>
            </a:r>
          </a:p>
          <a:p>
            <a:r>
              <a:rPr lang="en-US" dirty="0">
                <a:effectLst/>
              </a:rPr>
              <a:t> Operating Systems: Windows, macOS, Linux, Android, iOS</a:t>
            </a:r>
          </a:p>
          <a:p>
            <a:r>
              <a:rPr lang="en-US" dirty="0">
                <a:effectLst/>
              </a:rPr>
              <a:t>Device Drivers:	Printer Driver, Sound Card Driver, GPU Driver</a:t>
            </a:r>
          </a:p>
          <a:p>
            <a:r>
              <a:rPr lang="en-US" dirty="0">
                <a:effectLst/>
              </a:rPr>
              <a:t>Utilities: Disk Cleanup, Antivirus, File Compression Tools (WinRAR)</a:t>
            </a:r>
          </a:p>
          <a:p>
            <a:r>
              <a:rPr lang="en-US" dirty="0">
                <a:effectLst/>
              </a:rPr>
              <a:t>Firmware: BIOS, UEFI(</a:t>
            </a:r>
            <a:r>
              <a:rPr lang="en-IN" b="1" dirty="0">
                <a:effectLst/>
              </a:rPr>
              <a:t>Unified Extensible Firmware Interface)</a:t>
            </a:r>
            <a:endParaRPr lang="en-US" dirty="0">
              <a:effectLst/>
            </a:endParaRPr>
          </a:p>
          <a:p>
            <a:endParaRPr lang="en-US" dirty="0">
              <a:effectLst/>
            </a:endParaRPr>
          </a:p>
          <a:p>
            <a:endParaRPr lang="en-US" dirty="0">
              <a:effectLst/>
            </a:endParaRPr>
          </a:p>
          <a:p>
            <a:endParaRPr lang="en-IN" dirty="0"/>
          </a:p>
        </p:txBody>
      </p:sp>
      <p:sp>
        <p:nvSpPr>
          <p:cNvPr id="5" name="Text Placeholder 4">
            <a:extLst>
              <a:ext uri="{FF2B5EF4-FFF2-40B4-BE49-F238E27FC236}">
                <a16:creationId xmlns:a16="http://schemas.microsoft.com/office/drawing/2014/main" id="{CDFE47E0-F159-30FE-8B6B-99286059ED84}"/>
              </a:ext>
            </a:extLst>
          </p:cNvPr>
          <p:cNvSpPr>
            <a:spLocks noGrp="1"/>
          </p:cNvSpPr>
          <p:nvPr>
            <p:ph type="body" sz="quarter" idx="3"/>
          </p:nvPr>
        </p:nvSpPr>
        <p:spPr>
          <a:xfrm>
            <a:off x="6400808" y="980388"/>
            <a:ext cx="4646602" cy="601369"/>
          </a:xfrm>
        </p:spPr>
        <p:txBody>
          <a:bodyPr/>
          <a:lstStyle/>
          <a:p>
            <a:r>
              <a:rPr lang="en-US" dirty="0"/>
              <a:t>Application software</a:t>
            </a:r>
            <a:endParaRPr lang="en-IN" dirty="0"/>
          </a:p>
        </p:txBody>
      </p:sp>
      <p:sp>
        <p:nvSpPr>
          <p:cNvPr id="6" name="Content Placeholder 5">
            <a:extLst>
              <a:ext uri="{FF2B5EF4-FFF2-40B4-BE49-F238E27FC236}">
                <a16:creationId xmlns:a16="http://schemas.microsoft.com/office/drawing/2014/main" id="{CD272C24-3E7A-52C3-62CD-9D5DBD091261}"/>
              </a:ext>
            </a:extLst>
          </p:cNvPr>
          <p:cNvSpPr>
            <a:spLocks noGrp="1"/>
          </p:cNvSpPr>
          <p:nvPr>
            <p:ph sz="quarter" idx="4"/>
          </p:nvPr>
        </p:nvSpPr>
        <p:spPr>
          <a:xfrm>
            <a:off x="6172200" y="1581757"/>
            <a:ext cx="4875210" cy="4209442"/>
          </a:xfrm>
        </p:spPr>
        <p:txBody>
          <a:bodyPr>
            <a:normAutofit fontScale="77500" lnSpcReduction="20000"/>
          </a:bodyPr>
          <a:lstStyle/>
          <a:p>
            <a:r>
              <a:rPr lang="en-US" sz="2600" i="1" dirty="0"/>
              <a:t>Application software is designed to perform specific tasks for the user. It runs on top of the system software.</a:t>
            </a:r>
          </a:p>
          <a:p>
            <a:r>
              <a:rPr lang="en-US" i="1" dirty="0"/>
              <a:t>Office Tools : Microsoft Word, Excel, PowerPoint, Google Docs</a:t>
            </a:r>
          </a:p>
          <a:p>
            <a:r>
              <a:rPr lang="en-US" i="1" dirty="0"/>
              <a:t>Web Browsers: Chrome, Firefox, Safari, Edge</a:t>
            </a:r>
          </a:p>
          <a:p>
            <a:r>
              <a:rPr lang="en-IN" i="1" dirty="0"/>
              <a:t>Media Players: VLC Media Player, Windows Media Player</a:t>
            </a:r>
          </a:p>
          <a:p>
            <a:r>
              <a:rPr lang="en-US" i="1" dirty="0"/>
              <a:t>Communication: Zoom, Skype, WhatsApp, MS Teams</a:t>
            </a:r>
          </a:p>
          <a:p>
            <a:r>
              <a:rPr lang="en-IN" i="1" dirty="0"/>
              <a:t>Educational Software : Duolingo, MATLAB etc.</a:t>
            </a:r>
          </a:p>
        </p:txBody>
      </p:sp>
    </p:spTree>
    <p:extLst>
      <p:ext uri="{BB962C8B-B14F-4D97-AF65-F5344CB8AC3E}">
        <p14:creationId xmlns:p14="http://schemas.microsoft.com/office/powerpoint/2010/main" val="138938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E8AB-18DD-B4BF-B54F-AE2B5D5916F2}"/>
              </a:ext>
            </a:extLst>
          </p:cNvPr>
          <p:cNvSpPr>
            <a:spLocks noGrp="1"/>
          </p:cNvSpPr>
          <p:nvPr>
            <p:ph type="title"/>
          </p:nvPr>
        </p:nvSpPr>
        <p:spPr>
          <a:xfrm>
            <a:off x="1141413" y="618517"/>
            <a:ext cx="9905998" cy="823783"/>
          </a:xfrm>
        </p:spPr>
        <p:txBody>
          <a:bodyPr>
            <a:normAutofit/>
          </a:bodyPr>
          <a:lstStyle/>
          <a:p>
            <a:r>
              <a:rPr lang="en-US" dirty="0"/>
              <a:t>Handheld systems</a:t>
            </a:r>
            <a:endParaRPr lang="en-IN" dirty="0"/>
          </a:p>
        </p:txBody>
      </p:sp>
      <p:sp>
        <p:nvSpPr>
          <p:cNvPr id="3" name="Content Placeholder 2">
            <a:extLst>
              <a:ext uri="{FF2B5EF4-FFF2-40B4-BE49-F238E27FC236}">
                <a16:creationId xmlns:a16="http://schemas.microsoft.com/office/drawing/2014/main" id="{07EB848F-F7CA-260B-AB9C-4BFDF5851D21}"/>
              </a:ext>
            </a:extLst>
          </p:cNvPr>
          <p:cNvSpPr>
            <a:spLocks noGrp="1"/>
          </p:cNvSpPr>
          <p:nvPr>
            <p:ph idx="1"/>
          </p:nvPr>
        </p:nvSpPr>
        <p:spPr>
          <a:xfrm>
            <a:off x="1141412" y="1442300"/>
            <a:ext cx="9905999" cy="4348901"/>
          </a:xfrm>
        </p:spPr>
        <p:txBody>
          <a:bodyPr>
            <a:normAutofit/>
          </a:bodyPr>
          <a:lstStyle/>
          <a:p>
            <a:r>
              <a:rPr lang="en-US" dirty="0"/>
              <a:t>A </a:t>
            </a:r>
            <a:r>
              <a:rPr lang="en-US" b="1" dirty="0"/>
              <a:t>Handheld Operating System</a:t>
            </a:r>
            <a:r>
              <a:rPr lang="en-US" dirty="0"/>
              <a:t> is an OS designed specifically to run on </a:t>
            </a:r>
            <a:r>
              <a:rPr lang="en-US" b="1" dirty="0"/>
              <a:t>portable devices</a:t>
            </a:r>
            <a:r>
              <a:rPr lang="en-US" dirty="0"/>
              <a:t> like:</a:t>
            </a:r>
          </a:p>
          <a:p>
            <a:r>
              <a:rPr lang="en-US" dirty="0"/>
              <a:t>Smartphones</a:t>
            </a:r>
          </a:p>
          <a:p>
            <a:r>
              <a:rPr lang="en-US" dirty="0"/>
              <a:t>Tablets</a:t>
            </a:r>
          </a:p>
          <a:p>
            <a:r>
              <a:rPr lang="en-US" dirty="0"/>
              <a:t>Wearables (e.g., smartwatches)</a:t>
            </a:r>
          </a:p>
          <a:p>
            <a:r>
              <a:rPr lang="en-US" dirty="0"/>
              <a:t>Mobile gaming devices</a:t>
            </a:r>
          </a:p>
          <a:p>
            <a:r>
              <a:rPr lang="en-US" dirty="0"/>
              <a:t>These systems are optimized for </a:t>
            </a:r>
            <a:r>
              <a:rPr lang="en-US" b="1" dirty="0"/>
              <a:t>touch input</a:t>
            </a:r>
            <a:r>
              <a:rPr lang="en-US" dirty="0"/>
              <a:t>, </a:t>
            </a:r>
            <a:r>
              <a:rPr lang="en-US" b="1" dirty="0"/>
              <a:t>limited hardware resources</a:t>
            </a:r>
            <a:r>
              <a:rPr lang="en-US" dirty="0"/>
              <a:t>, </a:t>
            </a:r>
            <a:r>
              <a:rPr lang="en-US" b="1" dirty="0"/>
              <a:t>mobility</a:t>
            </a:r>
            <a:r>
              <a:rPr lang="en-US" dirty="0"/>
              <a:t>, and </a:t>
            </a:r>
            <a:r>
              <a:rPr lang="en-US" b="1" dirty="0"/>
              <a:t>battery efficiency</a:t>
            </a:r>
            <a:r>
              <a:rPr lang="en-US" dirty="0"/>
              <a:t>.</a:t>
            </a:r>
          </a:p>
          <a:p>
            <a:endParaRPr lang="en-IN" dirty="0"/>
          </a:p>
        </p:txBody>
      </p:sp>
    </p:spTree>
    <p:extLst>
      <p:ext uri="{BB962C8B-B14F-4D97-AF65-F5344CB8AC3E}">
        <p14:creationId xmlns:p14="http://schemas.microsoft.com/office/powerpoint/2010/main" val="159743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1FE49-36F4-DD9F-24C7-DEE91308719F}"/>
              </a:ext>
            </a:extLst>
          </p:cNvPr>
          <p:cNvSpPr>
            <a:spLocks noGrp="1"/>
          </p:cNvSpPr>
          <p:nvPr>
            <p:ph idx="1"/>
          </p:nvPr>
        </p:nvSpPr>
        <p:spPr>
          <a:xfrm>
            <a:off x="1141412" y="546755"/>
            <a:ext cx="9905999" cy="5244446"/>
          </a:xfrm>
        </p:spPr>
        <p:txBody>
          <a:bodyPr/>
          <a:lstStyle/>
          <a:p>
            <a:pPr>
              <a:buFont typeface="Wingdings" panose="05000000000000000000" pitchFamily="2" charset="2"/>
              <a:buChar char="v"/>
            </a:pPr>
            <a:r>
              <a:rPr lang="en-US" dirty="0"/>
              <a:t>Features</a:t>
            </a:r>
          </a:p>
          <a:p>
            <a:r>
              <a:rPr lang="en-IN" dirty="0"/>
              <a:t>Touchscreen support - Designed for finger/stylus interaction</a:t>
            </a:r>
          </a:p>
          <a:p>
            <a:r>
              <a:rPr lang="en-IN" dirty="0"/>
              <a:t>Battery efficiency - Optimized for long usage on small batteries</a:t>
            </a:r>
          </a:p>
          <a:p>
            <a:r>
              <a:rPr lang="en-IN" dirty="0"/>
              <a:t>Connectivity support - Built-in support for Wi-Fi, Bluetooth, GPS, 4G/5G</a:t>
            </a:r>
          </a:p>
          <a:p>
            <a:r>
              <a:rPr lang="en-IN" dirty="0"/>
              <a:t>Lightweight design - 	Uses minimal system resources (RAM, CPU)</a:t>
            </a:r>
          </a:p>
          <a:p>
            <a:r>
              <a:rPr lang="en-IN" dirty="0"/>
              <a:t>App ecosystem - Supports app installation via stores (e.g., Play Store, App Store)</a:t>
            </a:r>
          </a:p>
          <a:p>
            <a:r>
              <a:rPr lang="en-IN" dirty="0"/>
              <a:t>Sensors integration - Works with gyroscope, accelerometer, camera, etc.</a:t>
            </a:r>
          </a:p>
        </p:txBody>
      </p:sp>
    </p:spTree>
    <p:extLst>
      <p:ext uri="{BB962C8B-B14F-4D97-AF65-F5344CB8AC3E}">
        <p14:creationId xmlns:p14="http://schemas.microsoft.com/office/powerpoint/2010/main" val="249215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EEEAE-187B-4525-4565-465C6C8568AF}"/>
              </a:ext>
            </a:extLst>
          </p:cNvPr>
          <p:cNvSpPr>
            <a:spLocks noGrp="1"/>
          </p:cNvSpPr>
          <p:nvPr>
            <p:ph idx="1"/>
          </p:nvPr>
        </p:nvSpPr>
        <p:spPr>
          <a:xfrm>
            <a:off x="1141412" y="395926"/>
            <a:ext cx="9905999" cy="5395275"/>
          </a:xfrm>
        </p:spPr>
        <p:txBody>
          <a:bodyPr/>
          <a:lstStyle/>
          <a:p>
            <a:pPr>
              <a:buFont typeface="Wingdings" panose="05000000000000000000" pitchFamily="2" charset="2"/>
              <a:buChar char="v"/>
            </a:pPr>
            <a:r>
              <a:rPr lang="en-US" dirty="0"/>
              <a:t>Examples</a:t>
            </a:r>
          </a:p>
          <a:p>
            <a:r>
              <a:rPr lang="en-IN" dirty="0"/>
              <a:t>Android - Most popular OS for smartphones and tablets</a:t>
            </a:r>
          </a:p>
          <a:p>
            <a:r>
              <a:rPr lang="en-IN" dirty="0"/>
              <a:t>iOS - Apple's iPhones and iPads</a:t>
            </a:r>
          </a:p>
          <a:p>
            <a:r>
              <a:rPr lang="en-IN" dirty="0"/>
              <a:t>HarmonyOS - Huawei phones, tablets, smart devices</a:t>
            </a:r>
          </a:p>
          <a:p>
            <a:r>
              <a:rPr lang="en-IN" dirty="0"/>
              <a:t>Wear OS - Smartwatches (by Google)</a:t>
            </a:r>
          </a:p>
          <a:p>
            <a:r>
              <a:rPr lang="en-IN" dirty="0" err="1"/>
              <a:t>watchOS</a:t>
            </a:r>
            <a:r>
              <a:rPr lang="en-IN" dirty="0"/>
              <a:t> - Apple Watches</a:t>
            </a:r>
          </a:p>
        </p:txBody>
      </p:sp>
    </p:spTree>
    <p:extLst>
      <p:ext uri="{BB962C8B-B14F-4D97-AF65-F5344CB8AC3E}">
        <p14:creationId xmlns:p14="http://schemas.microsoft.com/office/powerpoint/2010/main" val="413896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73DA-D917-FDF1-3A33-30CE7A25460C}"/>
              </a:ext>
            </a:extLst>
          </p:cNvPr>
          <p:cNvSpPr>
            <a:spLocks noGrp="1"/>
          </p:cNvSpPr>
          <p:nvPr>
            <p:ph type="title"/>
          </p:nvPr>
        </p:nvSpPr>
        <p:spPr/>
        <p:txBody>
          <a:bodyPr/>
          <a:lstStyle/>
          <a:p>
            <a:r>
              <a:rPr lang="en-US" dirty="0"/>
              <a:t>What is an operating system</a:t>
            </a:r>
            <a:endParaRPr lang="en-IN" dirty="0"/>
          </a:p>
        </p:txBody>
      </p:sp>
      <p:sp>
        <p:nvSpPr>
          <p:cNvPr id="3" name="Content Placeholder 2">
            <a:extLst>
              <a:ext uri="{FF2B5EF4-FFF2-40B4-BE49-F238E27FC236}">
                <a16:creationId xmlns:a16="http://schemas.microsoft.com/office/drawing/2014/main" id="{F9575390-1921-E4D4-ADA7-679530C29076}"/>
              </a:ext>
            </a:extLst>
          </p:cNvPr>
          <p:cNvSpPr>
            <a:spLocks noGrp="1"/>
          </p:cNvSpPr>
          <p:nvPr>
            <p:ph idx="1"/>
          </p:nvPr>
        </p:nvSpPr>
        <p:spPr>
          <a:xfrm>
            <a:off x="1141412" y="1894788"/>
            <a:ext cx="9905999" cy="3896413"/>
          </a:xfrm>
        </p:spPr>
        <p:txBody>
          <a:bodyPr>
            <a:normAutofit/>
          </a:bodyPr>
          <a:lstStyle/>
          <a:p>
            <a:r>
              <a:rPr lang="en-US" dirty="0">
                <a:effectLst/>
              </a:rPr>
              <a:t>An operating system (OS) is system software that manages computer hardware and software resources and provides common services for computer programs.</a:t>
            </a:r>
          </a:p>
          <a:p>
            <a:pPr>
              <a:buFont typeface="Wingdings" panose="05000000000000000000" pitchFamily="2" charset="2"/>
              <a:buChar char="ü"/>
            </a:pPr>
            <a:r>
              <a:rPr lang="en-US" dirty="0">
                <a:effectLst/>
              </a:rPr>
              <a:t>Interface between user and hardware</a:t>
            </a:r>
          </a:p>
          <a:p>
            <a:pPr>
              <a:buFont typeface="Wingdings" panose="05000000000000000000" pitchFamily="2" charset="2"/>
              <a:buChar char="ü"/>
            </a:pPr>
            <a:r>
              <a:rPr lang="en-US" dirty="0">
                <a:effectLst/>
              </a:rPr>
              <a:t>Manages system resources (CPU, memory, I/O)</a:t>
            </a:r>
          </a:p>
          <a:p>
            <a:pPr>
              <a:buFont typeface="Wingdings" panose="05000000000000000000" pitchFamily="2" charset="2"/>
              <a:buChar char="ü"/>
            </a:pPr>
            <a:r>
              <a:rPr lang="en-US" dirty="0">
                <a:effectLst/>
              </a:rPr>
              <a:t>Executes and controls programs</a:t>
            </a:r>
          </a:p>
          <a:p>
            <a:pPr>
              <a:buFont typeface="Wingdings" panose="05000000000000000000" pitchFamily="2" charset="2"/>
              <a:buChar char="ü"/>
            </a:pPr>
            <a:r>
              <a:rPr lang="en-US" dirty="0">
                <a:effectLst/>
              </a:rPr>
              <a:t>Ensures system security and efficiency</a:t>
            </a:r>
          </a:p>
          <a:p>
            <a:endParaRPr lang="en-IN" dirty="0"/>
          </a:p>
        </p:txBody>
      </p:sp>
    </p:spTree>
    <p:extLst>
      <p:ext uri="{BB962C8B-B14F-4D97-AF65-F5344CB8AC3E}">
        <p14:creationId xmlns:p14="http://schemas.microsoft.com/office/powerpoint/2010/main" val="360052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CD4B-D946-C1AB-C824-1D7350F3BB01}"/>
              </a:ext>
            </a:extLst>
          </p:cNvPr>
          <p:cNvSpPr>
            <a:spLocks noGrp="1"/>
          </p:cNvSpPr>
          <p:nvPr>
            <p:ph type="title"/>
          </p:nvPr>
        </p:nvSpPr>
        <p:spPr>
          <a:xfrm>
            <a:off x="1141413" y="618518"/>
            <a:ext cx="9905998" cy="448281"/>
          </a:xfrm>
        </p:spPr>
        <p:txBody>
          <a:bodyPr>
            <a:normAutofit fontScale="90000"/>
          </a:bodyPr>
          <a:lstStyle/>
          <a:p>
            <a:r>
              <a:rPr lang="en-US" dirty="0"/>
              <a:t>Functions of an Operating System</a:t>
            </a:r>
            <a:endParaRPr lang="en-IN" dirty="0"/>
          </a:p>
        </p:txBody>
      </p:sp>
      <p:sp>
        <p:nvSpPr>
          <p:cNvPr id="3" name="Content Placeholder 2">
            <a:extLst>
              <a:ext uri="{FF2B5EF4-FFF2-40B4-BE49-F238E27FC236}">
                <a16:creationId xmlns:a16="http://schemas.microsoft.com/office/drawing/2014/main" id="{8D9A4843-3BCC-980D-42C1-E24CA7B30181}"/>
              </a:ext>
            </a:extLst>
          </p:cNvPr>
          <p:cNvSpPr>
            <a:spLocks noGrp="1"/>
          </p:cNvSpPr>
          <p:nvPr>
            <p:ph idx="1"/>
          </p:nvPr>
        </p:nvSpPr>
        <p:spPr>
          <a:xfrm>
            <a:off x="1141412" y="1206630"/>
            <a:ext cx="9905999" cy="5032851"/>
          </a:xfrm>
        </p:spPr>
        <p:txBody>
          <a:bodyPr>
            <a:normAutofit fontScale="92500"/>
          </a:bodyPr>
          <a:lstStyle/>
          <a:p>
            <a:r>
              <a:rPr lang="en-US" dirty="0"/>
              <a:t>Process Management - The OS handles the execution of programs and processes, including starting, stopping, and managing their execution. It allows multiple programs to run concurrently by sharing the CPU and other resources. </a:t>
            </a:r>
            <a:r>
              <a:rPr lang="en-US" dirty="0" err="1"/>
              <a:t>Eg</a:t>
            </a:r>
            <a:r>
              <a:rPr lang="en-US" dirty="0"/>
              <a:t>: Running a browser, a music player, and a download manager at the same time. </a:t>
            </a:r>
          </a:p>
          <a:p>
            <a:r>
              <a:rPr lang="en-US" dirty="0"/>
              <a:t>Resource Management - The OS manages the computer's resources, including the CPU, memory, storage devices, and input/output devices. It allocates these resources to different programs and processes, ensuring efficient and fair usage. </a:t>
            </a:r>
            <a:r>
              <a:rPr lang="en-US" dirty="0" err="1"/>
              <a:t>Eg</a:t>
            </a:r>
            <a:r>
              <a:rPr lang="en-US" dirty="0"/>
              <a:t>: Ensuring a background virus scan doesn’t slow down a video call.</a:t>
            </a:r>
          </a:p>
          <a:p>
            <a:r>
              <a:rPr lang="en-US" dirty="0"/>
              <a:t>Memory management - Allocates and deallocates memory space as needed by programs. Keeps track of each byte in memory and who is using it. Ensures processes do not interfere with each other’s memory (protection).</a:t>
            </a:r>
          </a:p>
          <a:p>
            <a:endParaRPr lang="en-IN" dirty="0"/>
          </a:p>
        </p:txBody>
      </p:sp>
    </p:spTree>
    <p:extLst>
      <p:ext uri="{BB962C8B-B14F-4D97-AF65-F5344CB8AC3E}">
        <p14:creationId xmlns:p14="http://schemas.microsoft.com/office/powerpoint/2010/main" val="261074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C06E-E7B7-100A-9F94-4312D3742574}"/>
              </a:ext>
            </a:extLst>
          </p:cNvPr>
          <p:cNvSpPr>
            <a:spLocks noGrp="1"/>
          </p:cNvSpPr>
          <p:nvPr>
            <p:ph type="title"/>
          </p:nvPr>
        </p:nvSpPr>
        <p:spPr>
          <a:xfrm>
            <a:off x="1141413" y="618518"/>
            <a:ext cx="9905998" cy="569259"/>
          </a:xfrm>
        </p:spPr>
        <p:txBody>
          <a:bodyPr>
            <a:normAutofit fontScale="90000"/>
          </a:bodyPr>
          <a:lstStyle/>
          <a:p>
            <a:r>
              <a:rPr lang="en-US" dirty="0"/>
              <a:t>Functions of an operating systems</a:t>
            </a:r>
            <a:endParaRPr lang="en-IN" dirty="0"/>
          </a:p>
        </p:txBody>
      </p:sp>
      <p:sp>
        <p:nvSpPr>
          <p:cNvPr id="3" name="Content Placeholder 2">
            <a:extLst>
              <a:ext uri="{FF2B5EF4-FFF2-40B4-BE49-F238E27FC236}">
                <a16:creationId xmlns:a16="http://schemas.microsoft.com/office/drawing/2014/main" id="{FE1CAC90-1EA4-9D68-6A93-3C1BC3A7E47F}"/>
              </a:ext>
            </a:extLst>
          </p:cNvPr>
          <p:cNvSpPr>
            <a:spLocks noGrp="1"/>
          </p:cNvSpPr>
          <p:nvPr>
            <p:ph idx="1"/>
          </p:nvPr>
        </p:nvSpPr>
        <p:spPr>
          <a:xfrm>
            <a:off x="1141412" y="1282045"/>
            <a:ext cx="9905999" cy="4509156"/>
          </a:xfrm>
        </p:spPr>
        <p:txBody>
          <a:bodyPr>
            <a:normAutofit fontScale="92500" lnSpcReduction="10000"/>
          </a:bodyPr>
          <a:lstStyle/>
          <a:p>
            <a:r>
              <a:rPr lang="en-US" dirty="0"/>
              <a:t>File system Management - The OS provides a way to organize, store, retrieve, and manage files on the computer's storage devices. </a:t>
            </a:r>
            <a:r>
              <a:rPr lang="en-US" dirty="0" err="1"/>
              <a:t>Eg</a:t>
            </a:r>
            <a:r>
              <a:rPr lang="en-US" dirty="0"/>
              <a:t>: Reading, writing, and saving files on your hard drive or SSD.</a:t>
            </a:r>
          </a:p>
          <a:p>
            <a:r>
              <a:rPr lang="en-US" dirty="0"/>
              <a:t>Device management - Manages communication between hardware devices and the system. Uses device drivers to operate peripherals (keyboard, mouse, printer, etc.). </a:t>
            </a:r>
            <a:r>
              <a:rPr lang="en-US" dirty="0" err="1"/>
              <a:t>Eg</a:t>
            </a:r>
            <a:r>
              <a:rPr lang="en-US" dirty="0"/>
              <a:t>: Printing a document while listening to music.</a:t>
            </a:r>
          </a:p>
          <a:p>
            <a:r>
              <a:rPr lang="en-US" dirty="0"/>
              <a:t>User interface - The OS provides a user interface (GUI or command-line) that allows users to interact with the computer and its applications. </a:t>
            </a:r>
          </a:p>
          <a:p>
            <a:r>
              <a:rPr lang="en-US" dirty="0"/>
              <a:t>Security and access control - Ensures that unauthorized users do not access the system. Protects system data and user information such as user login and file permission settings.</a:t>
            </a:r>
            <a:endParaRPr lang="en-IN" dirty="0"/>
          </a:p>
        </p:txBody>
      </p:sp>
    </p:spTree>
    <p:extLst>
      <p:ext uri="{BB962C8B-B14F-4D97-AF65-F5344CB8AC3E}">
        <p14:creationId xmlns:p14="http://schemas.microsoft.com/office/powerpoint/2010/main" val="17544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6070-FFD7-686A-01DF-D2096F168A5A}"/>
              </a:ext>
            </a:extLst>
          </p:cNvPr>
          <p:cNvSpPr>
            <a:spLocks noGrp="1"/>
          </p:cNvSpPr>
          <p:nvPr>
            <p:ph type="title"/>
          </p:nvPr>
        </p:nvSpPr>
        <p:spPr>
          <a:xfrm>
            <a:off x="1141413" y="618518"/>
            <a:ext cx="9905998" cy="569259"/>
          </a:xfrm>
        </p:spPr>
        <p:txBody>
          <a:bodyPr>
            <a:normAutofit fontScale="90000"/>
          </a:bodyPr>
          <a:lstStyle/>
          <a:p>
            <a:r>
              <a:rPr lang="en-IN" dirty="0"/>
              <a:t>Types of Operating Systems</a:t>
            </a:r>
          </a:p>
        </p:txBody>
      </p:sp>
      <p:sp>
        <p:nvSpPr>
          <p:cNvPr id="3" name="Content Placeholder 2">
            <a:extLst>
              <a:ext uri="{FF2B5EF4-FFF2-40B4-BE49-F238E27FC236}">
                <a16:creationId xmlns:a16="http://schemas.microsoft.com/office/drawing/2014/main" id="{3CB90FCC-7DEE-0EB2-82A4-1D0FF6FE747D}"/>
              </a:ext>
            </a:extLst>
          </p:cNvPr>
          <p:cNvSpPr>
            <a:spLocks noGrp="1"/>
          </p:cNvSpPr>
          <p:nvPr>
            <p:ph idx="1"/>
          </p:nvPr>
        </p:nvSpPr>
        <p:spPr>
          <a:xfrm>
            <a:off x="1141412" y="1291472"/>
            <a:ext cx="9905999" cy="4499729"/>
          </a:xfrm>
        </p:spPr>
        <p:txBody>
          <a:bodyPr>
            <a:normAutofit fontScale="92500" lnSpcReduction="10000"/>
          </a:bodyPr>
          <a:lstStyle/>
          <a:p>
            <a:pPr marL="0" indent="0">
              <a:buNone/>
            </a:pPr>
            <a:r>
              <a:rPr lang="en-IN" dirty="0">
                <a:effectLst/>
              </a:rPr>
              <a:t>They are classified </a:t>
            </a:r>
            <a:r>
              <a:rPr lang="en-US" dirty="0">
                <a:effectLst/>
              </a:rPr>
              <a:t>based on various factors like functionality, purpose, and the environment they operate in.</a:t>
            </a:r>
            <a:endParaRPr lang="en-IN" dirty="0">
              <a:effectLst/>
            </a:endParaRPr>
          </a:p>
          <a:p>
            <a:pPr>
              <a:buFont typeface="Wingdings" panose="05000000000000000000" pitchFamily="2" charset="2"/>
              <a:buChar char="v"/>
            </a:pPr>
            <a:r>
              <a:rPr lang="en-IN" dirty="0"/>
              <a:t>Mainframe Systems</a:t>
            </a:r>
          </a:p>
          <a:p>
            <a:pPr>
              <a:buFont typeface="Wingdings" panose="05000000000000000000" pitchFamily="2" charset="2"/>
              <a:buChar char="v"/>
            </a:pPr>
            <a:r>
              <a:rPr lang="en-IN" dirty="0"/>
              <a:t>Desktop Systems</a:t>
            </a:r>
          </a:p>
          <a:p>
            <a:pPr>
              <a:buFont typeface="Wingdings" panose="05000000000000000000" pitchFamily="2" charset="2"/>
              <a:buChar char="v"/>
            </a:pPr>
            <a:r>
              <a:rPr lang="en-IN" dirty="0"/>
              <a:t>Multiprocessor Systems</a:t>
            </a:r>
          </a:p>
          <a:p>
            <a:pPr>
              <a:buFont typeface="Wingdings" panose="05000000000000000000" pitchFamily="2" charset="2"/>
              <a:buChar char="v"/>
            </a:pPr>
            <a:r>
              <a:rPr lang="en-IN" dirty="0"/>
              <a:t>Distributed Systems</a:t>
            </a:r>
          </a:p>
          <a:p>
            <a:pPr>
              <a:buFont typeface="Wingdings" panose="05000000000000000000" pitchFamily="2" charset="2"/>
              <a:buChar char="v"/>
            </a:pPr>
            <a:r>
              <a:rPr lang="en-IN" dirty="0"/>
              <a:t>Clustered Systems</a:t>
            </a:r>
          </a:p>
          <a:p>
            <a:pPr>
              <a:buFont typeface="Wingdings" panose="05000000000000000000" pitchFamily="2" charset="2"/>
              <a:buChar char="v"/>
            </a:pPr>
            <a:r>
              <a:rPr lang="en-IN" dirty="0"/>
              <a:t>Real-Time Systems</a:t>
            </a:r>
          </a:p>
          <a:p>
            <a:pPr>
              <a:buFont typeface="Wingdings" panose="05000000000000000000" pitchFamily="2" charset="2"/>
              <a:buChar char="v"/>
            </a:pPr>
            <a:r>
              <a:rPr lang="en-IN" dirty="0"/>
              <a:t>Handheld Systems</a:t>
            </a:r>
          </a:p>
        </p:txBody>
      </p:sp>
    </p:spTree>
    <p:extLst>
      <p:ext uri="{BB962C8B-B14F-4D97-AF65-F5344CB8AC3E}">
        <p14:creationId xmlns:p14="http://schemas.microsoft.com/office/powerpoint/2010/main" val="128352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49D1-0C98-538B-3D90-C8FEDF968CF0}"/>
              </a:ext>
            </a:extLst>
          </p:cNvPr>
          <p:cNvSpPr>
            <a:spLocks noGrp="1"/>
          </p:cNvSpPr>
          <p:nvPr>
            <p:ph type="title"/>
          </p:nvPr>
        </p:nvSpPr>
        <p:spPr>
          <a:xfrm>
            <a:off x="1141413" y="618518"/>
            <a:ext cx="9905998" cy="448281"/>
          </a:xfrm>
        </p:spPr>
        <p:txBody>
          <a:bodyPr>
            <a:normAutofit fontScale="90000"/>
          </a:bodyPr>
          <a:lstStyle/>
          <a:p>
            <a:r>
              <a:rPr lang="en-US" dirty="0"/>
              <a:t>Mainframe systems</a:t>
            </a:r>
            <a:endParaRPr lang="en-IN" dirty="0"/>
          </a:p>
        </p:txBody>
      </p:sp>
      <p:sp>
        <p:nvSpPr>
          <p:cNvPr id="3" name="Content Placeholder 2">
            <a:extLst>
              <a:ext uri="{FF2B5EF4-FFF2-40B4-BE49-F238E27FC236}">
                <a16:creationId xmlns:a16="http://schemas.microsoft.com/office/drawing/2014/main" id="{FD6AD634-370B-3B9B-55B9-582DA671DE9D}"/>
              </a:ext>
            </a:extLst>
          </p:cNvPr>
          <p:cNvSpPr>
            <a:spLocks noGrp="1"/>
          </p:cNvSpPr>
          <p:nvPr>
            <p:ph idx="1"/>
          </p:nvPr>
        </p:nvSpPr>
        <p:spPr>
          <a:xfrm>
            <a:off x="1141412" y="1253764"/>
            <a:ext cx="9905999" cy="5147035"/>
          </a:xfrm>
        </p:spPr>
        <p:txBody>
          <a:bodyPr>
            <a:normAutofit fontScale="92500" lnSpcReduction="10000"/>
          </a:bodyPr>
          <a:lstStyle/>
          <a:p>
            <a:r>
              <a:rPr lang="en-US" dirty="0"/>
              <a:t>Used for large-scale data processing - </a:t>
            </a:r>
            <a:r>
              <a:rPr lang="en-US" dirty="0">
                <a:effectLst/>
              </a:rPr>
              <a:t>They are used by large organizations to process massive amounts of data and perform complex tasks such as transaction processing, enterprise resource planning, and census data processing. </a:t>
            </a:r>
            <a:endParaRPr lang="en-US" dirty="0"/>
          </a:p>
          <a:p>
            <a:r>
              <a:rPr lang="en-US" dirty="0"/>
              <a:t>Supports many users concurrently</a:t>
            </a:r>
          </a:p>
          <a:p>
            <a:r>
              <a:rPr lang="en-US" dirty="0"/>
              <a:t>High I/O throughput</a:t>
            </a:r>
          </a:p>
          <a:p>
            <a:r>
              <a:rPr lang="en-US" dirty="0"/>
              <a:t>Terminal-based access – A dumb terminal with no processing capability connected to the mainframe. </a:t>
            </a:r>
            <a:r>
              <a:rPr lang="en-US" dirty="0">
                <a:effectLst>
                  <a:outerShdw blurRad="38100" dist="38100" dir="2700000" algn="tl">
                    <a:srgbClr val="000000">
                      <a:alpha val="43137"/>
                    </a:srgbClr>
                  </a:outerShdw>
                </a:effectLst>
              </a:rPr>
              <a:t>Mainframes often used time-sharing to allow multiple users to access the system concurrently through their terminals. </a:t>
            </a:r>
          </a:p>
          <a:p>
            <a:r>
              <a:rPr lang="en-US" dirty="0">
                <a:effectLst/>
              </a:rPr>
              <a:t>Examples include processing credit card transactions, managing customer accounts, and handling online orders.  Airlines use mainframes for booking and managing flights.  Well-suited for processing large batches of data, such as payroll, billing cycles, and inventory management. </a:t>
            </a:r>
          </a:p>
          <a:p>
            <a:endParaRPr lang="en-US" dirty="0">
              <a:effectLst/>
            </a:endParaRPr>
          </a:p>
          <a:p>
            <a:endParaRPr lang="en-IN" dirty="0"/>
          </a:p>
        </p:txBody>
      </p:sp>
    </p:spTree>
    <p:extLst>
      <p:ext uri="{BB962C8B-B14F-4D97-AF65-F5344CB8AC3E}">
        <p14:creationId xmlns:p14="http://schemas.microsoft.com/office/powerpoint/2010/main" val="307601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D153C-1DF2-77AB-BD14-44ED934F2572}"/>
              </a:ext>
            </a:extLst>
          </p:cNvPr>
          <p:cNvSpPr>
            <a:spLocks noGrp="1"/>
          </p:cNvSpPr>
          <p:nvPr>
            <p:ph idx="1"/>
          </p:nvPr>
        </p:nvSpPr>
        <p:spPr>
          <a:xfrm>
            <a:off x="1141412" y="641023"/>
            <a:ext cx="9905999" cy="5722070"/>
          </a:xfrm>
        </p:spPr>
        <p:txBody>
          <a:bodyPr>
            <a:normAutofit fontScale="85000" lnSpcReduction="10000"/>
          </a:bodyPr>
          <a:lstStyle/>
          <a:p>
            <a:r>
              <a:rPr lang="en-IN" b="1" dirty="0"/>
              <a:t>Common Mainframe Operating Systems</a:t>
            </a:r>
          </a:p>
          <a:p>
            <a:pPr marL="0" indent="0">
              <a:buNone/>
            </a:pPr>
            <a:r>
              <a:rPr lang="en-IN" b="1" dirty="0"/>
              <a:t>1. z/OS (by IBM)</a:t>
            </a:r>
          </a:p>
          <a:p>
            <a:r>
              <a:rPr lang="en-IN" b="1" dirty="0"/>
              <a:t>Most widely used mainframe OS</a:t>
            </a:r>
            <a:r>
              <a:rPr lang="en-IN" dirty="0"/>
              <a:t> today.</a:t>
            </a:r>
          </a:p>
          <a:p>
            <a:r>
              <a:rPr lang="en-IN" dirty="0"/>
              <a:t>Designed for IBM's </a:t>
            </a:r>
            <a:r>
              <a:rPr lang="en-IN" b="1" dirty="0" err="1"/>
              <a:t>zSeries</a:t>
            </a:r>
            <a:r>
              <a:rPr lang="en-IN" dirty="0"/>
              <a:t> mainframes.</a:t>
            </a:r>
          </a:p>
          <a:p>
            <a:r>
              <a:rPr lang="en-IN" dirty="0"/>
              <a:t>Supports </a:t>
            </a:r>
            <a:r>
              <a:rPr lang="en-IN" b="1" dirty="0"/>
              <a:t>virtualization</a:t>
            </a:r>
            <a:r>
              <a:rPr lang="en-IN" dirty="0"/>
              <a:t>, </a:t>
            </a:r>
            <a:r>
              <a:rPr lang="en-IN" b="1" dirty="0"/>
              <a:t>multi-user</a:t>
            </a:r>
            <a:r>
              <a:rPr lang="en-IN" dirty="0"/>
              <a:t>, </a:t>
            </a:r>
            <a:r>
              <a:rPr lang="en-IN" b="1" dirty="0"/>
              <a:t>batch and transaction processing</a:t>
            </a:r>
            <a:r>
              <a:rPr lang="en-IN" dirty="0"/>
              <a:t>.</a:t>
            </a:r>
          </a:p>
          <a:p>
            <a:r>
              <a:rPr lang="en-US" dirty="0"/>
              <a:t>Compatible with modern software (e.g., Java, C++). Used by banks, insurance companies, and governments.</a:t>
            </a:r>
          </a:p>
          <a:p>
            <a:pPr marL="0" indent="0">
              <a:buNone/>
            </a:pPr>
            <a:r>
              <a:rPr lang="en-IN" b="1" dirty="0"/>
              <a:t>2. z/VM (Virtual Machine)</a:t>
            </a:r>
          </a:p>
          <a:p>
            <a:r>
              <a:rPr lang="en-IN" dirty="0"/>
              <a:t>Hypervisor operating system (</a:t>
            </a:r>
            <a:r>
              <a:rPr lang="en-US" dirty="0"/>
              <a:t>a type of operating system that allows multiple operating systems to run concurrently on a single physical machine</a:t>
            </a:r>
            <a:r>
              <a:rPr lang="en-US" dirty="0">
                <a:effectLst/>
              </a:rPr>
              <a:t>, essentially acting as a virtual machine manager (VMM))</a:t>
            </a:r>
            <a:r>
              <a:rPr lang="en-IN" dirty="0"/>
              <a:t> for </a:t>
            </a:r>
            <a:r>
              <a:rPr lang="en-IN" b="1" dirty="0"/>
              <a:t>running multiple virtual machines</a:t>
            </a:r>
            <a:r>
              <a:rPr lang="en-IN" dirty="0"/>
              <a:t> on one IBM mainframe.</a:t>
            </a:r>
          </a:p>
          <a:p>
            <a:r>
              <a:rPr lang="en-IN" dirty="0"/>
              <a:t>Each virtual machine can run its own OS (like z/OS, Linux).</a:t>
            </a:r>
          </a:p>
          <a:p>
            <a:r>
              <a:rPr lang="en-IN" dirty="0"/>
              <a:t>Ideal for </a:t>
            </a:r>
            <a:r>
              <a:rPr lang="en-IN" b="1" dirty="0"/>
              <a:t>cloud environments</a:t>
            </a:r>
            <a:r>
              <a:rPr lang="en-IN" dirty="0"/>
              <a:t> and </a:t>
            </a:r>
            <a:r>
              <a:rPr lang="en-IN" b="1" dirty="0"/>
              <a:t>test/dev platforms</a:t>
            </a:r>
            <a:r>
              <a:rPr lang="en-IN" dirty="0"/>
              <a:t>.</a:t>
            </a:r>
          </a:p>
          <a:p>
            <a:endParaRPr lang="en-IN" dirty="0"/>
          </a:p>
        </p:txBody>
      </p:sp>
    </p:spTree>
    <p:extLst>
      <p:ext uri="{BB962C8B-B14F-4D97-AF65-F5344CB8AC3E}">
        <p14:creationId xmlns:p14="http://schemas.microsoft.com/office/powerpoint/2010/main" val="224191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05D4-741D-0CD2-83BE-2E6F30B60CF1}"/>
              </a:ext>
            </a:extLst>
          </p:cNvPr>
          <p:cNvSpPr>
            <a:spLocks noGrp="1"/>
          </p:cNvSpPr>
          <p:nvPr>
            <p:ph idx="1"/>
          </p:nvPr>
        </p:nvSpPr>
        <p:spPr>
          <a:xfrm>
            <a:off x="1141412" y="556180"/>
            <a:ext cx="9905999" cy="5684363"/>
          </a:xfrm>
        </p:spPr>
        <p:txBody>
          <a:bodyPr>
            <a:normAutofit fontScale="92500" lnSpcReduction="20000"/>
          </a:bodyPr>
          <a:lstStyle/>
          <a:p>
            <a:pPr marL="0" indent="0">
              <a:buNone/>
            </a:pPr>
            <a:r>
              <a:rPr lang="en-US" b="1" dirty="0"/>
              <a:t>3. z/VSE (Virtual Storage Extended)</a:t>
            </a:r>
          </a:p>
          <a:p>
            <a:r>
              <a:rPr lang="en-US" dirty="0"/>
              <a:t>Lightweight, efficient OS for </a:t>
            </a:r>
            <a:r>
              <a:rPr lang="en-US" b="1" dirty="0"/>
              <a:t>smaller mainframe tasks</a:t>
            </a:r>
            <a:r>
              <a:rPr lang="en-US" dirty="0"/>
              <a:t>.</a:t>
            </a:r>
          </a:p>
          <a:p>
            <a:r>
              <a:rPr lang="en-US" dirty="0"/>
              <a:t>Good for </a:t>
            </a:r>
            <a:r>
              <a:rPr lang="en-US" b="1" dirty="0"/>
              <a:t>batch processing</a:t>
            </a:r>
            <a:r>
              <a:rPr lang="en-US" dirty="0"/>
              <a:t> and simple transaction systems.</a:t>
            </a:r>
          </a:p>
          <a:p>
            <a:pPr marL="0" indent="0">
              <a:buNone/>
            </a:pPr>
            <a:r>
              <a:rPr lang="en-IN" b="1" dirty="0"/>
              <a:t>4. Linux on IBM Z</a:t>
            </a:r>
          </a:p>
          <a:p>
            <a:r>
              <a:rPr lang="en-IN" dirty="0"/>
              <a:t>IBM supports </a:t>
            </a:r>
            <a:r>
              <a:rPr lang="en-IN" b="1" dirty="0"/>
              <a:t>Linux distributions</a:t>
            </a:r>
            <a:r>
              <a:rPr lang="en-IN" dirty="0"/>
              <a:t> (e.g., Red Hat, SUSE, Ubuntu) on mainframes.</a:t>
            </a:r>
          </a:p>
          <a:p>
            <a:r>
              <a:rPr lang="en-IN" dirty="0"/>
              <a:t>Offers flexibility for </a:t>
            </a:r>
            <a:r>
              <a:rPr lang="en-IN" b="1" dirty="0"/>
              <a:t>modern workloads</a:t>
            </a:r>
            <a:r>
              <a:rPr lang="en-IN" dirty="0"/>
              <a:t>, cloud computing, and </a:t>
            </a:r>
            <a:r>
              <a:rPr lang="en-IN" b="1" dirty="0"/>
              <a:t>open-source</a:t>
            </a:r>
            <a:r>
              <a:rPr lang="en-IN" dirty="0"/>
              <a:t> environments.</a:t>
            </a:r>
          </a:p>
          <a:p>
            <a:pPr marL="0" indent="0">
              <a:buNone/>
            </a:pPr>
            <a:r>
              <a:rPr lang="en-IN" dirty="0"/>
              <a:t>5. TPF (Transaction Processing Facility)</a:t>
            </a:r>
          </a:p>
          <a:p>
            <a:r>
              <a:rPr lang="en-IN" dirty="0"/>
              <a:t>Specialized OS for high-volume transaction systems.</a:t>
            </a:r>
          </a:p>
          <a:p>
            <a:r>
              <a:rPr lang="en-IN" dirty="0"/>
              <a:t>Extremely fast and efficient.</a:t>
            </a:r>
          </a:p>
          <a:p>
            <a:r>
              <a:rPr lang="en-IN" dirty="0"/>
              <a:t>Used by airlines, credit card networks, telecom, etc. </a:t>
            </a:r>
          </a:p>
          <a:p>
            <a:r>
              <a:rPr lang="en-IN" dirty="0"/>
              <a:t>Designed for environments needing millions of transactions per second.</a:t>
            </a:r>
          </a:p>
          <a:p>
            <a:endParaRPr lang="en-US" dirty="0"/>
          </a:p>
          <a:p>
            <a:endParaRPr lang="en-IN" dirty="0"/>
          </a:p>
        </p:txBody>
      </p:sp>
    </p:spTree>
    <p:extLst>
      <p:ext uri="{BB962C8B-B14F-4D97-AF65-F5344CB8AC3E}">
        <p14:creationId xmlns:p14="http://schemas.microsoft.com/office/powerpoint/2010/main" val="358572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7DE89D8B2294088076E7E633FAFB3" ma:contentTypeVersion="0" ma:contentTypeDescription="Create a new document." ma:contentTypeScope="" ma:versionID="4d10c51d8c8ff0ac7dae7520baee14f6">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4ED71C-E4FC-4C5C-85DA-F2F23FE8876A}"/>
</file>

<file path=customXml/itemProps2.xml><?xml version="1.0" encoding="utf-8"?>
<ds:datastoreItem xmlns:ds="http://schemas.openxmlformats.org/officeDocument/2006/customXml" ds:itemID="{36CDB1F6-0721-4049-BBC9-5D6A327390B1}"/>
</file>

<file path=customXml/itemProps3.xml><?xml version="1.0" encoding="utf-8"?>
<ds:datastoreItem xmlns:ds="http://schemas.openxmlformats.org/officeDocument/2006/customXml" ds:itemID="{DFAE1D78-D39D-4CFE-A9E7-70BB079D5E50}"/>
</file>

<file path=docProps/app.xml><?xml version="1.0" encoding="utf-8"?>
<Properties xmlns="http://schemas.openxmlformats.org/officeDocument/2006/extended-properties" xmlns:vt="http://schemas.openxmlformats.org/officeDocument/2006/docPropsVTypes">
  <Template>TM04033919[[fn=Circuit]]</Template>
  <TotalTime>332</TotalTime>
  <Words>1864</Words>
  <Application>Microsoft Office PowerPoint</Application>
  <PresentationFormat>Widescreen</PresentationFormat>
  <Paragraphs>148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Tw Cen MT</vt:lpstr>
      <vt:lpstr>Wingdings</vt:lpstr>
      <vt:lpstr>Circuit</vt:lpstr>
      <vt:lpstr>Operating systems - introduction</vt:lpstr>
      <vt:lpstr>software</vt:lpstr>
      <vt:lpstr>What is an operating system</vt:lpstr>
      <vt:lpstr>Functions of an Operating System</vt:lpstr>
      <vt:lpstr>Functions of an operating systems</vt:lpstr>
      <vt:lpstr>Types of Operating Systems</vt:lpstr>
      <vt:lpstr>Mainframe systems</vt:lpstr>
      <vt:lpstr>PowerPoint Presentation</vt:lpstr>
      <vt:lpstr>PowerPoint Presentation</vt:lpstr>
      <vt:lpstr>Desktop systems</vt:lpstr>
      <vt:lpstr>Multiprocessor systems</vt:lpstr>
      <vt:lpstr>PowerPoint Presentation</vt:lpstr>
      <vt:lpstr>PowerPoint Presentation</vt:lpstr>
      <vt:lpstr>Distributed systems</vt:lpstr>
      <vt:lpstr>PowerPoint Presentation</vt:lpstr>
      <vt:lpstr>Clustered systems</vt:lpstr>
      <vt:lpstr>PowerPoint Presentation</vt:lpstr>
      <vt:lpstr>Real-time systems</vt:lpstr>
      <vt:lpstr>PowerPoint Presentation</vt:lpstr>
      <vt:lpstr>Handheld systems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Anisha GS</dc:creator>
  <cp:lastModifiedBy>Anisha GS</cp:lastModifiedBy>
  <cp:revision>81</cp:revision>
  <dcterms:created xsi:type="dcterms:W3CDTF">2025-06-27T16:20:45Z</dcterms:created>
  <dcterms:modified xsi:type="dcterms:W3CDTF">2025-07-28T04:41:46Z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0x010100A397DE89D8B2294088076E7E633FAFB3</vt:lpwstr>
  </property>
</Properties>
</file>