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4"/>
  </p:sldMasterIdLst>
  <p:notesMasterIdLst>
    <p:notesMasterId r:id="rId34"/>
  </p:notesMasterIdLst>
  <p:handoutMasterIdLst>
    <p:handoutMasterId r:id="rId35"/>
  </p:handoutMasterIdLst>
  <p:sldIdLst>
    <p:sldId id="331" r:id="rId5"/>
    <p:sldId id="497" r:id="rId6"/>
    <p:sldId id="498" r:id="rId7"/>
    <p:sldId id="517" r:id="rId8"/>
    <p:sldId id="518" r:id="rId9"/>
    <p:sldId id="519" r:id="rId10"/>
    <p:sldId id="524" r:id="rId11"/>
    <p:sldId id="520" r:id="rId12"/>
    <p:sldId id="499" r:id="rId13"/>
    <p:sldId id="521" r:id="rId14"/>
    <p:sldId id="523" r:id="rId15"/>
    <p:sldId id="522" r:id="rId16"/>
    <p:sldId id="500" r:id="rId17"/>
    <p:sldId id="450" r:id="rId18"/>
    <p:sldId id="432" r:id="rId19"/>
    <p:sldId id="352" r:id="rId20"/>
    <p:sldId id="451" r:id="rId21"/>
    <p:sldId id="472" r:id="rId22"/>
    <p:sldId id="501" r:id="rId23"/>
    <p:sldId id="502" r:id="rId24"/>
    <p:sldId id="503" r:id="rId25"/>
    <p:sldId id="354" r:id="rId26"/>
    <p:sldId id="504" r:id="rId27"/>
    <p:sldId id="505" r:id="rId28"/>
    <p:sldId id="484" r:id="rId29"/>
    <p:sldId id="485" r:id="rId30"/>
    <p:sldId id="490" r:id="rId31"/>
    <p:sldId id="507" r:id="rId32"/>
    <p:sldId id="525" r:id="rId33"/>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0000"/>
    <a:srgbClr val="66CCFF"/>
    <a:srgbClr val="CCFFFF"/>
    <a:srgbClr val="006699"/>
    <a:srgbClr val="336699"/>
    <a:srgbClr val="CC6600"/>
    <a:srgbClr val="993300"/>
    <a:srgbClr val="CCEC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48"/>
      </p:cViewPr>
      <p:guideLst>
        <p:guide orient="horz" pos="816"/>
        <p:guide pos="4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dirty="0"/>
              <a:t>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D21E0-C83F-17CF-A17B-A4C6CDBE46FB}"/>
              </a:ext>
            </a:extLst>
          </p:cNvPr>
          <p:cNvSpPr>
            <a:spLocks noGrp="1"/>
          </p:cNvSpPr>
          <p:nvPr>
            <p:ph type="title"/>
          </p:nvPr>
        </p:nvSpPr>
        <p:spPr/>
        <p:txBody>
          <a:bodyPr/>
          <a:lstStyle/>
          <a:p>
            <a:r>
              <a:rPr lang="en-US" dirty="0"/>
              <a:t>Critical Section</a:t>
            </a:r>
            <a:endParaRPr lang="en-IN" dirty="0"/>
          </a:p>
        </p:txBody>
      </p:sp>
      <p:sp>
        <p:nvSpPr>
          <p:cNvPr id="3" name="Content Placeholder 2">
            <a:extLst>
              <a:ext uri="{FF2B5EF4-FFF2-40B4-BE49-F238E27FC236}">
                <a16:creationId xmlns:a16="http://schemas.microsoft.com/office/drawing/2014/main" id="{EEE3348B-82A8-60D8-FD55-09A86AE2C228}"/>
              </a:ext>
            </a:extLst>
          </p:cNvPr>
          <p:cNvSpPr>
            <a:spLocks noGrp="1"/>
          </p:cNvSpPr>
          <p:nvPr>
            <p:ph idx="1"/>
          </p:nvPr>
        </p:nvSpPr>
        <p:spPr/>
        <p:txBody>
          <a:bodyPr/>
          <a:lstStyle/>
          <a:p>
            <a:pPr>
              <a:buFont typeface="Wingdings" panose="05000000000000000000" pitchFamily="2" charset="2"/>
              <a:buChar char="v"/>
            </a:pPr>
            <a:r>
              <a:rPr lang="en-US" b="1" dirty="0"/>
              <a:t>What is the Critical Section?</a:t>
            </a:r>
          </a:p>
          <a:p>
            <a:r>
              <a:rPr lang="en-US" dirty="0"/>
              <a:t>A </a:t>
            </a:r>
            <a:r>
              <a:rPr lang="en-US" b="1" dirty="0"/>
              <a:t>critical section</a:t>
            </a:r>
            <a:r>
              <a:rPr lang="en-US" dirty="0"/>
              <a:t> is a part of a program where a process/thread accesses </a:t>
            </a:r>
            <a:r>
              <a:rPr lang="en-US" b="1" dirty="0"/>
              <a:t>shared resources</a:t>
            </a:r>
            <a:r>
              <a:rPr lang="en-US" dirty="0"/>
              <a:t> (like variables, files, buffers).</a:t>
            </a:r>
          </a:p>
          <a:p>
            <a:r>
              <a:rPr lang="en-US" dirty="0"/>
              <a:t>Since multiple processes may try to enter at the same time → if not controlled, you get </a:t>
            </a:r>
            <a:r>
              <a:rPr lang="en-US" b="1" dirty="0"/>
              <a:t>race conditions</a:t>
            </a:r>
            <a:r>
              <a:rPr lang="en-US" dirty="0"/>
              <a:t>.</a:t>
            </a:r>
          </a:p>
          <a:p>
            <a:endParaRPr lang="en-IN" dirty="0"/>
          </a:p>
        </p:txBody>
      </p:sp>
    </p:spTree>
    <p:extLst>
      <p:ext uri="{BB962C8B-B14F-4D97-AF65-F5344CB8AC3E}">
        <p14:creationId xmlns:p14="http://schemas.microsoft.com/office/powerpoint/2010/main" val="3278595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6190-76A0-6B2D-EF06-68CB1776A579}"/>
              </a:ext>
            </a:extLst>
          </p:cNvPr>
          <p:cNvSpPr>
            <a:spLocks noGrp="1"/>
          </p:cNvSpPr>
          <p:nvPr>
            <p:ph type="title"/>
          </p:nvPr>
        </p:nvSpPr>
        <p:spPr/>
        <p:txBody>
          <a:bodyPr/>
          <a:lstStyle/>
          <a:p>
            <a:r>
              <a:rPr lang="en-US" altLang="en-US" dirty="0"/>
              <a:t>Critical-Section Problem</a:t>
            </a:r>
            <a:endParaRPr lang="en-IN" dirty="0"/>
          </a:p>
        </p:txBody>
      </p:sp>
      <p:sp>
        <p:nvSpPr>
          <p:cNvPr id="3" name="Content Placeholder 2">
            <a:extLst>
              <a:ext uri="{FF2B5EF4-FFF2-40B4-BE49-F238E27FC236}">
                <a16:creationId xmlns:a16="http://schemas.microsoft.com/office/drawing/2014/main" id="{B0F3945B-5C76-8320-47AD-8DD4ABF7FF91}"/>
              </a:ext>
            </a:extLst>
          </p:cNvPr>
          <p:cNvSpPr>
            <a:spLocks noGrp="1"/>
          </p:cNvSpPr>
          <p:nvPr>
            <p:ph idx="1"/>
          </p:nvPr>
        </p:nvSpPr>
        <p:spPr/>
        <p:txBody>
          <a:bodyPr/>
          <a:lstStyle/>
          <a:p>
            <a:pPr>
              <a:buFont typeface="Wingdings" panose="05000000000000000000" pitchFamily="2" charset="2"/>
              <a:buChar char="v"/>
            </a:pPr>
            <a:r>
              <a:rPr lang="en-US" b="1" dirty="0"/>
              <a:t>The Critical Section Problem</a:t>
            </a:r>
          </a:p>
          <a:p>
            <a:r>
              <a:rPr lang="en-US" b="1" dirty="0"/>
              <a:t>Solution - How do we design a protocol so that:</a:t>
            </a:r>
            <a:endParaRPr lang="en-US" dirty="0"/>
          </a:p>
          <a:p>
            <a:r>
              <a:rPr lang="en-US" b="1" dirty="0"/>
              <a:t>Mutual Exclusion</a:t>
            </a:r>
            <a:r>
              <a:rPr lang="en-US" dirty="0"/>
              <a:t> → At most </a:t>
            </a:r>
            <a:r>
              <a:rPr lang="en-US" b="1" dirty="0"/>
              <a:t>one process</a:t>
            </a:r>
            <a:r>
              <a:rPr lang="en-US" dirty="0"/>
              <a:t> is in the critical section at a time or </a:t>
            </a:r>
            <a:r>
              <a:rPr lang="en-US" altLang="en-US" dirty="0"/>
              <a:t>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endParaRPr lang="en-US" dirty="0"/>
          </a:p>
          <a:p>
            <a:r>
              <a:rPr lang="en-US" b="1" dirty="0"/>
              <a:t>Progress</a:t>
            </a:r>
            <a:r>
              <a:rPr lang="en-US" dirty="0"/>
              <a:t> → If no process is in the critical section, then one of the waiting processes should enter (no deadlock).</a:t>
            </a:r>
          </a:p>
          <a:p>
            <a:r>
              <a:rPr lang="en-US" b="1" dirty="0"/>
              <a:t>Bounded Waiting</a:t>
            </a:r>
            <a:r>
              <a:rPr lang="en-US" dirty="0"/>
              <a:t> → A process waiting for the critical section should get a chance within a </a:t>
            </a:r>
            <a:r>
              <a:rPr lang="en-US" b="1" dirty="0"/>
              <a:t>finite time</a:t>
            </a:r>
            <a:r>
              <a:rPr lang="en-US" dirty="0"/>
              <a:t> (no starvation) or </a:t>
            </a:r>
            <a:r>
              <a:rPr lang="en-US" altLang="en-US" dirty="0">
                <a:ea typeface="MS PGothic"/>
              </a:rPr>
              <a:t>A bound must exist on the number of times that other processes are allowed to enter their critical sections after a process has made a request to enter its critical section and before that request is granted</a:t>
            </a:r>
            <a:r>
              <a:rPr lang="en-US" altLang="en-US" dirty="0">
                <a:solidFill>
                  <a:srgbClr val="993300"/>
                </a:solidFill>
                <a:ea typeface="MS PGothic"/>
              </a:rPr>
              <a:t> </a:t>
            </a:r>
            <a:endParaRPr lang="en-US" altLang="en-US" dirty="0"/>
          </a:p>
          <a:p>
            <a:pPr marL="0" indent="0">
              <a:buNone/>
            </a:pPr>
            <a:endParaRPr lang="en-US" dirty="0"/>
          </a:p>
          <a:p>
            <a:endParaRPr lang="en-IN" dirty="0"/>
          </a:p>
        </p:txBody>
      </p:sp>
    </p:spTree>
    <p:extLst>
      <p:ext uri="{BB962C8B-B14F-4D97-AF65-F5344CB8AC3E}">
        <p14:creationId xmlns:p14="http://schemas.microsoft.com/office/powerpoint/2010/main" val="1814134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BBD2-E05F-0788-890F-A7FBB541F234}"/>
              </a:ext>
            </a:extLst>
          </p:cNvPr>
          <p:cNvSpPr>
            <a:spLocks noGrp="1"/>
          </p:cNvSpPr>
          <p:nvPr>
            <p:ph type="title"/>
          </p:nvPr>
        </p:nvSpPr>
        <p:spPr/>
        <p:txBody>
          <a:bodyPr/>
          <a:lstStyle/>
          <a:p>
            <a:r>
              <a:rPr lang="en-US" dirty="0"/>
              <a:t>Classic Solutions</a:t>
            </a:r>
            <a:endParaRPr lang="en-IN" dirty="0"/>
          </a:p>
        </p:txBody>
      </p:sp>
      <p:sp>
        <p:nvSpPr>
          <p:cNvPr id="3" name="Content Placeholder 2">
            <a:extLst>
              <a:ext uri="{FF2B5EF4-FFF2-40B4-BE49-F238E27FC236}">
                <a16:creationId xmlns:a16="http://schemas.microsoft.com/office/drawing/2014/main" id="{F5B31C96-585E-203C-E194-F12A14C9DDA1}"/>
              </a:ext>
            </a:extLst>
          </p:cNvPr>
          <p:cNvSpPr>
            <a:spLocks noGrp="1"/>
          </p:cNvSpPr>
          <p:nvPr>
            <p:ph idx="1"/>
          </p:nvPr>
        </p:nvSpPr>
        <p:spPr/>
        <p:txBody>
          <a:bodyPr/>
          <a:lstStyle/>
          <a:p>
            <a:pPr>
              <a:buFont typeface="Wingdings" panose="05000000000000000000" pitchFamily="2" charset="2"/>
              <a:buChar char="v"/>
            </a:pPr>
            <a:r>
              <a:rPr lang="en-IN" dirty="0"/>
              <a:t>Classic Solutions</a:t>
            </a:r>
          </a:p>
          <a:p>
            <a:r>
              <a:rPr lang="en-US" b="1" dirty="0"/>
              <a:t>Synchronization tools</a:t>
            </a:r>
            <a:endParaRPr lang="en-US" dirty="0"/>
          </a:p>
          <a:p>
            <a:pPr lvl="1"/>
            <a:r>
              <a:rPr lang="en-US" i="1" dirty="0"/>
              <a:t>Semaphores</a:t>
            </a:r>
            <a:r>
              <a:rPr lang="en-US" dirty="0"/>
              <a:t> (counting &amp; binary)</a:t>
            </a:r>
          </a:p>
          <a:p>
            <a:pPr lvl="1"/>
            <a:r>
              <a:rPr lang="en-US" i="1" dirty="0"/>
              <a:t>Mutex locks</a:t>
            </a:r>
            <a:endParaRPr lang="en-US" dirty="0"/>
          </a:p>
          <a:p>
            <a:pPr lvl="1"/>
            <a:r>
              <a:rPr lang="en-US" i="1" dirty="0"/>
              <a:t>Monitors</a:t>
            </a:r>
            <a:r>
              <a:rPr lang="en-US" dirty="0"/>
              <a:t> / </a:t>
            </a:r>
            <a:r>
              <a:rPr lang="en-US" i="1" dirty="0"/>
              <a:t>Condition variables</a:t>
            </a:r>
            <a:endParaRPr lang="en-US" dirty="0"/>
          </a:p>
          <a:p>
            <a:pPr marL="0" indent="0">
              <a:buNone/>
            </a:pPr>
            <a:endParaRPr lang="en-IN" dirty="0"/>
          </a:p>
        </p:txBody>
      </p:sp>
    </p:spTree>
    <p:extLst>
      <p:ext uri="{BB962C8B-B14F-4D97-AF65-F5344CB8AC3E}">
        <p14:creationId xmlns:p14="http://schemas.microsoft.com/office/powerpoint/2010/main" val="1588775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44936-1846-7473-706B-DE91EF622ABB}"/>
              </a:ext>
            </a:extLst>
          </p:cNvPr>
          <p:cNvSpPr>
            <a:spLocks noGrp="1"/>
          </p:cNvSpPr>
          <p:nvPr>
            <p:ph idx="1"/>
          </p:nvPr>
        </p:nvSpPr>
        <p:spPr/>
        <p:txBody>
          <a:bodyPr/>
          <a:lstStyle/>
          <a:p>
            <a:r>
              <a:rPr lang="en-IN" dirty="0"/>
              <a:t>Process synchronization plays an important role in maintaining the consistency of shared data.</a:t>
            </a:r>
          </a:p>
          <a:p>
            <a:r>
              <a:rPr lang="en-IN" dirty="0" err="1"/>
              <a:t>Mutex</a:t>
            </a:r>
            <a:r>
              <a:rPr lang="en-IN" dirty="0"/>
              <a:t>  provide synchronization services</a:t>
            </a:r>
          </a:p>
          <a:p>
            <a:r>
              <a:rPr lang="en-IN" dirty="0" err="1"/>
              <a:t>Mutex</a:t>
            </a:r>
            <a:r>
              <a:rPr lang="en-IN" dirty="0"/>
              <a:t> is a mutual exclusion object that synchronizes access to a resource. </a:t>
            </a:r>
          </a:p>
          <a:p>
            <a:r>
              <a:rPr lang="en-IN" dirty="0"/>
              <a:t>It is created with a unique name at the start of a program. The </a:t>
            </a:r>
            <a:r>
              <a:rPr lang="en-IN" dirty="0" err="1"/>
              <a:t>mutex</a:t>
            </a:r>
            <a:r>
              <a:rPr lang="en-IN" dirty="0"/>
              <a:t> locking mechanism ensures only one process can acquire the </a:t>
            </a:r>
            <a:r>
              <a:rPr lang="en-IN" dirty="0" err="1"/>
              <a:t>mutex</a:t>
            </a:r>
            <a:r>
              <a:rPr lang="en-IN" dirty="0"/>
              <a:t> and enter the critical section. This process only releases the </a:t>
            </a:r>
            <a:r>
              <a:rPr lang="en-IN" dirty="0" err="1"/>
              <a:t>mutex</a:t>
            </a:r>
            <a:r>
              <a:rPr lang="en-IN" dirty="0"/>
              <a:t> when it exits in the critical section.</a:t>
            </a:r>
            <a:endParaRPr lang="en-US" dirty="0"/>
          </a:p>
        </p:txBody>
      </p:sp>
      <p:sp>
        <p:nvSpPr>
          <p:cNvPr id="5" name="Rectangle 2">
            <a:extLst>
              <a:ext uri="{FF2B5EF4-FFF2-40B4-BE49-F238E27FC236}">
                <a16:creationId xmlns:a16="http://schemas.microsoft.com/office/drawing/2014/main" id="{DC62D05A-0257-3EDF-B1FA-9C0606380156}"/>
              </a:ext>
            </a:extLst>
          </p:cNvPr>
          <p:cNvSpPr txBox="1">
            <a:spLocks noGrp="1" noChangeArrowheads="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pPr eaLnBrk="1" hangingPunct="1"/>
            <a:r>
              <a:rPr lang="en-US" altLang="en-US" kern="0" dirty="0" err="1"/>
              <a:t>Mutex</a:t>
            </a:r>
            <a:r>
              <a:rPr lang="en-US" altLang="en-US" kern="0" dirty="0"/>
              <a:t> Locks</a:t>
            </a:r>
          </a:p>
        </p:txBody>
      </p:sp>
    </p:spTree>
    <p:extLst>
      <p:ext uri="{BB962C8B-B14F-4D97-AF65-F5344CB8AC3E}">
        <p14:creationId xmlns:p14="http://schemas.microsoft.com/office/powerpoint/2010/main" val="234218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marL="0" indent="0">
              <a:lnSpc>
                <a:spcPct val="90000"/>
              </a:lnSpc>
              <a:buNone/>
            </a:pPr>
            <a:endParaRPr lang="en-US" altLang="en-US" dirty="0"/>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IN" altLang="en-US" b="1" dirty="0">
                <a:solidFill>
                  <a:srgbClr val="006699"/>
                </a:solidFill>
                <a:latin typeface="+mj-lt"/>
              </a:rPr>
              <a:t>atomic (cannot be interrupted)</a:t>
            </a:r>
            <a:endParaRPr lang="en-US" altLang="en-US" dirty="0"/>
          </a:p>
          <a:p>
            <a:pPr>
              <a:lnSpc>
                <a:spcPct val="90000"/>
              </a:lnSpc>
            </a:pPr>
            <a:r>
              <a:rPr lang="en-US" altLang="en-US" dirty="0"/>
              <a:t>But this solution requires </a:t>
            </a:r>
            <a:r>
              <a:rPr lang="en-US" altLang="en-US" b="1" dirty="0">
                <a:solidFill>
                  <a:srgbClr val="006699"/>
                </a:solidFill>
                <a:latin typeface="+mj-lt"/>
              </a:rPr>
              <a:t>busy </a:t>
            </a:r>
            <a:r>
              <a:rPr lang="en-IN" altLang="en-US" b="1" dirty="0">
                <a:solidFill>
                  <a:srgbClr val="006699"/>
                </a:solidFill>
                <a:latin typeface="+mj-lt"/>
              </a:rPr>
              <a:t>waiting</a:t>
            </a:r>
            <a:endParaRPr lang="en-US" altLang="en-US" b="1" dirty="0">
              <a:solidFill>
                <a:srgbClr val="006699"/>
              </a:solidFill>
              <a:latin typeface="+mj-lt"/>
            </a:endParaRP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024063" cy="37623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3686175"/>
            <a:ext cx="2024063" cy="3460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a:t>Solution to CS Problem Using Mutex Locks</a:t>
            </a:r>
          </a:p>
        </p:txBody>
      </p:sp>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286000" y="2274888"/>
            <a:ext cx="45720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a:solidFill>
                  <a:srgbClr val="000000"/>
                </a:solidFill>
                <a:latin typeface="Courier New" panose="02070309020205020404" pitchFamily="49" charset="0"/>
              </a:rPr>
              <a:t>while (true) { </a:t>
            </a:r>
          </a:p>
          <a:p>
            <a:pPr>
              <a:buFont typeface="Monotype Sorts" pitchFamily="-84" charset="2"/>
              <a:buNone/>
            </a:pPr>
            <a:r>
              <a:rPr lang="en-US" altLang="en-US" b="1">
                <a:solidFill>
                  <a:srgbClr val="000000"/>
                </a:solidFill>
                <a:latin typeface="Courier New" panose="02070309020205020404" pitchFamily="49" charset="0"/>
              </a:rPr>
              <a:t>	acquire lock </a:t>
            </a:r>
          </a:p>
          <a:p>
            <a:pPr>
              <a:buFont typeface="Monotype Sorts" pitchFamily="-84" charset="2"/>
              <a:buNone/>
            </a:pPr>
            <a:r>
              <a:rPr lang="en-US" altLang="en-US" b="1">
                <a:solidFill>
                  <a:srgbClr val="000000"/>
                </a:solidFill>
                <a:latin typeface="Courier New" panose="02070309020205020404" pitchFamily="49" charset="0"/>
              </a:rPr>
              <a:t>			</a:t>
            </a:r>
          </a:p>
          <a:p>
            <a:pPr>
              <a:buFont typeface="Monotype Sorts" pitchFamily="-84" charset="2"/>
              <a:buNone/>
            </a:pPr>
            <a:r>
              <a:rPr lang="en-US" altLang="en-US" b="1">
                <a:solidFill>
                  <a:srgbClr val="000000"/>
                </a:solidFill>
                <a:latin typeface="Courier New" panose="02070309020205020404" pitchFamily="49" charset="0"/>
              </a:rPr>
              <a:t>	   critical section </a:t>
            </a:r>
          </a:p>
          <a:p>
            <a:pPr>
              <a:buFont typeface="Monotype Sorts" pitchFamily="-84" charset="2"/>
              <a:buNone/>
            </a:pPr>
            <a:endParaRPr lang="en-US" altLang="en-US" b="1">
              <a:solidFill>
                <a:srgbClr val="000000"/>
              </a:solidFill>
              <a:latin typeface="Courier New" panose="02070309020205020404" pitchFamily="49" charset="0"/>
            </a:endParaRPr>
          </a:p>
          <a:p>
            <a:pPr>
              <a:buFont typeface="Monotype Sorts" pitchFamily="-84" charset="2"/>
              <a:buNone/>
            </a:pPr>
            <a:r>
              <a:rPr lang="en-US" altLang="en-US" b="1">
                <a:solidFill>
                  <a:srgbClr val="000000"/>
                </a:solidFill>
                <a:latin typeface="Courier New" panose="02070309020205020404" pitchFamily="49" charset="0"/>
              </a:rPr>
              <a:t>	release lock </a:t>
            </a:r>
          </a:p>
          <a:p>
            <a:pPr>
              <a:buFont typeface="Monotype Sorts" pitchFamily="-84" charset="2"/>
              <a:buNone/>
            </a:pPr>
            <a:r>
              <a:rPr lang="en-US" altLang="en-US" b="1">
                <a:solidFill>
                  <a:srgbClr val="000000"/>
                </a:solidFill>
                <a:latin typeface="Courier New" panose="02070309020205020404" pitchFamily="49" charset="0"/>
              </a:rPr>
              <a:t>	</a:t>
            </a:r>
          </a:p>
          <a:p>
            <a:pPr>
              <a:buFont typeface="Monotype Sorts" pitchFamily="-84" charset="2"/>
              <a:buNone/>
            </a:pPr>
            <a:r>
              <a:rPr lang="en-US" altLang="en-US" b="1">
                <a:solidFill>
                  <a:srgbClr val="000000"/>
                </a:solidFill>
                <a:latin typeface="Courier New" panose="02070309020205020404" pitchFamily="49" charset="0"/>
              </a:rPr>
              <a:t>remainder section </a:t>
            </a:r>
          </a:p>
          <a:p>
            <a:pPr>
              <a:buFont typeface="Monotype Sorts" pitchFamily="-84" charset="2"/>
              <a:buNone/>
            </a:pPr>
            <a:r>
              <a:rPr lang="en-US" altLang="en-US" b="1">
                <a:solidFill>
                  <a:srgbClr val="000000"/>
                </a:solidFill>
                <a:latin typeface="Courier New" panose="02070309020205020404" pitchFamily="49"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9" y="1163638"/>
            <a:ext cx="6272212" cy="5208881"/>
          </a:xfrm>
        </p:spPr>
        <p:txBody>
          <a:bodyPr/>
          <a:lstStyle/>
          <a:p>
            <a:pPr>
              <a:lnSpc>
                <a:spcPct val="90000"/>
              </a:lnSpc>
            </a:pPr>
            <a:r>
              <a:rPr lang="en-US" sz="1600" dirty="0"/>
              <a:t>A </a:t>
            </a:r>
            <a:r>
              <a:rPr lang="en-US" sz="1600" b="1" dirty="0"/>
              <a:t>semaphore</a:t>
            </a:r>
            <a:r>
              <a:rPr lang="en-US" sz="1600" dirty="0"/>
              <a:t> is a synchronization tool used to control access to shared resources in concurrent programming. Think of it as a counter + signaling mechanism.</a:t>
            </a:r>
          </a:p>
          <a:p>
            <a:pPr>
              <a:lnSpc>
                <a:spcPct val="90000"/>
              </a:lnSpc>
            </a:pPr>
            <a:r>
              <a:rPr lang="en-US" altLang="en-US" sz="1600" dirty="0"/>
              <a:t>Semaphore </a:t>
            </a:r>
            <a:r>
              <a:rPr lang="en-US" altLang="en-US" sz="1600" b="1" i="1" dirty="0"/>
              <a:t>S</a:t>
            </a:r>
            <a:r>
              <a:rPr lang="en-US" altLang="en-US" sz="1600" dirty="0"/>
              <a:t> – integer variable</a:t>
            </a:r>
          </a:p>
          <a:p>
            <a:pPr>
              <a:lnSpc>
                <a:spcPct val="90000"/>
              </a:lnSpc>
            </a:pPr>
            <a:r>
              <a:rPr lang="en-US" altLang="en-US" sz="1600" dirty="0"/>
              <a:t>Can only be accessed via two indivisible (atomic) operations</a:t>
            </a:r>
          </a:p>
          <a:p>
            <a:pPr lvl="1">
              <a:lnSpc>
                <a:spcPct val="90000"/>
              </a:lnSpc>
            </a:pPr>
            <a:r>
              <a:rPr lang="en-US" altLang="en-US" b="1" dirty="0">
                <a:solidFill>
                  <a:srgbClr val="000000"/>
                </a:solidFill>
                <a:latin typeface="Courier New" panose="02070309020205020404" pitchFamily="49" charset="0"/>
              </a:rPr>
              <a:t>wait()</a:t>
            </a:r>
            <a:r>
              <a:rPr lang="en-US" altLang="en-US" dirty="0">
                <a:solidFill>
                  <a:srgbClr val="000000"/>
                </a:solidFill>
              </a:rPr>
              <a:t> </a:t>
            </a:r>
            <a:r>
              <a:rPr lang="en-US" altLang="en-US" sz="1600" dirty="0">
                <a:solidFill>
                  <a:srgbClr val="000000"/>
                </a:solidFill>
              </a:rPr>
              <a:t>and </a:t>
            </a:r>
            <a:r>
              <a:rPr lang="en-US" altLang="en-US" b="1" dirty="0">
                <a:solidFill>
                  <a:srgbClr val="000000"/>
                </a:solidFill>
                <a:latin typeface="Courier New" panose="02070309020205020404" pitchFamily="49" charset="0"/>
              </a:rPr>
              <a:t>signal()</a:t>
            </a:r>
          </a:p>
          <a:p>
            <a:pPr lvl="2">
              <a:lnSpc>
                <a:spcPct val="90000"/>
              </a:lnSpc>
            </a:pPr>
            <a:r>
              <a:rPr lang="en-US" altLang="en-US" sz="1600" dirty="0"/>
              <a:t>Originally called </a:t>
            </a:r>
            <a:r>
              <a:rPr lang="en-US" altLang="en-US" b="1" dirty="0">
                <a:solidFill>
                  <a:srgbClr val="000000"/>
                </a:solidFill>
                <a:latin typeface="Courier New" panose="02070309020205020404" pitchFamily="49" charset="0"/>
              </a:rPr>
              <a:t>P()</a:t>
            </a:r>
            <a:r>
              <a:rPr lang="en-US" altLang="en-US" dirty="0"/>
              <a:t> </a:t>
            </a:r>
            <a:r>
              <a:rPr lang="en-US" altLang="en-US" sz="1600" dirty="0"/>
              <a:t>and </a:t>
            </a:r>
            <a:r>
              <a:rPr lang="en-US" altLang="en-US" b="1" dirty="0">
                <a:solidFill>
                  <a:srgbClr val="000000"/>
                </a:solidFill>
                <a:latin typeface="Courier New" panose="02070309020205020404" pitchFamily="49" charset="0"/>
              </a:rPr>
              <a:t>V()</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//equivalent to acquire</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pPr>
              <a:lnSpc>
                <a:spcPct val="90000"/>
              </a:lnSpc>
            </a:pPr>
            <a:r>
              <a:rPr lang="en-US" altLang="en-US" sz="1600" dirty="0"/>
              <a:t>Definition of  the </a:t>
            </a:r>
            <a:r>
              <a:rPr lang="en-US" altLang="en-US" b="1" dirty="0">
                <a:solidFill>
                  <a:srgbClr val="000000"/>
                </a:solidFill>
                <a:latin typeface="Courier New" panose="02070309020205020404" pitchFamily="49" charset="0"/>
              </a:rPr>
              <a:t>signal() operation</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//equivalent </a:t>
            </a:r>
            <a:r>
              <a:rPr lang="en-US" altLang="en-US" sz="1600" b="1">
                <a:latin typeface="Courier New" panose="02070309020205020404" pitchFamily="49" charset="0"/>
                <a:sym typeface="Symbol" panose="05050102010706020507" pitchFamily="18" charset="2"/>
              </a:rPr>
              <a:t>to release</a:t>
            </a:r>
            <a:endParaRPr lang="en-US" altLang="en-US" sz="1600" b="1" dirty="0">
              <a:latin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9"/>
            <a:ext cx="6165851" cy="4252911"/>
          </a:xfrm>
        </p:spPr>
        <p:txBody>
          <a:bodyPr/>
          <a:lstStyle/>
          <a:p>
            <a:pPr>
              <a:tabLst>
                <a:tab pos="2001838" algn="ctr"/>
                <a:tab pos="4513263" algn="ctr"/>
              </a:tabLst>
            </a:pPr>
            <a:r>
              <a:rPr lang="en-US" altLang="en-US" b="1">
                <a:solidFill>
                  <a:srgbClr val="006699"/>
                </a:solidFill>
                <a:latin typeface="+mj-lt"/>
              </a:rPr>
              <a:t>Counting semaphore</a:t>
            </a:r>
            <a:r>
              <a:rPr lang="en-US" altLang="en-US" b="1">
                <a:solidFill>
                  <a:srgbClr val="3366FF"/>
                </a:solidFill>
              </a:rPr>
              <a:t> </a:t>
            </a:r>
            <a:r>
              <a:rPr lang="en-US" altLang="en-US"/>
              <a:t>– integer value can range over an unrestricted domain</a:t>
            </a:r>
          </a:p>
          <a:p>
            <a:pPr>
              <a:tabLst>
                <a:tab pos="2001838" algn="ctr"/>
                <a:tab pos="4513263" algn="ctr"/>
              </a:tabLst>
            </a:pPr>
            <a:r>
              <a:rPr lang="en-US" altLang="en-US" b="1">
                <a:solidFill>
                  <a:srgbClr val="006699"/>
                </a:solidFill>
                <a:latin typeface="+mj-lt"/>
              </a:rPr>
              <a:t>Binary semaphore </a:t>
            </a:r>
            <a:r>
              <a:rPr lang="en-US" altLang="en-US"/>
              <a:t>– integer value can range only between 0 and 1</a:t>
            </a:r>
          </a:p>
          <a:p>
            <a:pPr lvl="1">
              <a:tabLst>
                <a:tab pos="2001838" algn="ctr"/>
                <a:tab pos="4513263" algn="ctr"/>
              </a:tabLst>
            </a:pPr>
            <a:r>
              <a:rPr lang="en-US" altLang="en-US">
                <a:sym typeface="MT Extra" panose="05050102010205020202" pitchFamily="18" charset="2"/>
              </a:rPr>
              <a:t>Same as a </a:t>
            </a:r>
            <a:r>
              <a:rPr lang="en-US" altLang="en-US" b="1">
                <a:solidFill>
                  <a:srgbClr val="006699"/>
                </a:solidFill>
                <a:latin typeface="+mj-lt"/>
                <a:sym typeface="MT Extra" panose="05050102010205020202" pitchFamily="18" charset="2"/>
              </a:rPr>
              <a:t>mutex lock</a:t>
            </a:r>
          </a:p>
          <a:p>
            <a:pPr>
              <a:tabLst>
                <a:tab pos="2001838" algn="ctr"/>
                <a:tab pos="4513263" algn="ctr"/>
              </a:tabLst>
            </a:pPr>
            <a:r>
              <a:rPr lang="en-US" altLang="en-US"/>
              <a:t>Can implement a counting semaphore </a:t>
            </a:r>
            <a:r>
              <a:rPr lang="en-US" altLang="en-US" b="1" i="1">
                <a:solidFill>
                  <a:srgbClr val="000000"/>
                </a:solidFill>
              </a:rPr>
              <a:t>S</a:t>
            </a:r>
            <a:r>
              <a:rPr lang="en-US" altLang="en-US"/>
              <a:t> as a binary semaphore</a:t>
            </a:r>
            <a:endParaRPr lang="en-US" altLang="en-US" b="1">
              <a:solidFill>
                <a:srgbClr val="3366FF"/>
              </a:solidFill>
            </a:endParaRPr>
          </a:p>
          <a:p>
            <a:pPr>
              <a:tabLst>
                <a:tab pos="2001838" algn="ctr"/>
                <a:tab pos="4513263" algn="ctr"/>
              </a:tabLst>
            </a:pPr>
            <a:r>
              <a:rPr lang="en-US" altLang="en-US">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6686551" cy="4468811"/>
          </a:xfrm>
        </p:spPr>
        <p:txBody>
          <a:bodyPr/>
          <a:lstStyle/>
          <a:p>
            <a:pPr>
              <a:tabLst>
                <a:tab pos="2001838" algn="ctr"/>
                <a:tab pos="4513263" algn="ctr"/>
              </a:tabLst>
            </a:pPr>
            <a:r>
              <a:rPr lang="en-US" altLang="en-US">
                <a:sym typeface="MT Extra" panose="05050102010205020202" pitchFamily="18" charset="2"/>
              </a:rPr>
              <a:t>Solution to the CS Problem</a:t>
            </a:r>
          </a:p>
          <a:p>
            <a:pPr lvl="1">
              <a:tabLst>
                <a:tab pos="2001838" algn="ctr"/>
                <a:tab pos="4513263" algn="ctr"/>
              </a:tabLst>
            </a:pPr>
            <a:r>
              <a:rPr lang="en-US" altLang="en-US">
                <a:sym typeface="MT Extra" panose="05050102010205020202" pitchFamily="18" charset="2"/>
              </a:rPr>
              <a:t>Create a semaphore “</a:t>
            </a:r>
            <a:r>
              <a:rPr lang="en-US" altLang="en-US" b="1">
                <a:solidFill>
                  <a:srgbClr val="000000"/>
                </a:solidFill>
                <a:latin typeface="Courier New" panose="02070309020205020404" pitchFamily="49" charset="0"/>
                <a:sym typeface="MT Extra" panose="05050102010205020202" pitchFamily="18" charset="2"/>
              </a:rPr>
              <a:t>mutex</a:t>
            </a:r>
            <a:r>
              <a:rPr lang="en-US" altLang="en-US">
                <a:sym typeface="MT Extra" panose="05050102010205020202" pitchFamily="18" charset="2"/>
              </a:rPr>
              <a:t>”</a:t>
            </a:r>
            <a:r>
              <a:rPr lang="en-US" altLang="ja-JP">
                <a:sym typeface="MT Extra" panose="05050102010205020202" pitchFamily="18" charset="2"/>
              </a:rPr>
              <a:t> initialized to 1 </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a:solidFill>
                  <a:srgbClr val="000000"/>
                </a:solidFill>
                <a:latin typeface="Courier New" panose="02070309020205020404" pitchFamily="49" charset="0"/>
                <a:sym typeface="MT Extra" panose="05050102010205020202" pitchFamily="18" charset="2"/>
              </a:rPr>
              <a:t>signal(mutex)</a:t>
            </a:r>
            <a:r>
              <a:rPr lang="en-US" altLang="en-US" b="1">
                <a:solidFill>
                  <a:srgbClr val="0000FF"/>
                </a:solidFill>
                <a:latin typeface="Courier New" panose="02070309020205020404" pitchFamily="49" charset="0"/>
                <a:sym typeface="MT Extra" panose="05050102010205020202" pitchFamily="18" charset="2"/>
              </a:rPr>
              <a:t>;</a:t>
            </a:r>
            <a:endParaRPr lang="en-US" altLang="en-US">
              <a:sym typeface="MT Extra" panose="05050102010205020202" pitchFamily="18" charset="2"/>
            </a:endParaRPr>
          </a:p>
          <a:p>
            <a:pPr>
              <a:tabLst>
                <a:tab pos="2001838" algn="ctr"/>
                <a:tab pos="4513263" algn="ctr"/>
              </a:tabLst>
            </a:pPr>
            <a:endParaRPr lang="en-US" altLang="en-US">
              <a:sym typeface="MT Extra" panose="05050102010205020202" pitchFamily="18" charset="2"/>
            </a:endParaRPr>
          </a:p>
          <a:p>
            <a:pPr>
              <a:tabLst>
                <a:tab pos="2001838" algn="ctr"/>
                <a:tab pos="4513263" algn="ctr"/>
              </a:tabLst>
            </a:pPr>
            <a:endParaRPr lang="en-US" altLang="en-US" sz="1600" b="1" i="1" baseline="-2500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F16D-DD81-4A47-AE2B-B82F9B692AFA}"/>
              </a:ext>
            </a:extLst>
          </p:cNvPr>
          <p:cNvSpPr>
            <a:spLocks noGrp="1"/>
          </p:cNvSpPr>
          <p:nvPr>
            <p:ph type="title"/>
          </p:nvPr>
        </p:nvSpPr>
        <p:spPr>
          <a:xfrm>
            <a:off x="277812" y="1382443"/>
            <a:ext cx="8588375" cy="1172222"/>
          </a:xfrm>
        </p:spPr>
        <p:txBody>
          <a:bodyPr/>
          <a:lstStyle/>
          <a:p>
            <a:br>
              <a:rPr lang="en-IN" sz="2400" dirty="0">
                <a:latin typeface="Times New Roman" panose="02020603050405020304" pitchFamily="18" charset="0"/>
                <a:cs typeface="Times New Roman" panose="02020603050405020304" pitchFamily="18" charset="0"/>
              </a:rPr>
            </a:br>
            <a:r>
              <a:rPr lang="en-IN" sz="2400" b="0" i="0" dirty="0">
                <a:solidFill>
                  <a:srgbClr val="040304"/>
                </a:solidFill>
                <a:effectLst/>
                <a:latin typeface="Times New Roman" panose="02020603050405020304" pitchFamily="18" charset="0"/>
                <a:cs typeface="Times New Roman" panose="02020603050405020304" pitchFamily="18" charset="0"/>
              </a:rPr>
              <a:t>A counting semaphore is initialized to </a:t>
            </a:r>
            <a:r>
              <a:rPr lang="en-IN" sz="2400" dirty="0">
                <a:latin typeface="Times New Roman" panose="02020603050405020304" pitchFamily="18" charset="0"/>
                <a:cs typeface="Times New Roman" panose="02020603050405020304" pitchFamily="18" charset="0"/>
              </a:rPr>
              <a:t>8</a:t>
            </a:r>
            <a:r>
              <a:rPr lang="en-IN" sz="2400" b="0" i="0" dirty="0">
                <a:solidFill>
                  <a:srgbClr val="040304"/>
                </a:solidFill>
                <a:effectLst/>
                <a:latin typeface="Times New Roman" panose="02020603050405020304" pitchFamily="18" charset="0"/>
                <a:cs typeface="Times New Roman" panose="02020603050405020304" pitchFamily="18" charset="0"/>
              </a:rPr>
              <a:t>. </a:t>
            </a:r>
            <a:br>
              <a:rPr lang="en-IN" sz="2400" b="0" i="0" dirty="0">
                <a:solidFill>
                  <a:srgbClr val="040304"/>
                </a:solidFill>
                <a:effectLst/>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3</a:t>
            </a:r>
            <a:r>
              <a:rPr lang="en-IN" sz="2400" b="0" i="0" dirty="0">
                <a:solidFill>
                  <a:srgbClr val="040304"/>
                </a:solidFill>
                <a:effectLst/>
                <a:latin typeface="Times New Roman" panose="02020603050405020304" pitchFamily="18" charset="0"/>
                <a:cs typeface="Times New Roman" panose="02020603050405020304" pitchFamily="18" charset="0"/>
              </a:rPr>
              <a:t> wait ( ) operations and </a:t>
            </a:r>
            <a:r>
              <a:rPr lang="en-IN" sz="2400" dirty="0">
                <a:latin typeface="Times New Roman" panose="02020603050405020304" pitchFamily="18" charset="0"/>
                <a:cs typeface="Times New Roman" panose="02020603050405020304" pitchFamily="18" charset="0"/>
              </a:rPr>
              <a:t>4</a:t>
            </a:r>
            <a:r>
              <a:rPr lang="en-IN" sz="2400" b="0" i="0" dirty="0">
                <a:solidFill>
                  <a:srgbClr val="040304"/>
                </a:solidFill>
                <a:effectLst/>
                <a:latin typeface="Times New Roman" panose="02020603050405020304" pitchFamily="18" charset="0"/>
                <a:cs typeface="Times New Roman" panose="02020603050405020304" pitchFamily="18" charset="0"/>
              </a:rPr>
              <a:t> signal ( )  operations are applied. Find the current value of semaphore variable.</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78B323-7C4A-E186-F074-403E4917E34E}"/>
              </a:ext>
            </a:extLst>
          </p:cNvPr>
          <p:cNvSpPr>
            <a:spLocks noGrp="1"/>
          </p:cNvSpPr>
          <p:nvPr>
            <p:ph idx="1"/>
          </p:nvPr>
        </p:nvSpPr>
        <p:spPr>
          <a:xfrm>
            <a:off x="806450" y="2771480"/>
            <a:ext cx="7727950" cy="3716061"/>
          </a:xfrm>
        </p:spPr>
        <p:txBody>
          <a:bodyPr/>
          <a:lstStyle/>
          <a:p>
            <a:r>
              <a:rPr lang="en-IN" dirty="0"/>
              <a:t>Wait() operation decrements the value of a semaphore.
Signal() operation increments the value of a semaphore.
3 wait() implies -3 to value of semaphore.
4 signal() implies +4 to value of semaphore.
So 8-3+4=9 is the value of semaphore after  3 wait() and 4 signal() operations.</a:t>
            </a:r>
            <a:endParaRPr lang="en-US" dirty="0"/>
          </a:p>
        </p:txBody>
      </p:sp>
    </p:spTree>
    <p:extLst>
      <p:ext uri="{BB962C8B-B14F-4D97-AF65-F5344CB8AC3E}">
        <p14:creationId xmlns:p14="http://schemas.microsoft.com/office/powerpoint/2010/main" val="121425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3"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4"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3" grpId="2" build="p"/>
      <p:bldP spid="3" grpId="3" build="p"/>
      <p:bldP spid="3" grpId="4"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E1E9-7D81-4A5A-645E-DDB66FAB975C}"/>
              </a:ext>
            </a:extLst>
          </p:cNvPr>
          <p:cNvSpPr>
            <a:spLocks noGrp="1"/>
          </p:cNvSpPr>
          <p:nvPr>
            <p:ph type="title"/>
          </p:nvPr>
        </p:nvSpPr>
        <p:spPr/>
        <p:txBody>
          <a:bodyPr/>
          <a:lstStyle/>
          <a:p>
            <a:r>
              <a:rPr lang="en-IN" dirty="0"/>
              <a:t>Process Synchronization</a:t>
            </a:r>
            <a:endParaRPr lang="en-US" dirty="0"/>
          </a:p>
        </p:txBody>
      </p:sp>
      <p:sp>
        <p:nvSpPr>
          <p:cNvPr id="3" name="Content Placeholder 2">
            <a:extLst>
              <a:ext uri="{FF2B5EF4-FFF2-40B4-BE49-F238E27FC236}">
                <a16:creationId xmlns:a16="http://schemas.microsoft.com/office/drawing/2014/main" id="{5D0D2BFC-1516-94E3-B77D-7DBBA076C34F}"/>
              </a:ext>
            </a:extLst>
          </p:cNvPr>
          <p:cNvSpPr>
            <a:spLocks noGrp="1"/>
          </p:cNvSpPr>
          <p:nvPr>
            <p:ph idx="1"/>
          </p:nvPr>
        </p:nvSpPr>
        <p:spPr/>
        <p:txBody>
          <a:bodyPr/>
          <a:lstStyle/>
          <a:p>
            <a:pPr algn="just"/>
            <a:r>
              <a:rPr lang="en-IN" sz="2400" dirty="0">
                <a:latin typeface="Times New Roman" panose="02020603050405020304" pitchFamily="18" charset="0"/>
                <a:cs typeface="Times New Roman" panose="02020603050405020304" pitchFamily="18" charset="0"/>
              </a:rPr>
              <a:t>Process Synchronization is the coordination of execution of multiple processes in a multi-process system to ensure that they access shared resources in a controlled and predictable manner.</a:t>
            </a:r>
          </a:p>
          <a:p>
            <a:pPr algn="just"/>
            <a:r>
              <a:rPr lang="en-IN" sz="2400" dirty="0">
                <a:latin typeface="Times New Roman" panose="02020603050405020304" pitchFamily="18" charset="0"/>
                <a:cs typeface="Times New Roman" panose="02020603050405020304" pitchFamily="18" charset="0"/>
              </a:rPr>
              <a:t>Objective of process synchronization is to ensure that multiple processes access shared resources without interfering with each other and to prevent the possibility of inconsistent data due to concurrent access.</a:t>
            </a:r>
          </a:p>
          <a:p>
            <a:pPr algn="just"/>
            <a:r>
              <a:rPr lang="en-IN" sz="2400" b="0" i="0" dirty="0">
                <a:solidFill>
                  <a:srgbClr val="353535"/>
                </a:solidFill>
                <a:effectLst/>
                <a:latin typeface="Times New Roman" panose="02020603050405020304" pitchFamily="18" charset="0"/>
                <a:cs typeface="Times New Roman" panose="02020603050405020304" pitchFamily="18" charset="0"/>
              </a:rPr>
              <a:t>In a multi-process system, synchronization is necessary to ensure data consistency and integrity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09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139674-458A-6A0E-5D7B-A427760405A7}"/>
              </a:ext>
            </a:extLst>
          </p:cNvPr>
          <p:cNvSpPr>
            <a:spLocks noGrp="1"/>
          </p:cNvSpPr>
          <p:nvPr>
            <p:ph idx="1"/>
          </p:nvPr>
        </p:nvSpPr>
        <p:spPr>
          <a:xfrm>
            <a:off x="806450" y="1233488"/>
            <a:ext cx="8229600" cy="5100449"/>
          </a:xfrm>
        </p:spPr>
        <p:txBody>
          <a:bodyPr/>
          <a:lstStyle/>
          <a:p>
            <a:r>
              <a:rPr lang="en-IN" dirty="0"/>
              <a:t>Initial value of counting semaphore is 7. Then 20 P() operations and x V () operations are performed. Final value of semaphore is 5.Then the value of x will be</a:t>
            </a:r>
          </a:p>
          <a:p>
            <a:pPr marL="0" indent="0">
              <a:buNone/>
            </a:pPr>
            <a:r>
              <a:rPr lang="en-IN" dirty="0"/>
              <a:t>    Final semaphore value= initial semaphore value-P() +V() </a:t>
            </a:r>
          </a:p>
          <a:p>
            <a:pPr marL="0" indent="0">
              <a:buNone/>
            </a:pPr>
            <a:r>
              <a:rPr lang="en-IN" dirty="0"/>
              <a:t>                                   5   =7-20+x</a:t>
            </a:r>
          </a:p>
          <a:p>
            <a:pPr marL="0" indent="0">
              <a:buNone/>
            </a:pPr>
            <a:r>
              <a:rPr lang="en-IN" dirty="0"/>
              <a:t>		       x = 20+5-7</a:t>
            </a:r>
          </a:p>
          <a:p>
            <a:pPr marL="0" indent="0">
              <a:buNone/>
            </a:pPr>
            <a:r>
              <a:rPr lang="en-IN" dirty="0"/>
              <a:t>                       Hence x= 18</a:t>
            </a:r>
            <a:endParaRPr lang="en-US" dirty="0"/>
          </a:p>
        </p:txBody>
      </p:sp>
    </p:spTree>
    <p:extLst>
      <p:ext uri="{BB962C8B-B14F-4D97-AF65-F5344CB8AC3E}">
        <p14:creationId xmlns:p14="http://schemas.microsoft.com/office/powerpoint/2010/main" val="615804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CBA40-C139-CEBD-4A61-24B5FE130372}"/>
              </a:ext>
            </a:extLst>
          </p:cNvPr>
          <p:cNvSpPr>
            <a:spLocks noGrp="1"/>
          </p:cNvSpPr>
          <p:nvPr>
            <p:ph idx="1"/>
          </p:nvPr>
        </p:nvSpPr>
        <p:spPr/>
        <p:txBody>
          <a:bodyPr/>
          <a:lstStyle/>
          <a:p>
            <a:r>
              <a:rPr lang="en-IN" dirty="0"/>
              <a:t>At a particular time of computation, the value of a counting semaphore is 10. Then 12 P operations and “x” V operations were performed on this semaphore. If the final value of semaphore is 7, x will be:              (A) 8 (B) 9 (C) 10 (D) 11</a:t>
            </a:r>
          </a:p>
          <a:p>
            <a:r>
              <a:rPr lang="en-IN" b="0" i="0" dirty="0">
                <a:solidFill>
                  <a:srgbClr val="353535"/>
                </a:solidFill>
                <a:effectLst/>
                <a:latin typeface="Arial" panose="020B0604020202020204" pitchFamily="34" charset="0"/>
              </a:rPr>
              <a:t>Initially, the value of a counting semaphore is 10 Now 12 P operation are performed. Now counting semaphore value = -2 “x” V operations were performed on this semaphore and final value of counting semaphore = 7 </a:t>
            </a:r>
            <a:r>
              <a:rPr lang="en-IN" b="0" i="0" dirty="0" err="1">
                <a:solidFill>
                  <a:srgbClr val="353535"/>
                </a:solidFill>
                <a:effectLst/>
                <a:latin typeface="Arial" panose="020B0604020202020204" pitchFamily="34" charset="0"/>
              </a:rPr>
              <a:t>i.e</a:t>
            </a:r>
            <a:r>
              <a:rPr lang="en-IN" b="0" i="0" dirty="0">
                <a:solidFill>
                  <a:srgbClr val="353535"/>
                </a:solidFill>
                <a:effectLst/>
                <a:latin typeface="Arial" panose="020B0604020202020204" pitchFamily="34" charset="0"/>
              </a:rPr>
              <a:t> x + (-2) = 7 x = 9</a:t>
            </a:r>
            <a:endParaRPr lang="en-US" dirty="0"/>
          </a:p>
        </p:txBody>
      </p:sp>
    </p:spTree>
    <p:extLst>
      <p:ext uri="{BB962C8B-B14F-4D97-AF65-F5344CB8AC3E}">
        <p14:creationId xmlns:p14="http://schemas.microsoft.com/office/powerpoint/2010/main" val="294157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a:t>
            </a:r>
            <a:r>
              <a:rPr lang="en-IN" altLang="en-US" dirty="0"/>
              <a:t>section</a:t>
            </a:r>
          </a:p>
          <a:p>
            <a:pPr marL="0" indent="0">
              <a:buNone/>
            </a:pPr>
            <a:endParaRPr lang="en-US" altLang="en-US" dirty="0"/>
          </a:p>
          <a:p>
            <a:pPr marL="0" indent="0">
              <a:buNone/>
            </a:pPr>
            <a:r>
              <a:rPr lang="en-US" altLang="en-US" dirty="0"/>
              <a:t>Suppose S = 1.</a:t>
            </a:r>
          </a:p>
          <a:p>
            <a:pPr marL="0" indent="0">
              <a:buNone/>
            </a:pPr>
            <a:r>
              <a:rPr lang="en-US" altLang="en-US" dirty="0"/>
              <a:t>Process P1 executes wait(S): </a:t>
            </a:r>
          </a:p>
          <a:p>
            <a:pPr marL="0" indent="0">
              <a:buNone/>
            </a:pPr>
            <a:r>
              <a:rPr lang="en-US" altLang="en-US" dirty="0"/>
              <a:t>checks S &gt; 0 and is about to do S--.</a:t>
            </a:r>
          </a:p>
          <a:p>
            <a:pPr marL="0" indent="0">
              <a:buNone/>
            </a:pPr>
            <a:r>
              <a:rPr lang="en-US" altLang="en-US" dirty="0"/>
              <a:t>Process P2 executes wait(S) at the same time.</a:t>
            </a:r>
          </a:p>
          <a:p>
            <a:pPr marL="0" indent="0">
              <a:buNone/>
            </a:pPr>
            <a:r>
              <a:rPr lang="en-US" altLang="en-US" dirty="0"/>
              <a:t>Both see S &gt; 0, both decrement → result: S = -1</a:t>
            </a:r>
          </a:p>
          <a:p>
            <a:pPr>
              <a:buNone/>
            </a:pPr>
            <a:r>
              <a:rPr lang="en-US" altLang="en-US" dirty="0"/>
              <a:t> </a:t>
            </a:r>
            <a:r>
              <a:rPr lang="en-US" dirty="0"/>
              <a:t>This is exactly a </a:t>
            </a:r>
            <a:r>
              <a:rPr lang="en-US" b="1" dirty="0"/>
              <a:t>race condition inside the semaphore itself</a:t>
            </a:r>
            <a:r>
              <a:rPr lang="en-US" dirty="0"/>
              <a:t>.</a:t>
            </a:r>
          </a:p>
          <a:p>
            <a:pPr>
              <a:buFont typeface="Monotype Sorts" pitchFamily="-84" charset="2"/>
              <a:buNone/>
            </a:pPr>
            <a:endParaRPr lang="en-US" altLang="en-US" dirty="0"/>
          </a:p>
          <a:p>
            <a:pPr lvl="1">
              <a:buFont typeface="Monotype Sorts" pitchFamily="-84" charset="2"/>
              <a:buNone/>
            </a:pP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170C-8387-ABE3-6980-F0E598DB14A0}"/>
              </a:ext>
            </a:extLst>
          </p:cNvPr>
          <p:cNvSpPr>
            <a:spLocks noGrp="1"/>
          </p:cNvSpPr>
          <p:nvPr>
            <p:ph type="title"/>
          </p:nvPr>
        </p:nvSpPr>
        <p:spPr>
          <a:xfrm>
            <a:off x="457200" y="233853"/>
            <a:ext cx="8229600" cy="1236728"/>
          </a:xfrm>
        </p:spPr>
        <p:txBody>
          <a:bodyPr/>
          <a:lstStyle/>
          <a:p>
            <a:r>
              <a:rPr lang="en-IN" dirty="0"/>
              <a:t>Classical problems of synchronization</a:t>
            </a:r>
            <a:br>
              <a:rPr lang="en-IN" dirty="0"/>
            </a:br>
            <a:r>
              <a:rPr lang="en-IN" dirty="0"/>
              <a:t>Producer-Consumer Problem (Bounded Buffer Problem)</a:t>
            </a:r>
            <a:endParaRPr lang="en-US" dirty="0"/>
          </a:p>
        </p:txBody>
      </p:sp>
      <p:sp>
        <p:nvSpPr>
          <p:cNvPr id="3" name="Content Placeholder 2">
            <a:extLst>
              <a:ext uri="{FF2B5EF4-FFF2-40B4-BE49-F238E27FC236}">
                <a16:creationId xmlns:a16="http://schemas.microsoft.com/office/drawing/2014/main" id="{3977814B-129D-70D2-1F4B-5CF6793135EF}"/>
              </a:ext>
            </a:extLst>
          </p:cNvPr>
          <p:cNvSpPr>
            <a:spLocks noGrp="1"/>
          </p:cNvSpPr>
          <p:nvPr>
            <p:ph idx="1"/>
          </p:nvPr>
        </p:nvSpPr>
        <p:spPr>
          <a:xfrm>
            <a:off x="806450" y="1233488"/>
            <a:ext cx="7727950" cy="5390659"/>
          </a:xfrm>
        </p:spPr>
        <p:txBody>
          <a:bodyPr/>
          <a:lstStyle/>
          <a:p>
            <a:r>
              <a:rPr lang="en-IN" b="1" dirty="0"/>
              <a:t>Producer</a:t>
            </a:r>
          </a:p>
          <a:p>
            <a:pPr marL="0" indent="0">
              <a:buNone/>
            </a:pPr>
            <a:r>
              <a:rPr lang="en-IN" dirty="0"/>
              <a:t>while(true) {</a:t>
            </a:r>
          </a:p>
          <a:p>
            <a:pPr marL="0" indent="0">
              <a:buNone/>
            </a:pPr>
            <a:r>
              <a:rPr lang="en-IN" dirty="0"/>
              <a:t>//produces an item and put in next produced</a:t>
            </a:r>
          </a:p>
          <a:p>
            <a:pPr marL="0" indent="0">
              <a:buNone/>
            </a:pPr>
            <a:r>
              <a:rPr lang="en-IN" dirty="0"/>
              <a:t>while(count==</a:t>
            </a:r>
            <a:r>
              <a:rPr lang="en-IN" dirty="0" err="1"/>
              <a:t>Buffersize</a:t>
            </a:r>
            <a:r>
              <a:rPr lang="en-IN" dirty="0"/>
              <a:t>) ;</a:t>
            </a:r>
          </a:p>
          <a:p>
            <a:pPr marL="0" indent="0">
              <a:buNone/>
            </a:pPr>
            <a:r>
              <a:rPr lang="en-IN" dirty="0"/>
              <a:t>Buffer[in]=</a:t>
            </a:r>
            <a:r>
              <a:rPr lang="en-IN" dirty="0" err="1"/>
              <a:t>nextproduced</a:t>
            </a:r>
            <a:r>
              <a:rPr lang="en-IN" dirty="0"/>
              <a:t>;</a:t>
            </a:r>
          </a:p>
          <a:p>
            <a:pPr marL="0" indent="0">
              <a:buNone/>
            </a:pPr>
            <a:r>
              <a:rPr lang="en-IN" dirty="0"/>
              <a:t>in=(in+1) %</a:t>
            </a:r>
            <a:r>
              <a:rPr lang="en-IN" dirty="0" err="1"/>
              <a:t>Buffersize</a:t>
            </a:r>
            <a:r>
              <a:rPr lang="en-IN" dirty="0"/>
              <a:t>;</a:t>
            </a:r>
          </a:p>
          <a:p>
            <a:pPr marL="0" indent="0">
              <a:buNone/>
            </a:pPr>
            <a:r>
              <a:rPr lang="en-IN" dirty="0"/>
              <a:t>count++}</a:t>
            </a:r>
          </a:p>
          <a:p>
            <a:pPr marL="0" indent="0">
              <a:buNone/>
            </a:pPr>
            <a:endParaRPr lang="en-IN" dirty="0"/>
          </a:p>
          <a:p>
            <a:pPr marL="0" indent="0">
              <a:buNone/>
            </a:pPr>
            <a:r>
              <a:rPr lang="en-IN" b="1" dirty="0"/>
              <a:t>Consumer</a:t>
            </a:r>
          </a:p>
          <a:p>
            <a:pPr marL="0" indent="0">
              <a:buNone/>
            </a:pPr>
            <a:r>
              <a:rPr lang="en-IN" dirty="0"/>
              <a:t>while(true) {</a:t>
            </a:r>
          </a:p>
          <a:p>
            <a:pPr marL="0" indent="0">
              <a:buNone/>
            </a:pPr>
            <a:r>
              <a:rPr lang="en-IN" dirty="0"/>
              <a:t>while(count==0) ;</a:t>
            </a:r>
          </a:p>
          <a:p>
            <a:pPr marL="0" indent="0">
              <a:buNone/>
            </a:pPr>
            <a:r>
              <a:rPr lang="en-IN" dirty="0" err="1"/>
              <a:t>Nextconsumed</a:t>
            </a:r>
            <a:r>
              <a:rPr lang="en-IN" dirty="0"/>
              <a:t>=buffer[out];</a:t>
            </a:r>
          </a:p>
          <a:p>
            <a:pPr marL="0" indent="0">
              <a:buNone/>
            </a:pPr>
            <a:r>
              <a:rPr lang="en-IN" dirty="0"/>
              <a:t>out=(out+1) %</a:t>
            </a:r>
            <a:r>
              <a:rPr lang="en-IN" dirty="0" err="1"/>
              <a:t>Buffersize</a:t>
            </a:r>
            <a:r>
              <a:rPr lang="en-IN" dirty="0"/>
              <a:t>;</a:t>
            </a:r>
          </a:p>
          <a:p>
            <a:pPr marL="0" indent="0">
              <a:buNone/>
            </a:pPr>
            <a:r>
              <a:rPr lang="en-IN" dirty="0"/>
              <a:t>count--}</a:t>
            </a:r>
            <a:endParaRPr lang="en-US" dirty="0"/>
          </a:p>
        </p:txBody>
      </p:sp>
    </p:spTree>
    <p:extLst>
      <p:ext uri="{BB962C8B-B14F-4D97-AF65-F5344CB8AC3E}">
        <p14:creationId xmlns:p14="http://schemas.microsoft.com/office/powerpoint/2010/main" val="4228963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04ED08-A19B-31B9-50D4-9ACDD0E38C30}"/>
              </a:ext>
            </a:extLst>
          </p:cNvPr>
          <p:cNvSpPr>
            <a:spLocks noGrp="1"/>
          </p:cNvSpPr>
          <p:nvPr>
            <p:ph idx="1"/>
          </p:nvPr>
        </p:nvSpPr>
        <p:spPr>
          <a:xfrm>
            <a:off x="612742" y="1093787"/>
            <a:ext cx="7921658" cy="5764213"/>
          </a:xfrm>
        </p:spPr>
        <p:txBody>
          <a:bodyPr/>
          <a:lstStyle/>
          <a:p>
            <a:pPr marL="0" indent="0">
              <a:buNone/>
            </a:pPr>
            <a:r>
              <a:rPr lang="en-IN" b="1" dirty="0">
                <a:solidFill>
                  <a:srgbClr val="00B0F0"/>
                </a:solidFill>
              </a:rPr>
              <a:t>Producer</a:t>
            </a:r>
          </a:p>
          <a:p>
            <a:pPr marL="0" indent="0">
              <a:buNone/>
            </a:pPr>
            <a:r>
              <a:rPr lang="en-IN" sz="1600" b="1" dirty="0">
                <a:solidFill>
                  <a:srgbClr val="FF0000"/>
                </a:solidFill>
              </a:rPr>
              <a:t>count=count+1</a:t>
            </a:r>
          </a:p>
          <a:p>
            <a:pPr marL="0" indent="0">
              <a:buNone/>
            </a:pPr>
            <a:r>
              <a:rPr lang="en-IN" sz="1600" b="1" dirty="0">
                <a:solidFill>
                  <a:srgbClr val="00B0F0"/>
                </a:solidFill>
              </a:rPr>
              <a:t>A:R1=count</a:t>
            </a:r>
          </a:p>
          <a:p>
            <a:pPr marL="0" indent="0">
              <a:buNone/>
            </a:pPr>
            <a:r>
              <a:rPr lang="en-IN" sz="1600" b="1" dirty="0">
                <a:solidFill>
                  <a:srgbClr val="00B0F0"/>
                </a:solidFill>
              </a:rPr>
              <a:t>B:R1=R1+1</a:t>
            </a:r>
          </a:p>
          <a:p>
            <a:pPr marL="0" indent="0">
              <a:buNone/>
            </a:pPr>
            <a:r>
              <a:rPr lang="en-IN" sz="1600" b="1" dirty="0">
                <a:solidFill>
                  <a:srgbClr val="00B0F0"/>
                </a:solidFill>
              </a:rPr>
              <a:t>C:count=R1</a:t>
            </a:r>
          </a:p>
          <a:p>
            <a:pPr marL="0" indent="0">
              <a:buNone/>
            </a:pPr>
            <a:r>
              <a:rPr lang="en-IN" b="1"/>
              <a:t>/////////////////////////////////////////////////////////////////////////////////////////////////////////////////////////</a:t>
            </a:r>
            <a:endParaRPr lang="en-IN" b="1" dirty="0"/>
          </a:p>
          <a:p>
            <a:pPr marL="0" indent="0">
              <a:buNone/>
            </a:pPr>
            <a:r>
              <a:rPr lang="en-IN" b="1" dirty="0">
                <a:solidFill>
                  <a:srgbClr val="FF0000"/>
                </a:solidFill>
              </a:rPr>
              <a:t>count=7</a:t>
            </a:r>
          </a:p>
          <a:p>
            <a:pPr marL="0" indent="0">
              <a:buNone/>
            </a:pPr>
            <a:r>
              <a:rPr lang="en-IN" b="1" dirty="0">
                <a:solidFill>
                  <a:srgbClr val="00B0F0"/>
                </a:solidFill>
              </a:rPr>
              <a:t>A:R1=7</a:t>
            </a:r>
          </a:p>
          <a:p>
            <a:pPr marL="0" indent="0">
              <a:buNone/>
            </a:pPr>
            <a:r>
              <a:rPr lang="en-IN" b="1" dirty="0">
                <a:solidFill>
                  <a:srgbClr val="00B0F0"/>
                </a:solidFill>
              </a:rPr>
              <a:t>B:R1=8</a:t>
            </a:r>
          </a:p>
          <a:p>
            <a:pPr marL="0" indent="0">
              <a:buNone/>
            </a:pPr>
            <a:endParaRPr lang="en-IN" b="1" dirty="0">
              <a:solidFill>
                <a:srgbClr val="00B0F0"/>
              </a:solidFill>
            </a:endParaRPr>
          </a:p>
          <a:p>
            <a:pPr marL="0" indent="0">
              <a:spcBef>
                <a:spcPct val="0"/>
              </a:spcBef>
              <a:buNone/>
            </a:pPr>
            <a:r>
              <a:rPr lang="en-IN" sz="1600" b="1" kern="1200" dirty="0">
                <a:solidFill>
                  <a:schemeClr val="accent5">
                    <a:lumMod val="75000"/>
                  </a:schemeClr>
                </a:solidFill>
                <a:latin typeface="Verdana" panose="020B0604030504040204" pitchFamily="34" charset="0"/>
                <a:cs typeface="+mn-cs"/>
              </a:rPr>
              <a:t>D:R2=7 (value of current count)</a:t>
            </a:r>
          </a:p>
          <a:p>
            <a:pPr marL="0" indent="0">
              <a:spcBef>
                <a:spcPct val="0"/>
              </a:spcBef>
              <a:buNone/>
            </a:pPr>
            <a:r>
              <a:rPr lang="en-IN" sz="1600" b="1" kern="1200" dirty="0">
                <a:solidFill>
                  <a:schemeClr val="accent5">
                    <a:lumMod val="75000"/>
                  </a:schemeClr>
                </a:solidFill>
                <a:latin typeface="Verdana" panose="020B0604030504040204" pitchFamily="34" charset="0"/>
                <a:cs typeface="+mn-cs"/>
              </a:rPr>
              <a:t>E:R2=6 (R2 decremented)</a:t>
            </a:r>
          </a:p>
          <a:p>
            <a:pPr marL="0" indent="0">
              <a:buNone/>
            </a:pPr>
            <a:r>
              <a:rPr lang="en-IN" b="1" dirty="0">
                <a:solidFill>
                  <a:srgbClr val="00B0F0"/>
                </a:solidFill>
              </a:rPr>
              <a:t>C:count=8 (value of current R1)</a:t>
            </a:r>
          </a:p>
          <a:p>
            <a:pPr marL="0" indent="0">
              <a:spcBef>
                <a:spcPct val="0"/>
              </a:spcBef>
              <a:buNone/>
            </a:pPr>
            <a:r>
              <a:rPr lang="en-IN" sz="1600" b="1" kern="1200" dirty="0">
                <a:solidFill>
                  <a:schemeClr val="accent5">
                    <a:lumMod val="75000"/>
                  </a:schemeClr>
                </a:solidFill>
                <a:latin typeface="Verdana" panose="020B0604030504040204" pitchFamily="34" charset="0"/>
                <a:cs typeface="+mn-cs"/>
              </a:rPr>
              <a:t>F:count=6 (value of current R2)</a:t>
            </a:r>
          </a:p>
          <a:p>
            <a:pPr marL="0" indent="0">
              <a:buNone/>
            </a:pPr>
            <a:r>
              <a:rPr lang="en-US" dirty="0">
                <a:highlight>
                  <a:srgbClr val="FFFF00"/>
                </a:highlight>
              </a:rPr>
              <a:t>//race condition</a:t>
            </a:r>
          </a:p>
        </p:txBody>
      </p:sp>
      <p:sp>
        <p:nvSpPr>
          <p:cNvPr id="5" name="Title 1">
            <a:extLst>
              <a:ext uri="{FF2B5EF4-FFF2-40B4-BE49-F238E27FC236}">
                <a16:creationId xmlns:a16="http://schemas.microsoft.com/office/drawing/2014/main" id="{E9067372-A65C-98A2-46E7-15E01E990463}"/>
              </a:ext>
            </a:extLst>
          </p:cNvPr>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r>
              <a:rPr lang="en-IN" kern="0" dirty="0"/>
              <a:t>Classical problems of synchronization</a:t>
            </a:r>
            <a:endParaRPr lang="en-US" kern="0" dirty="0"/>
          </a:p>
        </p:txBody>
      </p:sp>
      <p:sp>
        <p:nvSpPr>
          <p:cNvPr id="6" name="TextBox 5">
            <a:extLst>
              <a:ext uri="{FF2B5EF4-FFF2-40B4-BE49-F238E27FC236}">
                <a16:creationId xmlns:a16="http://schemas.microsoft.com/office/drawing/2014/main" id="{DA595089-0815-9F1A-55B0-6E9BC4675222}"/>
              </a:ext>
            </a:extLst>
          </p:cNvPr>
          <p:cNvSpPr txBox="1"/>
          <p:nvPr/>
        </p:nvSpPr>
        <p:spPr>
          <a:xfrm>
            <a:off x="2818615" y="1093787"/>
            <a:ext cx="4102634" cy="1908215"/>
          </a:xfrm>
          <a:prstGeom prst="rect">
            <a:avLst/>
          </a:prstGeom>
          <a:noFill/>
        </p:spPr>
        <p:txBody>
          <a:bodyPr wrap="square" rtlCol="0">
            <a:spAutoFit/>
          </a:bodyPr>
          <a:lstStyle/>
          <a:p>
            <a:pPr algn="l"/>
            <a:r>
              <a:rPr kumimoji="1" lang="en-IN" b="1" dirty="0">
                <a:solidFill>
                  <a:schemeClr val="accent5">
                    <a:lumMod val="75000"/>
                  </a:schemeClr>
                </a:solidFill>
                <a:latin typeface="+mn-lt"/>
              </a:rPr>
              <a:t>Consumer</a:t>
            </a:r>
          </a:p>
          <a:p>
            <a:pPr algn="l"/>
            <a:r>
              <a:rPr kumimoji="1" lang="en-IN" sz="1600" b="1" dirty="0">
                <a:solidFill>
                  <a:srgbClr val="FF0000"/>
                </a:solidFill>
                <a:latin typeface="+mn-lt"/>
              </a:rPr>
              <a:t>count=count-1</a:t>
            </a:r>
          </a:p>
          <a:p>
            <a:pPr algn="l"/>
            <a:r>
              <a:rPr lang="en-IN" sz="1600" b="1" dirty="0">
                <a:solidFill>
                  <a:schemeClr val="accent5">
                    <a:lumMod val="75000"/>
                  </a:schemeClr>
                </a:solidFill>
              </a:rPr>
              <a:t>D:R2=count</a:t>
            </a:r>
          </a:p>
          <a:p>
            <a:pPr algn="l"/>
            <a:r>
              <a:rPr lang="en-IN" sz="1600" b="1" dirty="0">
                <a:solidFill>
                  <a:schemeClr val="accent5">
                    <a:lumMod val="75000"/>
                  </a:schemeClr>
                </a:solidFill>
              </a:rPr>
              <a:t>E:R2=R2-1</a:t>
            </a:r>
          </a:p>
          <a:p>
            <a:pPr algn="l"/>
            <a:r>
              <a:rPr lang="en-IN" sz="1600" b="1" dirty="0">
                <a:solidFill>
                  <a:schemeClr val="accent5">
                    <a:lumMod val="75000"/>
                  </a:schemeClr>
                </a:solidFill>
              </a:rPr>
              <a:t>F:count=R2</a:t>
            </a:r>
          </a:p>
          <a:p>
            <a:pPr algn="l"/>
            <a:endParaRPr lang="en-IN" b="1" dirty="0"/>
          </a:p>
          <a:p>
            <a:pPr algn="l"/>
            <a:endParaRPr lang="en-US" b="1" dirty="0"/>
          </a:p>
        </p:txBody>
      </p:sp>
    </p:spTree>
    <p:extLst>
      <p:ext uri="{BB962C8B-B14F-4D97-AF65-F5344CB8AC3E}">
        <p14:creationId xmlns:p14="http://schemas.microsoft.com/office/powerpoint/2010/main" val="2238731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CA7A-EF69-E9F4-B8E9-B3D89F3238CE}"/>
              </a:ext>
            </a:extLst>
          </p:cNvPr>
          <p:cNvSpPr>
            <a:spLocks noGrp="1"/>
          </p:cNvSpPr>
          <p:nvPr>
            <p:ph type="title"/>
          </p:nvPr>
        </p:nvSpPr>
        <p:spPr>
          <a:xfrm>
            <a:off x="457200" y="-207818"/>
            <a:ext cx="8229600" cy="1017933"/>
          </a:xfrm>
        </p:spPr>
        <p:txBody>
          <a:bodyPr/>
          <a:lstStyle/>
          <a:p>
            <a:r>
              <a:rPr lang="en-IN"/>
              <a:t>Classic Problems of synchronization Readers Writers Problem </a:t>
            </a:r>
            <a:endParaRPr lang="en-US"/>
          </a:p>
        </p:txBody>
      </p:sp>
      <p:sp>
        <p:nvSpPr>
          <p:cNvPr id="3" name="Content Placeholder 2">
            <a:extLst>
              <a:ext uri="{FF2B5EF4-FFF2-40B4-BE49-F238E27FC236}">
                <a16:creationId xmlns:a16="http://schemas.microsoft.com/office/drawing/2014/main" id="{5CD1376C-BB00-3966-DF3A-D049C0F86F91}"/>
              </a:ext>
            </a:extLst>
          </p:cNvPr>
          <p:cNvSpPr>
            <a:spLocks noGrp="1"/>
          </p:cNvSpPr>
          <p:nvPr>
            <p:ph idx="1"/>
          </p:nvPr>
        </p:nvSpPr>
        <p:spPr/>
        <p:txBody>
          <a:bodyPr/>
          <a:lstStyle/>
          <a:p>
            <a:r>
              <a:rPr lang="en-IN" dirty="0"/>
              <a:t>Consider a situation where we have a file shared between many people. 
If one of the person tries editing the file, no other person should be reading or writing at the same time, otherwise changes will not be visible to him/her.
However if some person is reading the file, then others may read it at the same time.</a:t>
            </a:r>
            <a:endParaRPr lang="en-US" dirty="0"/>
          </a:p>
        </p:txBody>
      </p:sp>
    </p:spTree>
    <p:extLst>
      <p:ext uri="{BB962C8B-B14F-4D97-AF65-F5344CB8AC3E}">
        <p14:creationId xmlns:p14="http://schemas.microsoft.com/office/powerpoint/2010/main" val="1464629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AB086-F9A0-3E72-5C42-D7763E748932}"/>
              </a:ext>
            </a:extLst>
          </p:cNvPr>
          <p:cNvSpPr>
            <a:spLocks noGrp="1"/>
          </p:cNvSpPr>
          <p:nvPr>
            <p:ph idx="1"/>
          </p:nvPr>
        </p:nvSpPr>
        <p:spPr>
          <a:xfrm>
            <a:off x="806450" y="1233488"/>
            <a:ext cx="7727950" cy="5390659"/>
          </a:xfrm>
        </p:spPr>
        <p:txBody>
          <a:bodyPr/>
          <a:lstStyle/>
          <a:p>
            <a:r>
              <a:rPr lang="en-IN" b="1" dirty="0">
                <a:solidFill>
                  <a:srgbClr val="353535"/>
                </a:solidFill>
                <a:latin typeface="Arial" panose="020B0604020202020204" pitchFamily="34" charset="0"/>
              </a:rPr>
              <a:t>R</a:t>
            </a:r>
            <a:r>
              <a:rPr lang="en-IN" b="1" i="0" dirty="0">
                <a:solidFill>
                  <a:srgbClr val="353535"/>
                </a:solidFill>
                <a:effectLst/>
                <a:latin typeface="Arial" panose="020B0604020202020204" pitchFamily="34" charset="0"/>
              </a:rPr>
              <a:t>eaders-Writers problem</a:t>
            </a:r>
            <a:r>
              <a:rPr lang="en-IN" b="0" i="0" dirty="0">
                <a:solidFill>
                  <a:srgbClr val="353535"/>
                </a:solidFill>
                <a:effectLst/>
                <a:latin typeface="Arial" panose="020B0604020202020204" pitchFamily="34" charset="0"/>
              </a:rPr>
              <a:t> </a:t>
            </a:r>
          </a:p>
          <a:p>
            <a:r>
              <a:rPr lang="en-IN" b="0" i="0" dirty="0">
                <a:solidFill>
                  <a:srgbClr val="353535"/>
                </a:solidFill>
                <a:effectLst/>
                <a:latin typeface="Arial" panose="020B0604020202020204" pitchFamily="34" charset="0"/>
              </a:rPr>
              <a:t>Problem parameters:  </a:t>
            </a:r>
          </a:p>
          <a:p>
            <a:r>
              <a:rPr lang="en-IN" b="0" i="0" dirty="0">
                <a:solidFill>
                  <a:srgbClr val="353535"/>
                </a:solidFill>
                <a:effectLst/>
                <a:latin typeface="Arial" panose="020B0604020202020204" pitchFamily="34" charset="0"/>
              </a:rPr>
              <a:t>One set of data is shared among a number of processes</a:t>
            </a:r>
          </a:p>
          <a:p>
            <a:r>
              <a:rPr lang="en-IN" b="0" i="0" dirty="0">
                <a:solidFill>
                  <a:srgbClr val="353535"/>
                </a:solidFill>
                <a:effectLst/>
                <a:latin typeface="Arial" panose="020B0604020202020204" pitchFamily="34" charset="0"/>
              </a:rPr>
              <a:t>Once a writer is ready, it performs its write. Only one writer may write at a time</a:t>
            </a:r>
          </a:p>
          <a:p>
            <a:r>
              <a:rPr lang="en-IN" b="0" i="0" dirty="0">
                <a:solidFill>
                  <a:srgbClr val="353535"/>
                </a:solidFill>
                <a:effectLst/>
                <a:latin typeface="Arial" panose="020B0604020202020204" pitchFamily="34" charset="0"/>
              </a:rPr>
              <a:t>If a process is writing, no other process can read it</a:t>
            </a:r>
          </a:p>
          <a:p>
            <a:r>
              <a:rPr lang="en-IN" b="0" i="0" dirty="0">
                <a:solidFill>
                  <a:srgbClr val="353535"/>
                </a:solidFill>
                <a:effectLst/>
                <a:latin typeface="Arial" panose="020B0604020202020204" pitchFamily="34" charset="0"/>
              </a:rPr>
              <a:t>If at least one reader is reading, no other process can write</a:t>
            </a:r>
          </a:p>
        </p:txBody>
      </p:sp>
      <p:sp>
        <p:nvSpPr>
          <p:cNvPr id="5" name="Title 1">
            <a:extLst>
              <a:ext uri="{FF2B5EF4-FFF2-40B4-BE49-F238E27FC236}">
                <a16:creationId xmlns:a16="http://schemas.microsoft.com/office/drawing/2014/main" id="{1F15B7A8-3491-6F87-8FB0-9BB7792D19DE}"/>
              </a:ext>
            </a:extLst>
          </p:cNvPr>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r>
              <a:rPr lang="en-IN" kern="0"/>
              <a:t>Classic Problems of synchronization Readers Writers Problem </a:t>
            </a:r>
            <a:endParaRPr lang="en-US" kern="0"/>
          </a:p>
        </p:txBody>
      </p:sp>
      <p:graphicFrame>
        <p:nvGraphicFramePr>
          <p:cNvPr id="7" name="Table 6">
            <a:extLst>
              <a:ext uri="{FF2B5EF4-FFF2-40B4-BE49-F238E27FC236}">
                <a16:creationId xmlns:a16="http://schemas.microsoft.com/office/drawing/2014/main" id="{1C5C1B2F-5BFD-06FE-8915-DF76057E95DE}"/>
              </a:ext>
            </a:extLst>
          </p:cNvPr>
          <p:cNvGraphicFramePr/>
          <p:nvPr>
            <p:extLst>
              <p:ext uri="{D42A27DB-BD31-4B8C-83A1-F6EECF244321}">
                <p14:modId xmlns:p14="http://schemas.microsoft.com/office/powerpoint/2010/main" val="1196501839"/>
              </p:ext>
            </p:extLst>
          </p:nvPr>
        </p:nvGraphicFramePr>
        <p:xfrm>
          <a:off x="1271004" y="4202626"/>
          <a:ext cx="6096000" cy="2103120"/>
        </p:xfrm>
        <a:graphic>
          <a:graphicData uri="http://schemas.openxmlformats.org/drawingml/2006/table">
            <a:tbl>
              <a:tblPr>
                <a:tableStyleId>{5C22544A-7EE6-4342-B048-85BDC9FD1C3A}</a:tableStyleId>
              </a:tblPr>
              <a:tblGrid>
                <a:gridCol w="1524000">
                  <a:extLst>
                    <a:ext uri="{9D8B030D-6E8A-4147-A177-3AD203B41FA5}">
                      <a16:colId xmlns:a16="http://schemas.microsoft.com/office/drawing/2014/main" val="4239304678"/>
                    </a:ext>
                  </a:extLst>
                </a:gridCol>
                <a:gridCol w="1524000">
                  <a:extLst>
                    <a:ext uri="{9D8B030D-6E8A-4147-A177-3AD203B41FA5}">
                      <a16:colId xmlns:a16="http://schemas.microsoft.com/office/drawing/2014/main" val="701605917"/>
                    </a:ext>
                  </a:extLst>
                </a:gridCol>
                <a:gridCol w="1524000">
                  <a:extLst>
                    <a:ext uri="{9D8B030D-6E8A-4147-A177-3AD203B41FA5}">
                      <a16:colId xmlns:a16="http://schemas.microsoft.com/office/drawing/2014/main" val="4112119219"/>
                    </a:ext>
                  </a:extLst>
                </a:gridCol>
                <a:gridCol w="1524000">
                  <a:extLst>
                    <a:ext uri="{9D8B030D-6E8A-4147-A177-3AD203B41FA5}">
                      <a16:colId xmlns:a16="http://schemas.microsoft.com/office/drawing/2014/main" val="3421629954"/>
                    </a:ext>
                  </a:extLst>
                </a:gridCol>
              </a:tblGrid>
              <a:tr h="0">
                <a:tc>
                  <a:txBody>
                    <a:bodyPr/>
                    <a:lstStyle/>
                    <a:p>
                      <a:r>
                        <a:rPr lang="en-IN"/>
                        <a:t>Case</a:t>
                      </a:r>
                    </a:p>
                  </a:txBody>
                  <a:tcPr anchor="ctr"/>
                </a:tc>
                <a:tc>
                  <a:txBody>
                    <a:bodyPr/>
                    <a:lstStyle/>
                    <a:p>
                      <a:r>
                        <a:rPr lang="en-IN"/>
                        <a:t>Process 1</a:t>
                      </a:r>
                    </a:p>
                  </a:txBody>
                  <a:tcPr anchor="ctr"/>
                </a:tc>
                <a:tc>
                  <a:txBody>
                    <a:bodyPr/>
                    <a:lstStyle/>
                    <a:p>
                      <a:r>
                        <a:rPr lang="en-IN"/>
                        <a:t>Process 2</a:t>
                      </a:r>
                    </a:p>
                  </a:txBody>
                  <a:tcPr anchor="ctr"/>
                </a:tc>
                <a:tc>
                  <a:txBody>
                    <a:bodyPr/>
                    <a:lstStyle/>
                    <a:p>
                      <a:r>
                        <a:rPr lang="en-IN"/>
                        <a:t>Allowed/Not Allowed</a:t>
                      </a:r>
                    </a:p>
                  </a:txBody>
                  <a:tcPr anchor="ctr"/>
                </a:tc>
                <a:extLst>
                  <a:ext uri="{0D108BD9-81ED-4DB2-BD59-A6C34878D82A}">
                    <a16:rowId xmlns:a16="http://schemas.microsoft.com/office/drawing/2014/main" val="2226917541"/>
                  </a:ext>
                </a:extLst>
              </a:tr>
              <a:tr h="0">
                <a:tc>
                  <a:txBody>
                    <a:bodyPr/>
                    <a:lstStyle/>
                    <a:p>
                      <a:r>
                        <a:rPr lang="en-IN"/>
                        <a:t>Case 1</a:t>
                      </a:r>
                    </a:p>
                  </a:txBody>
                  <a:tcPr anchor="ctr"/>
                </a:tc>
                <a:tc>
                  <a:txBody>
                    <a:bodyPr/>
                    <a:lstStyle/>
                    <a:p>
                      <a:r>
                        <a:rPr lang="en-IN"/>
                        <a:t>Writing</a:t>
                      </a:r>
                    </a:p>
                  </a:txBody>
                  <a:tcPr anchor="ctr"/>
                </a:tc>
                <a:tc>
                  <a:txBody>
                    <a:bodyPr/>
                    <a:lstStyle/>
                    <a:p>
                      <a:r>
                        <a:rPr lang="en-IN"/>
                        <a:t>Writing</a:t>
                      </a:r>
                    </a:p>
                  </a:txBody>
                  <a:tcPr anchor="ctr"/>
                </a:tc>
                <a:tc>
                  <a:txBody>
                    <a:bodyPr/>
                    <a:lstStyle/>
                    <a:p>
                      <a:r>
                        <a:rPr lang="en-IN"/>
                        <a:t>Not Allowed</a:t>
                      </a:r>
                    </a:p>
                  </a:txBody>
                  <a:tcPr anchor="ctr"/>
                </a:tc>
                <a:extLst>
                  <a:ext uri="{0D108BD9-81ED-4DB2-BD59-A6C34878D82A}">
                    <a16:rowId xmlns:a16="http://schemas.microsoft.com/office/drawing/2014/main" val="3129995201"/>
                  </a:ext>
                </a:extLst>
              </a:tr>
              <a:tr h="0">
                <a:tc>
                  <a:txBody>
                    <a:bodyPr/>
                    <a:lstStyle/>
                    <a:p>
                      <a:r>
                        <a:rPr lang="en-IN"/>
                        <a:t>Case 2</a:t>
                      </a:r>
                    </a:p>
                  </a:txBody>
                  <a:tcPr anchor="ctr"/>
                </a:tc>
                <a:tc>
                  <a:txBody>
                    <a:bodyPr/>
                    <a:lstStyle/>
                    <a:p>
                      <a:r>
                        <a:rPr lang="en-IN"/>
                        <a:t>Writing</a:t>
                      </a:r>
                    </a:p>
                  </a:txBody>
                  <a:tcPr anchor="ctr"/>
                </a:tc>
                <a:tc>
                  <a:txBody>
                    <a:bodyPr/>
                    <a:lstStyle/>
                    <a:p>
                      <a:r>
                        <a:rPr lang="en-IN"/>
                        <a:t>Reading</a:t>
                      </a:r>
                    </a:p>
                  </a:txBody>
                  <a:tcPr anchor="ctr"/>
                </a:tc>
                <a:tc>
                  <a:txBody>
                    <a:bodyPr/>
                    <a:lstStyle/>
                    <a:p>
                      <a:r>
                        <a:rPr lang="en-IN"/>
                        <a:t>Not Allowed</a:t>
                      </a:r>
                    </a:p>
                  </a:txBody>
                  <a:tcPr anchor="ctr"/>
                </a:tc>
                <a:extLst>
                  <a:ext uri="{0D108BD9-81ED-4DB2-BD59-A6C34878D82A}">
                    <a16:rowId xmlns:a16="http://schemas.microsoft.com/office/drawing/2014/main" val="2929556731"/>
                  </a:ext>
                </a:extLst>
              </a:tr>
              <a:tr h="0">
                <a:tc>
                  <a:txBody>
                    <a:bodyPr/>
                    <a:lstStyle/>
                    <a:p>
                      <a:r>
                        <a:rPr lang="en-IN"/>
                        <a:t>Case 3</a:t>
                      </a:r>
                    </a:p>
                  </a:txBody>
                  <a:tcPr anchor="ctr"/>
                </a:tc>
                <a:tc>
                  <a:txBody>
                    <a:bodyPr/>
                    <a:lstStyle/>
                    <a:p>
                      <a:r>
                        <a:rPr lang="en-IN"/>
                        <a:t>Reading</a:t>
                      </a:r>
                    </a:p>
                  </a:txBody>
                  <a:tcPr anchor="ctr"/>
                </a:tc>
                <a:tc>
                  <a:txBody>
                    <a:bodyPr/>
                    <a:lstStyle/>
                    <a:p>
                      <a:r>
                        <a:rPr lang="en-IN"/>
                        <a:t>Writing</a:t>
                      </a:r>
                    </a:p>
                  </a:txBody>
                  <a:tcPr anchor="ctr"/>
                </a:tc>
                <a:tc>
                  <a:txBody>
                    <a:bodyPr/>
                    <a:lstStyle/>
                    <a:p>
                      <a:r>
                        <a:rPr lang="en-IN"/>
                        <a:t>Not Allowed</a:t>
                      </a:r>
                    </a:p>
                  </a:txBody>
                  <a:tcPr anchor="ctr"/>
                </a:tc>
                <a:extLst>
                  <a:ext uri="{0D108BD9-81ED-4DB2-BD59-A6C34878D82A}">
                    <a16:rowId xmlns:a16="http://schemas.microsoft.com/office/drawing/2014/main" val="2185794879"/>
                  </a:ext>
                </a:extLst>
              </a:tr>
              <a:tr h="0">
                <a:tc>
                  <a:txBody>
                    <a:bodyPr/>
                    <a:lstStyle/>
                    <a:p>
                      <a:r>
                        <a:rPr lang="en-IN"/>
                        <a:t>Case 4</a:t>
                      </a:r>
                    </a:p>
                  </a:txBody>
                  <a:tcPr anchor="ctr"/>
                </a:tc>
                <a:tc>
                  <a:txBody>
                    <a:bodyPr/>
                    <a:lstStyle/>
                    <a:p>
                      <a:r>
                        <a:rPr lang="en-IN"/>
                        <a:t>Reading</a:t>
                      </a:r>
                    </a:p>
                  </a:txBody>
                  <a:tcPr anchor="ctr"/>
                </a:tc>
                <a:tc>
                  <a:txBody>
                    <a:bodyPr/>
                    <a:lstStyle/>
                    <a:p>
                      <a:r>
                        <a:rPr lang="en-IN"/>
                        <a:t>Reading</a:t>
                      </a:r>
                    </a:p>
                  </a:txBody>
                  <a:tcPr anchor="ctr"/>
                </a:tc>
                <a:tc>
                  <a:txBody>
                    <a:bodyPr/>
                    <a:lstStyle/>
                    <a:p>
                      <a:r>
                        <a:rPr lang="en-IN"/>
                        <a:t>Allowed</a:t>
                      </a:r>
                    </a:p>
                  </a:txBody>
                  <a:tcPr anchor="ctr"/>
                </a:tc>
                <a:extLst>
                  <a:ext uri="{0D108BD9-81ED-4DB2-BD59-A6C34878D82A}">
                    <a16:rowId xmlns:a16="http://schemas.microsoft.com/office/drawing/2014/main" val="4107497166"/>
                  </a:ext>
                </a:extLst>
              </a:tr>
            </a:tbl>
          </a:graphicData>
        </a:graphic>
      </p:graphicFrame>
    </p:spTree>
    <p:extLst>
      <p:ext uri="{BB962C8B-B14F-4D97-AF65-F5344CB8AC3E}">
        <p14:creationId xmlns:p14="http://schemas.microsoft.com/office/powerpoint/2010/main" val="1159636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FDE4-C2B9-2BDA-55F1-17CD0C2DF2EE}"/>
              </a:ext>
            </a:extLst>
          </p:cNvPr>
          <p:cNvSpPr>
            <a:spLocks noGrp="1"/>
          </p:cNvSpPr>
          <p:nvPr>
            <p:ph type="title"/>
          </p:nvPr>
        </p:nvSpPr>
        <p:spPr/>
        <p:txBody>
          <a:bodyPr/>
          <a:lstStyle/>
          <a:p>
            <a:r>
              <a:rPr lang="en-IN"/>
              <a:t>Classic problems of synchronization- Dining philosophers problem</a:t>
            </a:r>
            <a:endParaRPr lang="en-US"/>
          </a:p>
        </p:txBody>
      </p:sp>
      <p:sp>
        <p:nvSpPr>
          <p:cNvPr id="3" name="Content Placeholder 2">
            <a:extLst>
              <a:ext uri="{FF2B5EF4-FFF2-40B4-BE49-F238E27FC236}">
                <a16:creationId xmlns:a16="http://schemas.microsoft.com/office/drawing/2014/main" id="{27F11731-C9FC-3AD0-4EB5-4A15053DF7C7}"/>
              </a:ext>
            </a:extLst>
          </p:cNvPr>
          <p:cNvSpPr>
            <a:spLocks noGrp="1"/>
          </p:cNvSpPr>
          <p:nvPr>
            <p:ph idx="1"/>
          </p:nvPr>
        </p:nvSpPr>
        <p:spPr>
          <a:xfrm>
            <a:off x="806450" y="1233488"/>
            <a:ext cx="7727950" cy="5390659"/>
          </a:xfrm>
        </p:spPr>
        <p:txBody>
          <a:bodyPr/>
          <a:lstStyle/>
          <a:p>
            <a:r>
              <a:rPr lang="en-IN" sz="2400" dirty="0">
                <a:latin typeface="Times New Roman" panose="02020603050405020304" pitchFamily="18" charset="0"/>
                <a:cs typeface="Times New Roman" panose="02020603050405020304" pitchFamily="18" charset="0"/>
              </a:rPr>
              <a:t> There is a round dining table and there are 5 philosophers and 5 chopstick/fork. Philosopher can be in two states </a:t>
            </a:r>
          </a:p>
          <a:p>
            <a:r>
              <a:rPr lang="en-IN" sz="2400" dirty="0">
                <a:latin typeface="Times New Roman" panose="02020603050405020304" pitchFamily="18" charset="0"/>
                <a:cs typeface="Times New Roman" panose="02020603050405020304" pitchFamily="18" charset="0"/>
              </a:rPr>
              <a:t>1) Eat          2) Think</a:t>
            </a:r>
          </a:p>
          <a:p>
            <a:r>
              <a:rPr lang="en-IN" sz="2400" b="0" i="0" dirty="0">
                <a:solidFill>
                  <a:srgbClr val="333333"/>
                </a:solidFill>
                <a:effectLst/>
                <a:latin typeface="Times New Roman" panose="02020603050405020304" pitchFamily="18" charset="0"/>
                <a:cs typeface="Times New Roman" panose="02020603050405020304" pitchFamily="18" charset="0"/>
              </a:rPr>
              <a:t>Thinking- </a:t>
            </a:r>
            <a:r>
              <a:rPr lang="en-IN" sz="2400" dirty="0">
                <a:solidFill>
                  <a:srgbClr val="333333"/>
                </a:solidFill>
                <a:latin typeface="Times New Roman" panose="02020603050405020304" pitchFamily="18" charset="0"/>
                <a:cs typeface="Times New Roman" panose="02020603050405020304" pitchFamily="18" charset="0"/>
              </a:rPr>
              <a:t>W</a:t>
            </a:r>
            <a:r>
              <a:rPr lang="en-IN" sz="2400" b="0" i="0" dirty="0">
                <a:solidFill>
                  <a:srgbClr val="333333"/>
                </a:solidFill>
                <a:effectLst/>
                <a:latin typeface="Times New Roman" panose="02020603050405020304" pitchFamily="18" charset="0"/>
                <a:cs typeface="Times New Roman" panose="02020603050405020304" pitchFamily="18" charset="0"/>
              </a:rPr>
              <a:t>hile thinking he will not interact with anyone. </a:t>
            </a:r>
          </a:p>
          <a:p>
            <a:r>
              <a:rPr lang="en-IN" sz="2400" b="0" i="0" dirty="0">
                <a:solidFill>
                  <a:srgbClr val="333333"/>
                </a:solidFill>
                <a:effectLst/>
                <a:latin typeface="Times New Roman" panose="02020603050405020304" pitchFamily="18" charset="0"/>
                <a:cs typeface="Times New Roman" panose="02020603050405020304" pitchFamily="18" charset="0"/>
              </a:rPr>
              <a:t>Eating- When hungry, he will eat.  While eating he take 2 </a:t>
            </a:r>
            <a:r>
              <a:rPr lang="en-IN" sz="2400" dirty="0">
                <a:solidFill>
                  <a:srgbClr val="333333"/>
                </a:solidFill>
                <a:latin typeface="Times New Roman" panose="02020603050405020304" pitchFamily="18" charset="0"/>
                <a:cs typeface="Times New Roman" panose="02020603050405020304" pitchFamily="18" charset="0"/>
              </a:rPr>
              <a:t>forks that are adjacent to him and starts eating. When finishes eating he place fork in place. </a:t>
            </a:r>
            <a:r>
              <a:rPr lang="en-IN" sz="2400" dirty="0">
                <a:solidFill>
                  <a:srgbClr val="333333"/>
                </a:solidFill>
                <a:highlight>
                  <a:srgbClr val="FFFF00"/>
                </a:highlight>
                <a:latin typeface="Times New Roman" panose="02020603050405020304" pitchFamily="18" charset="0"/>
                <a:cs typeface="Times New Roman" panose="02020603050405020304" pitchFamily="18" charset="0"/>
              </a:rPr>
              <a:t>Forks are limited</a:t>
            </a:r>
            <a:endParaRPr lang="en-US" sz="2400" dirty="0">
              <a:highlight>
                <a:srgbClr val="FFFF00"/>
              </a:highlight>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DA213354-5822-0C82-71EA-EDDE897DC888}"/>
              </a:ext>
            </a:extLst>
          </p:cNvPr>
          <p:cNvPicPr>
            <a:picLocks noChangeAspect="1"/>
          </p:cNvPicPr>
          <p:nvPr/>
        </p:nvPicPr>
        <p:blipFill>
          <a:blip r:embed="rId2"/>
          <a:stretch>
            <a:fillRect/>
          </a:stretch>
        </p:blipFill>
        <p:spPr>
          <a:xfrm>
            <a:off x="3076611" y="4242897"/>
            <a:ext cx="4264791" cy="2381250"/>
          </a:xfrm>
          <a:prstGeom prst="rect">
            <a:avLst/>
          </a:prstGeom>
        </p:spPr>
      </p:pic>
    </p:spTree>
    <p:extLst>
      <p:ext uri="{BB962C8B-B14F-4D97-AF65-F5344CB8AC3E}">
        <p14:creationId xmlns:p14="http://schemas.microsoft.com/office/powerpoint/2010/main" val="1739292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158691-839E-EBBD-29E6-86793E80DF8D}"/>
              </a:ext>
            </a:extLst>
          </p:cNvPr>
          <p:cNvSpPr>
            <a:spLocks noGrp="1"/>
          </p:cNvSpPr>
          <p:nvPr>
            <p:ph idx="1"/>
          </p:nvPr>
        </p:nvSpPr>
        <p:spPr>
          <a:xfrm>
            <a:off x="806450" y="725864"/>
            <a:ext cx="7727950" cy="5458119"/>
          </a:xfrm>
        </p:spPr>
        <p:txBody>
          <a:bodyPr/>
          <a:lstStyle/>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Criteria</a:t>
            </a:r>
          </a:p>
          <a:p>
            <a:r>
              <a:rPr lang="en-IN" sz="2400" dirty="0">
                <a:latin typeface="Times New Roman" panose="02020603050405020304" pitchFamily="18" charset="0"/>
                <a:cs typeface="Times New Roman" panose="02020603050405020304" pitchFamily="18" charset="0"/>
              </a:rPr>
              <a:t>No two philosophers that are adjacent to each other should try to eat at the same time. </a:t>
            </a:r>
          </a:p>
          <a:p>
            <a:r>
              <a:rPr lang="en-IN" sz="2400" dirty="0">
                <a:latin typeface="Times New Roman" panose="02020603050405020304" pitchFamily="18" charset="0"/>
                <a:cs typeface="Times New Roman" panose="02020603050405020304" pitchFamily="18" charset="0"/>
              </a:rPr>
              <a:t>Cannot</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pick 2 forks at same time (he should pick one and then the other fork)</a:t>
            </a:r>
          </a:p>
          <a:p>
            <a:r>
              <a:rPr lang="en-IN" sz="2400" dirty="0">
                <a:latin typeface="Times New Roman" panose="02020603050405020304" pitchFamily="18" charset="0"/>
                <a:cs typeface="Times New Roman" panose="02020603050405020304" pitchFamily="18" charset="0"/>
              </a:rPr>
              <a:t>One cannot pick a fork that is already in the hand of a neighbour. </a:t>
            </a:r>
          </a:p>
          <a:p>
            <a:r>
              <a:rPr lang="en-IN" sz="2400" dirty="0">
                <a:latin typeface="Times New Roman" panose="02020603050405020304" pitchFamily="18" charset="0"/>
                <a:cs typeface="Times New Roman" panose="02020603050405020304" pitchFamily="18" charset="0"/>
              </a:rPr>
              <a:t>When a hungry philosopher finishes his eating he will place both the forks back.</a:t>
            </a:r>
          </a:p>
          <a:p>
            <a:r>
              <a:rPr lang="en-IN" sz="2400" dirty="0">
                <a:solidFill>
                  <a:srgbClr val="00B0F0"/>
                </a:solidFill>
                <a:latin typeface="Times New Roman" panose="02020603050405020304" pitchFamily="18" charset="0"/>
                <a:cs typeface="Times New Roman" panose="02020603050405020304" pitchFamily="18" charset="0"/>
              </a:rPr>
              <a:t>The problem is that since the forks are limited no two philosophers should be allowed to access same fork at the same time (limited resources should be shared among processes in a synchronized  manner).</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EEEF9455-825A-8ED4-76A1-BA97103A5736}"/>
              </a:ext>
            </a:extLst>
          </p:cNvPr>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r>
              <a:rPr lang="en-IN" kern="0" dirty="0"/>
              <a:t>Classic problems of synchronization- Dining philosophers problem</a:t>
            </a:r>
            <a:endParaRPr lang="en-US" kern="0" dirty="0"/>
          </a:p>
        </p:txBody>
      </p:sp>
    </p:spTree>
    <p:extLst>
      <p:ext uri="{BB962C8B-B14F-4D97-AF65-F5344CB8AC3E}">
        <p14:creationId xmlns:p14="http://schemas.microsoft.com/office/powerpoint/2010/main" val="4142331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310F-A307-F5FF-EEE7-B3E32B19B2CB}"/>
              </a:ext>
            </a:extLst>
          </p:cNvPr>
          <p:cNvSpPr>
            <a:spLocks noGrp="1"/>
          </p:cNvSpPr>
          <p:nvPr>
            <p:ph type="title"/>
          </p:nvPr>
        </p:nvSpPr>
        <p:spPr/>
        <p:txBody>
          <a:bodyPr/>
          <a:lstStyle/>
          <a:p>
            <a:r>
              <a:rPr lang="en-IN" dirty="0"/>
              <a:t>Classic problems of synchronization- Dining philosophers problem</a:t>
            </a:r>
          </a:p>
        </p:txBody>
      </p:sp>
      <p:sp>
        <p:nvSpPr>
          <p:cNvPr id="3" name="Content Placeholder 2">
            <a:extLst>
              <a:ext uri="{FF2B5EF4-FFF2-40B4-BE49-F238E27FC236}">
                <a16:creationId xmlns:a16="http://schemas.microsoft.com/office/drawing/2014/main" id="{9DBAD5A5-8CC0-6C18-5F10-7FFB25E4CB12}"/>
              </a:ext>
            </a:extLst>
          </p:cNvPr>
          <p:cNvSpPr>
            <a:spLocks noGrp="1"/>
          </p:cNvSpPr>
          <p:nvPr>
            <p:ph idx="1"/>
          </p:nvPr>
        </p:nvSpPr>
        <p:spPr>
          <a:xfrm>
            <a:off x="806450" y="1233488"/>
            <a:ext cx="7727950" cy="4771386"/>
          </a:xfrm>
        </p:spPr>
        <p:txBody>
          <a:bodyPr/>
          <a:lstStyle/>
          <a:p>
            <a:r>
              <a:rPr lang="en-US" sz="2400" dirty="0">
                <a:latin typeface="Times New Roman" panose="02020603050405020304" pitchFamily="18" charset="0"/>
                <a:cs typeface="Times New Roman" panose="02020603050405020304" pitchFamily="18" charset="0"/>
              </a:rPr>
              <a:t>The dining philosopher’s problem leads to deadlock when every philosopher simultaneously picks up their left fork and then attempts to pick up their right fork, which is held by their neighbor. </a:t>
            </a:r>
          </a:p>
          <a:p>
            <a:r>
              <a:rPr lang="en-US" sz="2400" dirty="0">
                <a:latin typeface="Times New Roman" panose="02020603050405020304" pitchFamily="18" charset="0"/>
                <a:cs typeface="Times New Roman" panose="02020603050405020304" pitchFamily="18" charset="0"/>
              </a:rPr>
              <a:t>This creates a circular wait where no philosopher can acquire both forks needed to eat, resulting in a standstill where everyone is waiting for a resource held by someone else.</a:t>
            </a:r>
          </a:p>
          <a:p>
            <a:r>
              <a:rPr lang="en-US" sz="2400" dirty="0">
                <a:latin typeface="Times New Roman" panose="02020603050405020304" pitchFamily="18" charset="0"/>
                <a:cs typeface="Times New Roman" panose="02020603050405020304" pitchFamily="18" charset="0"/>
              </a:rPr>
              <a:t>Since every philosopher is waiting for a fork that their neighbor is holding, and no one will release their fork until they have both, the system enters a state where all philosophers are waiting indefinitely.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67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A428CE-B23C-8A37-12A3-E063707E454D}"/>
              </a:ext>
            </a:extLst>
          </p:cNvPr>
          <p:cNvSpPr>
            <a:spLocks noGrp="1"/>
          </p:cNvSpPr>
          <p:nvPr>
            <p:ph idx="1"/>
          </p:nvPr>
        </p:nvSpPr>
        <p:spPr/>
        <p:txBody>
          <a:bodyPr/>
          <a:lstStyle/>
          <a:p>
            <a:pPr marL="0" indent="0">
              <a:buNone/>
            </a:pPr>
            <a:r>
              <a:rPr lang="en-IN" b="1" u="sng" dirty="0"/>
              <a:t>P1</a:t>
            </a:r>
            <a:r>
              <a:rPr lang="en-IN" b="1" dirty="0"/>
              <a:t>                                                 </a:t>
            </a:r>
            <a:r>
              <a:rPr lang="en-IN" b="1" u="sng" dirty="0"/>
              <a:t>P2</a:t>
            </a:r>
          </a:p>
          <a:p>
            <a:pPr marL="0" indent="0">
              <a:buNone/>
            </a:pPr>
            <a:r>
              <a:rPr lang="en-IN" dirty="0"/>
              <a:t>1)A=variable;                          1) B=variable;</a:t>
            </a:r>
          </a:p>
          <a:p>
            <a:pPr marL="0" indent="0">
              <a:buNone/>
            </a:pPr>
            <a:r>
              <a:rPr lang="en-IN" dirty="0"/>
              <a:t>2)A++;                                     2)B--;</a:t>
            </a:r>
          </a:p>
          <a:p>
            <a:pPr marL="0" indent="0">
              <a:buNone/>
            </a:pPr>
            <a:r>
              <a:rPr lang="en-IN" dirty="0"/>
              <a:t>3) Sleep(1) ;                            3)sleep(1);</a:t>
            </a:r>
          </a:p>
          <a:p>
            <a:pPr marL="0" indent="0">
              <a:buNone/>
            </a:pPr>
            <a:r>
              <a:rPr lang="en-IN" dirty="0"/>
              <a:t>4) variable=A;                          4) variable=B;</a:t>
            </a:r>
          </a:p>
          <a:p>
            <a:pPr marL="0" indent="0">
              <a:buNone/>
            </a:pPr>
            <a:r>
              <a:rPr lang="en-IN" dirty="0"/>
              <a:t>  </a:t>
            </a:r>
          </a:p>
          <a:p>
            <a:pPr marL="0" indent="0">
              <a:buNone/>
            </a:pPr>
            <a:r>
              <a:rPr lang="en-IN" dirty="0"/>
              <a:t>Variable is used by both P1 and P2, initially variable=4</a:t>
            </a:r>
            <a:endParaRPr lang="en-US" dirty="0"/>
          </a:p>
        </p:txBody>
      </p:sp>
      <p:sp>
        <p:nvSpPr>
          <p:cNvPr id="5" name="Title 1">
            <a:extLst>
              <a:ext uri="{FF2B5EF4-FFF2-40B4-BE49-F238E27FC236}">
                <a16:creationId xmlns:a16="http://schemas.microsoft.com/office/drawing/2014/main" id="{A1EB64F2-DA1B-25D8-6B55-410816087445}"/>
              </a:ext>
            </a:extLst>
          </p:cNvPr>
          <p:cNvSpPr txBox="1">
            <a:spLocks noGrp="1"/>
          </p:cNvSpPr>
          <p:nvPr>
            <p:ph type="title"/>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a:lstStyle>
          <a:p>
            <a:r>
              <a:rPr lang="en-IN" kern="0" dirty="0"/>
              <a:t>Process Synchronization</a:t>
            </a:r>
            <a:endParaRPr lang="en-US" kern="0" dirty="0"/>
          </a:p>
        </p:txBody>
      </p:sp>
    </p:spTree>
    <p:extLst>
      <p:ext uri="{BB962C8B-B14F-4D97-AF65-F5344CB8AC3E}">
        <p14:creationId xmlns:p14="http://schemas.microsoft.com/office/powerpoint/2010/main" val="139231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8991F-ADB2-C90C-286C-75936030D7EB}"/>
              </a:ext>
            </a:extLst>
          </p:cNvPr>
          <p:cNvSpPr>
            <a:spLocks noGrp="1"/>
          </p:cNvSpPr>
          <p:nvPr>
            <p:ph type="title"/>
          </p:nvPr>
        </p:nvSpPr>
        <p:spPr/>
        <p:txBody>
          <a:bodyPr/>
          <a:lstStyle/>
          <a:p>
            <a:r>
              <a:rPr lang="en-US" dirty="0"/>
              <a:t>Process Synchronization</a:t>
            </a:r>
            <a:endParaRPr lang="en-IN" dirty="0"/>
          </a:p>
        </p:txBody>
      </p:sp>
      <p:sp>
        <p:nvSpPr>
          <p:cNvPr id="3" name="Content Placeholder 2">
            <a:extLst>
              <a:ext uri="{FF2B5EF4-FFF2-40B4-BE49-F238E27FC236}">
                <a16:creationId xmlns:a16="http://schemas.microsoft.com/office/drawing/2014/main" id="{B763C81C-A46F-91E9-27FF-794F593E3EB5}"/>
              </a:ext>
            </a:extLst>
          </p:cNvPr>
          <p:cNvSpPr>
            <a:spLocks noGrp="1"/>
          </p:cNvSpPr>
          <p:nvPr>
            <p:ph idx="1"/>
          </p:nvPr>
        </p:nvSpPr>
        <p:spPr/>
        <p:txBody>
          <a:bodyPr/>
          <a:lstStyle/>
          <a:p>
            <a:r>
              <a:rPr lang="en-IN" b="1" dirty="0"/>
              <a:t>Expected Behaviour (No Race Condition)</a:t>
            </a:r>
          </a:p>
          <a:p>
            <a:r>
              <a:rPr lang="en-IN" dirty="0"/>
              <a:t>If they ran </a:t>
            </a:r>
            <a:r>
              <a:rPr lang="en-IN" b="1" dirty="0"/>
              <a:t>one after the other</a:t>
            </a:r>
            <a:r>
              <a:rPr lang="en-IN" dirty="0"/>
              <a:t> (no overlap):</a:t>
            </a:r>
          </a:p>
          <a:p>
            <a:r>
              <a:rPr lang="en-IN" b="1" dirty="0"/>
              <a:t>Case 1: P1 then P2</a:t>
            </a:r>
            <a:endParaRPr lang="en-IN" dirty="0"/>
          </a:p>
          <a:p>
            <a:pPr lvl="1"/>
            <a:r>
              <a:rPr lang="en-IN" dirty="0"/>
              <a:t>P1: A=4 → A=5 → variable=5</a:t>
            </a:r>
          </a:p>
          <a:p>
            <a:pPr lvl="1"/>
            <a:r>
              <a:rPr lang="en-IN" dirty="0"/>
              <a:t>P2: B=5 → B=4 → variable=4</a:t>
            </a:r>
          </a:p>
          <a:p>
            <a:pPr lvl="1"/>
            <a:r>
              <a:rPr lang="en-IN" dirty="0"/>
              <a:t>Final result = </a:t>
            </a:r>
            <a:r>
              <a:rPr lang="en-IN" b="1" dirty="0"/>
              <a:t>4</a:t>
            </a:r>
            <a:endParaRPr lang="en-IN" dirty="0"/>
          </a:p>
          <a:p>
            <a:r>
              <a:rPr lang="en-IN" b="1" dirty="0"/>
              <a:t>Case 2: P2 then P1</a:t>
            </a:r>
            <a:endParaRPr lang="en-IN" dirty="0"/>
          </a:p>
          <a:p>
            <a:pPr lvl="1"/>
            <a:r>
              <a:rPr lang="en-IN" dirty="0"/>
              <a:t>P2: B=4 → B=3 → variable=3</a:t>
            </a:r>
          </a:p>
          <a:p>
            <a:pPr lvl="1"/>
            <a:r>
              <a:rPr lang="en-IN" dirty="0"/>
              <a:t>P1: A=3 → A=4 → variable=4</a:t>
            </a:r>
          </a:p>
          <a:p>
            <a:pPr lvl="1"/>
            <a:r>
              <a:rPr lang="en-IN" dirty="0"/>
              <a:t>Final result = </a:t>
            </a:r>
            <a:r>
              <a:rPr lang="en-IN" b="1" dirty="0"/>
              <a:t>4</a:t>
            </a:r>
            <a:endParaRPr lang="en-IN" dirty="0"/>
          </a:p>
          <a:p>
            <a:endParaRPr lang="en-IN" dirty="0"/>
          </a:p>
        </p:txBody>
      </p:sp>
    </p:spTree>
    <p:extLst>
      <p:ext uri="{BB962C8B-B14F-4D97-AF65-F5344CB8AC3E}">
        <p14:creationId xmlns:p14="http://schemas.microsoft.com/office/powerpoint/2010/main" val="217733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C1E5-D1BE-A1CE-84FA-8CEED55E4AA7}"/>
              </a:ext>
            </a:extLst>
          </p:cNvPr>
          <p:cNvSpPr>
            <a:spLocks noGrp="1"/>
          </p:cNvSpPr>
          <p:nvPr>
            <p:ph type="title"/>
          </p:nvPr>
        </p:nvSpPr>
        <p:spPr/>
        <p:txBody>
          <a:bodyPr/>
          <a:lstStyle/>
          <a:p>
            <a:r>
              <a:rPr lang="en-US" dirty="0"/>
              <a:t>Process Synchronization</a:t>
            </a:r>
            <a:endParaRPr lang="en-IN" dirty="0"/>
          </a:p>
        </p:txBody>
      </p:sp>
      <p:sp>
        <p:nvSpPr>
          <p:cNvPr id="3" name="Content Placeholder 2">
            <a:extLst>
              <a:ext uri="{FF2B5EF4-FFF2-40B4-BE49-F238E27FC236}">
                <a16:creationId xmlns:a16="http://schemas.microsoft.com/office/drawing/2014/main" id="{6C33D440-5614-80A0-470F-AB7A5906960F}"/>
              </a:ext>
            </a:extLst>
          </p:cNvPr>
          <p:cNvSpPr>
            <a:spLocks noGrp="1"/>
          </p:cNvSpPr>
          <p:nvPr>
            <p:ph idx="1"/>
          </p:nvPr>
        </p:nvSpPr>
        <p:spPr/>
        <p:txBody>
          <a:bodyPr/>
          <a:lstStyle/>
          <a:p>
            <a:r>
              <a:rPr lang="en-US" b="1" dirty="0"/>
              <a:t>What Actually Happens (With Race Condition)</a:t>
            </a:r>
          </a:p>
          <a:p>
            <a:r>
              <a:rPr lang="en-US" dirty="0"/>
              <a:t>Because of sleep(1), both processes </a:t>
            </a:r>
            <a:r>
              <a:rPr lang="en-US" b="1" dirty="0"/>
              <a:t>pause before writing back</a:t>
            </a:r>
            <a:r>
              <a:rPr lang="en-US" dirty="0"/>
              <a:t>. This lets their operations overlap.</a:t>
            </a:r>
          </a:p>
          <a:p>
            <a:r>
              <a:rPr lang="en-US" b="1" dirty="0"/>
              <a:t>Interleaving Example (Race Condition):</a:t>
            </a:r>
          </a:p>
          <a:p>
            <a:r>
              <a:rPr lang="en-US" dirty="0"/>
              <a:t>variable = 4</a:t>
            </a:r>
          </a:p>
          <a:p>
            <a:r>
              <a:rPr lang="en-US" b="1" dirty="0"/>
              <a:t>P1 executes step 1:</a:t>
            </a:r>
            <a:r>
              <a:rPr lang="en-US" dirty="0"/>
              <a:t> A = 4</a:t>
            </a:r>
          </a:p>
          <a:p>
            <a:r>
              <a:rPr lang="en-US" b="1" dirty="0"/>
              <a:t>P2 executes step 1:</a:t>
            </a:r>
            <a:r>
              <a:rPr lang="en-US" dirty="0"/>
              <a:t> B = 4</a:t>
            </a:r>
          </a:p>
          <a:p>
            <a:r>
              <a:rPr lang="en-US" b="1" dirty="0"/>
              <a:t>P1 executes step 2:</a:t>
            </a:r>
            <a:r>
              <a:rPr lang="en-US" dirty="0"/>
              <a:t> A = 5</a:t>
            </a:r>
          </a:p>
          <a:p>
            <a:r>
              <a:rPr lang="en-US" b="1" dirty="0"/>
              <a:t>P2 executes step 2:</a:t>
            </a:r>
            <a:r>
              <a:rPr lang="en-US" dirty="0"/>
              <a:t> B = 3</a:t>
            </a:r>
          </a:p>
          <a:p>
            <a:r>
              <a:rPr lang="en-US" b="1" dirty="0"/>
              <a:t>Both sleep(1) at the same time</a:t>
            </a:r>
            <a:endParaRPr lang="en-US" dirty="0"/>
          </a:p>
          <a:p>
            <a:r>
              <a:rPr lang="en-US" b="1" dirty="0"/>
              <a:t>P1 executes step 4:</a:t>
            </a:r>
            <a:r>
              <a:rPr lang="en-US" dirty="0"/>
              <a:t> variable = A = 5</a:t>
            </a:r>
          </a:p>
          <a:p>
            <a:r>
              <a:rPr lang="en-US" b="1" dirty="0"/>
              <a:t>P2 executes step 4:</a:t>
            </a:r>
            <a:r>
              <a:rPr lang="en-US" dirty="0"/>
              <a:t> variable = B = 3</a:t>
            </a:r>
          </a:p>
        </p:txBody>
      </p:sp>
    </p:spTree>
    <p:extLst>
      <p:ext uri="{BB962C8B-B14F-4D97-AF65-F5344CB8AC3E}">
        <p14:creationId xmlns:p14="http://schemas.microsoft.com/office/powerpoint/2010/main" val="139505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EA4E-8081-5D32-7466-844BDE8C00BA}"/>
              </a:ext>
            </a:extLst>
          </p:cNvPr>
          <p:cNvSpPr>
            <a:spLocks noGrp="1"/>
          </p:cNvSpPr>
          <p:nvPr>
            <p:ph type="title"/>
          </p:nvPr>
        </p:nvSpPr>
        <p:spPr/>
        <p:txBody>
          <a:bodyPr/>
          <a:lstStyle/>
          <a:p>
            <a:r>
              <a:rPr lang="en-US" dirty="0"/>
              <a:t>Process Synchronization</a:t>
            </a:r>
            <a:endParaRPr lang="en-IN" dirty="0"/>
          </a:p>
        </p:txBody>
      </p:sp>
      <p:sp>
        <p:nvSpPr>
          <p:cNvPr id="3" name="Content Placeholder 2">
            <a:extLst>
              <a:ext uri="{FF2B5EF4-FFF2-40B4-BE49-F238E27FC236}">
                <a16:creationId xmlns:a16="http://schemas.microsoft.com/office/drawing/2014/main" id="{EC171480-0F8F-53FF-284E-26898B71FE7C}"/>
              </a:ext>
            </a:extLst>
          </p:cNvPr>
          <p:cNvSpPr>
            <a:spLocks noGrp="1"/>
          </p:cNvSpPr>
          <p:nvPr>
            <p:ph idx="1"/>
          </p:nvPr>
        </p:nvSpPr>
        <p:spPr>
          <a:xfrm>
            <a:off x="806450" y="1233488"/>
            <a:ext cx="7727950" cy="4771386"/>
          </a:xfrm>
        </p:spPr>
        <p:txBody>
          <a:bodyPr/>
          <a:lstStyle/>
          <a:p>
            <a:r>
              <a:rPr lang="en-US" b="1" dirty="0"/>
              <a:t>Possible Outcomes</a:t>
            </a:r>
          </a:p>
          <a:p>
            <a:r>
              <a:rPr lang="en-US" dirty="0"/>
              <a:t>If </a:t>
            </a:r>
            <a:r>
              <a:rPr lang="en-US" b="1" dirty="0"/>
              <a:t>P1 writes last</a:t>
            </a:r>
            <a:r>
              <a:rPr lang="en-US" dirty="0"/>
              <a:t> → variable = 5</a:t>
            </a:r>
          </a:p>
          <a:p>
            <a:r>
              <a:rPr lang="en-US" dirty="0"/>
              <a:t>If </a:t>
            </a:r>
            <a:r>
              <a:rPr lang="en-US" b="1" dirty="0"/>
              <a:t>P2 writes last</a:t>
            </a:r>
            <a:r>
              <a:rPr lang="en-US" dirty="0"/>
              <a:t> → variable = 3</a:t>
            </a:r>
          </a:p>
          <a:p>
            <a:r>
              <a:rPr lang="en-US" dirty="0"/>
              <a:t>If they run in sequence → variable = 4 (correct)</a:t>
            </a:r>
          </a:p>
          <a:p>
            <a:r>
              <a:rPr lang="en-US" dirty="0"/>
              <a:t>So final value of variable is </a:t>
            </a:r>
            <a:r>
              <a:rPr lang="en-US" b="1" dirty="0"/>
              <a:t>non-deterministic</a:t>
            </a:r>
            <a:r>
              <a:rPr lang="en-US" dirty="0"/>
              <a:t>: could be </a:t>
            </a:r>
            <a:r>
              <a:rPr lang="en-US" b="1" dirty="0"/>
              <a:t>3, 4, or 5</a:t>
            </a:r>
            <a:r>
              <a:rPr lang="en-US" dirty="0"/>
              <a:t> depending on timing.</a:t>
            </a:r>
          </a:p>
          <a:p>
            <a:pPr marL="0" indent="0">
              <a:buNone/>
            </a:pPr>
            <a:endParaRPr lang="en-IN" dirty="0"/>
          </a:p>
        </p:txBody>
      </p:sp>
    </p:spTree>
    <p:extLst>
      <p:ext uri="{BB962C8B-B14F-4D97-AF65-F5344CB8AC3E}">
        <p14:creationId xmlns:p14="http://schemas.microsoft.com/office/powerpoint/2010/main" val="98539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1671B-917A-AA4B-6E85-29D8009BA938}"/>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EE7DB301-5144-7985-EC52-553FEC9DD19C}"/>
              </a:ext>
            </a:extLst>
          </p:cNvPr>
          <p:cNvSpPr>
            <a:spLocks noGrp="1"/>
          </p:cNvSpPr>
          <p:nvPr>
            <p:ph idx="1"/>
          </p:nvPr>
        </p:nvSpPr>
        <p:spPr/>
        <p:txBody>
          <a:bodyPr/>
          <a:lstStyle/>
          <a:p>
            <a:r>
              <a:rPr lang="en-US" dirty="0"/>
              <a:t>mutex is a </a:t>
            </a:r>
            <a:r>
              <a:rPr lang="en-US" b="1" dirty="0"/>
              <a:t>binary semaphore</a:t>
            </a:r>
            <a:r>
              <a:rPr lang="en-US" dirty="0"/>
              <a:t>, initialized to </a:t>
            </a:r>
            <a:r>
              <a:rPr lang="en-US" b="1" dirty="0"/>
              <a:t>1</a:t>
            </a:r>
            <a:r>
              <a:rPr lang="en-US" dirty="0"/>
              <a:t> (available).</a:t>
            </a:r>
          </a:p>
          <a:p>
            <a:r>
              <a:rPr lang="en-US" dirty="0"/>
              <a:t>Meaning:</a:t>
            </a:r>
          </a:p>
          <a:p>
            <a:pPr lvl="1"/>
            <a:r>
              <a:rPr lang="en-US" dirty="0"/>
              <a:t>mutex = 1 → critical section is </a:t>
            </a:r>
            <a:r>
              <a:rPr lang="en-US" b="1" dirty="0"/>
              <a:t>free</a:t>
            </a:r>
            <a:endParaRPr lang="en-US" dirty="0"/>
          </a:p>
          <a:p>
            <a:pPr lvl="1"/>
            <a:r>
              <a:rPr lang="en-US" dirty="0"/>
              <a:t>mutex = 0 → some process is </a:t>
            </a:r>
            <a:r>
              <a:rPr lang="en-US" b="1" dirty="0"/>
              <a:t>inside</a:t>
            </a:r>
            <a:endParaRPr lang="en-US" dirty="0"/>
          </a:p>
          <a:p>
            <a:r>
              <a:rPr lang="en-US" b="1" dirty="0"/>
              <a:t>wait(mutex) </a:t>
            </a:r>
            <a:r>
              <a:rPr lang="en-US" dirty="0"/>
              <a:t>checks if mutex &gt; 0.</a:t>
            </a:r>
          </a:p>
          <a:p>
            <a:r>
              <a:rPr lang="en-US" dirty="0"/>
              <a:t>If yes → decrements it (mutex = mutex - 1).</a:t>
            </a:r>
          </a:p>
          <a:p>
            <a:r>
              <a:rPr lang="en-US" dirty="0"/>
              <a:t>If no → process is blocked until it becomes &gt; 0.</a:t>
            </a:r>
          </a:p>
          <a:p>
            <a:pPr marL="0" indent="0">
              <a:buNone/>
            </a:pPr>
            <a:r>
              <a:rPr lang="en-US" dirty="0"/>
              <a:t>When a process enters, mutex goes from </a:t>
            </a:r>
            <a:r>
              <a:rPr lang="en-US" b="1" dirty="0"/>
              <a:t>1 → 0</a:t>
            </a:r>
            <a:r>
              <a:rPr lang="en-US" dirty="0"/>
              <a:t>.</a:t>
            </a:r>
          </a:p>
          <a:p>
            <a:r>
              <a:rPr lang="en-US" b="1" dirty="0"/>
              <a:t>signal(mutex) </a:t>
            </a:r>
            <a:r>
              <a:rPr lang="en-US" dirty="0"/>
              <a:t>increments it (mutex = mutex + 1).</a:t>
            </a:r>
          </a:p>
          <a:p>
            <a:r>
              <a:rPr lang="en-US" dirty="0"/>
              <a:t>So after exiting, mutex = 0 + 1 = 1.</a:t>
            </a:r>
          </a:p>
          <a:p>
            <a:r>
              <a:rPr lang="en-US" dirty="0"/>
              <a:t>Now another waiting process can enter.</a:t>
            </a:r>
          </a:p>
          <a:p>
            <a:endParaRPr lang="en-IN" dirty="0"/>
          </a:p>
        </p:txBody>
      </p:sp>
    </p:spTree>
    <p:extLst>
      <p:ext uri="{BB962C8B-B14F-4D97-AF65-F5344CB8AC3E}">
        <p14:creationId xmlns:p14="http://schemas.microsoft.com/office/powerpoint/2010/main" val="879550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D93E7-0C0A-9B98-DB8D-1CF63B7F18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814A2A-0AF3-9A81-F67A-7F19E88FE216}"/>
              </a:ext>
            </a:extLst>
          </p:cNvPr>
          <p:cNvSpPr>
            <a:spLocks noGrp="1"/>
          </p:cNvSpPr>
          <p:nvPr>
            <p:ph idx="1"/>
          </p:nvPr>
        </p:nvSpPr>
        <p:spPr>
          <a:xfrm>
            <a:off x="806450" y="1233488"/>
            <a:ext cx="7727950" cy="4903361"/>
          </a:xfrm>
        </p:spPr>
        <p:txBody>
          <a:bodyPr/>
          <a:lstStyle/>
          <a:p>
            <a:r>
              <a:rPr lang="en-US" dirty="0"/>
              <a:t>wait(mutex);           // Lock critical section Process P1</a:t>
            </a:r>
          </a:p>
          <a:p>
            <a:r>
              <a:rPr lang="en-US" dirty="0"/>
              <a:t>A = variable;          </a:t>
            </a:r>
          </a:p>
          <a:p>
            <a:r>
              <a:rPr lang="en-US" dirty="0"/>
              <a:t>A++;</a:t>
            </a:r>
          </a:p>
          <a:p>
            <a:r>
              <a:rPr lang="en-US" dirty="0"/>
              <a:t>sleep(1);              </a:t>
            </a:r>
          </a:p>
          <a:p>
            <a:r>
              <a:rPr lang="en-US" dirty="0"/>
              <a:t>variable = A;          </a:t>
            </a:r>
          </a:p>
          <a:p>
            <a:r>
              <a:rPr lang="en-US" dirty="0"/>
              <a:t>signal(mutex);         // Unlock critical section</a:t>
            </a:r>
          </a:p>
          <a:p>
            <a:r>
              <a:rPr lang="en-IN" dirty="0"/>
              <a:t>//////////////////////////////////////////////////////////////////////////</a:t>
            </a:r>
          </a:p>
          <a:p>
            <a:r>
              <a:rPr lang="en-IN" dirty="0"/>
              <a:t>wait(mutex);           // Lock critical section Process P2</a:t>
            </a:r>
          </a:p>
          <a:p>
            <a:r>
              <a:rPr lang="en-IN" dirty="0"/>
              <a:t>B = variable;          </a:t>
            </a:r>
          </a:p>
          <a:p>
            <a:r>
              <a:rPr lang="en-IN" dirty="0"/>
              <a:t>B--;</a:t>
            </a:r>
          </a:p>
          <a:p>
            <a:r>
              <a:rPr lang="en-IN" dirty="0"/>
              <a:t>sleep(1);              </a:t>
            </a:r>
          </a:p>
          <a:p>
            <a:r>
              <a:rPr lang="en-IN" dirty="0"/>
              <a:t>variable = B;          </a:t>
            </a:r>
          </a:p>
          <a:p>
            <a:r>
              <a:rPr lang="en-IN" dirty="0"/>
              <a:t>signal(mutex);         // Unlock critical section</a:t>
            </a:r>
          </a:p>
          <a:p>
            <a:endParaRPr lang="en-IN" dirty="0"/>
          </a:p>
        </p:txBody>
      </p:sp>
    </p:spTree>
    <p:extLst>
      <p:ext uri="{BB962C8B-B14F-4D97-AF65-F5344CB8AC3E}">
        <p14:creationId xmlns:p14="http://schemas.microsoft.com/office/powerpoint/2010/main" val="151183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E5223-659E-3E85-E24C-2F36C3E66DE7}"/>
              </a:ext>
            </a:extLst>
          </p:cNvPr>
          <p:cNvSpPr>
            <a:spLocks noGrp="1"/>
          </p:cNvSpPr>
          <p:nvPr>
            <p:ph type="title"/>
          </p:nvPr>
        </p:nvSpPr>
        <p:spPr/>
        <p:txBody>
          <a:bodyPr/>
          <a:lstStyle/>
          <a:p>
            <a:r>
              <a:rPr lang="en-IN" dirty="0"/>
              <a:t>Race Condition</a:t>
            </a:r>
            <a:endParaRPr lang="en-US" dirty="0"/>
          </a:p>
        </p:txBody>
      </p:sp>
      <p:sp>
        <p:nvSpPr>
          <p:cNvPr id="3" name="Content Placeholder 2">
            <a:extLst>
              <a:ext uri="{FF2B5EF4-FFF2-40B4-BE49-F238E27FC236}">
                <a16:creationId xmlns:a16="http://schemas.microsoft.com/office/drawing/2014/main" id="{05654E52-6B75-4341-FBD4-FCB938F7865E}"/>
              </a:ext>
            </a:extLst>
          </p:cNvPr>
          <p:cNvSpPr>
            <a:spLocks noGrp="1"/>
          </p:cNvSpPr>
          <p:nvPr>
            <p:ph idx="1"/>
          </p:nvPr>
        </p:nvSpPr>
        <p:spPr/>
        <p:txBody>
          <a:bodyPr/>
          <a:lstStyle/>
          <a:p>
            <a:pPr algn="just"/>
            <a:r>
              <a:rPr lang="en-IN" dirty="0"/>
              <a:t> </a:t>
            </a:r>
            <a:r>
              <a:rPr lang="en-IN" sz="2400" b="0" i="0" dirty="0">
                <a:solidFill>
                  <a:srgbClr val="353535"/>
                </a:solidFill>
                <a:effectLst/>
                <a:latin typeface="Times New Roman" panose="02020603050405020304" pitchFamily="18" charset="0"/>
                <a:cs typeface="Times New Roman" panose="02020603050405020304" pitchFamily="18" charset="0"/>
              </a:rPr>
              <a:t>When more than one process is executing the same code or accessing the same memory or any shared variable in that condition there is a possibility that the output or the value of the shared variable is wrong so for that all the processes doing the race to say that my output is correct this condition known as a </a:t>
            </a:r>
            <a:r>
              <a:rPr lang="en-IN" sz="2400" b="1" i="0" dirty="0">
                <a:solidFill>
                  <a:srgbClr val="353535"/>
                </a:solidFill>
                <a:effectLst/>
                <a:latin typeface="Times New Roman" panose="02020603050405020304" pitchFamily="18" charset="0"/>
                <a:cs typeface="Times New Roman" panose="02020603050405020304" pitchFamily="18" charset="0"/>
              </a:rPr>
              <a:t>race condition. </a:t>
            </a:r>
          </a:p>
          <a:p>
            <a:pPr algn="just"/>
            <a:r>
              <a:rPr lang="en-IN" sz="2400" b="0" i="0" dirty="0">
                <a:solidFill>
                  <a:srgbClr val="353535"/>
                </a:solidFill>
                <a:effectLst/>
                <a:latin typeface="Times New Roman" panose="02020603050405020304" pitchFamily="18" charset="0"/>
                <a:cs typeface="Times New Roman" panose="02020603050405020304" pitchFamily="18" charset="0"/>
              </a:rPr>
              <a:t>Several processes access and process the manipulations over the same data concurrently, and then the outcome depends on the particular order in which the access takes place.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81883"/>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397DE89D8B2294088076E7E633FAFB3" ma:contentTypeVersion="3" ma:contentTypeDescription="Create a new document." ma:contentTypeScope="" ma:versionID="bf3d7d8aa76ee3fa373c3318cc835a0f">
  <xsd:schema xmlns:xsd="http://www.w3.org/2001/XMLSchema" xmlns:xs="http://www.w3.org/2001/XMLSchema" xmlns:p="http://schemas.microsoft.com/office/2006/metadata/properties" xmlns:ns2="29787a04-f269-45e9-ac3d-7cd421e08c88" targetNamespace="http://schemas.microsoft.com/office/2006/metadata/properties" ma:root="true" ma:fieldsID="637e726dbe029cb685a785c5a6cd00c0" ns2:_="">
    <xsd:import namespace="29787a04-f269-45e9-ac3d-7cd421e08c88"/>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787a04-f269-45e9-ac3d-7cd421e08c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1D5D4F-00FB-4A5F-BEE0-80B0C7584B48}"/>
</file>

<file path=customXml/itemProps2.xml><?xml version="1.0" encoding="utf-8"?>
<ds:datastoreItem xmlns:ds="http://schemas.openxmlformats.org/officeDocument/2006/customXml" ds:itemID="{75C08C89-03DB-449C-95FF-0E4CD13F052A}">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7FC494D0-F9C0-4B74-ADDE-9D3B6535D9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OS8</Template>
  <TotalTime>152</TotalTime>
  <Words>2253</Words>
  <Application>Microsoft Office PowerPoint</Application>
  <PresentationFormat>On-screen Show (4:3)</PresentationFormat>
  <Paragraphs>245</Paragraphs>
  <Slides>29</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MS PGothic</vt:lpstr>
      <vt:lpstr>Arial</vt:lpstr>
      <vt:lpstr>Courier New</vt:lpstr>
      <vt:lpstr>Helvetica</vt:lpstr>
      <vt:lpstr>Monotype Sorts</vt:lpstr>
      <vt:lpstr>MT Extra</vt:lpstr>
      <vt:lpstr>Times New Roman</vt:lpstr>
      <vt:lpstr>Verdana</vt:lpstr>
      <vt:lpstr>Webdings</vt:lpstr>
      <vt:lpstr>Wingdings</vt:lpstr>
      <vt:lpstr>os-8</vt:lpstr>
      <vt:lpstr>Synchronization Tools</vt:lpstr>
      <vt:lpstr>Process Synchronization</vt:lpstr>
      <vt:lpstr>Process Synchronization</vt:lpstr>
      <vt:lpstr>Process Synchronization</vt:lpstr>
      <vt:lpstr>Process Synchronization</vt:lpstr>
      <vt:lpstr>Process Synchronization</vt:lpstr>
      <vt:lpstr>Solution</vt:lpstr>
      <vt:lpstr>PowerPoint Presentation</vt:lpstr>
      <vt:lpstr>Race Condition</vt:lpstr>
      <vt:lpstr>Critical Section</vt:lpstr>
      <vt:lpstr>Critical-Section Problem</vt:lpstr>
      <vt:lpstr>Classic Solutions</vt:lpstr>
      <vt:lpstr>Mutex Locks</vt:lpstr>
      <vt:lpstr>Mutex Locks</vt:lpstr>
      <vt:lpstr>Solution to CS Problem Using Mutex Locks</vt:lpstr>
      <vt:lpstr>Semaphore</vt:lpstr>
      <vt:lpstr>Semaphore (Cont.)</vt:lpstr>
      <vt:lpstr>Semaphore Usage Example</vt:lpstr>
      <vt:lpstr> A counting semaphore is initialized to 8.  3 wait ( ) operations and 4 signal ( )  operations are applied. Find the current value of semaphore variable.</vt:lpstr>
      <vt:lpstr>PowerPoint Presentation</vt:lpstr>
      <vt:lpstr>PowerPoint Presentation</vt:lpstr>
      <vt:lpstr>Semaphore Implementation</vt:lpstr>
      <vt:lpstr>Classical problems of synchronization Producer-Consumer Problem (Bounded Buffer Problem)</vt:lpstr>
      <vt:lpstr>Classical problems of synchronization</vt:lpstr>
      <vt:lpstr>Classic Problems of synchronization Readers Writers Problem </vt:lpstr>
      <vt:lpstr>Classic Problems of synchronization Readers Writers Problem </vt:lpstr>
      <vt:lpstr>Classic problems of synchronization- Dining philosophers problem</vt:lpstr>
      <vt:lpstr>Classic problems of synchronization- Dining philosophers problem</vt:lpstr>
      <vt:lpstr>Classic problems of synchronization- Dining philosophers problem</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Anisha GS</cp:lastModifiedBy>
  <cp:revision>77</cp:revision>
  <cp:lastPrinted>2020-11-04T14:30:39Z</cp:lastPrinted>
  <dcterms:created xsi:type="dcterms:W3CDTF">2011-01-13T23:43:38Z</dcterms:created>
  <dcterms:modified xsi:type="dcterms:W3CDTF">2025-09-24T06:49:08Z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0x010100A397DE89D8B2294088076E7E633FAFB3</vt:lpwstr>
  </property>
</Properties>
</file>