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61" r:id="rId7"/>
    <p:sldId id="294" r:id="rId8"/>
    <p:sldId id="262" r:id="rId9"/>
    <p:sldId id="289" r:id="rId10"/>
    <p:sldId id="264" r:id="rId11"/>
    <p:sldId id="258" r:id="rId12"/>
    <p:sldId id="278" r:id="rId13"/>
    <p:sldId id="266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YGS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15Gifts MVP ETL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Yagnesh Jadavji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FUTURE NEXT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ZA" dirty="0"/>
              <a:t>ROBUSTNESS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Implement error handling</a:t>
            </a:r>
            <a:endParaRPr lang="en-US" dirty="0"/>
          </a:p>
          <a:p>
            <a:r>
              <a:rPr lang="en-ZA" noProof="1"/>
              <a:t>Properly deal with column duplicates</a:t>
            </a:r>
          </a:p>
          <a:p>
            <a:r>
              <a:rPr lang="en-ZA" noProof="1"/>
              <a:t>Set up alerting and monitoring</a:t>
            </a:r>
          </a:p>
          <a:p>
            <a:endParaRPr lang="en-ZA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ZA" dirty="0"/>
              <a:t>Data ARCHITECTURE AND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/>
          <a:lstStyle/>
          <a:p>
            <a:r>
              <a:rPr lang="en-ZA" dirty="0"/>
              <a:t>Complete end-to-end pipeline into target dataset, enriching with relevant date references</a:t>
            </a:r>
          </a:p>
          <a:p>
            <a:r>
              <a:rPr lang="en-ZA" dirty="0"/>
              <a:t>Clean data and make it easier to compare products – minimising data gaps</a:t>
            </a:r>
          </a:p>
          <a:p>
            <a:r>
              <a:rPr lang="en-ZA" dirty="0"/>
              <a:t>Archive data into cloud storage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ZA" dirty="0"/>
              <a:t>EXPANDING SCRAPE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/>
          <a:lstStyle/>
          <a:p>
            <a:r>
              <a:rPr lang="en-ZA" noProof="1"/>
              <a:t>Extract all available tariffs besides just the headline tariff</a:t>
            </a:r>
          </a:p>
          <a:p>
            <a:r>
              <a:rPr lang="en-ZA" noProof="1"/>
              <a:t>Identify way to pull further spec data relating to comparison model</a:t>
            </a:r>
          </a:p>
          <a:p>
            <a:r>
              <a:rPr lang="en-ZA" noProof="1"/>
              <a:t>Enrich with additional data pulled from other sources</a:t>
            </a:r>
            <a:endParaRPr lang="en-ZA" dirty="0"/>
          </a:p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15Gifts MVP ETL Pipeline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Yagnesh Jadavji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15Gifts MVP ETL Pipeline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Architectural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Scrape O2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complexity modular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cloud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code reusable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data usable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15Gifts MVP ETL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4C43D9-EB11-4FC9-BDEE-D63D6E417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20" y="905828"/>
            <a:ext cx="7391512" cy="473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Web scrape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6" y="988622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Product 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Individual Product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Replicate in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20680" y="4702244"/>
            <a:ext cx="2141764" cy="514350"/>
          </a:xfrm>
        </p:spPr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2444" y="997551"/>
            <a:ext cx="6234381" cy="1010842"/>
          </a:xfrm>
        </p:spPr>
        <p:txBody>
          <a:bodyPr/>
          <a:lstStyle/>
          <a:p>
            <a:r>
              <a:rPr lang="en-US" dirty="0"/>
              <a:t>Decide upon the product set and identify the web pages they sit on. Here, phones – split across pay monthly and pay as you go.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1009" y="2345926"/>
            <a:ext cx="2426152" cy="1010842"/>
          </a:xfrm>
        </p:spPr>
        <p:txBody>
          <a:bodyPr>
            <a:normAutofit fontScale="92500"/>
          </a:bodyPr>
          <a:lstStyle/>
          <a:p>
            <a:r>
              <a:rPr lang="en-US" dirty="0"/>
              <a:t>Find the data you want to extract, and explore the underlying HTML by using ‘inspect’ function in browser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1610258" cy="10108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Request the website data programmatically and scan it for key elements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2930219" cy="1010842"/>
          </a:xfrm>
        </p:spPr>
        <p:txBody>
          <a:bodyPr/>
          <a:lstStyle/>
          <a:p>
            <a:r>
              <a:rPr lang="en-US" dirty="0"/>
              <a:t>Test the code for a response</a:t>
            </a:r>
          </a:p>
          <a:p>
            <a:endParaRPr lang="en-US" dirty="0"/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 dirty="0"/>
              <a:t>15Gifts MVP ETL Pipeline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A7478-F5BF-4291-A30E-1DFAD27AD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82" y="1592604"/>
            <a:ext cx="4425111" cy="4028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98775E-0816-4B28-97C2-B306A4871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634" y="1622794"/>
            <a:ext cx="4425111" cy="3425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97F0A0-D34C-48AC-907E-DCB6D62FC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299" y="2165280"/>
            <a:ext cx="4909166" cy="13919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F4496B-561F-48A2-A112-E60A30CAA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196" y="3604990"/>
            <a:ext cx="4909166" cy="1178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7A93EF-9B16-4C60-8661-B8F686782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582" y="5181816"/>
            <a:ext cx="6753849" cy="10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86066"/>
            <a:ext cx="8421688" cy="1325563"/>
          </a:xfrm>
        </p:spPr>
        <p:txBody>
          <a:bodyPr/>
          <a:lstStyle/>
          <a:p>
            <a:r>
              <a:rPr lang="en-US" dirty="0"/>
              <a:t>TOP LEVEL DATA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IDENTIFY TOP LEVEL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Detail dataset scope. In this case, product brand and model data, rating and review data, O2’s ‘headline tariff’, and the link to each product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LOOP THROUGH PRODUCTS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/>
              <a:t>Iterate through each product, grab the data identified above, and store it within a temporary structure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15Gifts MVP ETL Pipeline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F561063-AA34-49AD-913A-6E9AD2A9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220" y="1281995"/>
            <a:ext cx="5247350" cy="511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9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Second level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IDENTIFY SECOND LEVEL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Visit the page for an individual product and identify any desirable data on this page relating specifically to each product. In this case – a subset of the technical specification.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TRANSFORM AND APPEND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/>
              <a:t>Extract the desired second level data and append to the top level data extracted earlier. Perform any necessary transformations to fit within desired data structure.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15Gifts MVP ETL Pipeline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0AF04C-B100-4513-88B4-E5FA7886F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510" y="998815"/>
            <a:ext cx="2462388" cy="20715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69B46A0-EF75-4FD8-9E9E-8C0EB93A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134" y="3752727"/>
            <a:ext cx="5980063" cy="24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Final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SEND THE DATA TO CLOUD 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Leveraging cloud resources, we package and send the data to the cloud storage repository of our choice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STAGE INTO DATA WAREHOUSE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ZA" dirty="0"/>
              <a:t>Ingest data into data warehouse by loading file with minimal complexity, loading all data in as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INGEST FROM STAGING TO TARGET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>
            <a:normAutofit fontScale="92500"/>
          </a:bodyPr>
          <a:lstStyle/>
          <a:p>
            <a:r>
              <a:rPr lang="en-US" dirty="0"/>
              <a:t>Perform data transform to take data from the staging table and write into target, performing any data type conversions or aggregations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EXPLORE AND VALIDATE THE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ZA" dirty="0"/>
              <a:t>Query the final data and perform any necessary tests against it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15Gifts MVP ETL Pipeline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E06360-B9D0-4D64-8597-4A625796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05" y="1530635"/>
            <a:ext cx="3648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1746885" cy="1204912"/>
          </a:xfrm>
        </p:spPr>
        <p:txBody>
          <a:bodyPr/>
          <a:lstStyle/>
          <a:p>
            <a:r>
              <a:rPr lang="en-US" dirty="0"/>
              <a:t>Data In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1606166" cy="19700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Verify data exported correctly, and perform any checks and tests. Compare products.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15Gifts MVP ETL Pipeline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90FDD-5BE0-4079-8DC5-E5049AB5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41" y="1459491"/>
            <a:ext cx="8855752" cy="372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ZA" dirty="0"/>
              <a:t>OBSTACLES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SOME DATA CAN’T BE EXTRACTED WITH BEAUTIFULSOUP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3001183"/>
            <a:ext cx="5431971" cy="771920"/>
          </a:xfrm>
        </p:spPr>
        <p:txBody>
          <a:bodyPr>
            <a:normAutofit/>
          </a:bodyPr>
          <a:lstStyle/>
          <a:p>
            <a:r>
              <a:rPr lang="en-ZA" noProof="1"/>
              <a:t>Some data requires the web scraper to ‘wait’ for the page to load – this data can only be extracted with the use of a ‘webdriver’ – adding overhead and complexity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79" y="3696719"/>
            <a:ext cx="5582509" cy="3646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WILD VARIATION IN PRODUCT SPEC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0169" y="4061382"/>
            <a:ext cx="5431971" cy="557950"/>
          </a:xfrm>
        </p:spPr>
        <p:txBody>
          <a:bodyPr>
            <a:normAutofit/>
          </a:bodyPr>
          <a:lstStyle/>
          <a:p>
            <a:r>
              <a:rPr lang="en-ZA" noProof="1"/>
              <a:t>From product to product, the tech spec data varied tremendously and it was difficult to combine and compare specs across products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ZA" noProof="1"/>
              <a:t>BAD DATA – DUPLICATE COLUMN NAMES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1"/>
            <a:ext cx="5431971" cy="872879"/>
          </a:xfrm>
        </p:spPr>
        <p:txBody>
          <a:bodyPr>
            <a:normAutofit/>
          </a:bodyPr>
          <a:lstStyle/>
          <a:p>
            <a:r>
              <a:rPr lang="en-ZA" noProof="1"/>
              <a:t>I encountered some examples where the data was poor and some column names were duplicated. This caused failure in my extraction process. To mitigate, I implemented a temporary workaround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15Gifts MVP ETL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582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Monoline</vt:lpstr>
      <vt:lpstr>15Gifts MVP ETL Pipeline</vt:lpstr>
      <vt:lpstr>Architectural Approach</vt:lpstr>
      <vt:lpstr>Web scrape approach</vt:lpstr>
      <vt:lpstr>TOP LEVEL DATA DEEP DIVE</vt:lpstr>
      <vt:lpstr>Second level data</vt:lpstr>
      <vt:lpstr>Final Steps</vt:lpstr>
      <vt:lpstr>Data In cloud</vt:lpstr>
      <vt:lpstr>OBSTACLES</vt:lpstr>
      <vt:lpstr>OBSTACLES</vt:lpstr>
      <vt:lpstr>FUTURE 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Yagnesh Jadavji</dc:creator>
  <cp:lastModifiedBy>Yagnesh Jadavji</cp:lastModifiedBy>
  <cp:revision>3</cp:revision>
  <dcterms:created xsi:type="dcterms:W3CDTF">2022-03-04T23:46:23Z</dcterms:created>
  <dcterms:modified xsi:type="dcterms:W3CDTF">2022-03-05T10:57:55Z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