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882" r:id="rId3"/>
    <p:sldId id="1215" r:id="rId5"/>
    <p:sldId id="1183" r:id="rId6"/>
    <p:sldId id="1246" r:id="rId7"/>
    <p:sldId id="1247" r:id="rId8"/>
    <p:sldId id="1248" r:id="rId9"/>
    <p:sldId id="1249" r:id="rId10"/>
    <p:sldId id="1251" r:id="rId11"/>
    <p:sldId id="1252" r:id="rId12"/>
    <p:sldId id="1184" r:id="rId13"/>
    <p:sldId id="1253" r:id="rId14"/>
    <p:sldId id="1254" r:id="rId15"/>
    <p:sldId id="1255" r:id="rId16"/>
    <p:sldId id="1256" r:id="rId17"/>
    <p:sldId id="1257" r:id="rId18"/>
    <p:sldId id="1259" r:id="rId19"/>
    <p:sldId id="1260" r:id="rId20"/>
    <p:sldId id="1261" r:id="rId21"/>
    <p:sldId id="1262" r:id="rId22"/>
    <p:sldId id="1263" r:id="rId23"/>
    <p:sldId id="1264" r:id="rId24"/>
    <p:sldId id="1265" r:id="rId25"/>
    <p:sldId id="1266" r:id="rId26"/>
    <p:sldId id="1267" r:id="rId27"/>
    <p:sldId id="1268" r:id="rId28"/>
    <p:sldId id="1279" r:id="rId29"/>
    <p:sldId id="1269" r:id="rId30"/>
    <p:sldId id="1270" r:id="rId31"/>
    <p:sldId id="1271" r:id="rId32"/>
    <p:sldId id="1273" r:id="rId33"/>
    <p:sldId id="1274" r:id="rId34"/>
    <p:sldId id="1275" r:id="rId35"/>
    <p:sldId id="1276" r:id="rId36"/>
    <p:sldId id="1277" r:id="rId37"/>
    <p:sldId id="30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7F"/>
    <a:srgbClr val="FFD13F"/>
    <a:srgbClr val="FFE699"/>
    <a:srgbClr val="F4B084"/>
    <a:srgbClr val="C9B7DD"/>
    <a:srgbClr val="0089F0"/>
    <a:srgbClr val="FFE593"/>
    <a:srgbClr val="0070C0"/>
    <a:srgbClr val="FFFFFF"/>
    <a:srgbClr val="BAA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59" d="100"/>
          <a:sy n="59" d="100"/>
        </p:scale>
        <p:origin x="1332" y="64"/>
      </p:cViewPr>
      <p:guideLst>
        <p:guide orient="horz" pos="23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[工作簿1]Sheet2!$A$1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[工作簿1]Sheet2!$A$2:$A$12</c:f>
              <c:numCache>
                <c:formatCode>General</c:formatCode>
                <c:ptCount val="11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[工作簿1]Sheet2!$D$1</c:f>
              <c:strCache>
                <c:ptCount val="1"/>
                <c:pt idx="0">
                  <c:v>2k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[工作簿1]Sheet2!$D$2:$D$12</c:f>
              <c:numCache>
                <c:formatCode>General</c:formatCode>
                <c:ptCount val="11"/>
                <c:pt idx="0">
                  <c:v>65536</c:v>
                </c:pt>
                <c:pt idx="1">
                  <c:v>131072</c:v>
                </c:pt>
                <c:pt idx="2">
                  <c:v>262144</c:v>
                </c:pt>
                <c:pt idx="3">
                  <c:v>262144</c:v>
                </c:pt>
                <c:pt idx="4">
                  <c:v>262144</c:v>
                </c:pt>
                <c:pt idx="5">
                  <c:v>524288</c:v>
                </c:pt>
                <c:pt idx="6">
                  <c:v>524288</c:v>
                </c:pt>
                <c:pt idx="7">
                  <c:v>524288</c:v>
                </c:pt>
                <c:pt idx="8">
                  <c:v>524288</c:v>
                </c:pt>
                <c:pt idx="9">
                  <c:v>524288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0620660"/>
        <c:axId val="500789502"/>
      </c:lineChart>
      <c:catAx>
        <c:axId val="2006206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0789502"/>
        <c:crosses val="autoZero"/>
        <c:auto val="1"/>
        <c:lblAlgn val="ctr"/>
        <c:lblOffset val="100"/>
        <c:noMultiLvlLbl val="0"/>
      </c:catAx>
      <c:valAx>
        <c:axId val="5007895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6206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客户直接感知的产品质量；客户非直接感知、对生产力有影响的代码质量；持续集成中及其重要的一道保险。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做题环节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做题环节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做题环节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做题环节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754" y="1700808"/>
            <a:ext cx="62227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2020.6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假设有这样一个场景：</a:t>
            </a:r>
            <a:endParaRPr lang="zh-CN" altLang="en-US" dirty="0"/>
          </a:p>
          <a:p>
            <a:pPr lvl="1"/>
            <a:r>
              <a:rPr lang="zh-CN" altLang="en-US" dirty="0" smtClean="0"/>
              <a:t>现在有三台缓存服务器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应用服务器通过哈希取余的方式访问缓存服务器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这时，将三台缓存机器扩容到四台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会出现什么问题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30350" y="4157345"/>
            <a:ext cx="6083300" cy="863600"/>
            <a:chOff x="2124" y="5967"/>
            <a:chExt cx="9580" cy="1360"/>
          </a:xfrm>
        </p:grpSpPr>
        <p:sp>
          <p:nvSpPr>
            <p:cNvPr id="5" name="矩形 4"/>
            <p:cNvSpPr/>
            <p:nvPr/>
          </p:nvSpPr>
          <p:spPr>
            <a:xfrm>
              <a:off x="2124" y="5967"/>
              <a:ext cx="2041" cy="1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Memcache A</a:t>
              </a:r>
              <a:endPara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84" y="5967"/>
              <a:ext cx="2041" cy="1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Memcache B</a:t>
              </a:r>
              <a:endPara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64" y="5967"/>
              <a:ext cx="2041" cy="1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Memcache C</a:t>
              </a:r>
              <a:endPara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72285" y="2767965"/>
            <a:ext cx="5599430" cy="444500"/>
            <a:chOff x="2791" y="4359"/>
            <a:chExt cx="8818" cy="700"/>
          </a:xfrm>
        </p:grpSpPr>
        <p:sp>
          <p:nvSpPr>
            <p:cNvPr id="9" name="椭圆 8"/>
            <p:cNvSpPr/>
            <p:nvPr/>
          </p:nvSpPr>
          <p:spPr>
            <a:xfrm>
              <a:off x="2791" y="4359"/>
              <a:ext cx="1279" cy="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req1</a:t>
              </a:r>
              <a:endPara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551" y="4359"/>
              <a:ext cx="1279" cy="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req2</a:t>
              </a:r>
              <a:endPara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331" y="4359"/>
              <a:ext cx="1279" cy="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req3</a:t>
              </a:r>
              <a:endPara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65935" y="1866265"/>
            <a:ext cx="5599430" cy="444500"/>
            <a:chOff x="2791" y="4359"/>
            <a:chExt cx="8818" cy="700"/>
          </a:xfrm>
        </p:grpSpPr>
        <p:sp>
          <p:nvSpPr>
            <p:cNvPr id="14" name="椭圆 13"/>
            <p:cNvSpPr/>
            <p:nvPr/>
          </p:nvSpPr>
          <p:spPr>
            <a:xfrm>
              <a:off x="2791" y="4359"/>
              <a:ext cx="1279" cy="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req4</a:t>
              </a:r>
              <a:endPara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551" y="4359"/>
              <a:ext cx="1279" cy="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req5</a:t>
              </a:r>
              <a:endPara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331" y="4359"/>
              <a:ext cx="1279" cy="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1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req6</a:t>
              </a:r>
              <a:endPara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cxnSp>
        <p:nvCxnSpPr>
          <p:cNvPr id="17" name="直接箭头连接符 16"/>
          <p:cNvCxnSpPr>
            <a:stCxn id="9" idx="4"/>
            <a:endCxn id="5" idx="0"/>
          </p:cNvCxnSpPr>
          <p:nvPr/>
        </p:nvCxnSpPr>
        <p:spPr>
          <a:xfrm>
            <a:off x="2178685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8" name="直接箭头连接符 17"/>
          <p:cNvCxnSpPr>
            <a:stCxn id="10" idx="4"/>
            <a:endCxn id="6" idx="0"/>
          </p:cNvCxnSpPr>
          <p:nvPr/>
        </p:nvCxnSpPr>
        <p:spPr>
          <a:xfrm>
            <a:off x="4566285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9" name="直接箭头连接符 18"/>
          <p:cNvCxnSpPr>
            <a:stCxn id="11" idx="4"/>
            <a:endCxn id="7" idx="0"/>
          </p:cNvCxnSpPr>
          <p:nvPr/>
        </p:nvCxnSpPr>
        <p:spPr>
          <a:xfrm>
            <a:off x="6966585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700530" y="2767965"/>
            <a:ext cx="812165" cy="444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req1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51530" y="2767965"/>
            <a:ext cx="812165" cy="444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req2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89830" y="2767965"/>
            <a:ext cx="812165" cy="444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req3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1165" y="1866265"/>
            <a:ext cx="812165" cy="44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req4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52165" y="1866265"/>
            <a:ext cx="812165" cy="44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req5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90465" y="1866265"/>
            <a:ext cx="812165" cy="44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req6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7" name="直接箭头连接符 16"/>
          <p:cNvCxnSpPr>
            <a:stCxn id="9" idx="4"/>
            <a:endCxn id="5" idx="0"/>
          </p:cNvCxnSpPr>
          <p:nvPr/>
        </p:nvCxnSpPr>
        <p:spPr>
          <a:xfrm>
            <a:off x="2106930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8" name="直接箭头连接符 17"/>
          <p:cNvCxnSpPr>
            <a:stCxn id="10" idx="4"/>
            <a:endCxn id="6" idx="0"/>
          </p:cNvCxnSpPr>
          <p:nvPr/>
        </p:nvCxnSpPr>
        <p:spPr>
          <a:xfrm>
            <a:off x="3757930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9" name="直接箭头连接符 18"/>
          <p:cNvCxnSpPr>
            <a:stCxn id="11" idx="4"/>
            <a:endCxn id="7" idx="0"/>
          </p:cNvCxnSpPr>
          <p:nvPr/>
        </p:nvCxnSpPr>
        <p:spPr>
          <a:xfrm>
            <a:off x="5396230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" name="矩形 4"/>
          <p:cNvSpPr/>
          <p:nvPr/>
        </p:nvSpPr>
        <p:spPr>
          <a:xfrm>
            <a:off x="1458595" y="4157345"/>
            <a:ext cx="1296035" cy="86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A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9595" y="4157345"/>
            <a:ext cx="1296035" cy="86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B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7895" y="4157345"/>
            <a:ext cx="1296035" cy="86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C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0640" y="4157345"/>
            <a:ext cx="1296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D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0" name="直接箭头连接符 19"/>
          <p:cNvCxnSpPr>
            <a:stCxn id="14" idx="5"/>
            <a:endCxn id="3" idx="0"/>
          </p:cNvCxnSpPr>
          <p:nvPr/>
        </p:nvCxnSpPr>
        <p:spPr>
          <a:xfrm>
            <a:off x="2394585" y="2245360"/>
            <a:ext cx="4644390" cy="1911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lgDash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2" name="直接箭头连接符 21"/>
          <p:cNvCxnSpPr>
            <a:stCxn id="15" idx="3"/>
            <a:endCxn id="5" idx="0"/>
          </p:cNvCxnSpPr>
          <p:nvPr/>
        </p:nvCxnSpPr>
        <p:spPr>
          <a:xfrm flipH="1">
            <a:off x="2106930" y="2245360"/>
            <a:ext cx="1363980" cy="1911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lgDash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3" name="直接箭头连接符 22"/>
          <p:cNvCxnSpPr>
            <a:stCxn id="16" idx="4"/>
            <a:endCxn id="6" idx="0"/>
          </p:cNvCxnSpPr>
          <p:nvPr/>
        </p:nvCxnSpPr>
        <p:spPr>
          <a:xfrm flipH="1">
            <a:off x="3757930" y="2310765"/>
            <a:ext cx="1638935" cy="18465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lgDash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5" name="矩形标注 24"/>
          <p:cNvSpPr/>
          <p:nvPr/>
        </p:nvSpPr>
        <p:spPr>
          <a:xfrm>
            <a:off x="6296660" y="1240155"/>
            <a:ext cx="2248535" cy="1527810"/>
          </a:xfrm>
          <a:prstGeom prst="wedgeRectCallout">
            <a:avLst>
              <a:gd name="adj1" fmla="val -66097"/>
              <a:gd name="adj2" fmla="val 479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扩容后，每</a:t>
            </a:r>
            <a:r>
              <a:rPr lang="en-US" altLang="zh-CN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个请求只有</a:t>
            </a:r>
            <a:r>
              <a:rPr lang="en-US" altLang="zh-CN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个命中，命中率只有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25%</a:t>
            </a:r>
            <a:endParaRPr lang="en-US" altLang="zh-CN" sz="20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25" grpId="0" bldLvl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700530" y="2767965"/>
            <a:ext cx="812165" cy="444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r001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51530" y="2767965"/>
            <a:ext cx="812165" cy="444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89830" y="2767965"/>
            <a:ext cx="812165" cy="444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r099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1165" y="1866265"/>
            <a:ext cx="812165" cy="44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r100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52165" y="1866265"/>
            <a:ext cx="812165" cy="44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r101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90465" y="1866265"/>
            <a:ext cx="812165" cy="44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r102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7" name="直接箭头连接符 16"/>
          <p:cNvCxnSpPr>
            <a:stCxn id="9" idx="4"/>
            <a:endCxn id="5" idx="0"/>
          </p:cNvCxnSpPr>
          <p:nvPr/>
        </p:nvCxnSpPr>
        <p:spPr>
          <a:xfrm>
            <a:off x="2106930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8" name="直接箭头连接符 17"/>
          <p:cNvCxnSpPr>
            <a:stCxn id="10" idx="4"/>
            <a:endCxn id="6" idx="0"/>
          </p:cNvCxnSpPr>
          <p:nvPr/>
        </p:nvCxnSpPr>
        <p:spPr>
          <a:xfrm>
            <a:off x="3757930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9" name="直接箭头连接符 18"/>
          <p:cNvCxnSpPr>
            <a:stCxn id="11" idx="4"/>
            <a:endCxn id="7" idx="0"/>
          </p:cNvCxnSpPr>
          <p:nvPr/>
        </p:nvCxnSpPr>
        <p:spPr>
          <a:xfrm>
            <a:off x="5396230" y="321246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" name="矩形 4"/>
          <p:cNvSpPr/>
          <p:nvPr/>
        </p:nvSpPr>
        <p:spPr>
          <a:xfrm>
            <a:off x="1458595" y="4157345"/>
            <a:ext cx="1296035" cy="86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01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9595" y="4157345"/>
            <a:ext cx="1296035" cy="86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7895" y="4157345"/>
            <a:ext cx="1296035" cy="86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99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0640" y="4157345"/>
            <a:ext cx="1296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Memcache 100</a:t>
            </a:r>
            <a:endParaRPr lang="en-US" altLang="zh-CN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0" name="直接箭头连接符 19"/>
          <p:cNvCxnSpPr>
            <a:stCxn id="14" idx="5"/>
            <a:endCxn id="3" idx="0"/>
          </p:cNvCxnSpPr>
          <p:nvPr/>
        </p:nvCxnSpPr>
        <p:spPr>
          <a:xfrm>
            <a:off x="2394585" y="2245360"/>
            <a:ext cx="4644390" cy="1911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lgDash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2" name="直接箭头连接符 21"/>
          <p:cNvCxnSpPr>
            <a:stCxn id="15" idx="3"/>
            <a:endCxn id="5" idx="0"/>
          </p:cNvCxnSpPr>
          <p:nvPr/>
        </p:nvCxnSpPr>
        <p:spPr>
          <a:xfrm flipH="1">
            <a:off x="2106930" y="2245360"/>
            <a:ext cx="1363980" cy="1911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lgDash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3" name="直接箭头连接符 22"/>
          <p:cNvCxnSpPr>
            <a:stCxn id="16" idx="4"/>
            <a:endCxn id="6" idx="0"/>
          </p:cNvCxnSpPr>
          <p:nvPr/>
        </p:nvCxnSpPr>
        <p:spPr>
          <a:xfrm flipH="1">
            <a:off x="3757930" y="2310765"/>
            <a:ext cx="1638935" cy="18465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lgDash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5" name="矩形标注 24"/>
          <p:cNvSpPr/>
          <p:nvPr/>
        </p:nvSpPr>
        <p:spPr>
          <a:xfrm>
            <a:off x="6296660" y="1240155"/>
            <a:ext cx="2248535" cy="1527810"/>
          </a:xfrm>
          <a:prstGeom prst="wedgeRectCallout">
            <a:avLst>
              <a:gd name="adj1" fmla="val -66097"/>
              <a:gd name="adj2" fmla="val 479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当从</a:t>
            </a:r>
            <a:r>
              <a:rPr lang="en-US" altLang="zh-CN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99</a:t>
            </a: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台机器扩容到</a:t>
            </a:r>
            <a:r>
              <a:rPr lang="en-US" altLang="zh-CN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台时</a:t>
            </a: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，命中率只有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1%</a:t>
            </a:r>
            <a:endParaRPr lang="en-US" altLang="zh-CN" sz="20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25" grpId="0" bldLvl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28215" y="1682115"/>
            <a:ext cx="4687570" cy="46875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4572000" y="1340485"/>
            <a:ext cx="0" cy="341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2" name="文本框 11"/>
          <p:cNvSpPr txBox="1"/>
          <p:nvPr/>
        </p:nvSpPr>
        <p:spPr>
          <a:xfrm>
            <a:off x="4201795" y="97218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0~2</a:t>
            </a:r>
            <a:r>
              <a:rPr lang="en-US" altLang="zh-CN" baseline="30000"/>
              <a:t>32</a:t>
            </a:r>
            <a:endParaRPr lang="en-US" altLang="zh-CN" baseline="30000"/>
          </a:p>
        </p:txBody>
      </p:sp>
      <p:sp>
        <p:nvSpPr>
          <p:cNvPr id="13" name="椭圆 12"/>
          <p:cNvSpPr/>
          <p:nvPr/>
        </p:nvSpPr>
        <p:spPr>
          <a:xfrm>
            <a:off x="2124075" y="2721610"/>
            <a:ext cx="647700" cy="647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53175" y="2721610"/>
            <a:ext cx="647700" cy="647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48150" y="6001385"/>
            <a:ext cx="647700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24075" y="42894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81630" y="5641340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806440" y="5717540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20840" y="42005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46395" y="17748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9940" y="17748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4" name="曲线连接符 33"/>
          <p:cNvCxnSpPr>
            <a:stCxn id="28" idx="6"/>
            <a:endCxn id="13" idx="5"/>
          </p:cNvCxnSpPr>
          <p:nvPr/>
        </p:nvCxnSpPr>
        <p:spPr>
          <a:xfrm flipV="1">
            <a:off x="2484120" y="3274695"/>
            <a:ext cx="193040" cy="119507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5" name="曲线连接符 34"/>
          <p:cNvCxnSpPr>
            <a:stCxn id="29" idx="7"/>
            <a:endCxn id="13" idx="6"/>
          </p:cNvCxnSpPr>
          <p:nvPr/>
        </p:nvCxnSpPr>
        <p:spPr>
          <a:xfrm rot="16200000" flipV="1">
            <a:off x="1655445" y="4161155"/>
            <a:ext cx="2648585" cy="41719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6" name="曲线连接符 35"/>
          <p:cNvCxnSpPr>
            <a:stCxn id="30" idx="2"/>
            <a:endCxn id="24" idx="7"/>
          </p:cNvCxnSpPr>
          <p:nvPr/>
        </p:nvCxnSpPr>
        <p:spPr>
          <a:xfrm rot="10800000" flipV="1">
            <a:off x="4800600" y="5897880"/>
            <a:ext cx="1005205" cy="1981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7" name="曲线连接符 36"/>
          <p:cNvCxnSpPr>
            <a:stCxn id="31" idx="2"/>
            <a:endCxn id="24" idx="0"/>
          </p:cNvCxnSpPr>
          <p:nvPr/>
        </p:nvCxnSpPr>
        <p:spPr>
          <a:xfrm rot="10800000" flipV="1">
            <a:off x="4572000" y="4380865"/>
            <a:ext cx="2148840" cy="16205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8" name="曲线连接符 37"/>
          <p:cNvCxnSpPr>
            <a:stCxn id="32" idx="4"/>
            <a:endCxn id="21" idx="2"/>
          </p:cNvCxnSpPr>
          <p:nvPr/>
        </p:nvCxnSpPr>
        <p:spPr>
          <a:xfrm rot="5400000" flipV="1">
            <a:off x="5534660" y="2226945"/>
            <a:ext cx="910590" cy="72644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" name="曲线连接符 38"/>
          <p:cNvCxnSpPr>
            <a:stCxn id="33" idx="5"/>
          </p:cNvCxnSpPr>
          <p:nvPr/>
        </p:nvCxnSpPr>
        <p:spPr>
          <a:xfrm rot="5400000" flipV="1">
            <a:off x="4439285" y="1279525"/>
            <a:ext cx="1130935" cy="273494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c67f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c67f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3" grpId="1" animBg="1"/>
      <p:bldP spid="21" grpId="0" animBg="1"/>
      <p:bldP spid="21" grpId="1" animBg="1"/>
      <p:bldP spid="24" grpId="0" animBg="1"/>
      <p:bldP spid="24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28215" y="1682115"/>
            <a:ext cx="4687570" cy="46875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4572000" y="1340485"/>
            <a:ext cx="0" cy="341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2" name="文本框 11"/>
          <p:cNvSpPr txBox="1"/>
          <p:nvPr/>
        </p:nvSpPr>
        <p:spPr>
          <a:xfrm>
            <a:off x="4201795" y="97218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0~2</a:t>
            </a:r>
            <a:r>
              <a:rPr lang="en-US" altLang="zh-CN" baseline="30000"/>
              <a:t>32</a:t>
            </a:r>
            <a:endParaRPr lang="en-US" altLang="zh-CN" baseline="30000"/>
          </a:p>
        </p:txBody>
      </p:sp>
      <p:sp>
        <p:nvSpPr>
          <p:cNvPr id="13" name="椭圆 12"/>
          <p:cNvSpPr/>
          <p:nvPr/>
        </p:nvSpPr>
        <p:spPr>
          <a:xfrm>
            <a:off x="2484120" y="2081530"/>
            <a:ext cx="647700" cy="647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66485" y="2266315"/>
            <a:ext cx="647700" cy="647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73140" y="5182235"/>
            <a:ext cx="647700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24075" y="42894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81630" y="5641340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806440" y="5717540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20840" y="42005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46395" y="17748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9940" y="177482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4" name="曲线连接符 33"/>
          <p:cNvCxnSpPr>
            <a:stCxn id="28" idx="6"/>
            <a:endCxn id="13" idx="5"/>
          </p:cNvCxnSpPr>
          <p:nvPr/>
        </p:nvCxnSpPr>
        <p:spPr>
          <a:xfrm flipV="1">
            <a:off x="2484120" y="2634615"/>
            <a:ext cx="553085" cy="18351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5" name="曲线连接符 34"/>
          <p:cNvCxnSpPr>
            <a:stCxn id="29" idx="7"/>
            <a:endCxn id="3" idx="6"/>
          </p:cNvCxnSpPr>
          <p:nvPr/>
        </p:nvCxnSpPr>
        <p:spPr>
          <a:xfrm rot="16200000" flipV="1">
            <a:off x="2886075" y="5391785"/>
            <a:ext cx="376555" cy="22796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6" name="曲线连接符 35"/>
          <p:cNvCxnSpPr>
            <a:stCxn id="30" idx="1"/>
            <a:endCxn id="3" idx="6"/>
          </p:cNvCxnSpPr>
          <p:nvPr/>
        </p:nvCxnSpPr>
        <p:spPr>
          <a:xfrm rot="16200000" flipV="1">
            <a:off x="4183380" y="4094480"/>
            <a:ext cx="452755" cy="289814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7" name="曲线连接符 36"/>
          <p:cNvCxnSpPr>
            <a:stCxn id="31" idx="2"/>
            <a:endCxn id="24" idx="0"/>
          </p:cNvCxnSpPr>
          <p:nvPr/>
        </p:nvCxnSpPr>
        <p:spPr>
          <a:xfrm rot="10800000" flipV="1">
            <a:off x="6396990" y="4380865"/>
            <a:ext cx="323850" cy="80137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8" name="曲线连接符 37"/>
          <p:cNvCxnSpPr>
            <a:stCxn id="32" idx="4"/>
            <a:endCxn id="21" idx="2"/>
          </p:cNvCxnSpPr>
          <p:nvPr/>
        </p:nvCxnSpPr>
        <p:spPr>
          <a:xfrm rot="5400000" flipV="1">
            <a:off x="5668963" y="2092643"/>
            <a:ext cx="455295" cy="5397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" name="曲线连接符 38"/>
          <p:cNvCxnSpPr>
            <a:stCxn id="33" idx="5"/>
          </p:cNvCxnSpPr>
          <p:nvPr/>
        </p:nvCxnSpPr>
        <p:spPr>
          <a:xfrm rot="5400000" flipV="1">
            <a:off x="4618990" y="1099820"/>
            <a:ext cx="554990" cy="251904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" name="椭圆 2"/>
          <p:cNvSpPr/>
          <p:nvPr/>
        </p:nvSpPr>
        <p:spPr>
          <a:xfrm>
            <a:off x="2313305" y="4993640"/>
            <a:ext cx="647700" cy="647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396990" y="1340485"/>
            <a:ext cx="2180590" cy="1987550"/>
          </a:xfrm>
          <a:prstGeom prst="wedgeRectCallout">
            <a:avLst>
              <a:gd name="adj1" fmla="val -64298"/>
              <a:gd name="adj2" fmla="val 407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这种情况下，命中率大约为</a:t>
            </a:r>
            <a:r>
              <a:rPr lang="en-US" altLang="zh-CN" sz="1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66.7%</a:t>
            </a:r>
            <a:r>
              <a:rPr lang="zh-CN" altLang="en-US" sz="1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，并且，随着扩容的机器越来越多，这个命中率会越来越高</a:t>
            </a:r>
            <a:endParaRPr lang="en-US" altLang="zh-CN" sz="1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c67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9f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9f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9653 0.000000 " pathEditMode="relative" ptsTypes="">
                                      <p:cBhvr>
                                        <p:cTn id="1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bldLvl="0" animBg="1"/>
      <p:bldP spid="13" grpId="1" animBg="1"/>
      <p:bldP spid="21" grpId="0" bldLvl="0" animBg="1"/>
      <p:bldP spid="21" grpId="1" animBg="1"/>
      <p:bldP spid="24" grpId="0" bldLvl="0" animBg="1"/>
      <p:bldP spid="24" grpId="1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" grpId="0" animBg="1"/>
      <p:bldP spid="3" grpId="1" animBg="1"/>
      <p:bldP spid="5" grpId="0" bldLvl="0" animBg="1"/>
      <p:bldP spid="5" grpId="1" animBg="1"/>
      <p:bldP spid="4" grpId="0" animBg="1"/>
      <p:bldP spid="12" grpId="2"/>
      <p:bldP spid="13" grpId="2" animBg="1"/>
      <p:bldP spid="21" grpId="2" animBg="1"/>
      <p:bldP spid="24" grpId="2" animBg="1"/>
      <p:bldP spid="28" grpId="2" animBg="1"/>
      <p:bldP spid="29" grpId="2" animBg="1"/>
      <p:bldP spid="30" grpId="2" animBg="1"/>
      <p:bldP spid="31" grpId="2" animBg="1"/>
      <p:bldP spid="32" grpId="2" animBg="1"/>
      <p:bldP spid="33" grpId="2" animBg="1"/>
      <p:bldP spid="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28215" y="1682115"/>
            <a:ext cx="4687570" cy="46875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4572000" y="1340485"/>
            <a:ext cx="0" cy="341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2" name="文本框 11"/>
          <p:cNvSpPr txBox="1"/>
          <p:nvPr/>
        </p:nvSpPr>
        <p:spPr>
          <a:xfrm>
            <a:off x="4201795" y="97218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0~2</a:t>
            </a:r>
            <a:r>
              <a:rPr lang="en-US" altLang="zh-CN" baseline="30000"/>
              <a:t>32</a:t>
            </a:r>
            <a:endParaRPr lang="en-US" altLang="zh-CN" baseline="30000"/>
          </a:p>
        </p:txBody>
      </p:sp>
      <p:sp>
        <p:nvSpPr>
          <p:cNvPr id="13" name="椭圆 12"/>
          <p:cNvSpPr/>
          <p:nvPr/>
        </p:nvSpPr>
        <p:spPr>
          <a:xfrm>
            <a:off x="2484120" y="2081530"/>
            <a:ext cx="647700" cy="647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66485" y="2266315"/>
            <a:ext cx="647700" cy="647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73140" y="5182235"/>
            <a:ext cx="647700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24075" y="4289425"/>
            <a:ext cx="360045" cy="3600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81630" y="5641340"/>
            <a:ext cx="360045" cy="3600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806440" y="5717540"/>
            <a:ext cx="360045" cy="3600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20840" y="4200525"/>
            <a:ext cx="360045" cy="3600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46395" y="1774825"/>
            <a:ext cx="360045" cy="3600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9940" y="1774825"/>
            <a:ext cx="360045" cy="3600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4" name="曲线连接符 33"/>
          <p:cNvCxnSpPr>
            <a:stCxn id="28" idx="6"/>
            <a:endCxn id="13" idx="5"/>
          </p:cNvCxnSpPr>
          <p:nvPr/>
        </p:nvCxnSpPr>
        <p:spPr>
          <a:xfrm flipV="1">
            <a:off x="2484120" y="2634615"/>
            <a:ext cx="553085" cy="18351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5" name="曲线连接符 34"/>
          <p:cNvCxnSpPr>
            <a:stCxn id="29" idx="7"/>
            <a:endCxn id="3" idx="6"/>
          </p:cNvCxnSpPr>
          <p:nvPr/>
        </p:nvCxnSpPr>
        <p:spPr>
          <a:xfrm rot="16200000" flipV="1">
            <a:off x="2886075" y="5391785"/>
            <a:ext cx="376555" cy="22796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6" name="曲线连接符 35"/>
          <p:cNvCxnSpPr>
            <a:stCxn id="30" idx="1"/>
            <a:endCxn id="3" idx="6"/>
          </p:cNvCxnSpPr>
          <p:nvPr/>
        </p:nvCxnSpPr>
        <p:spPr>
          <a:xfrm rot="16200000" flipV="1">
            <a:off x="4183380" y="4094480"/>
            <a:ext cx="452755" cy="289814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7" name="曲线连接符 36"/>
          <p:cNvCxnSpPr>
            <a:stCxn id="31" idx="2"/>
            <a:endCxn id="24" idx="0"/>
          </p:cNvCxnSpPr>
          <p:nvPr/>
        </p:nvCxnSpPr>
        <p:spPr>
          <a:xfrm rot="10800000" flipV="1">
            <a:off x="6396990" y="4380865"/>
            <a:ext cx="323850" cy="80137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8" name="曲线连接符 37"/>
          <p:cNvCxnSpPr>
            <a:stCxn id="32" idx="4"/>
            <a:endCxn id="21" idx="2"/>
          </p:cNvCxnSpPr>
          <p:nvPr/>
        </p:nvCxnSpPr>
        <p:spPr>
          <a:xfrm rot="5400000" flipV="1">
            <a:off x="5668963" y="2092643"/>
            <a:ext cx="455295" cy="5397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" name="曲线连接符 38"/>
          <p:cNvCxnSpPr>
            <a:stCxn id="33" idx="5"/>
          </p:cNvCxnSpPr>
          <p:nvPr/>
        </p:nvCxnSpPr>
        <p:spPr>
          <a:xfrm rot="5400000" flipV="1">
            <a:off x="4618990" y="1099820"/>
            <a:ext cx="554990" cy="251904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" name="椭圆 2"/>
          <p:cNvSpPr/>
          <p:nvPr/>
        </p:nvSpPr>
        <p:spPr>
          <a:xfrm>
            <a:off x="2313305" y="4993640"/>
            <a:ext cx="647700" cy="647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16630" y="600138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01795" y="6162040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86350" y="6077585"/>
            <a:ext cx="360045" cy="36004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endParaRPr lang="en-US" altLang="zh-CN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0" name="曲线连接符 9"/>
          <p:cNvCxnSpPr>
            <a:stCxn id="6" idx="0"/>
            <a:endCxn id="3" idx="6"/>
          </p:cNvCxnSpPr>
          <p:nvPr/>
        </p:nvCxnSpPr>
        <p:spPr>
          <a:xfrm rot="16200000" flipV="1">
            <a:off x="2986405" y="5291455"/>
            <a:ext cx="683895" cy="73596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1" name="曲线连接符 10"/>
          <p:cNvCxnSpPr>
            <a:stCxn id="7" idx="0"/>
          </p:cNvCxnSpPr>
          <p:nvPr/>
        </p:nvCxnSpPr>
        <p:spPr>
          <a:xfrm rot="16200000" flipV="1">
            <a:off x="3254375" y="5034280"/>
            <a:ext cx="861060" cy="13944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4" name="曲线连接符 13"/>
          <p:cNvCxnSpPr>
            <a:stCxn id="9" idx="0"/>
            <a:endCxn id="3" idx="6"/>
          </p:cNvCxnSpPr>
          <p:nvPr/>
        </p:nvCxnSpPr>
        <p:spPr>
          <a:xfrm rot="16200000" flipV="1">
            <a:off x="3733165" y="4544695"/>
            <a:ext cx="760095" cy="23056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1" animBg="1"/>
      <p:bldP spid="21" grpId="1" animBg="1"/>
      <p:bldP spid="24" grpId="1" animBg="1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" grpId="1" animBg="1"/>
      <p:bldP spid="6" grpId="0" animBg="1"/>
      <p:bldP spid="7" grpId="0" animBg="1"/>
      <p:bldP spid="9" grpId="0" animBg="1"/>
      <p:bldP spid="6" grpId="1" animBg="1"/>
      <p:bldP spid="7" grpId="1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一致性哈希环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28215" y="1682115"/>
            <a:ext cx="4687570" cy="46875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V="1">
            <a:off x="4572000" y="1340485"/>
            <a:ext cx="0" cy="341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2" name="文本框 11"/>
          <p:cNvSpPr txBox="1"/>
          <p:nvPr/>
        </p:nvSpPr>
        <p:spPr>
          <a:xfrm>
            <a:off x="4201795" y="97218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0~2</a:t>
            </a:r>
            <a:r>
              <a:rPr lang="en-US" altLang="zh-CN" baseline="30000"/>
              <a:t>32</a:t>
            </a:r>
            <a:endParaRPr lang="en-US" altLang="zh-CN" baseline="30000"/>
          </a:p>
        </p:txBody>
      </p:sp>
      <p:sp>
        <p:nvSpPr>
          <p:cNvPr id="13" name="椭圆 12"/>
          <p:cNvSpPr/>
          <p:nvPr/>
        </p:nvSpPr>
        <p:spPr>
          <a:xfrm>
            <a:off x="2484120" y="2266315"/>
            <a:ext cx="503555" cy="5035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A1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682230" y="1453515"/>
            <a:ext cx="647700" cy="6477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82230" y="5370830"/>
            <a:ext cx="647700" cy="647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9005" y="5370830"/>
            <a:ext cx="647700" cy="647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73120" y="1631315"/>
            <a:ext cx="503555" cy="5035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B1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06620" y="1453515"/>
            <a:ext cx="503555" cy="5035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C1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51220" y="2037715"/>
            <a:ext cx="503555" cy="5035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D1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77330" y="3176905"/>
            <a:ext cx="503555" cy="5035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A2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49085" y="4289425"/>
            <a:ext cx="503555" cy="5035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B2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73140" y="5326380"/>
            <a:ext cx="503555" cy="5035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C2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10175" y="5929630"/>
            <a:ext cx="503555" cy="5035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D2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76675" y="6018530"/>
            <a:ext cx="503555" cy="5035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A3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23515" y="5426075"/>
            <a:ext cx="503555" cy="5035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B3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103120" y="4490085"/>
            <a:ext cx="503555" cy="5035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C3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0565" y="3378200"/>
            <a:ext cx="503555" cy="5035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D3</a:t>
            </a:r>
            <a:endParaRPr lang="en-US" altLang="zh-CN" sz="1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29005" y="1453515"/>
            <a:ext cx="647700" cy="647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2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32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右大括号 39"/>
          <p:cNvSpPr/>
          <p:nvPr/>
        </p:nvSpPr>
        <p:spPr>
          <a:xfrm rot="16200000">
            <a:off x="4245610" y="3598545"/>
            <a:ext cx="770890" cy="2883535"/>
          </a:xfrm>
          <a:prstGeom prst="rightBrace">
            <a:avLst>
              <a:gd name="adj1" fmla="val 8333"/>
              <a:gd name="adj2" fmla="val 5004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3373120" y="3596640"/>
            <a:ext cx="2219960" cy="692785"/>
          </a:xfrm>
          <a:prstGeom prst="wedgeRectCallout">
            <a:avLst>
              <a:gd name="adj1" fmla="val 8075"/>
              <a:gd name="adj2" fmla="val 687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这样，即使某个区间请求比较多，也能分散压力</a:t>
            </a: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27" grpId="0" animBg="1"/>
      <p:bldP spid="27" grpId="1" animBg="1"/>
      <p:bldP spid="13" grpId="0" animBg="1"/>
      <p:bldP spid="13" grpId="1" animBg="1"/>
      <p:bldP spid="17" grpId="0" animBg="1"/>
      <p:bldP spid="17" grpId="1" animBg="1"/>
      <p:bldP spid="22" grpId="0" animBg="1"/>
      <p:bldP spid="22" grpId="1" animBg="1"/>
      <p:bldP spid="21" grpId="0" animBg="1"/>
      <p:bldP spid="21" grpId="1" animBg="1"/>
      <p:bldP spid="5" grpId="0" animBg="1"/>
      <p:bldP spid="5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15" grpId="0" animBg="1"/>
      <p:bldP spid="15" grpId="1" animBg="1"/>
      <p:bldP spid="19" grpId="0" animBg="1"/>
      <p:bldP spid="19" grpId="1" animBg="1"/>
      <p:bldP spid="25" grpId="0" animBg="1"/>
      <p:bldP spid="25" grpId="1" animBg="1"/>
      <p:bldP spid="3" grpId="0" animBg="1"/>
      <p:bldP spid="3" grpId="1" animBg="1"/>
      <p:bldP spid="16" grpId="0" animBg="1"/>
      <p:bldP spid="16" grpId="1" animBg="1"/>
      <p:bldP spid="20" grpId="0" animBg="1"/>
      <p:bldP spid="20" grpId="1" animBg="1"/>
      <p:bldP spid="26" grpId="0" animBg="1"/>
      <p:bldP spid="26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935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一致性哈希环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008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间轮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915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如何定时调度一个任务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最简单的实现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问题：不方便添加任务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908685" y="2275205"/>
            <a:ext cx="73266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2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400" b="0" i="1">
                <a:solidFill>
                  <a:srgbClr val="808080"/>
                </a:solidFill>
                <a:ea typeface="宋体" panose="02010600030101010101" pitchFamily="2" charset="-122"/>
              </a:rPr>
              <a:t>到达时间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Thread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...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.start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400" b="0" i="1">
                <a:solidFill>
                  <a:srgbClr val="808080"/>
                </a:solidFill>
                <a:ea typeface="宋体" panose="02010600030101010101" pitchFamily="2" charset="-122"/>
              </a:rPr>
              <a:t>到达时间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Thread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...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.start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400" b="0" i="1">
                <a:solidFill>
                  <a:srgbClr val="808080"/>
                </a:solidFill>
                <a:ea typeface="宋体" panose="02010600030101010101" pitchFamily="2" charset="-122"/>
              </a:rPr>
              <a:t>到达时间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Thread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...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.start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    Thread.sleep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400" b="0" i="1">
                <a:solidFill>
                  <a:srgbClr val="808080"/>
                </a:solidFill>
                <a:ea typeface="宋体" panose="02010600030101010101" pitchFamily="2" charset="-122"/>
              </a:rPr>
              <a:t>一分钟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2400" b="1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630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一致性哈希环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906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时间轮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915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如何定时调度一个任务？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改进一：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问题：对于长周期任务，没必要频繁检查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34085" y="2320925"/>
            <a:ext cx="72758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List&lt;Task&gt; tasks;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2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for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Task task: tasks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2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400" b="0" i="1">
                <a:solidFill>
                  <a:srgbClr val="808080"/>
                </a:solidFill>
                <a:ea typeface="宋体" panose="02010600030101010101" pitchFamily="2" charset="-122"/>
              </a:rPr>
              <a:t>需要执行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4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2400" b="0">
                <a:solidFill>
                  <a:srgbClr val="37595D"/>
                </a:solidFill>
                <a:latin typeface="JetBrains Mono" charset="0"/>
              </a:rPr>
              <a:t>Thread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...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.start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2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4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400" b="0" i="1">
                <a:solidFill>
                  <a:srgbClr val="808080"/>
                </a:solidFill>
                <a:ea typeface="宋体" panose="02010600030101010101" pitchFamily="2" charset="-122"/>
              </a:rPr>
              <a:t>一分钟</a:t>
            </a:r>
            <a:r>
              <a:rPr lang="en-US" sz="2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如何定时调度一个任务？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改进二：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191260" y="2263140"/>
            <a:ext cx="703580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List&lt;List&lt;Task&gt;&gt; tasksPerHour;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List&lt;Task&gt; tasks = tasksPerHour.get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000" b="0" i="1">
                <a:solidFill>
                  <a:srgbClr val="808080"/>
                </a:solidFill>
                <a:ea typeface="宋体" panose="02010600030101010101" pitchFamily="2" charset="-122"/>
              </a:rPr>
              <a:t>当前小时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while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000" b="0" i="1">
                <a:solidFill>
                  <a:srgbClr val="808080"/>
                </a:solidFill>
                <a:ea typeface="宋体" panose="02010600030101010101" pitchFamily="2" charset="-122"/>
              </a:rPr>
              <a:t>当前小时已用完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*/ 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&amp;&amp; !task.isEmpty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for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Task task: tasks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000" b="0" i="1">
                <a:solidFill>
                  <a:srgbClr val="808080"/>
                </a:solidFill>
                <a:ea typeface="宋体" panose="02010600030101010101" pitchFamily="2" charset="-122"/>
              </a:rPr>
              <a:t>需要执行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 </a:t>
            </a:r>
            <a:r>
              <a:rPr lang="en-US" sz="20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2000" b="0">
                <a:solidFill>
                  <a:srgbClr val="37595D"/>
                </a:solidFill>
                <a:latin typeface="JetBrains Mono" charset="0"/>
              </a:rPr>
              <a:t>Thread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...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.start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000" b="0" i="1">
                <a:solidFill>
                  <a:srgbClr val="808080"/>
                </a:solidFill>
                <a:ea typeface="宋体" panose="02010600030101010101" pitchFamily="2" charset="-122"/>
              </a:rPr>
              <a:t>一分钟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20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20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2000" b="0" i="1">
                <a:solidFill>
                  <a:srgbClr val="808080"/>
                </a:solidFill>
                <a:ea typeface="宋体" panose="02010600030101010101" pitchFamily="2" charset="-122"/>
              </a:rPr>
              <a:t>一小时</a:t>
            </a:r>
            <a:r>
              <a:rPr lang="en-US" sz="20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20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20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20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2000" b="1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问题：如果我想按周调度任务怎么办？</a:t>
            </a:r>
            <a:endParaRPr lang="zh-CN" altLang="en-US" dirty="0" smtClean="0"/>
          </a:p>
        </p:txBody>
      </p:sp>
      <p:pic>
        <p:nvPicPr>
          <p:cNvPr id="5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939800"/>
            <a:ext cx="5334000" cy="462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dirty="0" smtClean="0"/>
              <a:t>最简单的方法就是增加刻度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问题：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一周的刻度是</a:t>
            </a:r>
            <a:r>
              <a:rPr lang="en-US" altLang="zh-CN" dirty="0" smtClean="0"/>
              <a:t>168</a:t>
            </a:r>
            <a:r>
              <a:rPr lang="zh-CN" altLang="en-US" dirty="0" smtClean="0"/>
              <a:t>，一年呢？</a:t>
            </a:r>
            <a:endParaRPr lang="zh-CN" altLang="en-US" dirty="0" smtClean="0"/>
          </a:p>
          <a:p>
            <a:pPr lvl="2"/>
            <a:r>
              <a:rPr lang="zh-CN" altLang="en-US" dirty="0" smtClean="0">
                <a:sym typeface="+mn-ea"/>
              </a:rPr>
              <a:t>显然，刻度不能无限增加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而且大部分刻度上没有任务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pic>
        <p:nvPicPr>
          <p:cNvPr id="4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875" y="803275"/>
            <a:ext cx="2661920" cy="570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96975"/>
            <a:ext cx="4432300" cy="5203825"/>
          </a:xfrm>
        </p:spPr>
        <p:txBody>
          <a:bodyPr/>
          <a:p>
            <a:pPr lvl="1"/>
            <a:r>
              <a:rPr lang="zh-CN" altLang="en-US" dirty="0" smtClean="0"/>
              <a:t>每个任务自己维护一个计时器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问题：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当同一时刻的任务很多时，检查所有任务是否需要调度也很费时间</a:t>
            </a:r>
            <a:endParaRPr lang="en-US" altLang="zh-CN" dirty="0" smtClean="0"/>
          </a:p>
        </p:txBody>
      </p:sp>
      <p:pic>
        <p:nvPicPr>
          <p:cNvPr id="5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430" y="1887220"/>
            <a:ext cx="3747770" cy="424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96975"/>
            <a:ext cx="2540635" cy="5203825"/>
          </a:xfrm>
        </p:spPr>
        <p:txBody>
          <a:bodyPr/>
          <a:p>
            <a:pPr lvl="1"/>
            <a:r>
              <a:rPr lang="zh-CN" altLang="en-US" dirty="0" smtClean="0"/>
              <a:t>分层时间轮</a:t>
            </a:r>
            <a:endParaRPr lang="en-US" altLang="zh-CN" dirty="0" smtClean="0"/>
          </a:p>
        </p:txBody>
      </p:sp>
      <p:pic>
        <p:nvPicPr>
          <p:cNvPr id="6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937385"/>
            <a:ext cx="5334000" cy="4155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96975"/>
            <a:ext cx="2540635" cy="5203825"/>
          </a:xfrm>
        </p:spPr>
        <p:txBody>
          <a:bodyPr/>
          <a:p>
            <a:pPr lvl="1"/>
            <a:r>
              <a:rPr lang="zh-CN" altLang="en-US" dirty="0" smtClean="0"/>
              <a:t>分层时间轮</a:t>
            </a:r>
            <a:endParaRPr lang="en-US" altLang="zh-CN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1281430" y="1851025"/>
            <a:ext cx="30835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List&lt;Task&gt;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monthTasks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 task: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monthTasks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/*task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本月执行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dayTasks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.add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一个月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400" b="1">
              <a:solidFill>
                <a:srgbClr val="000000"/>
              </a:solidFill>
              <a:latin typeface="JetBrains Mon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8400" y="3881120"/>
            <a:ext cx="30829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List&lt;Task&gt;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minTasks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 task: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minTasks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/*task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这一分钟执行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new </a:t>
            </a:r>
            <a:r>
              <a:rPr lang="en-US" sz="1400" b="0">
                <a:solidFill>
                  <a:srgbClr val="37595D"/>
                </a:solidFill>
                <a:latin typeface="JetBrains Mono" charset="0"/>
              </a:rPr>
              <a:t>Thread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...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.start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一分钟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400" b="1">
              <a:solidFill>
                <a:srgbClr val="000000"/>
              </a:solidFill>
              <a:latin typeface="JetBrains Mon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8400" y="1851025"/>
            <a:ext cx="29565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List&lt;Task&gt;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dayTasks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 task: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dayTasks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/*task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当天执行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hourTasks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.add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一天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400" b="1">
              <a:solidFill>
                <a:srgbClr val="000000"/>
              </a:solidFill>
              <a:latin typeface="JetBrains Mon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1430" y="4015740"/>
            <a:ext cx="30829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List&lt;Task&gt;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hourTasks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while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 task: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hourTasks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{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</a:t>
            </a:r>
            <a:r>
              <a:rPr lang="en-US" sz="1400" b="0">
                <a:solidFill>
                  <a:srgbClr val="B309A1"/>
                </a:solidFill>
                <a:latin typeface="JetBrains Mono" charset="0"/>
              </a:rPr>
              <a:t>if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/*task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这个小时执行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 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        </a:t>
            </a:r>
            <a:r>
              <a:rPr lang="en-US" sz="1400" b="0">
                <a:solidFill>
                  <a:srgbClr val="558186"/>
                </a:solidFill>
                <a:latin typeface="JetBrains Mono" charset="0"/>
              </a:rPr>
              <a:t>minTasks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.add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task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sz="1400" b="1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    </a:t>
            </a:r>
            <a:r>
              <a:rPr lang="en-US" sz="1400" b="0">
                <a:solidFill>
                  <a:srgbClr val="6F33A7"/>
                </a:solidFill>
                <a:latin typeface="JetBrains Mono" charset="0"/>
              </a:rPr>
              <a:t>Thread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.sleep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(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/*</a:t>
            </a:r>
            <a:r>
              <a:rPr lang="zh-CN" sz="1400" b="0" i="1">
                <a:solidFill>
                  <a:srgbClr val="808080"/>
                </a:solidFill>
                <a:ea typeface="宋体" panose="02010600030101010101" pitchFamily="2" charset="-122"/>
              </a:rPr>
              <a:t>一小时</a:t>
            </a:r>
            <a:r>
              <a:rPr lang="en-US" sz="1400" b="0" i="1">
                <a:solidFill>
                  <a:srgbClr val="808080"/>
                </a:solidFill>
                <a:latin typeface="JetBrains Mono" charset="0"/>
              </a:rPr>
              <a:t>*/</a:t>
            </a:r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JetBrains Mono" charset="0"/>
              </a:rPr>
              <a:t>;</a:t>
            </a:r>
            <a:endParaRPr lang="en-US" sz="1400" b="0">
              <a:solidFill>
                <a:srgbClr val="000000"/>
              </a:solidFill>
              <a:latin typeface="JetBrains Mono" charset="0"/>
            </a:endParaRPr>
          </a:p>
          <a:p>
            <a:pPr marL="0" indent="0"/>
            <a:r>
              <a:rPr lang="en-US" sz="1400" b="1">
                <a:solidFill>
                  <a:srgbClr val="000000"/>
                </a:solidFill>
                <a:latin typeface="JetBrains Mono" charset="0"/>
              </a:rPr>
              <a:t>}</a:t>
            </a:r>
            <a:endParaRPr lang="en-US" altLang="en-US" sz="1400" b="1">
              <a:solidFill>
                <a:srgbClr val="000000"/>
              </a:solidFill>
              <a:latin typeface="JetBrains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5" grpId="0"/>
      <p:bldP spid="5" grpId="1"/>
      <p:bldP spid="8" grpId="0"/>
      <p:bldP spid="8" grpId="1"/>
      <p:bldP spid="4" grpId="0"/>
      <p:bldP spid="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935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一致性哈希环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1059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时间轮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915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如何从海量数据中找出去重后的个数？</a:t>
            </a:r>
            <a:endParaRPr lang="zh-CN" altLang="en-US" dirty="0"/>
          </a:p>
          <a:p>
            <a:pPr lvl="1"/>
            <a:r>
              <a:rPr lang="en-US" altLang="zh-CN" dirty="0" smtClean="0"/>
              <a:t>HashSet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缺点：太占空间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基于一个很简单的统计规律</a:t>
            </a:r>
            <a:endParaRPr lang="zh-CN" altLang="en-US" dirty="0" smtClean="0"/>
          </a:p>
          <a:p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低零位个数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比如对于</a:t>
            </a:r>
            <a:r>
              <a:rPr lang="en-US" altLang="zh-CN" dirty="0" smtClean="0"/>
              <a:t>30088</a:t>
            </a:r>
            <a:r>
              <a:rPr lang="zh-CN" altLang="en-US" dirty="0" smtClean="0"/>
              <a:t>这个数，它的二进制是0111010110001000，那么它的低零位个数就是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850" y="1936750"/>
          <a:ext cx="508508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324100" imgH="266700" progId="Equation.KSEE3">
                  <p:embed/>
                </p:oleObj>
              </mc:Choice>
              <mc:Fallback>
                <p:oleObj name="" r:id="rId1" imgW="23241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850" y="1936750"/>
                        <a:ext cx="5085080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如何从海量数据中判断一个数是否存在？</a:t>
            </a:r>
            <a:endParaRPr lang="zh-CN" altLang="en-US" dirty="0"/>
          </a:p>
          <a:p>
            <a:pPr lvl="1"/>
            <a:r>
              <a:rPr lang="en-US" altLang="zh-CN" dirty="0" smtClean="0"/>
              <a:t>HashSet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缺点：需要保存全量数据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逐个比较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缺点：需要遍历全量数据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09625" y="1316355"/>
          <a:ext cx="7524750" cy="39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/>
                <a:gridCol w="2284095"/>
                <a:gridCol w="1132205"/>
                <a:gridCol w="1040765"/>
                <a:gridCol w="1925955"/>
              </a:tblGrid>
              <a:tr h="608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N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低零位个数最多的值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低零位数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r>
                        <a:rPr lang="en-US" b="1" baseline="3000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k</a:t>
                      </a:r>
                      <a:endParaRPr lang="en-US" altLang="en-US" b="1" baseline="3000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误差</a:t>
                      </a:r>
                      <a:endParaRPr lang="en-US" altLang="en-US" b="1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65536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65536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0.34464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131072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131072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0.34464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262144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262144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0.126186667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262145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262144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0.3446375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262146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262144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0.475708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0.126186667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0.251017143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0.34464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0.417457778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524288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0.475712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374900" y="5578475"/>
            <a:ext cx="4394835" cy="657225"/>
          </a:xfrm>
        </p:spPr>
        <p:txBody>
          <a:bodyPr/>
          <a:p>
            <a:pPr lvl="1"/>
            <a:r>
              <a:rPr lang="zh-CN" altLang="en-US" dirty="0" smtClean="0"/>
              <a:t>问题：误差还是挺大的</a:t>
            </a:r>
            <a:endParaRPr lang="zh-CN" altLang="en-US" dirty="0" smtClean="0"/>
          </a:p>
        </p:txBody>
      </p:sp>
      <p:graphicFrame>
        <p:nvGraphicFramePr>
          <p:cNvPr id="3" name="图表 2"/>
          <p:cNvGraphicFramePr/>
          <p:nvPr/>
        </p:nvGraphicFramePr>
        <p:xfrm>
          <a:off x="1804035" y="1740535"/>
          <a:ext cx="5537200" cy="337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优化：</a:t>
            </a:r>
            <a:endParaRPr lang="zh-CN" altLang="en-US"/>
          </a:p>
          <a:p>
            <a:pPr lvl="1"/>
            <a:r>
              <a:rPr lang="zh-CN" altLang="en-US"/>
              <a:t>对于从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100</a:t>
            </a:r>
            <a:r>
              <a:rPr lang="zh-CN" altLang="en-US"/>
              <a:t>万这些数，分成</a:t>
            </a:r>
            <a:r>
              <a:rPr lang="en-US" altLang="zh-CN"/>
              <a:t>1024</a:t>
            </a:r>
            <a:r>
              <a:rPr lang="zh-CN" altLang="en-US"/>
              <a:t>份</a:t>
            </a:r>
            <a:endParaRPr lang="zh-CN" altLang="en-US"/>
          </a:p>
          <a:p>
            <a:pPr lvl="1"/>
            <a:r>
              <a:rPr lang="zh-CN" altLang="en-US"/>
              <a:t>分别对每一份求低零位个数</a:t>
            </a:r>
            <a:endParaRPr lang="zh-CN" altLang="en-US"/>
          </a:p>
          <a:p>
            <a:pPr lvl="1"/>
            <a:r>
              <a:rPr lang="zh-CN" altLang="en-US"/>
              <a:t>然后对这</a:t>
            </a:r>
            <a:r>
              <a:rPr lang="en-US" altLang="zh-CN"/>
              <a:t>1024</a:t>
            </a:r>
            <a:r>
              <a:rPr lang="zh-CN" altLang="en-US"/>
              <a:t>个低零位数求调和平均数</a:t>
            </a:r>
            <a:endParaRPr lang="zh-CN" altLang="en-US"/>
          </a:p>
          <a:p>
            <a:pPr lvl="1"/>
            <a:r>
              <a:rPr lang="zh-CN" altLang="en-US"/>
              <a:t>最后再计算</a:t>
            </a:r>
            <a:r>
              <a:rPr lang="en-US" altLang="zh-CN"/>
              <a:t>Math.pow(2, </a:t>
            </a:r>
            <a:r>
              <a:rPr lang="zh-CN" altLang="en-US">
                <a:sym typeface="+mn-ea"/>
              </a:rPr>
              <a:t>调和后的低零位数</a:t>
            </a:r>
            <a:r>
              <a:rPr lang="en-US" altLang="zh-CN"/>
              <a:t>)*1024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sp>
        <p:nvSpPr>
          <p:cNvPr id="5" name="圆柱形 4"/>
          <p:cNvSpPr/>
          <p:nvPr/>
        </p:nvSpPr>
        <p:spPr>
          <a:xfrm>
            <a:off x="3771265" y="993775"/>
            <a:ext cx="1602105" cy="84264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万</a:t>
            </a:r>
            <a:endParaRPr lang="zh-CN" altLang="en-US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9985" y="25482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0001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9185" y="25482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0002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1085" y="25482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0003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5685" y="25482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0004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7585" y="25482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6785" y="25482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1024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9985" y="3754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9185" y="3754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1085" y="3754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45685" y="3754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585" y="3754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96785" y="3754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22750" y="4897755"/>
            <a:ext cx="69850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9.98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90900" y="5786755"/>
            <a:ext cx="2363470" cy="52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1035065.5437777643</a:t>
            </a:r>
            <a:endParaRPr lang="en-US" altLang="zh-CN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1" name="直接箭头连接符 20"/>
          <p:cNvCxnSpPr>
            <a:stCxn id="5" idx="3"/>
            <a:endCxn id="6" idx="0"/>
          </p:cNvCxnSpPr>
          <p:nvPr/>
        </p:nvCxnSpPr>
        <p:spPr>
          <a:xfrm flipH="1">
            <a:off x="1499235" y="1836420"/>
            <a:ext cx="3073400" cy="711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2" name="直接箭头连接符 21"/>
          <p:cNvCxnSpPr>
            <a:stCxn id="5" idx="3"/>
            <a:endCxn id="7" idx="0"/>
          </p:cNvCxnSpPr>
          <p:nvPr/>
        </p:nvCxnSpPr>
        <p:spPr>
          <a:xfrm flipH="1">
            <a:off x="2718435" y="1836420"/>
            <a:ext cx="1854200" cy="711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3" name="直接箭头连接符 22"/>
          <p:cNvCxnSpPr>
            <a:stCxn id="5" idx="3"/>
            <a:endCxn id="8" idx="0"/>
          </p:cNvCxnSpPr>
          <p:nvPr/>
        </p:nvCxnSpPr>
        <p:spPr>
          <a:xfrm flipH="1">
            <a:off x="3950335" y="1836420"/>
            <a:ext cx="622300" cy="711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4" name="直接箭头连接符 23"/>
          <p:cNvCxnSpPr>
            <a:stCxn id="5" idx="3"/>
            <a:endCxn id="9" idx="0"/>
          </p:cNvCxnSpPr>
          <p:nvPr/>
        </p:nvCxnSpPr>
        <p:spPr>
          <a:xfrm>
            <a:off x="4572635" y="1836420"/>
            <a:ext cx="622300" cy="711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5" name="直接箭头连接符 24"/>
          <p:cNvCxnSpPr>
            <a:stCxn id="5" idx="3"/>
            <a:endCxn id="10" idx="0"/>
          </p:cNvCxnSpPr>
          <p:nvPr/>
        </p:nvCxnSpPr>
        <p:spPr>
          <a:xfrm>
            <a:off x="4572635" y="1836420"/>
            <a:ext cx="1854200" cy="711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6" name="直接箭头连接符 25"/>
          <p:cNvCxnSpPr>
            <a:stCxn id="5" idx="3"/>
            <a:endCxn id="11" idx="0"/>
          </p:cNvCxnSpPr>
          <p:nvPr/>
        </p:nvCxnSpPr>
        <p:spPr>
          <a:xfrm>
            <a:off x="4572635" y="1836420"/>
            <a:ext cx="3073400" cy="711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7" name="直接箭头连接符 26"/>
          <p:cNvCxnSpPr>
            <a:stCxn id="6" idx="2"/>
            <a:endCxn id="13" idx="0"/>
          </p:cNvCxnSpPr>
          <p:nvPr/>
        </p:nvCxnSpPr>
        <p:spPr>
          <a:xfrm>
            <a:off x="1499235" y="3068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8" name="直接箭头连接符 27"/>
          <p:cNvCxnSpPr>
            <a:stCxn id="7" idx="2"/>
            <a:endCxn id="14" idx="0"/>
          </p:cNvCxnSpPr>
          <p:nvPr/>
        </p:nvCxnSpPr>
        <p:spPr>
          <a:xfrm>
            <a:off x="2718435" y="3068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29" name="直接箭头连接符 28"/>
          <p:cNvCxnSpPr>
            <a:stCxn id="8" idx="2"/>
            <a:endCxn id="15" idx="0"/>
          </p:cNvCxnSpPr>
          <p:nvPr/>
        </p:nvCxnSpPr>
        <p:spPr>
          <a:xfrm>
            <a:off x="3950335" y="3068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0" name="直接箭头连接符 29"/>
          <p:cNvCxnSpPr>
            <a:stCxn id="9" idx="2"/>
            <a:endCxn id="16" idx="0"/>
          </p:cNvCxnSpPr>
          <p:nvPr/>
        </p:nvCxnSpPr>
        <p:spPr>
          <a:xfrm>
            <a:off x="5194935" y="3068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1" name="直接箭头连接符 30"/>
          <p:cNvCxnSpPr>
            <a:stCxn id="10" idx="2"/>
            <a:endCxn id="17" idx="0"/>
          </p:cNvCxnSpPr>
          <p:nvPr/>
        </p:nvCxnSpPr>
        <p:spPr>
          <a:xfrm>
            <a:off x="6426835" y="3068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2" name="直接箭头连接符 31"/>
          <p:cNvCxnSpPr>
            <a:stCxn id="11" idx="2"/>
            <a:endCxn id="18" idx="0"/>
          </p:cNvCxnSpPr>
          <p:nvPr/>
        </p:nvCxnSpPr>
        <p:spPr>
          <a:xfrm>
            <a:off x="7646035" y="3068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3" name="直接箭头连接符 32"/>
          <p:cNvCxnSpPr>
            <a:stCxn id="13" idx="2"/>
            <a:endCxn id="19" idx="0"/>
          </p:cNvCxnSpPr>
          <p:nvPr/>
        </p:nvCxnSpPr>
        <p:spPr>
          <a:xfrm>
            <a:off x="1499235" y="4275455"/>
            <a:ext cx="3072765" cy="62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4" name="直接箭头连接符 33"/>
          <p:cNvCxnSpPr>
            <a:stCxn id="14" idx="2"/>
            <a:endCxn id="19" idx="0"/>
          </p:cNvCxnSpPr>
          <p:nvPr/>
        </p:nvCxnSpPr>
        <p:spPr>
          <a:xfrm>
            <a:off x="2718435" y="4275455"/>
            <a:ext cx="1853565" cy="62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5" name="直接箭头连接符 34"/>
          <p:cNvCxnSpPr>
            <a:stCxn id="15" idx="2"/>
            <a:endCxn id="19" idx="0"/>
          </p:cNvCxnSpPr>
          <p:nvPr/>
        </p:nvCxnSpPr>
        <p:spPr>
          <a:xfrm>
            <a:off x="3950335" y="4275455"/>
            <a:ext cx="621665" cy="62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6" name="直接箭头连接符 35"/>
          <p:cNvCxnSpPr>
            <a:stCxn id="16" idx="2"/>
            <a:endCxn id="19" idx="0"/>
          </p:cNvCxnSpPr>
          <p:nvPr/>
        </p:nvCxnSpPr>
        <p:spPr>
          <a:xfrm flipH="1">
            <a:off x="4572000" y="4275455"/>
            <a:ext cx="622935" cy="62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7" name="直接箭头连接符 36"/>
          <p:cNvCxnSpPr>
            <a:stCxn id="17" idx="2"/>
            <a:endCxn id="19" idx="0"/>
          </p:cNvCxnSpPr>
          <p:nvPr/>
        </p:nvCxnSpPr>
        <p:spPr>
          <a:xfrm flipH="1">
            <a:off x="4572000" y="4275455"/>
            <a:ext cx="1854835" cy="62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8" name="直接箭头连接符 37"/>
          <p:cNvCxnSpPr>
            <a:stCxn id="18" idx="2"/>
            <a:endCxn id="19" idx="0"/>
          </p:cNvCxnSpPr>
          <p:nvPr/>
        </p:nvCxnSpPr>
        <p:spPr>
          <a:xfrm flipH="1">
            <a:off x="4572000" y="4275455"/>
            <a:ext cx="3074035" cy="62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" name="直接箭头连接符 38"/>
          <p:cNvCxnSpPr>
            <a:stCxn id="19" idx="2"/>
            <a:endCxn id="20" idx="0"/>
          </p:cNvCxnSpPr>
          <p:nvPr/>
        </p:nvCxnSpPr>
        <p:spPr>
          <a:xfrm>
            <a:off x="4572000" y="5418455"/>
            <a:ext cx="635" cy="36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0" name="矩形标注 39"/>
          <p:cNvSpPr/>
          <p:nvPr/>
        </p:nvSpPr>
        <p:spPr>
          <a:xfrm>
            <a:off x="1226185" y="4897120"/>
            <a:ext cx="1761490" cy="521335"/>
          </a:xfrm>
          <a:prstGeom prst="wedgeRectCallout">
            <a:avLst>
              <a:gd name="adj1" fmla="val 88320"/>
              <a:gd name="adj2" fmla="val 26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6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计算调和平均数</a:t>
            </a:r>
            <a:endParaRPr lang="zh-CN" altLang="en-US" sz="16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94425" y="5073650"/>
            <a:ext cx="1535430" cy="1057910"/>
            <a:chOff x="10821" y="7187"/>
            <a:chExt cx="2418" cy="1666"/>
          </a:xfrm>
        </p:grpSpPr>
        <p:sp>
          <p:nvSpPr>
            <p:cNvPr id="45" name="矩形标注 44"/>
            <p:cNvSpPr/>
            <p:nvPr/>
          </p:nvSpPr>
          <p:spPr>
            <a:xfrm>
              <a:off x="10821" y="7187"/>
              <a:ext cx="2418" cy="1666"/>
            </a:xfrm>
            <a:prstGeom prst="wedgeRectCallout">
              <a:avLst>
                <a:gd name="adj1" fmla="val -69644"/>
                <a:gd name="adj2" fmla="val 4687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3" name="对象 42"/>
            <p:cNvGraphicFramePr/>
            <p:nvPr/>
          </p:nvGraphicFramePr>
          <p:xfrm>
            <a:off x="10952" y="7303"/>
            <a:ext cx="2155" cy="1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" imgW="1255395" imgH="890270" progId="Equation.KSEE3">
                    <p:embed/>
                  </p:oleObj>
                </mc:Choice>
                <mc:Fallback>
                  <p:oleObj name="" r:id="rId1" imgW="1255395" imgH="890270" progId="Equation.KSEE3">
                    <p:embed/>
                    <p:pic>
                      <p:nvPicPr>
                        <p:cNvPr id="0" name="图片 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952" y="7303"/>
                          <a:ext cx="2155" cy="1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0" grpId="0" animBg="1"/>
      <p:bldP spid="40" grpId="1" animBg="1"/>
      <p:bldP spid="40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HyperLogLog</a:t>
            </a:r>
            <a:endParaRPr lang="en-US" altLang="zh-CN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应用场景：</a:t>
            </a:r>
            <a:endParaRPr lang="zh-CN" altLang="en-US"/>
          </a:p>
          <a:p>
            <a:pPr lvl="1"/>
            <a:r>
              <a:rPr lang="zh-CN" altLang="en-US"/>
              <a:t>估算海量数据的去重值</a:t>
            </a:r>
            <a:endParaRPr lang="zh-CN" altLang="en-US"/>
          </a:p>
          <a:p>
            <a:pPr lvl="0"/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速度快，时间复杂度</a:t>
            </a:r>
            <a:r>
              <a:rPr lang="en-US" altLang="zh-CN" i="1"/>
              <a:t>O(n)</a:t>
            </a:r>
            <a:r>
              <a:rPr lang="zh-CN" altLang="en-US"/>
              <a:t>，空间复杂度</a:t>
            </a:r>
            <a:r>
              <a:rPr lang="en-US" altLang="zh-CN" i="1"/>
              <a:t>O(1)</a:t>
            </a:r>
            <a:endParaRPr lang="en-US" altLang="zh-CN" i="1"/>
          </a:p>
          <a:p>
            <a:pPr lvl="0"/>
            <a:r>
              <a:rPr lang="zh-CN" altLang="en-US"/>
              <a:t>缺点：</a:t>
            </a:r>
            <a:endParaRPr lang="zh-CN" altLang="en-US"/>
          </a:p>
          <a:p>
            <a:pPr lvl="1"/>
            <a:r>
              <a:rPr lang="zh-CN" altLang="en-US"/>
              <a:t>有误差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68588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布隆过滤器</a:t>
            </a:r>
            <a:endParaRPr lang="zh-CN" altLang="en-US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051050" y="4398645"/>
            <a:ext cx="5041900" cy="504190"/>
            <a:chOff x="2021" y="3628"/>
            <a:chExt cx="7940" cy="794"/>
          </a:xfrm>
        </p:grpSpPr>
        <p:sp>
          <p:nvSpPr>
            <p:cNvPr id="5" name="矩形 4"/>
            <p:cNvSpPr/>
            <p:nvPr/>
          </p:nvSpPr>
          <p:spPr>
            <a:xfrm>
              <a:off x="202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15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0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0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9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9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85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37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6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43960" y="1596390"/>
            <a:ext cx="1656080" cy="504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Baidu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4" name="直接箭头连接符 3"/>
          <p:cNvCxnSpPr>
            <a:stCxn id="3" idx="2"/>
            <a:endCxn id="15" idx="0"/>
          </p:cNvCxnSpPr>
          <p:nvPr/>
        </p:nvCxnSpPr>
        <p:spPr>
          <a:xfrm flipH="1">
            <a:off x="2807335" y="2100580"/>
            <a:ext cx="176466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6" name="直接箭头连接符 5"/>
          <p:cNvCxnSpPr>
            <a:stCxn id="3" idx="2"/>
            <a:endCxn id="18" idx="0"/>
          </p:cNvCxnSpPr>
          <p:nvPr/>
        </p:nvCxnSpPr>
        <p:spPr>
          <a:xfrm flipH="1">
            <a:off x="4319905" y="2100580"/>
            <a:ext cx="25209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7" name="直接箭头连接符 6"/>
          <p:cNvCxnSpPr>
            <a:endCxn id="24" idx="0"/>
          </p:cNvCxnSpPr>
          <p:nvPr/>
        </p:nvCxnSpPr>
        <p:spPr>
          <a:xfrm>
            <a:off x="4572000" y="2132965"/>
            <a:ext cx="2268855" cy="2265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文本框 7"/>
          <p:cNvSpPr txBox="1"/>
          <p:nvPr/>
        </p:nvSpPr>
        <p:spPr>
          <a:xfrm>
            <a:off x="2814320" y="306514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19905" y="343344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11215" y="32448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Hash3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55524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81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876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布隆过滤器</a:t>
            </a:r>
            <a:endParaRPr lang="zh-CN" altLang="en-US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051050" y="4398645"/>
            <a:ext cx="5041900" cy="504190"/>
            <a:chOff x="2021" y="3628"/>
            <a:chExt cx="7940" cy="794"/>
          </a:xfrm>
        </p:grpSpPr>
        <p:sp>
          <p:nvSpPr>
            <p:cNvPr id="5" name="矩形 4"/>
            <p:cNvSpPr/>
            <p:nvPr/>
          </p:nvSpPr>
          <p:spPr>
            <a:xfrm>
              <a:off x="202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15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0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0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9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9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85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37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6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43960" y="1596390"/>
            <a:ext cx="1656080" cy="504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Tencent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4" name="直接箭头连接符 3"/>
          <p:cNvCxnSpPr>
            <a:stCxn id="3" idx="2"/>
            <a:endCxn id="16" idx="0"/>
          </p:cNvCxnSpPr>
          <p:nvPr/>
        </p:nvCxnSpPr>
        <p:spPr>
          <a:xfrm flipH="1">
            <a:off x="3311525" y="2100580"/>
            <a:ext cx="126047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6" name="直接箭头连接符 5"/>
          <p:cNvCxnSpPr>
            <a:stCxn id="3" idx="2"/>
            <a:endCxn id="18" idx="0"/>
          </p:cNvCxnSpPr>
          <p:nvPr/>
        </p:nvCxnSpPr>
        <p:spPr>
          <a:xfrm flipH="1">
            <a:off x="4319905" y="2100580"/>
            <a:ext cx="25209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7" name="直接箭头连接符 6"/>
          <p:cNvCxnSpPr>
            <a:endCxn id="23" idx="0"/>
          </p:cNvCxnSpPr>
          <p:nvPr/>
        </p:nvCxnSpPr>
        <p:spPr>
          <a:xfrm>
            <a:off x="4572000" y="2132965"/>
            <a:ext cx="1764665" cy="2265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文本框 7"/>
          <p:cNvSpPr txBox="1"/>
          <p:nvPr/>
        </p:nvSpPr>
        <p:spPr>
          <a:xfrm>
            <a:off x="3059430" y="32448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9275" y="36131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367655" y="28003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Hash3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05943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81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57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24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876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8" grpId="0"/>
      <p:bldP spid="8" grpId="1"/>
      <p:bldP spid="9" grpId="0"/>
      <p:bldP spid="9" grpId="1"/>
      <p:bldP spid="10" grpId="0"/>
      <p:bldP spid="10" grpId="1"/>
      <p:bldP spid="11" grpId="0" bldLvl="0" animBg="1"/>
      <p:bldP spid="11" grpId="1" animBg="1"/>
      <p:bldP spid="12" grpId="1" animBg="1"/>
      <p:bldP spid="13" grpId="0" bldLvl="0" animBg="1"/>
      <p:bldP spid="13" grpId="1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布隆过滤器</a:t>
            </a:r>
            <a:endParaRPr lang="zh-CN" altLang="en-US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051050" y="4398645"/>
            <a:ext cx="5041900" cy="504190"/>
            <a:chOff x="2021" y="3628"/>
            <a:chExt cx="7940" cy="794"/>
          </a:xfrm>
        </p:grpSpPr>
        <p:sp>
          <p:nvSpPr>
            <p:cNvPr id="5" name="矩形 4"/>
            <p:cNvSpPr/>
            <p:nvPr/>
          </p:nvSpPr>
          <p:spPr>
            <a:xfrm>
              <a:off x="202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15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0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0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9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9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85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37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6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43960" y="1596390"/>
            <a:ext cx="1656080" cy="504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Taobao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4" name="直接箭头连接符 3"/>
          <p:cNvCxnSpPr>
            <a:stCxn id="3" idx="2"/>
            <a:endCxn id="16" idx="0"/>
          </p:cNvCxnSpPr>
          <p:nvPr/>
        </p:nvCxnSpPr>
        <p:spPr>
          <a:xfrm flipH="1">
            <a:off x="3311525" y="2100580"/>
            <a:ext cx="126047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6" name="直接箭头连接符 5"/>
          <p:cNvCxnSpPr>
            <a:stCxn id="3" idx="2"/>
            <a:endCxn id="18" idx="0"/>
          </p:cNvCxnSpPr>
          <p:nvPr/>
        </p:nvCxnSpPr>
        <p:spPr>
          <a:xfrm flipH="1">
            <a:off x="4319905" y="2100580"/>
            <a:ext cx="25209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7" name="直接箭头连接符 6"/>
          <p:cNvCxnSpPr>
            <a:endCxn id="22" idx="0"/>
          </p:cNvCxnSpPr>
          <p:nvPr/>
        </p:nvCxnSpPr>
        <p:spPr>
          <a:xfrm>
            <a:off x="4572000" y="2132965"/>
            <a:ext cx="1260475" cy="2265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文本框 7"/>
          <p:cNvSpPr txBox="1"/>
          <p:nvPr/>
        </p:nvSpPr>
        <p:spPr>
          <a:xfrm>
            <a:off x="3059430" y="32448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9275" y="36131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154930" y="28765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Hash3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05943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81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57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24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876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28010" y="501904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✔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137025" y="501904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✔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48960" y="501904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✖</a:t>
            </a:r>
            <a:endParaRPr lang="zh-CN" altLang="en-US"/>
          </a:p>
        </p:txBody>
      </p:sp>
      <p:sp>
        <p:nvSpPr>
          <p:cNvPr id="29" name="矩形标注 28"/>
          <p:cNvSpPr/>
          <p:nvPr/>
        </p:nvSpPr>
        <p:spPr>
          <a:xfrm>
            <a:off x="6015355" y="1169035"/>
            <a:ext cx="1871980" cy="963930"/>
          </a:xfrm>
          <a:prstGeom prst="wedgeRectCallout">
            <a:avLst>
              <a:gd name="adj1" fmla="val -64348"/>
              <a:gd name="adj2" fmla="val 328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结论：该单词肯定不存在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8" grpId="0"/>
      <p:bldP spid="8" grpId="1"/>
      <p:bldP spid="9" grpId="0"/>
      <p:bldP spid="9" grpId="1"/>
      <p:bldP spid="10" grpId="0"/>
      <p:bldP spid="10" grpId="1"/>
      <p:bldP spid="11" grpId="1" animBg="1"/>
      <p:bldP spid="12" grpId="1" animBg="1"/>
      <p:bldP spid="13" grpId="1" animBg="1"/>
      <p:bldP spid="14" grpId="1" animBg="1"/>
      <p:bldP spid="26" grpId="0"/>
      <p:bldP spid="26" grpId="1"/>
      <p:bldP spid="27" grpId="0"/>
      <p:bldP spid="27" grpId="1"/>
      <p:bldP spid="28" grpId="0"/>
      <p:bldP spid="28" grpId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布隆过滤器</a:t>
            </a:r>
            <a:endParaRPr lang="zh-CN" altLang="en-US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051050" y="4398645"/>
            <a:ext cx="5041900" cy="504190"/>
            <a:chOff x="2021" y="3628"/>
            <a:chExt cx="7940" cy="794"/>
          </a:xfrm>
        </p:grpSpPr>
        <p:sp>
          <p:nvSpPr>
            <p:cNvPr id="5" name="矩形 4"/>
            <p:cNvSpPr/>
            <p:nvPr/>
          </p:nvSpPr>
          <p:spPr>
            <a:xfrm>
              <a:off x="202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15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0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0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9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91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85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373" y="3628"/>
              <a:ext cx="794" cy="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67" y="3628"/>
              <a:ext cx="794" cy="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indent="0"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en-US" altLang="zh-CN" sz="2400" b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endPara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43960" y="1596390"/>
            <a:ext cx="1656080" cy="504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Alibaba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4" name="直接箭头连接符 3"/>
          <p:cNvCxnSpPr>
            <a:stCxn id="3" idx="2"/>
            <a:endCxn id="16" idx="0"/>
          </p:cNvCxnSpPr>
          <p:nvPr/>
        </p:nvCxnSpPr>
        <p:spPr>
          <a:xfrm flipH="1">
            <a:off x="3311525" y="2100580"/>
            <a:ext cx="126047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6" name="直接箭头连接符 5"/>
          <p:cNvCxnSpPr>
            <a:stCxn id="3" idx="2"/>
            <a:endCxn id="18" idx="0"/>
          </p:cNvCxnSpPr>
          <p:nvPr/>
        </p:nvCxnSpPr>
        <p:spPr>
          <a:xfrm flipH="1">
            <a:off x="4319905" y="2100580"/>
            <a:ext cx="252095" cy="229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7" name="直接箭头连接符 6"/>
          <p:cNvCxnSpPr>
            <a:endCxn id="13" idx="0"/>
          </p:cNvCxnSpPr>
          <p:nvPr/>
        </p:nvCxnSpPr>
        <p:spPr>
          <a:xfrm>
            <a:off x="4572000" y="2132965"/>
            <a:ext cx="1764665" cy="2265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文本框 7"/>
          <p:cNvSpPr txBox="1"/>
          <p:nvPr/>
        </p:nvSpPr>
        <p:spPr>
          <a:xfrm>
            <a:off x="3059430" y="32448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9275" y="36131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154930" y="287655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Hash3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05943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81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57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24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8760" y="4398645"/>
            <a:ext cx="504190" cy="50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28010" y="501904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✔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137025" y="501904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✔</a:t>
            </a:r>
            <a:endParaRPr lang="zh-CN" altLang="en-US"/>
          </a:p>
        </p:txBody>
      </p:sp>
      <p:sp>
        <p:nvSpPr>
          <p:cNvPr id="29" name="矩形标注 28"/>
          <p:cNvSpPr/>
          <p:nvPr/>
        </p:nvSpPr>
        <p:spPr>
          <a:xfrm>
            <a:off x="6015355" y="1169035"/>
            <a:ext cx="2341245" cy="1064895"/>
          </a:xfrm>
          <a:prstGeom prst="wedgeRectCallout">
            <a:avLst>
              <a:gd name="adj1" fmla="val -64348"/>
              <a:gd name="adj2" fmla="val 328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indent="0"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18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结论：该单词可能存在，也可能不存在</a:t>
            </a:r>
            <a:endParaRPr lang="zh-CN" altLang="en-US" sz="18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53150" y="501904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✔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8" grpId="0"/>
      <p:bldP spid="8" grpId="1"/>
      <p:bldP spid="9" grpId="0"/>
      <p:bldP spid="9" grpId="1"/>
      <p:bldP spid="10" grpId="0"/>
      <p:bldP spid="10" grpId="1"/>
      <p:bldP spid="11" grpId="1" animBg="1"/>
      <p:bldP spid="12" grpId="1" animBg="1"/>
      <p:bldP spid="13" grpId="1" animBg="1"/>
      <p:bldP spid="14" grpId="1" animBg="1"/>
      <p:bldP spid="26" grpId="0"/>
      <p:bldP spid="26" grpId="1"/>
      <p:bldP spid="27" grpId="0"/>
      <p:bldP spid="27" grpId="1"/>
      <p:bldP spid="29" grpId="0" bldLvl="0" animBg="1"/>
      <p:bldP spid="29" grpId="1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布隆过滤器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占用空间小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速度快</a:t>
            </a:r>
            <a:endParaRPr lang="zh-CN" altLang="en-US" dirty="0" smtClean="0"/>
          </a:p>
          <a:p>
            <a:r>
              <a:rPr lang="zh-CN" altLang="en-US" dirty="0" smtClean="0"/>
              <a:t>缺点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只能判假，不能判真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哈希函数的选择和位数大小</a:t>
            </a:r>
            <a:endParaRPr lang="zh-CN" altLang="en-US" dirty="0" smtClean="0"/>
          </a:p>
          <a:p>
            <a:r>
              <a:rPr lang="zh-CN" altLang="en-US" dirty="0" smtClean="0"/>
              <a:t>应用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快速过滤不需要的数据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黑名单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630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一致性哈希环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906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时间轮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1915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9ac846e-09c0-47a3-baee-d9e47546f9a8}"/>
</p:tagLst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3128</Words>
  <Application>WPS 演示</Application>
  <PresentationFormat>全屏显示(4:3)</PresentationFormat>
  <Paragraphs>794</Paragraphs>
  <Slides>35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新宋体</vt:lpstr>
      <vt:lpstr>Verdana</vt:lpstr>
      <vt:lpstr>Arial Unicode MS</vt:lpstr>
      <vt:lpstr>JetBrains Mono</vt:lpstr>
      <vt:lpstr>Segoe Print</vt:lpstr>
      <vt:lpstr>2_移动1</vt:lpstr>
      <vt:lpstr>Equation.KSEE3</vt:lpstr>
      <vt:lpstr>Equation.KSEE3</vt:lpstr>
      <vt:lpstr>PowerPoint 演示文稿</vt:lpstr>
      <vt:lpstr>内容提纲</vt:lpstr>
      <vt:lpstr>布隆过滤器</vt:lpstr>
      <vt:lpstr>布隆过滤器</vt:lpstr>
      <vt:lpstr>布隆过滤器</vt:lpstr>
      <vt:lpstr>布隆过滤器</vt:lpstr>
      <vt:lpstr>布隆过滤器</vt:lpstr>
      <vt:lpstr>布隆过滤器</vt:lpstr>
      <vt:lpstr>内容提纲</vt:lpstr>
      <vt:lpstr>一致性哈希环</vt:lpstr>
      <vt:lpstr>一致性哈希环</vt:lpstr>
      <vt:lpstr>一致性哈希环</vt:lpstr>
      <vt:lpstr>一致性哈希环</vt:lpstr>
      <vt:lpstr>一致性哈希环</vt:lpstr>
      <vt:lpstr>一致性哈希环</vt:lpstr>
      <vt:lpstr>一致性哈希环</vt:lpstr>
      <vt:lpstr>一致性哈希环</vt:lpstr>
      <vt:lpstr>内容提纲</vt:lpstr>
      <vt:lpstr>时间轮</vt:lpstr>
      <vt:lpstr>时间轮</vt:lpstr>
      <vt:lpstr>时间轮</vt:lpstr>
      <vt:lpstr>时间轮</vt:lpstr>
      <vt:lpstr>时间轮</vt:lpstr>
      <vt:lpstr>时间轮</vt:lpstr>
      <vt:lpstr>时间轮</vt:lpstr>
      <vt:lpstr>时间轮</vt:lpstr>
      <vt:lpstr>内容提纲</vt:lpstr>
      <vt:lpstr>HyperLogLog</vt:lpstr>
      <vt:lpstr>HyperLogLog</vt:lpstr>
      <vt:lpstr>HyperLogLog</vt:lpstr>
      <vt:lpstr>HyperLogLog</vt:lpstr>
      <vt:lpstr>HyperLogLog</vt:lpstr>
      <vt:lpstr>HyperLogLog</vt:lpstr>
      <vt:lpstr>HyperLogLog</vt:lpstr>
      <vt:lpstr>PowerPoint 演示文稿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4451</cp:revision>
  <dcterms:created xsi:type="dcterms:W3CDTF">2012-01-15T06:49:00Z</dcterms:created>
  <dcterms:modified xsi:type="dcterms:W3CDTF">2020-07-01T03:20:41Z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