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1"/>
  </p:handoutMasterIdLst>
  <p:sldIdLst>
    <p:sldId id="882" r:id="rId3"/>
    <p:sldId id="1215" r:id="rId5"/>
    <p:sldId id="1183" r:id="rId6"/>
    <p:sldId id="1289" r:id="rId7"/>
    <p:sldId id="1290" r:id="rId8"/>
    <p:sldId id="1291" r:id="rId9"/>
    <p:sldId id="1292" r:id="rId10"/>
    <p:sldId id="1293" r:id="rId11"/>
    <p:sldId id="1294" r:id="rId12"/>
    <p:sldId id="1246" r:id="rId13"/>
    <p:sldId id="1295" r:id="rId14"/>
    <p:sldId id="1296" r:id="rId15"/>
    <p:sldId id="1297" r:id="rId16"/>
    <p:sldId id="1298" r:id="rId17"/>
    <p:sldId id="1299" r:id="rId18"/>
    <p:sldId id="1300" r:id="rId19"/>
    <p:sldId id="1301" r:id="rId20"/>
    <p:sldId id="1302" r:id="rId21"/>
    <p:sldId id="1303" r:id="rId22"/>
    <p:sldId id="1304" r:id="rId23"/>
    <p:sldId id="1305" r:id="rId24"/>
    <p:sldId id="1306" r:id="rId25"/>
    <p:sldId id="1307" r:id="rId26"/>
    <p:sldId id="1309" r:id="rId27"/>
    <p:sldId id="1310" r:id="rId28"/>
    <p:sldId id="1311" r:id="rId29"/>
    <p:sldId id="1312" r:id="rId30"/>
    <p:sldId id="1313" r:id="rId31"/>
    <p:sldId id="1314" r:id="rId32"/>
    <p:sldId id="1315" r:id="rId33"/>
    <p:sldId id="1316" r:id="rId34"/>
    <p:sldId id="1317" r:id="rId35"/>
    <p:sldId id="1319" r:id="rId36"/>
    <p:sldId id="1318" r:id="rId37"/>
    <p:sldId id="1320" r:id="rId38"/>
    <p:sldId id="1383" r:id="rId39"/>
    <p:sldId id="1321" r:id="rId40"/>
    <p:sldId id="1323" r:id="rId41"/>
    <p:sldId id="1322" r:id="rId42"/>
    <p:sldId id="1324" r:id="rId43"/>
    <p:sldId id="1325" r:id="rId44"/>
    <p:sldId id="1326" r:id="rId45"/>
    <p:sldId id="1327" r:id="rId46"/>
    <p:sldId id="1328" r:id="rId47"/>
    <p:sldId id="1329" r:id="rId48"/>
    <p:sldId id="1332" r:id="rId49"/>
    <p:sldId id="1334" r:id="rId50"/>
    <p:sldId id="1333" r:id="rId51"/>
    <p:sldId id="1335" r:id="rId52"/>
    <p:sldId id="1336" r:id="rId53"/>
    <p:sldId id="1339" r:id="rId54"/>
    <p:sldId id="1337" r:id="rId55"/>
    <p:sldId id="1338" r:id="rId56"/>
    <p:sldId id="1340" r:id="rId57"/>
    <p:sldId id="1341" r:id="rId58"/>
    <p:sldId id="1347" r:id="rId59"/>
    <p:sldId id="1342" r:id="rId60"/>
    <p:sldId id="1343" r:id="rId61"/>
    <p:sldId id="1344" r:id="rId62"/>
    <p:sldId id="1345" r:id="rId63"/>
    <p:sldId id="1346" r:id="rId64"/>
    <p:sldId id="1330" r:id="rId65"/>
    <p:sldId id="1348" r:id="rId66"/>
    <p:sldId id="1349" r:id="rId67"/>
    <p:sldId id="1350" r:id="rId68"/>
    <p:sldId id="1351" r:id="rId69"/>
    <p:sldId id="1352" r:id="rId70"/>
    <p:sldId id="1353" r:id="rId71"/>
    <p:sldId id="1357" r:id="rId72"/>
    <p:sldId id="1358" r:id="rId73"/>
    <p:sldId id="1359" r:id="rId74"/>
    <p:sldId id="1363" r:id="rId75"/>
    <p:sldId id="1364" r:id="rId76"/>
    <p:sldId id="1365" r:id="rId77"/>
    <p:sldId id="1360" r:id="rId78"/>
    <p:sldId id="1361" r:id="rId79"/>
    <p:sldId id="1362" r:id="rId80"/>
    <p:sldId id="1354" r:id="rId81"/>
    <p:sldId id="1367" r:id="rId82"/>
    <p:sldId id="1366" r:id="rId83"/>
    <p:sldId id="1355" r:id="rId84"/>
    <p:sldId id="1356" r:id="rId85"/>
    <p:sldId id="1368" r:id="rId86"/>
    <p:sldId id="1370" r:id="rId87"/>
    <p:sldId id="1372" r:id="rId88"/>
    <p:sldId id="1373" r:id="rId89"/>
    <p:sldId id="1375" r:id="rId90"/>
    <p:sldId id="1331" r:id="rId91"/>
    <p:sldId id="1374" r:id="rId92"/>
    <p:sldId id="1376" r:id="rId93"/>
    <p:sldId id="1377" r:id="rId94"/>
    <p:sldId id="1378" r:id="rId95"/>
    <p:sldId id="1379" r:id="rId96"/>
    <p:sldId id="1380" r:id="rId97"/>
    <p:sldId id="1381" r:id="rId98"/>
    <p:sldId id="1382" r:id="rId99"/>
    <p:sldId id="301" r:id="rId10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67F"/>
    <a:srgbClr val="FFD13F"/>
    <a:srgbClr val="FFE699"/>
    <a:srgbClr val="F4B084"/>
    <a:srgbClr val="C9B7DD"/>
    <a:srgbClr val="0089F0"/>
    <a:srgbClr val="FFE593"/>
    <a:srgbClr val="0070C0"/>
    <a:srgbClr val="BAA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59" d="100"/>
          <a:sy n="59" d="100"/>
        </p:scale>
        <p:origin x="1332" y="64"/>
      </p:cViewPr>
      <p:guideLst>
        <p:guide orient="horz" pos="2294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059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handoutMaster" Target="handoutMasters/handoutMaster1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客户直接感知的产品质量；客户非直接感知、对生产力有影响的代码质量；持续集成中及其重要的一道保险。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做题环节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dirty="0" smtClean="0">
                <a:sym typeface="+mn-ea"/>
              </a:rPr>
              <a:t>流数据状态：在流数据处理的过程中，可能需要处理事件窗口、时间乱序、多流关联等问题，在解决这些问题的过程中，通常会涉及到对部分流数据的临时缓存，并在处理完后将其清理。这些临时保存的部分流数据称为“流数据状态”。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信息状态：在对流数据的分析过程中，会得到一些有用的信息，比如时间维度的聚合数据、关联图谱中的一度关联节点数、CEP中的有限状态机等，我们需要保存这些信息以便会在后续的流数据分析过程中继续使用。同时在后续的流数据处理过程中，这些信息还会被不断地访问和更新。这些分析所得并保存下来的数据称为“流信息状态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 dirty="0" smtClean="0">
                <a:sym typeface="+mn-ea"/>
              </a:rPr>
              <a:t>流数据状态：在流数据处理的过程中，可能需要处理事件窗口、时间乱序、多流关联等问题，在解决这些问题的过程中，通常会涉及到对部分流数据的临时缓存，并在处理完后将其清理。这些临时保存的部分流数据称为“流数据状态”。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信息状态：在对流数据的分析过程中，会得到一些有用的信息，比如时间维度的聚合数据、关联图谱中的一度关联节点数、CEP中的有限状态机等，我们需要保存这些信息以便会在后续的流数据分析过程中继续使用。同时在后续的流数据处理过程中，这些信息还会被不断地访问和更新。这些分析所得并保存下来的数据称为“流信息状态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61975" y="168810"/>
            <a:ext cx="7280480" cy="628447"/>
          </a:xfrm>
          <a:prstGeom prst="rect">
            <a:avLst/>
          </a:prstGeom>
        </p:spPr>
        <p:txBody>
          <a:bodyPr/>
          <a:lstStyle/>
          <a:p>
            <a:pPr lvl="0" fontAlgn="auto">
              <a:defRPr sz="1800">
                <a:solidFill>
                  <a:srgbClr val="000000"/>
                </a:solidFill>
              </a:defRPr>
            </a:pPr>
            <a:r>
              <a:rPr lang="zh-CN" altLang="en-US" sz="3255" strike="noStrike" noProof="1">
                <a:solidFill>
                  <a:srgbClr val="53585F"/>
                </a:solidFill>
              </a:rPr>
              <a:t>单击此处编辑母版标题样式</a:t>
            </a:r>
            <a:endParaRPr sz="3255" strike="noStrike" noProof="1">
              <a:solidFill>
                <a:srgbClr val="53585F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810625" y="6521451"/>
            <a:ext cx="184150" cy="256117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86CB4B4D-7CA3-9044-876B-883B54F8677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6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.sv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754" y="1700808"/>
            <a:ext cx="62227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数据仓库入门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2020.7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初识</a:t>
            </a:r>
            <a:r>
              <a:rPr lang="zh-CN" altLang="en-US" dirty="0" smtClean="0">
                <a:sym typeface="+mn-ea"/>
              </a:rPr>
              <a:t>数仓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引子</a:t>
            </a:r>
            <a:endParaRPr lang="zh-CN" altLang="en-US" dirty="0" smtClean="0"/>
          </a:p>
        </p:txBody>
      </p:sp>
      <p:sp>
        <p:nvSpPr>
          <p:cNvPr id="31" name="圆柱形 30"/>
          <p:cNvSpPr/>
          <p:nvPr>
            <p:custDataLst>
              <p:tags r:id="rId1"/>
            </p:custDataLst>
          </p:nvPr>
        </p:nvSpPr>
        <p:spPr>
          <a:xfrm>
            <a:off x="6797675" y="1598930"/>
            <a:ext cx="1080135" cy="12242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业务库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7095" y="5438775"/>
            <a:ext cx="7200265" cy="915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peration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ata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tore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7415" y="3618865"/>
            <a:ext cx="4620260" cy="845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xtract 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ransform 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oad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4" name="直接箭头连接符 33"/>
          <p:cNvCxnSpPr>
            <a:stCxn id="40" idx="3"/>
            <a:endCxn id="33" idx="0"/>
          </p:cNvCxnSpPr>
          <p:nvPr/>
        </p:nvCxnSpPr>
        <p:spPr>
          <a:xfrm>
            <a:off x="1634490" y="2823210"/>
            <a:ext cx="2853055" cy="795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5" name="直接箭头连接符 34"/>
          <p:cNvCxnSpPr>
            <a:stCxn id="41" idx="3"/>
            <a:endCxn id="33" idx="0"/>
          </p:cNvCxnSpPr>
          <p:nvPr/>
        </p:nvCxnSpPr>
        <p:spPr>
          <a:xfrm>
            <a:off x="3060065" y="2823210"/>
            <a:ext cx="1427480" cy="795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6" name="直接箭头连接符 35"/>
          <p:cNvCxnSpPr>
            <a:stCxn id="42" idx="3"/>
            <a:endCxn id="33" idx="0"/>
          </p:cNvCxnSpPr>
          <p:nvPr/>
        </p:nvCxnSpPr>
        <p:spPr>
          <a:xfrm>
            <a:off x="4478655" y="2823210"/>
            <a:ext cx="8890" cy="795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7" name="直接箭头连接符 36"/>
          <p:cNvCxnSpPr>
            <a:stCxn id="43" idx="3"/>
            <a:endCxn id="33" idx="0"/>
          </p:cNvCxnSpPr>
          <p:nvPr/>
        </p:nvCxnSpPr>
        <p:spPr>
          <a:xfrm flipH="1">
            <a:off x="4487545" y="2823210"/>
            <a:ext cx="1422400" cy="795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8" name="直接箭头连接符 37"/>
          <p:cNvCxnSpPr>
            <a:stCxn id="31" idx="3"/>
            <a:endCxn id="33" idx="0"/>
          </p:cNvCxnSpPr>
          <p:nvPr/>
        </p:nvCxnSpPr>
        <p:spPr>
          <a:xfrm flipH="1">
            <a:off x="4487545" y="2823210"/>
            <a:ext cx="2850515" cy="795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" name="直接箭头连接符 38"/>
          <p:cNvCxnSpPr>
            <a:stCxn id="33" idx="2"/>
            <a:endCxn id="32" idx="0"/>
          </p:cNvCxnSpPr>
          <p:nvPr/>
        </p:nvCxnSpPr>
        <p:spPr>
          <a:xfrm>
            <a:off x="4487545" y="4464685"/>
            <a:ext cx="0" cy="974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0" name="圆柱形 39"/>
          <p:cNvSpPr/>
          <p:nvPr>
            <p:custDataLst>
              <p:tags r:id="rId2"/>
            </p:custDataLst>
          </p:nvPr>
        </p:nvSpPr>
        <p:spPr>
          <a:xfrm>
            <a:off x="1094105" y="1598930"/>
            <a:ext cx="1080135" cy="12242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业务库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圆柱形 40"/>
          <p:cNvSpPr/>
          <p:nvPr>
            <p:custDataLst>
              <p:tags r:id="rId3"/>
            </p:custDataLst>
          </p:nvPr>
        </p:nvSpPr>
        <p:spPr>
          <a:xfrm>
            <a:off x="2519680" y="1598930"/>
            <a:ext cx="1080135" cy="12242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业务库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圆柱形 41"/>
          <p:cNvSpPr/>
          <p:nvPr>
            <p:custDataLst>
              <p:tags r:id="rId4"/>
            </p:custDataLst>
          </p:nvPr>
        </p:nvSpPr>
        <p:spPr>
          <a:xfrm>
            <a:off x="3938270" y="1598930"/>
            <a:ext cx="1080135" cy="12242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业务库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圆柱形 42"/>
          <p:cNvSpPr/>
          <p:nvPr>
            <p:custDataLst>
              <p:tags r:id="rId5"/>
            </p:custDataLst>
          </p:nvPr>
        </p:nvSpPr>
        <p:spPr>
          <a:xfrm>
            <a:off x="5369560" y="1598930"/>
            <a:ext cx="1080135" cy="12242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业务库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31" grpId="0" bldLvl="0" animBg="1"/>
      <p:bldP spid="43" grpId="0" bldLvl="0" animBg="1"/>
      <p:bldP spid="42" grpId="0" bldLvl="0" animBg="1"/>
      <p:bldP spid="41" grpId="0" bldLvl="0" animBg="1"/>
      <p:bldP spid="40" grpId="0" bldLvl="0" animBg="1"/>
      <p:bldP spid="31" grpId="1" animBg="1"/>
      <p:bldP spid="43" grpId="1" animBg="1"/>
      <p:bldP spid="42" grpId="1" animBg="1"/>
      <p:bldP spid="41" grpId="1" animBg="1"/>
      <p:bldP spid="4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很多分析语句都是依赖于同一张关联表</a:t>
            </a:r>
            <a:endParaRPr lang="zh-CN" altLang="en-US" dirty="0" smtClean="0"/>
          </a:p>
          <a:p>
            <a:pPr marL="0" lvl="0" indent="0">
              <a:buNone/>
            </a:pPr>
            <a:endParaRPr lang="zh-CN" altLang="en-US" b="0" dirty="0" smtClean="0">
              <a:latin typeface="+mj-lt"/>
              <a:ea typeface="+mj-lt"/>
              <a:cs typeface="+mn-ea"/>
            </a:endParaRP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5295" y="2322195"/>
            <a:ext cx="652780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1600">
                <a:solidFill>
                  <a:srgbClr val="1D8711"/>
                </a:solidFill>
                <a:sym typeface="+mn-ea"/>
              </a:rPr>
              <a:t># </a:t>
            </a:r>
            <a:r>
              <a:rPr lang="zh-CN" sz="1600" b="0">
                <a:solidFill>
                  <a:srgbClr val="1D8711"/>
                </a:solidFill>
              </a:rPr>
              <a:t>分析哪个地方的用户剁手最厉害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addr,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price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tb_order a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LEFT OUTER JOIN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tb_user b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ON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a.uid = b.uid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birthday</a:t>
            </a:r>
            <a:endParaRPr lang="en-US" altLang="en-US" sz="1600" b="0">
              <a:solidFill>
                <a:srgbClr val="000000"/>
              </a:solidFill>
              <a:latin typeface="JetBrains Mon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50490" y="3949700"/>
            <a:ext cx="640016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1600">
                <a:solidFill>
                  <a:srgbClr val="1D8711"/>
                </a:solidFill>
                <a:sym typeface="+mn-ea"/>
              </a:rPr>
              <a:t># 分析各个年龄段用户的购买频率</a:t>
            </a:r>
            <a:endParaRPr lang="zh-CN" sz="1600">
              <a:solidFill>
                <a:srgbClr val="1D8711"/>
              </a:solidFill>
              <a:sym typeface="+mn-ea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to_age_segment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birth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, 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oid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/ 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max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update_time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-</a:t>
            </a:r>
            <a:r>
              <a:rPr lang="en-US" sz="1600" b="0">
                <a:solidFill>
                  <a:srgbClr val="6F33A7"/>
                </a:solidFill>
                <a:latin typeface="JetBrains Mono" charset="0"/>
              </a:rPr>
              <a:t>min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update_time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16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tb_order a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LEFT OUTER JOIN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tb_user b </a:t>
            </a:r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ON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a.uid = b.uid</a:t>
            </a:r>
            <a:endParaRPr lang="en-US" sz="16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WHERE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a.status = </a:t>
            </a:r>
            <a:r>
              <a:rPr lang="en-US" sz="1600" b="0">
                <a:solidFill>
                  <a:srgbClr val="C81B28"/>
                </a:solidFill>
                <a:latin typeface="JetBrains Mono" charset="0"/>
              </a:rPr>
              <a:t>'finish'</a:t>
            </a:r>
            <a:endParaRPr lang="en-US" sz="1600" b="0">
              <a:solidFill>
                <a:srgbClr val="C81B28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16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16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to_age_segment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600" b="0">
                <a:solidFill>
                  <a:srgbClr val="000000"/>
                </a:solidFill>
                <a:latin typeface="JetBrains Mono" charset="0"/>
              </a:rPr>
              <a:t>birth</a:t>
            </a:r>
            <a:r>
              <a:rPr lang="en-US" sz="16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altLang="en-US" sz="1600" b="1">
              <a:solidFill>
                <a:srgbClr val="000000"/>
              </a:solidFill>
              <a:latin typeface="JetBrains Mono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83895" y="3253740"/>
            <a:ext cx="6156000" cy="447040"/>
          </a:xfrm>
          <a:custGeom>
            <a:avLst/>
            <a:gdLst>
              <a:gd name="connisteX0" fmla="*/ 195580 w 6159500"/>
              <a:gd name="connsiteY0" fmla="*/ 83820 h 447040"/>
              <a:gd name="connisteX1" fmla="*/ 111760 w 6159500"/>
              <a:gd name="connsiteY1" fmla="*/ 111760 h 447040"/>
              <a:gd name="connisteX2" fmla="*/ 41910 w 6159500"/>
              <a:gd name="connsiteY2" fmla="*/ 139700 h 447040"/>
              <a:gd name="connisteX3" fmla="*/ 0 w 6159500"/>
              <a:gd name="connsiteY3" fmla="*/ 209550 h 447040"/>
              <a:gd name="connisteX4" fmla="*/ 27940 w 6159500"/>
              <a:gd name="connsiteY4" fmla="*/ 279400 h 447040"/>
              <a:gd name="connisteX5" fmla="*/ 97790 w 6159500"/>
              <a:gd name="connsiteY5" fmla="*/ 321310 h 447040"/>
              <a:gd name="connisteX6" fmla="*/ 167640 w 6159500"/>
              <a:gd name="connsiteY6" fmla="*/ 321310 h 447040"/>
              <a:gd name="connisteX7" fmla="*/ 237490 w 6159500"/>
              <a:gd name="connsiteY7" fmla="*/ 321310 h 447040"/>
              <a:gd name="connisteX8" fmla="*/ 1103630 w 6159500"/>
              <a:gd name="connsiteY8" fmla="*/ 377190 h 447040"/>
              <a:gd name="connisteX9" fmla="*/ 2192655 w 6159500"/>
              <a:gd name="connsiteY9" fmla="*/ 391160 h 447040"/>
              <a:gd name="connisteX10" fmla="*/ 3617595 w 6159500"/>
              <a:gd name="connsiteY10" fmla="*/ 433070 h 447040"/>
              <a:gd name="connisteX11" fmla="*/ 4497705 w 6159500"/>
              <a:gd name="connsiteY11" fmla="*/ 433070 h 447040"/>
              <a:gd name="connisteX12" fmla="*/ 5238115 w 6159500"/>
              <a:gd name="connsiteY12" fmla="*/ 447040 h 447040"/>
              <a:gd name="connisteX13" fmla="*/ 6019800 w 6159500"/>
              <a:gd name="connsiteY13" fmla="*/ 419100 h 447040"/>
              <a:gd name="connisteX14" fmla="*/ 6159500 w 6159500"/>
              <a:gd name="connsiteY14" fmla="*/ 335280 h 447040"/>
              <a:gd name="connisteX15" fmla="*/ 6159500 w 6159500"/>
              <a:gd name="connsiteY15" fmla="*/ 139700 h 447040"/>
              <a:gd name="connisteX16" fmla="*/ 6019800 w 6159500"/>
              <a:gd name="connsiteY16" fmla="*/ 41910 h 447040"/>
              <a:gd name="connisteX17" fmla="*/ 5210175 w 6159500"/>
              <a:gd name="connsiteY17" fmla="*/ 41910 h 447040"/>
              <a:gd name="connisteX18" fmla="*/ 3338195 w 6159500"/>
              <a:gd name="connsiteY18" fmla="*/ 0 h 447040"/>
              <a:gd name="connisteX19" fmla="*/ 2178685 w 6159500"/>
              <a:gd name="connsiteY19" fmla="*/ 13970 h 447040"/>
              <a:gd name="connisteX20" fmla="*/ 1229360 w 6159500"/>
              <a:gd name="connsiteY20" fmla="*/ 0 h 447040"/>
              <a:gd name="connisteX21" fmla="*/ 516890 w 6159500"/>
              <a:gd name="connsiteY21" fmla="*/ 55880 h 447040"/>
              <a:gd name="connisteX22" fmla="*/ 153670 w 6159500"/>
              <a:gd name="connsiteY22" fmla="*/ 69850 h 4470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6159500" h="447040">
                <a:moveTo>
                  <a:pt x="195580" y="83820"/>
                </a:moveTo>
                <a:lnTo>
                  <a:pt x="111760" y="111760"/>
                </a:lnTo>
                <a:lnTo>
                  <a:pt x="41910" y="139700"/>
                </a:lnTo>
                <a:lnTo>
                  <a:pt x="0" y="209550"/>
                </a:lnTo>
                <a:lnTo>
                  <a:pt x="27940" y="279400"/>
                </a:lnTo>
                <a:lnTo>
                  <a:pt x="97790" y="321310"/>
                </a:lnTo>
                <a:lnTo>
                  <a:pt x="167640" y="321310"/>
                </a:lnTo>
                <a:lnTo>
                  <a:pt x="237490" y="321310"/>
                </a:lnTo>
                <a:lnTo>
                  <a:pt x="1103630" y="377190"/>
                </a:lnTo>
                <a:lnTo>
                  <a:pt x="2192655" y="391160"/>
                </a:lnTo>
                <a:lnTo>
                  <a:pt x="3617595" y="433070"/>
                </a:lnTo>
                <a:lnTo>
                  <a:pt x="4497705" y="433070"/>
                </a:lnTo>
                <a:lnTo>
                  <a:pt x="5238115" y="447040"/>
                </a:lnTo>
                <a:lnTo>
                  <a:pt x="6019800" y="419100"/>
                </a:lnTo>
                <a:lnTo>
                  <a:pt x="6159500" y="335280"/>
                </a:lnTo>
                <a:lnTo>
                  <a:pt x="6159500" y="139700"/>
                </a:lnTo>
                <a:lnTo>
                  <a:pt x="6019800" y="41910"/>
                </a:lnTo>
                <a:lnTo>
                  <a:pt x="5210175" y="41910"/>
                </a:lnTo>
                <a:lnTo>
                  <a:pt x="3338195" y="0"/>
                </a:lnTo>
                <a:lnTo>
                  <a:pt x="2178685" y="13970"/>
                </a:lnTo>
                <a:lnTo>
                  <a:pt x="1229360" y="0"/>
                </a:lnTo>
                <a:lnTo>
                  <a:pt x="516890" y="55880"/>
                </a:lnTo>
                <a:lnTo>
                  <a:pt x="153670" y="6985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894965" y="5154930"/>
            <a:ext cx="6156000" cy="447040"/>
          </a:xfrm>
          <a:custGeom>
            <a:avLst/>
            <a:gdLst>
              <a:gd name="connisteX0" fmla="*/ 195580 w 6159500"/>
              <a:gd name="connsiteY0" fmla="*/ 83820 h 447040"/>
              <a:gd name="connisteX1" fmla="*/ 111760 w 6159500"/>
              <a:gd name="connsiteY1" fmla="*/ 111760 h 447040"/>
              <a:gd name="connisteX2" fmla="*/ 41910 w 6159500"/>
              <a:gd name="connsiteY2" fmla="*/ 139700 h 447040"/>
              <a:gd name="connisteX3" fmla="*/ 0 w 6159500"/>
              <a:gd name="connsiteY3" fmla="*/ 209550 h 447040"/>
              <a:gd name="connisteX4" fmla="*/ 27940 w 6159500"/>
              <a:gd name="connsiteY4" fmla="*/ 279400 h 447040"/>
              <a:gd name="connisteX5" fmla="*/ 97790 w 6159500"/>
              <a:gd name="connsiteY5" fmla="*/ 321310 h 447040"/>
              <a:gd name="connisteX6" fmla="*/ 167640 w 6159500"/>
              <a:gd name="connsiteY6" fmla="*/ 321310 h 447040"/>
              <a:gd name="connisteX7" fmla="*/ 237490 w 6159500"/>
              <a:gd name="connsiteY7" fmla="*/ 321310 h 447040"/>
              <a:gd name="connisteX8" fmla="*/ 1103630 w 6159500"/>
              <a:gd name="connsiteY8" fmla="*/ 377190 h 447040"/>
              <a:gd name="connisteX9" fmla="*/ 2192655 w 6159500"/>
              <a:gd name="connsiteY9" fmla="*/ 391160 h 447040"/>
              <a:gd name="connisteX10" fmla="*/ 3617595 w 6159500"/>
              <a:gd name="connsiteY10" fmla="*/ 433070 h 447040"/>
              <a:gd name="connisteX11" fmla="*/ 4497705 w 6159500"/>
              <a:gd name="connsiteY11" fmla="*/ 433070 h 447040"/>
              <a:gd name="connisteX12" fmla="*/ 5238115 w 6159500"/>
              <a:gd name="connsiteY12" fmla="*/ 447040 h 447040"/>
              <a:gd name="connisteX13" fmla="*/ 6019800 w 6159500"/>
              <a:gd name="connsiteY13" fmla="*/ 419100 h 447040"/>
              <a:gd name="connisteX14" fmla="*/ 6159500 w 6159500"/>
              <a:gd name="connsiteY14" fmla="*/ 335280 h 447040"/>
              <a:gd name="connisteX15" fmla="*/ 6159500 w 6159500"/>
              <a:gd name="connsiteY15" fmla="*/ 139700 h 447040"/>
              <a:gd name="connisteX16" fmla="*/ 6019800 w 6159500"/>
              <a:gd name="connsiteY16" fmla="*/ 41910 h 447040"/>
              <a:gd name="connisteX17" fmla="*/ 5210175 w 6159500"/>
              <a:gd name="connsiteY17" fmla="*/ 41910 h 447040"/>
              <a:gd name="connisteX18" fmla="*/ 3338195 w 6159500"/>
              <a:gd name="connsiteY18" fmla="*/ 0 h 447040"/>
              <a:gd name="connisteX19" fmla="*/ 2178685 w 6159500"/>
              <a:gd name="connsiteY19" fmla="*/ 13970 h 447040"/>
              <a:gd name="connisteX20" fmla="*/ 1229360 w 6159500"/>
              <a:gd name="connsiteY20" fmla="*/ 0 h 447040"/>
              <a:gd name="connisteX21" fmla="*/ 516890 w 6159500"/>
              <a:gd name="connsiteY21" fmla="*/ 55880 h 447040"/>
              <a:gd name="connisteX22" fmla="*/ 153670 w 6159500"/>
              <a:gd name="connsiteY22" fmla="*/ 69850 h 4470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6159500" h="447040">
                <a:moveTo>
                  <a:pt x="195580" y="83820"/>
                </a:moveTo>
                <a:lnTo>
                  <a:pt x="111760" y="111760"/>
                </a:lnTo>
                <a:lnTo>
                  <a:pt x="41910" y="139700"/>
                </a:lnTo>
                <a:lnTo>
                  <a:pt x="0" y="209550"/>
                </a:lnTo>
                <a:lnTo>
                  <a:pt x="27940" y="279400"/>
                </a:lnTo>
                <a:lnTo>
                  <a:pt x="97790" y="321310"/>
                </a:lnTo>
                <a:lnTo>
                  <a:pt x="167640" y="321310"/>
                </a:lnTo>
                <a:lnTo>
                  <a:pt x="237490" y="321310"/>
                </a:lnTo>
                <a:lnTo>
                  <a:pt x="1103630" y="377190"/>
                </a:lnTo>
                <a:lnTo>
                  <a:pt x="2192655" y="391160"/>
                </a:lnTo>
                <a:lnTo>
                  <a:pt x="3617595" y="433070"/>
                </a:lnTo>
                <a:lnTo>
                  <a:pt x="4497705" y="433070"/>
                </a:lnTo>
                <a:lnTo>
                  <a:pt x="5238115" y="447040"/>
                </a:lnTo>
                <a:lnTo>
                  <a:pt x="6019800" y="419100"/>
                </a:lnTo>
                <a:lnTo>
                  <a:pt x="6159500" y="335280"/>
                </a:lnTo>
                <a:lnTo>
                  <a:pt x="6159500" y="139700"/>
                </a:lnTo>
                <a:lnTo>
                  <a:pt x="6019800" y="41910"/>
                </a:lnTo>
                <a:lnTo>
                  <a:pt x="5210175" y="41910"/>
                </a:lnTo>
                <a:lnTo>
                  <a:pt x="3338195" y="0"/>
                </a:lnTo>
                <a:lnTo>
                  <a:pt x="2178685" y="13970"/>
                </a:lnTo>
                <a:lnTo>
                  <a:pt x="1229360" y="0"/>
                </a:lnTo>
                <a:lnTo>
                  <a:pt x="516890" y="55880"/>
                </a:lnTo>
                <a:lnTo>
                  <a:pt x="153670" y="6985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5400000">
            <a:off x="6472555" y="2108835"/>
            <a:ext cx="1120775" cy="9728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1645285" y="5377815"/>
            <a:ext cx="1102995" cy="773430"/>
          </a:xfrm>
          <a:prstGeom prst="curvedConnector3">
            <a:avLst>
              <a:gd name="adj1" fmla="val 5002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4" grpId="0"/>
      <p:bldP spid="4" grpId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将关联表存起来，下次直接用，不用再关联</a:t>
            </a:r>
            <a:endParaRPr lang="zh-CN" altLang="en-US" dirty="0" smtClean="0"/>
          </a:p>
          <a:p>
            <a:pPr marL="0" lvl="0" indent="0">
              <a:buNone/>
            </a:pPr>
            <a:endParaRPr lang="zh-CN" altLang="en-US" b="0" dirty="0" smtClean="0">
              <a:latin typeface="+mj-lt"/>
              <a:ea typeface="+mj-lt"/>
              <a:cs typeface="+mn-ea"/>
            </a:endParaRP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2" name="矩形 31"/>
          <p:cNvSpPr/>
          <p:nvPr/>
        </p:nvSpPr>
        <p:spPr>
          <a:xfrm>
            <a:off x="972185" y="1094740"/>
            <a:ext cx="7200265" cy="915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peration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ata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tore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0" y="2796540"/>
            <a:ext cx="7200265" cy="1376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ummary /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ata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arehouse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etail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>
            <a:stCxn id="32" idx="2"/>
            <a:endCxn id="5" idx="0"/>
          </p:cNvCxnSpPr>
          <p:nvPr/>
        </p:nvCxnSpPr>
        <p:spPr>
          <a:xfrm>
            <a:off x="4572635" y="2010410"/>
            <a:ext cx="635" cy="786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7" name="文本框 6"/>
          <p:cNvSpPr txBox="1"/>
          <p:nvPr/>
        </p:nvSpPr>
        <p:spPr>
          <a:xfrm>
            <a:off x="2458720" y="221932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关联、轻度</a:t>
            </a:r>
            <a:r>
              <a:rPr lang="zh-CN" altLang="en-US"/>
              <a:t>汇聚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2820" y="4951095"/>
            <a:ext cx="7200265" cy="915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pplication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ata </a:t>
            </a:r>
            <a:r>
              <a:rPr lang="en-US" altLang="zh-CN" sz="32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tore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9" name="直接箭头连接符 8"/>
          <p:cNvCxnSpPr>
            <a:stCxn id="5" idx="2"/>
            <a:endCxn id="8" idx="0"/>
          </p:cNvCxnSpPr>
          <p:nvPr/>
        </p:nvCxnSpPr>
        <p:spPr>
          <a:xfrm>
            <a:off x="4573270" y="4173220"/>
            <a:ext cx="0" cy="777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0" name="文本框 9"/>
          <p:cNvSpPr txBox="1"/>
          <p:nvPr/>
        </p:nvSpPr>
        <p:spPr>
          <a:xfrm>
            <a:off x="3017520" y="4377690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7" grpId="0"/>
      <p:bldP spid="7" grpId="1"/>
      <p:bldP spid="5" grpId="0" animBg="1"/>
      <p:bldP spid="5" grpId="1" animBg="1"/>
      <p:bldP spid="10" grpId="0"/>
      <p:bldP spid="10" grpId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随着业务发展越来越多，分析库里的数据多而杂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解决：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分主题</a:t>
            </a:r>
            <a:endParaRPr lang="zh-CN" altLang="en-US" dirty="0" smtClean="0"/>
          </a:p>
          <a:p>
            <a:pPr marL="0" lvl="0" indent="0">
              <a:buNone/>
            </a:pPr>
            <a:endParaRPr lang="zh-CN" altLang="en-US" b="0" dirty="0" smtClean="0">
              <a:latin typeface="+mj-lt"/>
              <a:ea typeface="+mj-lt"/>
              <a:cs typeface="+mn-ea"/>
            </a:endParaRP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3313430"/>
            <a:ext cx="6261735" cy="32410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随着业务发展，数据日积月累，越来越多，算不动了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解决：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业务上，改用更适合分析的模型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维度建模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技术上，</a:t>
            </a:r>
            <a:endParaRPr lang="zh-CN" altLang="en-US" dirty="0" smtClean="0"/>
          </a:p>
          <a:p>
            <a:pPr lvl="2"/>
            <a:r>
              <a:rPr lang="zh-CN" altLang="en-US" sz="2000" dirty="0" smtClean="0"/>
              <a:t>放弃</a:t>
            </a:r>
            <a:r>
              <a:rPr lang="en-US" altLang="zh-CN" sz="2000" dirty="0" smtClean="0"/>
              <a:t>ACID</a:t>
            </a:r>
            <a:r>
              <a:rPr lang="zh-CN" altLang="en-US" sz="2000" dirty="0" smtClean="0"/>
              <a:t>和事务</a:t>
            </a:r>
            <a:endParaRPr lang="zh-CN" altLang="en-US" sz="2000" dirty="0" smtClean="0"/>
          </a:p>
          <a:p>
            <a:pPr lvl="2"/>
            <a:r>
              <a:rPr lang="zh-CN" altLang="en-US" dirty="0" smtClean="0"/>
              <a:t>使用大规模并行处理技术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使用列式存储技术</a:t>
            </a:r>
            <a:endParaRPr lang="zh-CN" altLang="en-US" dirty="0" smtClean="0"/>
          </a:p>
          <a:p>
            <a:pPr marL="0" lvl="0" indent="0">
              <a:buNone/>
            </a:pPr>
            <a:endParaRPr lang="zh-CN" altLang="en-US" b="0" dirty="0" smtClean="0">
              <a:latin typeface="+mj-lt"/>
              <a:ea typeface="+mj-lt"/>
              <a:cs typeface="+mn-ea"/>
            </a:endParaRP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什么是数据仓库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数据仓库是一个</a:t>
            </a:r>
            <a:r>
              <a:rPr lang="zh-CN" altLang="en-US" i="1" dirty="0" smtClean="0">
                <a:solidFill>
                  <a:srgbClr val="C00000"/>
                </a:solidFill>
              </a:rPr>
              <a:t>面向主题</a:t>
            </a:r>
            <a:r>
              <a:rPr lang="zh-CN" altLang="en-US" dirty="0" smtClean="0"/>
              <a:t>的、</a:t>
            </a:r>
            <a:r>
              <a:rPr lang="zh-CN" altLang="en-US" i="1" dirty="0" smtClean="0">
                <a:solidFill>
                  <a:srgbClr val="C00000"/>
                </a:solidFill>
              </a:rPr>
              <a:t>集成</a:t>
            </a:r>
            <a:r>
              <a:rPr lang="zh-CN" altLang="en-US" dirty="0" smtClean="0"/>
              <a:t>的、</a:t>
            </a:r>
            <a:r>
              <a:rPr lang="zh-CN" altLang="en-US" i="1" dirty="0" smtClean="0">
                <a:solidFill>
                  <a:srgbClr val="C00000"/>
                </a:solidFill>
              </a:rPr>
              <a:t>非易失</a:t>
            </a:r>
            <a:r>
              <a:rPr lang="zh-CN" altLang="en-US" dirty="0" smtClean="0"/>
              <a:t>的、</a:t>
            </a:r>
            <a:r>
              <a:rPr lang="zh-CN" altLang="en-US" i="1" dirty="0" smtClean="0">
                <a:solidFill>
                  <a:srgbClr val="C00000"/>
                </a:solidFill>
              </a:rPr>
              <a:t>随时间变化</a:t>
            </a:r>
            <a:r>
              <a:rPr lang="zh-CN" altLang="en-US" dirty="0" smtClean="0"/>
              <a:t>的，用来</a:t>
            </a:r>
            <a:r>
              <a:rPr lang="zh-CN" altLang="en-US" i="1" dirty="0" smtClean="0"/>
              <a:t>支持管理人员决策</a:t>
            </a:r>
            <a:r>
              <a:rPr lang="zh-CN" altLang="en-US" dirty="0" smtClean="0"/>
              <a:t>的数据集合。</a:t>
            </a:r>
            <a:endParaRPr lang="zh-CN" altLang="en-US" b="0" dirty="0" smtClean="0">
              <a:latin typeface="+mj-lt"/>
              <a:ea typeface="+mj-lt"/>
              <a:cs typeface="+mn-ea"/>
            </a:endParaRP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面向主题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操作型数据库的数据组织面向事务处理任务，各个业务系统之间各自分离，而数据仓库中的数据是按照一定的主题域进行组织。    </a:t>
            </a:r>
            <a:endParaRPr lang="zh-CN" altLang="en-US" b="0" dirty="0" smtClean="0">
              <a:latin typeface="+mj-lt"/>
              <a:ea typeface="+mj-lt"/>
              <a:cs typeface="+mn-ea"/>
            </a:endParaRPr>
          </a:p>
          <a:p>
            <a:pPr lvl="1"/>
            <a:r>
              <a:rPr lang="zh-CN" altLang="en-US" b="0" dirty="0" smtClean="0">
                <a:latin typeface="+mj-lt"/>
                <a:ea typeface="+mj-lt"/>
                <a:cs typeface="+mn-ea"/>
              </a:rPr>
              <a:t>主题是一个抽象的概念，是</a:t>
            </a:r>
            <a:r>
              <a:rPr lang="zh-CN" altLang="en-US" b="0" u="sng" dirty="0" smtClean="0">
                <a:solidFill>
                  <a:srgbClr val="C00000"/>
                </a:solidFill>
                <a:latin typeface="+mj-lt"/>
                <a:ea typeface="+mj-lt"/>
                <a:cs typeface="+mn-ea"/>
              </a:rPr>
              <a:t>数据归类</a:t>
            </a:r>
            <a:r>
              <a:rPr lang="zh-CN" altLang="en-US" b="0" dirty="0" smtClean="0">
                <a:latin typeface="+mj-lt"/>
                <a:ea typeface="+mj-lt"/>
                <a:cs typeface="+mn-ea"/>
              </a:rPr>
              <a:t>的标准，是指用户使用数据仓库进行决策时所关心的重点方面，一个主题通常与多个操作型信息系统相关。每一个主题基本对应一个宏观的分析领域。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面向事务处理的操作型数据库通常与某些特定的应用相关，数据库之间相互独立，并且往往是异构的。而数据仓库中的数据是在对原有分散的数据库数据</a:t>
            </a:r>
            <a:r>
              <a:rPr lang="zh-CN" altLang="en-US" u="sng" dirty="0" smtClean="0">
                <a:solidFill>
                  <a:srgbClr val="C00000"/>
                </a:solidFill>
              </a:rPr>
              <a:t>抽取</a:t>
            </a:r>
            <a:r>
              <a:rPr lang="zh-CN" altLang="en-US" dirty="0" smtClean="0"/>
              <a:t>、</a:t>
            </a:r>
            <a:r>
              <a:rPr lang="zh-CN" altLang="en-US" u="sng" dirty="0" smtClean="0">
                <a:solidFill>
                  <a:srgbClr val="C00000"/>
                </a:solidFill>
              </a:rPr>
              <a:t>清理</a:t>
            </a:r>
            <a:r>
              <a:rPr lang="zh-CN" altLang="en-US" dirty="0" smtClean="0"/>
              <a:t>的基础上经过系统加工、</a:t>
            </a:r>
            <a:r>
              <a:rPr lang="zh-CN" altLang="en-US" u="sng" dirty="0" smtClean="0">
                <a:solidFill>
                  <a:srgbClr val="C00000"/>
                </a:solidFill>
              </a:rPr>
              <a:t>汇总</a:t>
            </a:r>
            <a:r>
              <a:rPr lang="zh-CN" altLang="en-US" dirty="0" smtClean="0"/>
              <a:t>和整理得到的，必须消除源数据中的不</a:t>
            </a:r>
            <a:r>
              <a:rPr lang="zh-CN" altLang="en-US" u="sng" dirty="0" smtClean="0">
                <a:solidFill>
                  <a:srgbClr val="C00000"/>
                </a:solidFill>
              </a:rPr>
              <a:t>一致</a:t>
            </a:r>
            <a:r>
              <a:rPr lang="zh-CN" altLang="en-US" dirty="0" smtClean="0"/>
              <a:t>性，以保证数据仓库内的信息是关于整个企业的一致的全局信息。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具体如下：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1、数据进入数据仓库后、使用之前，必须经过加工与集成。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2、对不同的数据来源进行统一数据结构和编码。统一原始数 据中的所有矛盾之处，如字段的同名异义，异名同义，单位不统一，字长不一致等。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3、将原始数据结构做一个从面向应用到面向主题的大转变。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初识数仓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3893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非易失：</a:t>
            </a:r>
            <a:endParaRPr lang="zh-CN" altLang="en-US" dirty="0"/>
          </a:p>
          <a:p>
            <a:pPr lvl="1"/>
            <a:r>
              <a:rPr lang="zh-CN" altLang="en-US" dirty="0" smtClean="0"/>
              <a:t>操作型数据库中的数据通常实时更新，数据根据需要及时发生变化。数据仓库的数据主要供企业决策分析之用，所涉及的数据操作主要是数据查询，一旦某个数据进入数据仓库以后，一般情况下将被长期保留，也就是数据仓库中一般有大量的查询操作，但</a:t>
            </a:r>
            <a:r>
              <a:rPr lang="zh-CN" altLang="en-US" u="sng" dirty="0" smtClean="0">
                <a:solidFill>
                  <a:srgbClr val="C00000"/>
                </a:solidFill>
              </a:rPr>
              <a:t>修改和删除操作很少</a:t>
            </a:r>
            <a:r>
              <a:rPr lang="zh-CN" altLang="en-US" dirty="0" smtClean="0"/>
              <a:t>，通常只需要</a:t>
            </a:r>
            <a:r>
              <a:rPr lang="zh-CN" altLang="en-US" u="sng" dirty="0" smtClean="0">
                <a:solidFill>
                  <a:srgbClr val="C00000"/>
                </a:solidFill>
              </a:rPr>
              <a:t>定期的加载、刷新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数据仓库中包括了大量的历史数据。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数据经集成进入数据仓库后是极少或根本</a:t>
            </a:r>
            <a:r>
              <a:rPr lang="zh-CN" altLang="en-US" u="sng" dirty="0" smtClean="0">
                <a:solidFill>
                  <a:srgbClr val="C00000"/>
                </a:solidFill>
              </a:rPr>
              <a:t>不更新</a:t>
            </a:r>
            <a:r>
              <a:rPr lang="zh-CN" altLang="en-US" dirty="0" smtClean="0"/>
              <a:t>的。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随时间变化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/>
              <a:t>操作型数据库主要关心当前某一个时间段内的数据，而数据仓库中的数据通常包含历史信息，系统记录了企业从过去某一时点(如开始应用数据仓库的时点)到目前的各个阶段的信息，通过这些信息，可以对企业的发展历程和未来趋势做出定量分析和预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企业数据仓库的建设，是以现有企业业务系统和大量业务数据的积累为基础。数据仓库不是静态的概念，只有把信息及时交给需要这些信息的使用者，供他们做出改善其业务经营的决策，信息才能发挥作用，信息才有意义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随时间变化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/>
              <a:t>把信息加以整理归纳和重组，并及时提供给相应的管理决策人员，是数据仓库的根本任务。因此，从产业界的角度看，数据仓库建设是一个工程，是一个过程数据仓库内的数据时限一般在5-10年以上，甚至永不删除，这些数据的键码都包含时间项，标明数据的历史时期，方便做时间趋势分析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演进历史</a:t>
            </a:r>
            <a:endParaRPr lang="zh-CN" altLang="en-US" dirty="0" smtClean="0"/>
          </a:p>
        </p:txBody>
      </p:sp>
      <p:sp>
        <p:nvSpPr>
          <p:cNvPr id="58" name="Line 95"/>
          <p:cNvSpPr>
            <a:spLocks noChangeShapeType="1"/>
          </p:cNvSpPr>
          <p:nvPr/>
        </p:nvSpPr>
        <p:spPr bwMode="auto">
          <a:xfrm>
            <a:off x="3466556" y="2066953"/>
            <a:ext cx="18851" cy="340888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9" name="Line 96"/>
          <p:cNvSpPr>
            <a:spLocks noChangeShapeType="1"/>
          </p:cNvSpPr>
          <p:nvPr/>
        </p:nvSpPr>
        <p:spPr bwMode="auto">
          <a:xfrm>
            <a:off x="442913" y="5455738"/>
            <a:ext cx="851510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97"/>
          <p:cNvSpPr>
            <a:spLocks noChangeShapeType="1"/>
          </p:cNvSpPr>
          <p:nvPr/>
        </p:nvSpPr>
        <p:spPr bwMode="auto">
          <a:xfrm rot="16200000">
            <a:off x="-1382812" y="3658047"/>
            <a:ext cx="363557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515465" y="2275634"/>
            <a:ext cx="1260996" cy="301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kumimoji="0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的研究员致力于研究一种优化的技术架构，该架构试图将业务处理系统和分析系统分开，即将业务处理和分析处理分为不同层次，针对各自的特点采取不同的架构设计原则，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的研究员认为这两种信息处理的方式具有显著差别，以至于必须采取完全不同的架构和设计方法。但受限于当时的信息处理能力，这个研究仅仅停留在理论层面</a:t>
            </a:r>
            <a:endParaRPr kumimoji="0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 Box 99"/>
          <p:cNvSpPr txBox="1">
            <a:spLocks noChangeArrowheads="1"/>
          </p:cNvSpPr>
          <p:nvPr/>
        </p:nvSpPr>
        <p:spPr bwMode="auto">
          <a:xfrm>
            <a:off x="1973337" y="2275634"/>
            <a:ext cx="1440062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kumimoji="0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年代中后期，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公司结合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的研究结论，建立了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Technical Architecture2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）规范，该规范定义了分析系统的四个组成部分：数据获取、数据访问、目录和用户服务。这是系统架构的一次重大转变，第一次明确提出分析系统架构并将其运用于实践。</a:t>
            </a:r>
            <a:endParaRPr kumimoji="0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100"/>
          <p:cNvSpPr>
            <a:spLocks noChangeShapeType="1"/>
          </p:cNvSpPr>
          <p:nvPr/>
        </p:nvSpPr>
        <p:spPr bwMode="auto">
          <a:xfrm>
            <a:off x="1901229" y="2066953"/>
            <a:ext cx="6102" cy="34021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4" name="Line 101"/>
          <p:cNvSpPr>
            <a:spLocks noChangeShapeType="1"/>
          </p:cNvSpPr>
          <p:nvPr/>
        </p:nvSpPr>
        <p:spPr bwMode="auto">
          <a:xfrm>
            <a:off x="5079629" y="2147916"/>
            <a:ext cx="8801" cy="33279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7090266" y="5469083"/>
            <a:ext cx="10756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2008—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03"/>
          <p:cNvSpPr txBox="1">
            <a:spLocks noChangeArrowheads="1"/>
          </p:cNvSpPr>
          <p:nvPr/>
        </p:nvSpPr>
        <p:spPr bwMode="auto">
          <a:xfrm>
            <a:off x="5514702" y="5469083"/>
            <a:ext cx="6350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104"/>
          <p:cNvSpPr txBox="1">
            <a:spLocks noChangeArrowheads="1"/>
          </p:cNvSpPr>
          <p:nvPr/>
        </p:nvSpPr>
        <p:spPr bwMode="auto">
          <a:xfrm>
            <a:off x="3786510" y="5469083"/>
            <a:ext cx="6350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1988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105"/>
          <p:cNvSpPr txBox="1">
            <a:spLocks noChangeArrowheads="1"/>
          </p:cNvSpPr>
          <p:nvPr/>
        </p:nvSpPr>
        <p:spPr bwMode="auto">
          <a:xfrm>
            <a:off x="1907332" y="5469083"/>
            <a:ext cx="136205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106"/>
          <p:cNvSpPr txBox="1">
            <a:spLocks noChangeArrowheads="1"/>
          </p:cNvSpPr>
          <p:nvPr/>
        </p:nvSpPr>
        <p:spPr bwMode="auto">
          <a:xfrm>
            <a:off x="528789" y="5469083"/>
            <a:ext cx="130837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11"/>
          <p:cNvSpPr txBox="1">
            <a:spLocks noChangeArrowheads="1"/>
          </p:cNvSpPr>
          <p:nvPr/>
        </p:nvSpPr>
        <p:spPr bwMode="auto">
          <a:xfrm>
            <a:off x="3527270" y="2275635"/>
            <a:ext cx="1526615" cy="301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kumimoji="0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公司第一次提出了信息仓库（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InformationWarehouse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）的概念，并称之为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VITAL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规范（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VirtuallyIntegrated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Technical Architecture Lifecycle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VITAL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种信息仓库组件，包括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、图形化界面、面向对象的组件以及局域网等。至此，数据仓库的基本原理、技术架构以及分析系统的主要原则都已确定，数据仓库初具雏形。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kumimoji="0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Freeform 113"/>
          <p:cNvSpPr/>
          <p:nvPr/>
        </p:nvSpPr>
        <p:spPr bwMode="auto">
          <a:xfrm>
            <a:off x="6682877" y="1840258"/>
            <a:ext cx="2131121" cy="323850"/>
          </a:xfrm>
          <a:custGeom>
            <a:avLst/>
            <a:gdLst>
              <a:gd name="T0" fmla="*/ 820 w 1120"/>
              <a:gd name="T1" fmla="*/ 0 h 673"/>
              <a:gd name="T2" fmla="*/ 1119 w 1120"/>
              <a:gd name="T3" fmla="*/ 336 h 673"/>
              <a:gd name="T4" fmla="*/ 820 w 1120"/>
              <a:gd name="T5" fmla="*/ 672 h 673"/>
              <a:gd name="T6" fmla="*/ 0 w 1120"/>
              <a:gd name="T7" fmla="*/ 672 h 673"/>
              <a:gd name="T8" fmla="*/ 0 w 1120"/>
              <a:gd name="T9" fmla="*/ 0 h 673"/>
              <a:gd name="T10" fmla="*/ 820 w 1120"/>
              <a:gd name="T11" fmla="*/ 0 h 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0"/>
              <a:gd name="T19" fmla="*/ 0 h 673"/>
              <a:gd name="T20" fmla="*/ 1120 w 1120"/>
              <a:gd name="T21" fmla="*/ 673 h 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0" h="673">
                <a:moveTo>
                  <a:pt x="820" y="0"/>
                </a:moveTo>
                <a:lnTo>
                  <a:pt x="1119" y="336"/>
                </a:lnTo>
                <a:lnTo>
                  <a:pt x="820" y="672"/>
                </a:lnTo>
                <a:lnTo>
                  <a:pt x="0" y="672"/>
                </a:lnTo>
                <a:lnTo>
                  <a:pt x="0" y="0"/>
                </a:lnTo>
                <a:lnTo>
                  <a:pt x="820" y="0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3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114"/>
          <p:cNvSpPr/>
          <p:nvPr/>
        </p:nvSpPr>
        <p:spPr bwMode="auto">
          <a:xfrm>
            <a:off x="5088431" y="1840258"/>
            <a:ext cx="1925367" cy="323850"/>
          </a:xfrm>
          <a:custGeom>
            <a:avLst/>
            <a:gdLst>
              <a:gd name="T0" fmla="*/ 820 w 1120"/>
              <a:gd name="T1" fmla="*/ 0 h 673"/>
              <a:gd name="T2" fmla="*/ 1119 w 1120"/>
              <a:gd name="T3" fmla="*/ 336 h 673"/>
              <a:gd name="T4" fmla="*/ 820 w 1120"/>
              <a:gd name="T5" fmla="*/ 672 h 673"/>
              <a:gd name="T6" fmla="*/ 0 w 1120"/>
              <a:gd name="T7" fmla="*/ 672 h 673"/>
              <a:gd name="T8" fmla="*/ 0 w 1120"/>
              <a:gd name="T9" fmla="*/ 0 h 673"/>
              <a:gd name="T10" fmla="*/ 820 w 1120"/>
              <a:gd name="T11" fmla="*/ 0 h 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0"/>
              <a:gd name="T19" fmla="*/ 0 h 673"/>
              <a:gd name="T20" fmla="*/ 1120 w 1120"/>
              <a:gd name="T21" fmla="*/ 673 h 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0" h="673">
                <a:moveTo>
                  <a:pt x="820" y="0"/>
                </a:moveTo>
                <a:lnTo>
                  <a:pt x="1119" y="336"/>
                </a:lnTo>
                <a:lnTo>
                  <a:pt x="820" y="672"/>
                </a:lnTo>
                <a:lnTo>
                  <a:pt x="0" y="672"/>
                </a:lnTo>
                <a:lnTo>
                  <a:pt x="0" y="0"/>
                </a:lnTo>
                <a:lnTo>
                  <a:pt x="820" y="0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3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115"/>
          <p:cNvSpPr/>
          <p:nvPr/>
        </p:nvSpPr>
        <p:spPr bwMode="auto">
          <a:xfrm>
            <a:off x="3556372" y="1840258"/>
            <a:ext cx="1873250" cy="323850"/>
          </a:xfrm>
          <a:custGeom>
            <a:avLst/>
            <a:gdLst>
              <a:gd name="T0" fmla="*/ 820 w 1121"/>
              <a:gd name="T1" fmla="*/ 0 h 673"/>
              <a:gd name="T2" fmla="*/ 1120 w 1121"/>
              <a:gd name="T3" fmla="*/ 336 h 673"/>
              <a:gd name="T4" fmla="*/ 820 w 1121"/>
              <a:gd name="T5" fmla="*/ 672 h 673"/>
              <a:gd name="T6" fmla="*/ 0 w 1121"/>
              <a:gd name="T7" fmla="*/ 672 h 673"/>
              <a:gd name="T8" fmla="*/ 0 w 1121"/>
              <a:gd name="T9" fmla="*/ 0 h 673"/>
              <a:gd name="T10" fmla="*/ 820 w 1121"/>
              <a:gd name="T11" fmla="*/ 0 h 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1"/>
              <a:gd name="T19" fmla="*/ 0 h 673"/>
              <a:gd name="T20" fmla="*/ 1121 w 1121"/>
              <a:gd name="T21" fmla="*/ 673 h 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1" h="673">
                <a:moveTo>
                  <a:pt x="820" y="0"/>
                </a:moveTo>
                <a:lnTo>
                  <a:pt x="1120" y="336"/>
                </a:lnTo>
                <a:lnTo>
                  <a:pt x="820" y="672"/>
                </a:lnTo>
                <a:lnTo>
                  <a:pt x="0" y="672"/>
                </a:lnTo>
                <a:lnTo>
                  <a:pt x="0" y="0"/>
                </a:lnTo>
                <a:lnTo>
                  <a:pt x="820" y="0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3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reeform 116"/>
          <p:cNvSpPr/>
          <p:nvPr/>
        </p:nvSpPr>
        <p:spPr bwMode="auto">
          <a:xfrm>
            <a:off x="1973338" y="1840258"/>
            <a:ext cx="2016125" cy="323850"/>
          </a:xfrm>
          <a:custGeom>
            <a:avLst/>
            <a:gdLst>
              <a:gd name="T0" fmla="*/ 820 w 1120"/>
              <a:gd name="T1" fmla="*/ 0 h 673"/>
              <a:gd name="T2" fmla="*/ 1119 w 1120"/>
              <a:gd name="T3" fmla="*/ 336 h 673"/>
              <a:gd name="T4" fmla="*/ 820 w 1120"/>
              <a:gd name="T5" fmla="*/ 672 h 673"/>
              <a:gd name="T6" fmla="*/ 0 w 1120"/>
              <a:gd name="T7" fmla="*/ 672 h 673"/>
              <a:gd name="T8" fmla="*/ 0 w 1120"/>
              <a:gd name="T9" fmla="*/ 0 h 673"/>
              <a:gd name="T10" fmla="*/ 820 w 1120"/>
              <a:gd name="T11" fmla="*/ 0 h 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0"/>
              <a:gd name="T19" fmla="*/ 0 h 673"/>
              <a:gd name="T20" fmla="*/ 1120 w 1120"/>
              <a:gd name="T21" fmla="*/ 673 h 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0" h="673">
                <a:moveTo>
                  <a:pt x="820" y="0"/>
                </a:moveTo>
                <a:lnTo>
                  <a:pt x="1119" y="336"/>
                </a:lnTo>
                <a:lnTo>
                  <a:pt x="820" y="672"/>
                </a:lnTo>
                <a:lnTo>
                  <a:pt x="0" y="672"/>
                </a:lnTo>
                <a:lnTo>
                  <a:pt x="0" y="0"/>
                </a:lnTo>
                <a:lnTo>
                  <a:pt x="820" y="0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3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17"/>
          <p:cNvSpPr>
            <a:spLocks noChangeArrowheads="1"/>
          </p:cNvSpPr>
          <p:nvPr/>
        </p:nvSpPr>
        <p:spPr bwMode="auto">
          <a:xfrm>
            <a:off x="2529584" y="1893842"/>
            <a:ext cx="766762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探索阶段</a:t>
            </a:r>
            <a:endParaRPr kumimoji="0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18"/>
          <p:cNvSpPr>
            <a:spLocks noChangeArrowheads="1"/>
          </p:cNvSpPr>
          <p:nvPr/>
        </p:nvSpPr>
        <p:spPr bwMode="auto">
          <a:xfrm>
            <a:off x="4116542" y="1893842"/>
            <a:ext cx="71755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雏形阶段</a:t>
            </a:r>
            <a:endParaRPr kumimoji="0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120"/>
          <p:cNvSpPr/>
          <p:nvPr/>
        </p:nvSpPr>
        <p:spPr bwMode="auto">
          <a:xfrm>
            <a:off x="462186" y="1840258"/>
            <a:ext cx="1943100" cy="323850"/>
          </a:xfrm>
          <a:custGeom>
            <a:avLst/>
            <a:gdLst>
              <a:gd name="T0" fmla="*/ 820 w 1120"/>
              <a:gd name="T1" fmla="*/ 0 h 673"/>
              <a:gd name="T2" fmla="*/ 1119 w 1120"/>
              <a:gd name="T3" fmla="*/ 336 h 673"/>
              <a:gd name="T4" fmla="*/ 820 w 1120"/>
              <a:gd name="T5" fmla="*/ 672 h 673"/>
              <a:gd name="T6" fmla="*/ 0 w 1120"/>
              <a:gd name="T7" fmla="*/ 672 h 673"/>
              <a:gd name="T8" fmla="*/ 0 w 1120"/>
              <a:gd name="T9" fmla="*/ 0 h 673"/>
              <a:gd name="T10" fmla="*/ 820 w 1120"/>
              <a:gd name="T11" fmla="*/ 0 h 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0"/>
              <a:gd name="T19" fmla="*/ 0 h 673"/>
              <a:gd name="T20" fmla="*/ 1120 w 1120"/>
              <a:gd name="T21" fmla="*/ 673 h 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0" h="673">
                <a:moveTo>
                  <a:pt x="820" y="0"/>
                </a:moveTo>
                <a:lnTo>
                  <a:pt x="1119" y="336"/>
                </a:lnTo>
                <a:lnTo>
                  <a:pt x="820" y="672"/>
                </a:lnTo>
                <a:lnTo>
                  <a:pt x="0" y="672"/>
                </a:lnTo>
                <a:lnTo>
                  <a:pt x="0" y="0"/>
                </a:lnTo>
                <a:lnTo>
                  <a:pt x="820" y="0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3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121"/>
          <p:cNvSpPr>
            <a:spLocks noChangeArrowheads="1"/>
          </p:cNvSpPr>
          <p:nvPr/>
        </p:nvSpPr>
        <p:spPr bwMode="auto">
          <a:xfrm>
            <a:off x="894235" y="1903890"/>
            <a:ext cx="72072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萌芽阶段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122"/>
          <p:cNvSpPr>
            <a:spLocks noChangeArrowheads="1"/>
          </p:cNvSpPr>
          <p:nvPr/>
        </p:nvSpPr>
        <p:spPr bwMode="auto">
          <a:xfrm>
            <a:off x="5645002" y="1903890"/>
            <a:ext cx="72072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确立阶段</a:t>
            </a:r>
            <a:endParaRPr kumimoji="0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125"/>
          <p:cNvSpPr txBox="1">
            <a:spLocks noChangeArrowheads="1"/>
          </p:cNvSpPr>
          <p:nvPr/>
        </p:nvSpPr>
        <p:spPr bwMode="auto">
          <a:xfrm>
            <a:off x="5213635" y="2275833"/>
            <a:ext cx="1584176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kumimoji="0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Bill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Inmon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出版了他的第一本关于数据仓库的书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《Building the Data Warehouse》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，标志着数据仓库概念的确立。该书指出，数据仓库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DataWarehouse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是一个面向主题的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(Subject Oriented)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、集成的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(Integrated)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、相对稳定的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(Non-Volatile)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、反映历史变化的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 Variant)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数据集合，用于支持管理决策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(Decision-Making Support)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。该书还提供了建立数据仓库的指导意见和基本原则。凭借着这本书，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Bill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Inmon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被称为数据仓库之父。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kumimoji="0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kumimoji="0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27"/>
          <p:cNvSpPr>
            <a:spLocks noChangeArrowheads="1"/>
          </p:cNvSpPr>
          <p:nvPr/>
        </p:nvSpPr>
        <p:spPr bwMode="auto">
          <a:xfrm>
            <a:off x="7032647" y="1893842"/>
            <a:ext cx="134912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下一代数据仓库</a:t>
            </a:r>
            <a:endParaRPr kumimoji="0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Line 101"/>
          <p:cNvSpPr>
            <a:spLocks noChangeShapeType="1"/>
          </p:cNvSpPr>
          <p:nvPr/>
        </p:nvSpPr>
        <p:spPr bwMode="auto">
          <a:xfrm>
            <a:off x="6797774" y="2228755"/>
            <a:ext cx="0" cy="322698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3" name="Text Box 125"/>
          <p:cNvSpPr txBox="1">
            <a:spLocks noChangeArrowheads="1"/>
          </p:cNvSpPr>
          <p:nvPr/>
        </p:nvSpPr>
        <p:spPr bwMode="auto">
          <a:xfrm>
            <a:off x="7013798" y="2347642"/>
            <a:ext cx="145809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kumimoji="0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kumimoji="0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Bill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Inmon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《DW2.0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下一代数据仓库的架构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，相对于以前数据仓库，在数据生命周期、非结构化数据、元数据、技术基础等几个当面进行了加强</a:t>
            </a:r>
            <a:endParaRPr kumimoji="0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kumimoji="0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0" grpId="0" bldLvl="0" animBg="1"/>
      <p:bldP spid="61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1" grpId="0" bldLvl="0" animBg="1"/>
      <p:bldP spid="72" grpId="0" bldLvl="0" animBg="1"/>
      <p:bldP spid="73" grpId="0" bldLvl="0" animBg="1"/>
      <p:bldP spid="74" grpId="0" bldLvl="0" animBg="1"/>
      <p:bldP spid="75" grpId="0"/>
      <p:bldP spid="76" grpId="0"/>
      <p:bldP spid="77" grpId="0" bldLvl="0" animBg="1"/>
      <p:bldP spid="78" grpId="0"/>
      <p:bldP spid="79" grpId="0"/>
      <p:bldP spid="80" grpId="0"/>
      <p:bldP spid="81" grpId="0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4035" y="5922645"/>
            <a:ext cx="8070850" cy="707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分层结构</a:t>
            </a:r>
            <a:endParaRPr lang="zh-CN" altLang="en-US" dirty="0" smtClean="0"/>
          </a:p>
        </p:txBody>
      </p:sp>
      <p:sp>
        <p:nvSpPr>
          <p:cNvPr id="3" name="圆柱形 2"/>
          <p:cNvSpPr/>
          <p:nvPr/>
        </p:nvSpPr>
        <p:spPr>
          <a:xfrm>
            <a:off x="1940560" y="5988685"/>
            <a:ext cx="864235" cy="5765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3352165" y="5988685"/>
            <a:ext cx="864235" cy="5765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768850" y="5988685"/>
            <a:ext cx="863600" cy="57594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194425" y="5989320"/>
            <a:ext cx="863600" cy="57594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4865370"/>
            <a:ext cx="8070850" cy="4559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O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peration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tore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3872230" y="4352925"/>
            <a:ext cx="1393825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032250" y="5402580"/>
            <a:ext cx="1074420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ETL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" y="3797935"/>
            <a:ext cx="8070850" cy="470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etail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3875405" y="3280410"/>
            <a:ext cx="1393825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汇聚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" y="2718435"/>
            <a:ext cx="8070850" cy="470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ummary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3875405" y="2188210"/>
            <a:ext cx="1393825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3400" y="1613535"/>
            <a:ext cx="8070850" cy="470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pplication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tore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400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报表展示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3195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即席查询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2355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数据分析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9925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数据挖掘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" grpId="0" animBg="1"/>
      <p:bldP spid="4" grpId="0" animBg="1"/>
      <p:bldP spid="6" grpId="0" animBg="1"/>
      <p:bldP spid="7" grpId="0" animBg="1"/>
      <p:bldP spid="3" grpId="1" animBg="1"/>
      <p:bldP spid="4" grpId="1" animBg="1"/>
      <p:bldP spid="6" grpId="1" animBg="1"/>
      <p:bldP spid="7" grpId="1" animBg="1"/>
      <p:bldP spid="12" grpId="0" animBg="1"/>
      <p:bldP spid="12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19" grpId="1" animBg="1"/>
      <p:bldP spid="20" grpId="1" animBg="1"/>
      <p:bldP spid="21" grpId="1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与数据库对比</a:t>
            </a:r>
            <a:endParaRPr lang="zh-CN" altLang="en-US" dirty="0" smtClean="0"/>
          </a:p>
        </p:txBody>
      </p:sp>
      <p:pic>
        <p:nvPicPr>
          <p:cNvPr id="5" name="图片 4" descr="wp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1042035"/>
            <a:ext cx="8540750" cy="47745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背景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传统的实体-关系建模，为了消除数据冗余，数据被划分了许多离散的实体。这对，操作型处理性能的提高有很大的用处。但对于关联分析来说，过于复杂、效率太低。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我们要的是直观高效的数据检索！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要建设数据仓库，就不得不提到数仓建模。Inmon和Kimball是最常见的两种架构。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两种建模方式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自上而下建模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/>
              <a:t>Inmon主张自上而下的架构，它将数据仓库定义为整个企业级的集中存储。</a:t>
            </a:r>
            <a:r>
              <a:rPr lang="en-US" altLang="zh-CN" u="sng" dirty="0" smtClean="0">
                <a:solidFill>
                  <a:srgbClr val="C00000"/>
                </a:solidFill>
              </a:rPr>
              <a:t>数据仓库存放着最低的详细级别的原子数据</a:t>
            </a:r>
            <a:r>
              <a:rPr lang="en-US" altLang="zh-CN" dirty="0" smtClean="0"/>
              <a:t>。维度数据集市只是在数据仓库完成后才创建的。因此，数据仓库是企业信息工厂（CIF）的中心，它为交付商业智能提供逻辑框架。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不同的OLTP数据集中到面向主题、集成的、不易失的和时间变化的结构中，用于以后的分析。且数据可以通过下钻到最细层，或者上卷到汇总层。数据集市应该是数据仓库的子集，每个数据集市是针对独立部门特殊设计的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两种建模方式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自上而下建模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lvl="0" indent="0">
              <a:buNone/>
            </a:pPr>
            <a:endParaRPr lang="zh-CN" altLang="en-US" dirty="0" smtClean="0"/>
          </a:p>
        </p:txBody>
      </p:sp>
      <p:pic>
        <p:nvPicPr>
          <p:cNvPr id="5" name="图片 4" descr="image-202007081547076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1971675"/>
            <a:ext cx="5920105" cy="4429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两种建模方式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自上而下建模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lvl="0" indent="0">
              <a:buNone/>
            </a:pP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6805" y="1083945"/>
            <a:ext cx="4200525" cy="5429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假设现在我们有如下三张表：</a:t>
            </a:r>
            <a:endParaRPr lang="zh-CN" altLang="en-US" dirty="0"/>
          </a:p>
          <a:p>
            <a:pPr lvl="1"/>
            <a:r>
              <a:rPr lang="en-US" altLang="zh-CN" dirty="0" smtClean="0"/>
              <a:t>tb_user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tb_product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tb_order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66800" y="2324100"/>
          <a:ext cx="74066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/>
                <a:gridCol w="960120"/>
                <a:gridCol w="813435"/>
                <a:gridCol w="826135"/>
                <a:gridCol w="1116965"/>
                <a:gridCol w="1026795"/>
                <a:gridCol w="20040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birth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register_time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066800" y="3873500"/>
          <a:ext cx="38709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850265"/>
                <a:gridCol w="1345565"/>
                <a:gridCol w="964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category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detail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066800" y="5379720"/>
          <a:ext cx="72980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65"/>
                <a:gridCol w="621665"/>
                <a:gridCol w="634365"/>
                <a:gridCol w="799465"/>
                <a:gridCol w="1764665"/>
                <a:gridCol w="1847850"/>
                <a:gridCol w="1008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update_time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两种建模方式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自下而上</a:t>
            </a:r>
            <a:r>
              <a:rPr lang="zh-CN" altLang="en-US" dirty="0" smtClean="0"/>
              <a:t>建模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/>
              <a:t>Kimball架构是一种自下而上的架构，它认为</a:t>
            </a:r>
            <a:r>
              <a:rPr lang="en-US" altLang="zh-CN" u="sng" dirty="0" smtClean="0">
                <a:solidFill>
                  <a:srgbClr val="C00000"/>
                </a:solidFill>
              </a:rPr>
              <a:t>数据仓库是一系列数据集市的集合</a:t>
            </a:r>
            <a:r>
              <a:rPr lang="en-US" altLang="zh-CN" dirty="0" smtClean="0"/>
              <a:t>。它首先建立最重要的业务单元或部门的数据集市。这些数据集市可以为透视组织数据提供一个较窄的视图，需要的时候，这些数据集市还可以与更大的数据仓库合并在一起。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imball将数据仓库定义为“一份针对查询和分析做特别结构化的事物数据拷贝。”Kimball的数据仓库结构就是著名的数据仓库总线。企业可以通过一系列维数相同的数据集市递增地构建数据仓库，通过使用一致的维度，能够共同看到不同数据集市中的信息，这表示它们拥有公共定义的元素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两种建模方式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自下而上</a:t>
            </a:r>
            <a:r>
              <a:rPr lang="zh-CN" altLang="en-US" dirty="0" smtClean="0"/>
              <a:t>建模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4" name="图片 3" descr="image-202007081547259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1903095"/>
            <a:ext cx="6414770" cy="4194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两种建模方式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自下而上</a:t>
            </a:r>
            <a:r>
              <a:rPr lang="zh-CN" altLang="en-US" dirty="0" smtClean="0"/>
              <a:t>建模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1125" y="1011555"/>
            <a:ext cx="4370705" cy="5574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在维度建模中，每张表不再是一个个的实体，而是分为</a:t>
            </a:r>
            <a:r>
              <a:rPr lang="zh-CN" altLang="en-US" dirty="0" smtClean="0">
                <a:solidFill>
                  <a:srgbClr val="C00000"/>
                </a:solidFill>
              </a:rPr>
              <a:t>事实表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维度表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事实表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事实表是指在现实世界中的操作型事件，其所产生的可度量数值，存储在事实表中。从最低的粒度级别来看，事实表行对应一个度量事件。比如，小明今天在淘宝上买了一双鞋。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50315" y="3975100"/>
          <a:ext cx="62953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607060"/>
                <a:gridCol w="534670"/>
                <a:gridCol w="541020"/>
                <a:gridCol w="690880"/>
                <a:gridCol w="668020"/>
                <a:gridCol w="419100"/>
                <a:gridCol w="538480"/>
                <a:gridCol w="405130"/>
                <a:gridCol w="518160"/>
                <a:gridCol w="284480"/>
                <a:gridCol w="6489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uid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name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addr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birth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gender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phone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pid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price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oid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num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...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status</a:t>
                      </a:r>
                      <a:endParaRPr lang="en-US" altLang="zh-CN" sz="10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...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小明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深圳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...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10086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...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...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...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已付款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维度</a:t>
            </a:r>
            <a:r>
              <a:rPr lang="zh-CN" altLang="en-US" dirty="0" smtClean="0"/>
              <a:t>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维度表是对业务过程的上下文描述，主要包含代理键、文本信息和离散的数字。它是进入事实表的入口，丰富的维度属性给出了对事实表的分析切割能力。比如地点维度：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比如日期</a:t>
            </a:r>
            <a:r>
              <a:rPr lang="zh-CN" altLang="en-US" dirty="0" smtClean="0"/>
              <a:t>维度：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31515" y="3276600"/>
          <a:ext cx="433197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607060"/>
                <a:gridCol w="598170"/>
                <a:gridCol w="668020"/>
                <a:gridCol w="640080"/>
                <a:gridCol w="624840"/>
                <a:gridCol w="640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国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省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市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县</a:t>
                      </a:r>
                      <a:r>
                        <a:rPr lang="en-US" altLang="zh-CN" sz="1400" b="1"/>
                        <a:t>/</a:t>
                      </a:r>
                      <a:r>
                        <a:rPr lang="zh-CN" altLang="en-US" sz="1400" b="1"/>
                        <a:t>区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街道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邮编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地址</a:t>
                      </a:r>
                      <a:endParaRPr lang="zh-CN" altLang="en-US" sz="14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中国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广东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深圳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南山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粤海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263015" y="4711700"/>
          <a:ext cx="7474585" cy="127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"/>
                <a:gridCol w="554990"/>
                <a:gridCol w="612140"/>
                <a:gridCol w="579755"/>
                <a:gridCol w="596900"/>
                <a:gridCol w="786765"/>
                <a:gridCol w="805815"/>
                <a:gridCol w="634365"/>
                <a:gridCol w="544830"/>
                <a:gridCol w="583565"/>
                <a:gridCol w="430530"/>
                <a:gridCol w="755015"/>
              </a:tblGrid>
              <a:tr h="746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星期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纪元日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纪元周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纪元月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纪元年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周末指示符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月末指示符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财政周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财政月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财政年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...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节假日指示符</a:t>
                      </a:r>
                      <a:endParaRPr lang="zh-CN" altLang="en-US" sz="1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2020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端午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两种表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维度</a:t>
            </a:r>
            <a:r>
              <a:rPr lang="zh-CN" altLang="en-US" dirty="0" smtClean="0"/>
              <a:t>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比如栅格维度：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59560" y="2353945"/>
          <a:ext cx="9893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栅格大小</a:t>
                      </a:r>
                      <a:endParaRPr lang="zh-CN" altLang="en-US" sz="1400" b="1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10m</a:t>
                      </a:r>
                      <a:endParaRPr lang="en-US" altLang="zh-CN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20m</a:t>
                      </a:r>
                      <a:endParaRPr lang="en-US" altLang="zh-CN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40m</a:t>
                      </a:r>
                      <a:endParaRPr lang="en-US" altLang="zh-CN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80m</a:t>
                      </a:r>
                      <a:endParaRPr lang="en-US" altLang="zh-CN" sz="14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三种模型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在维度建模的基础上又分为三种模型：</a:t>
            </a:r>
            <a:r>
              <a:rPr lang="zh-CN" altLang="en-US" dirty="0" smtClean="0">
                <a:solidFill>
                  <a:srgbClr val="C00000"/>
                </a:solidFill>
              </a:rPr>
              <a:t>星型模型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雪花模型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星座模型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三种模型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星型模型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星型模型特别简单，就是将维度表连接到事实表上</a:t>
            </a:r>
            <a:endParaRPr lang="zh-CN" altLang="en-US" dirty="0" smtClean="0"/>
          </a:p>
        </p:txBody>
      </p:sp>
      <p:pic>
        <p:nvPicPr>
          <p:cNvPr id="4" name="图片 3" descr="image-202007081613509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0" y="2567305"/>
            <a:ext cx="5723890" cy="35775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三种模型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雪花</a:t>
            </a:r>
            <a:r>
              <a:rPr lang="zh-CN" altLang="en-US" dirty="0" smtClean="0"/>
              <a:t>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雪花模型与星型模型的区别主要在于维度的层级，标准的星型模型维度只有一层，而雪花模型可能会涉及多级。</a:t>
            </a:r>
            <a:endParaRPr lang="zh-CN" altLang="en-US" dirty="0" smtClean="0"/>
          </a:p>
        </p:txBody>
      </p:sp>
      <p:pic>
        <p:nvPicPr>
          <p:cNvPr id="4" name="图片 3" descr="image-20200708161422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0" y="2800350"/>
            <a:ext cx="5805170" cy="3600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</a:t>
            </a:r>
            <a:r>
              <a:rPr lang="zh-CN" altLang="en-US" dirty="0" smtClean="0"/>
              <a:t>求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分析哪个地方的用户剁手最厉害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分析近一年，每月新增用户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分析各个年龄段用户的购买频率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分析</a:t>
            </a:r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三种模型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星座</a:t>
            </a:r>
            <a:r>
              <a:rPr lang="zh-CN" altLang="en-US" dirty="0" smtClean="0"/>
              <a:t>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星座模型与前两种情况的区别是事实表的数量，星座模型是基于多个事实表。</a:t>
            </a:r>
            <a:endParaRPr lang="zh-CN" altLang="en-US" dirty="0" smtClean="0"/>
          </a:p>
        </p:txBody>
      </p:sp>
      <p:pic>
        <p:nvPicPr>
          <p:cNvPr id="4" name="图片 3" descr="image-20200708161520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2682875"/>
            <a:ext cx="5931535" cy="3819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维度建模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三种模型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模型选择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考虑性能优先还是灵活优先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实际开发中，不会绝对选择一种，根据情况灵活组合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但是整体来看，更倾向于维度更少的星型模型。尤其是Hadoop体系，减少Join就是减少Shuffle，性能差距很大。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因为业务库繁忙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所以我们要把数据抽取出来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因为要抽取的库很多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所以有必要统一抽取程序和抽取层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因为很多分析都依赖于同一张关联表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所以可以抽象一层明细层，</a:t>
            </a:r>
            <a:r>
              <a:rPr lang="zh-CN" altLang="en-US" dirty="0" smtClean="0"/>
              <a:t>把表先算出来，以备后用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因为要分析的业务越来越多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所以需要分主题域</a:t>
            </a:r>
            <a:endParaRPr lang="zh-CN" altLang="en-US" dirty="0" smtClean="0"/>
          </a:p>
          <a:p>
            <a:pPr lvl="0"/>
            <a:r>
              <a:rPr lang="zh-CN" altLang="en-US" dirty="0" smtClean="0">
                <a:sym typeface="+mn-ea"/>
              </a:rPr>
              <a:t>因为</a:t>
            </a:r>
            <a:r>
              <a:rPr lang="en-US" altLang="zh-CN" dirty="0" smtClean="0">
                <a:sym typeface="+mn-ea"/>
              </a:rPr>
              <a:t>E-R</a:t>
            </a:r>
            <a:r>
              <a:rPr lang="zh-CN" altLang="en-US" dirty="0" smtClean="0">
                <a:sym typeface="+mn-ea"/>
              </a:rPr>
              <a:t>模型不适合分析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所以使用维度建模</a:t>
            </a:r>
            <a:endParaRPr lang="zh-CN" altLang="en-US" dirty="0" smtClean="0"/>
          </a:p>
          <a:p>
            <a:r>
              <a:rPr lang="zh-CN" altLang="en-US" dirty="0" smtClean="0"/>
              <a:t>因为要处理的数据量越来越大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所以使用大数据数仓技术进行处理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4035" y="5922645"/>
            <a:ext cx="8070850" cy="707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圆柱形 2"/>
          <p:cNvSpPr/>
          <p:nvPr/>
        </p:nvSpPr>
        <p:spPr>
          <a:xfrm>
            <a:off x="1940560" y="5988685"/>
            <a:ext cx="864235" cy="5765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3352165" y="5988685"/>
            <a:ext cx="864235" cy="5765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768850" y="5988685"/>
            <a:ext cx="863600" cy="57594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194425" y="5989320"/>
            <a:ext cx="863600" cy="57594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4865370"/>
            <a:ext cx="8070850" cy="4559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O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peration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tore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3872230" y="4352925"/>
            <a:ext cx="1393825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032250" y="5402580"/>
            <a:ext cx="1074420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ETL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" y="3797935"/>
            <a:ext cx="8070850" cy="470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etail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3875405" y="3280410"/>
            <a:ext cx="1393825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汇聚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" y="2718435"/>
            <a:ext cx="8070850" cy="470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ummary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3875405" y="2188210"/>
            <a:ext cx="1393825" cy="431165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3400" y="1613535"/>
            <a:ext cx="8070850" cy="470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pplication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tore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400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报表展示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3195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即席查询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2355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数据分析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9925" y="908685"/>
            <a:ext cx="1584325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数据挖掘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6749415" y="4982845"/>
            <a:ext cx="1665605" cy="746125"/>
          </a:xfrm>
          <a:prstGeom prst="cloudCallout">
            <a:avLst>
              <a:gd name="adj1" fmla="val -75505"/>
              <a:gd name="adj2" fmla="val 491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数据清洗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533400" y="3711575"/>
            <a:ext cx="2070100" cy="746125"/>
          </a:xfrm>
          <a:prstGeom prst="cloudCallout">
            <a:avLst>
              <a:gd name="adj1" fmla="val 48006"/>
              <a:gd name="adj2" fmla="val 678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形成事实表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749415" y="1613535"/>
            <a:ext cx="1637665" cy="746125"/>
          </a:xfrm>
          <a:prstGeom prst="cloudCallout">
            <a:avLst>
              <a:gd name="adj1" fmla="val -52636"/>
              <a:gd name="adj2" fmla="val 603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维度分析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3" grpId="0" bldLvl="0" animBg="1"/>
      <p:bldP spid="4" grpId="0" bldLvl="0" animBg="1"/>
      <p:bldP spid="6" grpId="0" bldLvl="0" animBg="1"/>
      <p:bldP spid="7" grpId="0" bldLvl="0" animBg="1"/>
      <p:bldP spid="3" grpId="1" animBg="1"/>
      <p:bldP spid="4" grpId="1" animBg="1"/>
      <p:bldP spid="6" grpId="1" animBg="1"/>
      <p:bldP spid="7" grpId="1" animBg="1"/>
      <p:bldP spid="12" grpId="0" bldLvl="0" animBg="1"/>
      <p:bldP spid="12" grpId="1" animBg="1"/>
      <p:bldP spid="9" grpId="0" bldLvl="0" animBg="1"/>
      <p:bldP spid="9" grpId="1" animBg="1"/>
      <p:bldP spid="11" grpId="0" bldLvl="0" animBg="1"/>
      <p:bldP spid="11" grpId="1" animBg="1"/>
      <p:bldP spid="13" grpId="0" bldLvl="0" animBg="1"/>
      <p:bldP spid="13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20" grpId="0" bldLvl="0" animBg="1"/>
      <p:bldP spid="21" grpId="0" bldLvl="0" animBg="1"/>
      <p:bldP spid="22" grpId="0" bldLvl="0" animBg="1"/>
      <p:bldP spid="19" grpId="1" animBg="1"/>
      <p:bldP spid="20" grpId="1" animBg="1"/>
      <p:bldP spid="21" grpId="1" animBg="1"/>
      <p:bldP spid="22" grpId="1" animBg="1"/>
      <p:bldP spid="5" grpId="0" animBg="1"/>
      <p:bldP spid="5" grpId="1" animBg="1"/>
      <p:bldP spid="10" grpId="0" animBg="1"/>
      <p:bldP spid="10" grpId="1" animBg="1"/>
      <p:bldP spid="14" grpId="0" animBg="1"/>
      <p:bldP spid="1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初识数仓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离线案例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3893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离线数仓使用技术栈比较成熟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对于数据抽取，成熟的工具就有：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Flume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Sqoop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DataX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Logstash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Waterdrop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Kettle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等等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支持多源异构数据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多种数据源、不同的数据</a:t>
            </a:r>
            <a:r>
              <a:rPr lang="zh-CN" altLang="en-US" dirty="0" smtClean="0">
                <a:sym typeface="+mn-ea"/>
              </a:rPr>
              <a:t>结构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保障数据的可靠性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不丢、不漏、不重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离线数仓使用技术栈比较成熟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数据抽取过程，最重要的就是数据的清洗、校验、标准化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对于缺失值</a:t>
            </a:r>
            <a:r>
              <a:rPr lang="en-US" altLang="zh-CN" dirty="0" smtClean="0">
                <a:sym typeface="+mn-ea"/>
              </a:rPr>
              <a:t>/Null</a:t>
            </a:r>
            <a:r>
              <a:rPr lang="zh-CN" altLang="en-US" dirty="0" smtClean="0">
                <a:sym typeface="+mn-ea"/>
              </a:rPr>
              <a:t>的替换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进行数值校验，比如纬度的范围不可能超出</a:t>
            </a:r>
            <a:r>
              <a:rPr lang="en-US" altLang="zh-CN" dirty="0" smtClean="0">
                <a:sym typeface="+mn-ea"/>
              </a:rPr>
              <a:t>[-90, 90]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统一数据字段个数、</a:t>
            </a:r>
            <a:r>
              <a:rPr lang="zh-CN" altLang="en-US" dirty="0" smtClean="0">
                <a:sym typeface="+mn-ea"/>
              </a:rPr>
              <a:t>字段类型、名称、分隔符等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进行其他业务规则的校验</a:t>
            </a:r>
            <a:endParaRPr lang="zh-CN" altLang="en-US" dirty="0" smtClean="0">
              <a:sym typeface="+mn-ea"/>
            </a:endParaRPr>
          </a:p>
          <a:p>
            <a:pPr lvl="2"/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再次强调，这个过程非常重要！！！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因为进入数仓后，我们就默认数据质量是可靠的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之后我们的所有操作，都是面向业务的</a:t>
            </a:r>
            <a:endParaRPr lang="zh-CN" altLang="en-US" dirty="0" smtClean="0">
              <a:sym typeface="+mn-ea"/>
            </a:endParaRPr>
          </a:p>
          <a:p>
            <a:pPr lvl="2"/>
            <a:endParaRPr lang="zh-CN" altLang="en-US" dirty="0" smtClean="0">
              <a:sym typeface="+mn-ea"/>
            </a:endParaRPr>
          </a:p>
          <a:p>
            <a:pPr lvl="0"/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数据抽取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539750" y="2132965"/>
            <a:ext cx="1511935" cy="93599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数据库</a:t>
            </a:r>
            <a:endParaRPr lang="zh-CN" altLang="en-US" sz="20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877570" y="3399790"/>
            <a:ext cx="835660" cy="102362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json</a:t>
            </a:r>
            <a:endParaRPr lang="en-US" altLang="zh-CN" sz="20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877570" y="4993640"/>
            <a:ext cx="835660" cy="102362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日志</a:t>
            </a:r>
            <a:endParaRPr lang="zh-CN" altLang="en-US" sz="20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图片 6" descr="flum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210" y="2830830"/>
            <a:ext cx="1935480" cy="1935480"/>
          </a:xfrm>
          <a:prstGeom prst="rect">
            <a:avLst/>
          </a:prstGeom>
        </p:spPr>
      </p:pic>
      <p:pic>
        <p:nvPicPr>
          <p:cNvPr id="8" name="图片 7" descr="7dd8b4dbf41dd46ebf7a3c94f8fb5f5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189605"/>
            <a:ext cx="3276600" cy="121729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4" idx="4"/>
            <a:endCxn id="7" idx="1"/>
          </p:cNvCxnSpPr>
          <p:nvPr/>
        </p:nvCxnSpPr>
        <p:spPr>
          <a:xfrm>
            <a:off x="2051685" y="2600960"/>
            <a:ext cx="1279525" cy="119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1713230" y="3798570"/>
            <a:ext cx="1617980" cy="113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1713230" y="3798570"/>
            <a:ext cx="1617980" cy="1706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5266690" y="3798570"/>
            <a:ext cx="6261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3" name="云形标注 12"/>
          <p:cNvSpPr/>
          <p:nvPr/>
        </p:nvSpPr>
        <p:spPr>
          <a:xfrm>
            <a:off x="3704590" y="1196975"/>
            <a:ext cx="3011170" cy="1600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替换缺失值</a:t>
            </a: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/Null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字段个数校验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字段值校验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其他业务规则校验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3" grpId="0" animBg="1"/>
      <p:bldP spid="1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数据处理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HiveSQL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SparkSQL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FlinkSQL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分析哪个地方的用户剁手最厉害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255" y="4352925"/>
            <a:ext cx="3829050" cy="22002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5295" y="1875155"/>
            <a:ext cx="82315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addr,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sum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price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8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tb_order a </a:t>
            </a:r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LEFT OUTER JOIN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tb_user b </a:t>
            </a:r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ON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a.uid = b.uid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addr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数据导出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在我们数据分析完成之后，就需要把数据导出到报表系统展示，或者导出到其他地方供他人使用。常用的导出工具有：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Sqoop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HBase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Spark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Flink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等等</a:t>
            </a:r>
            <a:endParaRPr lang="en-US" altLang="zh-CN" dirty="0" smtClean="0">
              <a:sym typeface="+mn-ea"/>
            </a:endParaRPr>
          </a:p>
          <a:p>
            <a:pPr lvl="2"/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整体流程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启动采集程序</a:t>
            </a:r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×</a:t>
            </a:r>
            <a:r>
              <a:rPr lang="en-US" altLang="zh-CN" dirty="0" smtClean="0">
                <a:sym typeface="+mn-ea"/>
              </a:rPr>
              <a:t>24</a:t>
            </a:r>
            <a:r>
              <a:rPr lang="zh-CN" altLang="en-US" dirty="0" smtClean="0">
                <a:sym typeface="+mn-ea"/>
              </a:rPr>
              <a:t>小时不停</a:t>
            </a:r>
            <a:r>
              <a:rPr lang="zh-CN" altLang="en-US" dirty="0" smtClean="0">
                <a:sym typeface="+mn-ea"/>
              </a:rPr>
              <a:t>抽取数据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根据业务需求，写好</a:t>
            </a:r>
            <a:r>
              <a:rPr lang="en-US" altLang="zh-CN" dirty="0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语句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根据前台报表展示的需求，准备好导出程序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脚本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使用调度程序，按时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天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周定时调度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MR</a:t>
            </a:r>
            <a:r>
              <a:rPr lang="zh-CN" altLang="en-US" dirty="0" smtClean="0">
                <a:sym typeface="+mn-ea"/>
              </a:rPr>
              <a:t>统计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根据采样点（</a:t>
            </a:r>
            <a:r>
              <a:rPr lang="en-US" altLang="zh-CN" dirty="0" smtClean="0">
                <a:sym typeface="+mn-ea"/>
              </a:rPr>
              <a:t>sample</a:t>
            </a:r>
            <a:r>
              <a:rPr lang="zh-CN" altLang="en-US" dirty="0" smtClean="0">
                <a:sym typeface="+mn-ea"/>
              </a:rPr>
              <a:t>）数据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dirty="0" smtClean="0">
              <a:sym typeface="+mn-ea"/>
            </a:endParaRPr>
          </a:p>
          <a:p>
            <a:pPr lvl="1"/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基于以下维度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79425" y="2279650"/>
          <a:ext cx="8185150" cy="90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"/>
                <a:gridCol w="848995"/>
                <a:gridCol w="1341120"/>
                <a:gridCol w="934720"/>
                <a:gridCol w="923290"/>
                <a:gridCol w="670560"/>
                <a:gridCol w="670560"/>
                <a:gridCol w="669290"/>
                <a:gridCol w="572135"/>
                <a:gridCol w="516890"/>
                <a:gridCol w="502920"/>
              </a:tblGrid>
              <a:tr h="513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eci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cityid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buildingid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height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earfcn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rsrp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rsrq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sinr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lat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  <a:endParaRPr lang="en-US" altLang="zh-CN" sz="1600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94665" y="3789680"/>
          <a:ext cx="8185150" cy="90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"/>
                <a:gridCol w="848995"/>
                <a:gridCol w="1341120"/>
                <a:gridCol w="934720"/>
                <a:gridCol w="923290"/>
                <a:gridCol w="670560"/>
                <a:gridCol w="670560"/>
                <a:gridCol w="711200"/>
                <a:gridCol w="502920"/>
              </a:tblGrid>
              <a:tr h="513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eci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cityid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buildingid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height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earfcn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lat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time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...</a:t>
                      </a:r>
                      <a:endParaRPr lang="en-US" altLang="zh-CN" sz="1600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MR</a:t>
            </a:r>
            <a:r>
              <a:rPr lang="zh-CN" altLang="en-US" dirty="0" smtClean="0">
                <a:sym typeface="+mn-ea"/>
              </a:rPr>
              <a:t>统计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（在不同维度下</a:t>
            </a:r>
            <a:r>
              <a:rPr lang="zh-CN" altLang="en-US" dirty="0" smtClean="0">
                <a:sym typeface="+mn-ea"/>
              </a:rPr>
              <a:t>）统计一些指标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79425" y="2279650"/>
          <a:ext cx="745807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25"/>
                <a:gridCol w="920115"/>
                <a:gridCol w="940435"/>
                <a:gridCol w="936625"/>
                <a:gridCol w="923290"/>
                <a:gridCol w="929640"/>
                <a:gridCol w="925195"/>
                <a:gridCol w="933450"/>
              </a:tblGrid>
              <a:tr h="831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MRCnt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MRCnt_95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MRCnt_100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MRCnt_103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MRCnt_105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MRCnt_110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MRCnt_113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MRCnt_128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79425" y="3111500"/>
          <a:ext cx="745807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48055"/>
                <a:gridCol w="898525"/>
                <a:gridCol w="978535"/>
                <a:gridCol w="923290"/>
                <a:gridCol w="929640"/>
              </a:tblGrid>
              <a:tr h="831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RSRPValue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RSRQValue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SINRValue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MRRSRPCnt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MRRSRQCnt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MRSINRCnt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479425" y="3943350"/>
          <a:ext cx="745807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25"/>
                <a:gridCol w="920115"/>
                <a:gridCol w="940435"/>
                <a:gridCol w="936625"/>
                <a:gridCol w="923290"/>
                <a:gridCol w="929640"/>
              </a:tblGrid>
              <a:tr h="831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RSRPMax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RSRPMin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RSRQMax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RSRQMin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SINRMax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SINRMin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479425" y="4775200"/>
          <a:ext cx="7582535" cy="83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90"/>
                <a:gridCol w="1704975"/>
                <a:gridCol w="2120265"/>
                <a:gridCol w="1945005"/>
              </a:tblGrid>
              <a:tr h="831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OverlapMRCnt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OverlapTotal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OverlapMRCntAll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OverlapTotalAll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479425" y="5607050"/>
          <a:ext cx="8304530" cy="83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15"/>
                <a:gridCol w="1259205"/>
                <a:gridCol w="1228725"/>
                <a:gridCol w="1289685"/>
                <a:gridCol w="1064260"/>
                <a:gridCol w="1251585"/>
                <a:gridCol w="935355"/>
              </a:tblGrid>
              <a:tr h="831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RSRP100_SINR0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RSRP105_SINR0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RSRP110_SINR3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RSRP110_SINR0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SINR_0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RSRQ_14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......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MR</a:t>
            </a:r>
            <a:r>
              <a:rPr lang="zh-CN" altLang="en-US" dirty="0" smtClean="0">
                <a:sym typeface="+mn-ea"/>
              </a:rPr>
              <a:t>统计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采样点（</a:t>
            </a:r>
            <a:r>
              <a:rPr lang="en-US" altLang="zh-CN" dirty="0" smtClean="0">
                <a:sym typeface="+mn-ea"/>
              </a:rPr>
              <a:t>sample</a:t>
            </a:r>
            <a:r>
              <a:rPr lang="zh-CN" altLang="en-US" dirty="0" smtClean="0">
                <a:sym typeface="+mn-ea"/>
              </a:rPr>
              <a:t>）数据分为：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mr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mdt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室内、室外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高精度、中精度、低精度</a:t>
            </a:r>
            <a:endParaRPr lang="zh-CN" altLang="en-US" dirty="0" smtClean="0">
              <a:sym typeface="+mn-ea"/>
            </a:endParaRPr>
          </a:p>
          <a:p>
            <a:pPr lvl="2"/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tb_mr_insample_high,    </a:t>
            </a:r>
            <a:r>
              <a:rPr lang="en-US" altLang="zh-CN" dirty="0" smtClean="0">
                <a:sym typeface="+mn-ea"/>
              </a:rPr>
              <a:t>tb_mr_outsample_high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tb_mr_insample_mid,     tb_mr_outsample_mid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tb_mr_insample_low,     tb_mr_outsample_low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tb_mdt_insample_high,  tb_mdt_outsample_high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tb_mdt_insample_mid,   tb_mdt_outsample_mid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tb_mdt_insample_low,    tb_mdt_outsample_low</a:t>
            </a:r>
            <a:endParaRPr lang="en-US" altLang="zh-CN" dirty="0" smtClean="0">
              <a:sym typeface="+mn-ea"/>
            </a:endParaRPr>
          </a:p>
          <a:p>
            <a:pPr lvl="2"/>
            <a:endParaRPr lang="zh-CN" altLang="en-US" dirty="0" smtClean="0">
              <a:sym typeface="+mn-ea"/>
            </a:endParaRPr>
          </a:p>
          <a:p>
            <a:pPr lvl="2"/>
            <a:endParaRPr lang="en-US" altLang="zh-CN" dirty="0" smtClean="0">
              <a:sym typeface="+mn-ea"/>
            </a:endParaRPr>
          </a:p>
          <a:p>
            <a:pPr lvl="2"/>
            <a:endParaRPr lang="en-US" altLang="zh-CN" dirty="0" smtClean="0">
              <a:sym typeface="+mn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2195830" y="3500755"/>
            <a:ext cx="287655" cy="43243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894330" y="3500755"/>
            <a:ext cx="287655" cy="43243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580130" y="3500755"/>
            <a:ext cx="287655" cy="43243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5469890" y="1596390"/>
            <a:ext cx="3216910" cy="1739265"/>
          </a:xfrm>
          <a:prstGeom prst="cloudCallout">
            <a:avLst>
              <a:gd name="adj1" fmla="val -37988"/>
              <a:gd name="adj2" fmla="val 752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一天就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张表，每张表都要统计出多张表，</a:t>
            </a: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太多了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  <p:bldP spid="8" grpId="1" animBg="1"/>
      <p:bldP spid="7" grpId="1" animBg="1"/>
      <p:bldP spid="5" grpId="1" animBg="1"/>
      <p:bldP spid="9" grpId="0" animBg="1"/>
      <p:bldP spid="9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技术选型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MR</a:t>
            </a:r>
            <a:r>
              <a:rPr lang="zh-CN" altLang="en-US" dirty="0" smtClean="0">
                <a:sym typeface="+mn-ea"/>
              </a:rPr>
              <a:t>统计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事实上，单就</a:t>
            </a:r>
            <a:r>
              <a:rPr lang="en-US" altLang="zh-CN" dirty="0" smtClean="0">
                <a:sym typeface="+mn-ea"/>
              </a:rPr>
              <a:t>mr</a:t>
            </a:r>
            <a:r>
              <a:rPr lang="zh-CN" altLang="en-US" dirty="0" smtClean="0">
                <a:sym typeface="+mn-ea"/>
              </a:rPr>
              <a:t>一个种类的采样点数据，就需要统计出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94</a:t>
            </a:r>
            <a:r>
              <a:rPr lang="zh-CN" altLang="en-US" dirty="0" smtClean="0">
                <a:sym typeface="+mn-ea"/>
              </a:rPr>
              <a:t>张表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我们可以把这些表合并成一张，只需在：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8030" y="2268855"/>
          <a:ext cx="1588770" cy="66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18235" imgH="465455" progId="Package">
                  <p:embed/>
                </p:oleObj>
              </mc:Choice>
              <mc:Fallback>
                <p:oleObj name="" r:id="rId1" imgW="1118235" imgH="46545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98030" y="2268855"/>
                        <a:ext cx="1588770" cy="66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231900" y="3340100"/>
          <a:ext cx="491236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"/>
                <a:gridCol w="1497965"/>
                <a:gridCol w="1802765"/>
                <a:gridCol w="11296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data_type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confidence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noloc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indoor_low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indoor_mid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indoor_high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outdoor_low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outdoor_mid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outdoor_high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190704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190705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190706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云形标注 9"/>
          <p:cNvSpPr/>
          <p:nvPr/>
        </p:nvSpPr>
        <p:spPr>
          <a:xfrm>
            <a:off x="5543550" y="4991735"/>
            <a:ext cx="3397250" cy="1409065"/>
          </a:xfrm>
          <a:prstGeom prst="cloudCallout">
            <a:avLst>
              <a:gd name="adj1" fmla="val -32168"/>
              <a:gd name="adj2" fmla="val -682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我们只需要搭配</a:t>
            </a: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条件和</a:t>
            </a: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group by</a:t>
            </a: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条件就可以实现原先功能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3362960" y="606425"/>
            <a:ext cx="3397250" cy="1074420"/>
          </a:xfrm>
          <a:prstGeom prst="cloudCallout">
            <a:avLst>
              <a:gd name="adj1" fmla="val -42859"/>
              <a:gd name="adj2" fmla="val 587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一天</a:t>
            </a: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张表，一个月呢？这显然没法维护！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bldLvl="0" animBg="1"/>
      <p:bldP spid="11" grpId="1" animBg="1"/>
      <p:bldP spid="11" grpId="2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技术选型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25475" y="3302635"/>
            <a:ext cx="159512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tb_sample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4490" y="999490"/>
            <a:ext cx="211074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tb_grid_stat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4490" y="1611630"/>
            <a:ext cx="2878455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tb_grid_cell_stat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4490" y="2897505"/>
            <a:ext cx="2878455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tb_building_stat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4490" y="3541395"/>
            <a:ext cx="350774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tb_building_pos_stat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74490" y="4171315"/>
            <a:ext cx="350774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tb_building_cell_stat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74490" y="2254885"/>
            <a:ext cx="3646805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tb_grid_cell_user_stat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74490" y="4815205"/>
            <a:ext cx="3897630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tb_building_ps_user_stat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74490" y="5459095"/>
            <a:ext cx="1090295" cy="50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 flipV="1">
            <a:off x="2220595" y="1251585"/>
            <a:ext cx="1953895" cy="2303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 flipV="1">
            <a:off x="2220595" y="1863725"/>
            <a:ext cx="1953895" cy="16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0" name="直接箭头连接符 19"/>
          <p:cNvCxnSpPr>
            <a:endCxn id="15" idx="1"/>
          </p:cNvCxnSpPr>
          <p:nvPr/>
        </p:nvCxnSpPr>
        <p:spPr>
          <a:xfrm flipV="1">
            <a:off x="2195195" y="2506980"/>
            <a:ext cx="1979295" cy="993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1" name="直接箭头连接符 20"/>
          <p:cNvCxnSpPr>
            <a:stCxn id="7" idx="3"/>
            <a:endCxn id="12" idx="1"/>
          </p:cNvCxnSpPr>
          <p:nvPr/>
        </p:nvCxnSpPr>
        <p:spPr>
          <a:xfrm flipV="1">
            <a:off x="2220595" y="3149600"/>
            <a:ext cx="1953895" cy="405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2" name="直接箭头连接符 21"/>
          <p:cNvCxnSpPr>
            <a:stCxn id="7" idx="3"/>
            <a:endCxn id="13" idx="1"/>
          </p:cNvCxnSpPr>
          <p:nvPr/>
        </p:nvCxnSpPr>
        <p:spPr>
          <a:xfrm>
            <a:off x="2220595" y="3554730"/>
            <a:ext cx="1953895" cy="238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3" name="直接箭头连接符 22"/>
          <p:cNvCxnSpPr>
            <a:endCxn id="14" idx="1"/>
          </p:cNvCxnSpPr>
          <p:nvPr/>
        </p:nvCxnSpPr>
        <p:spPr>
          <a:xfrm>
            <a:off x="2195195" y="3573145"/>
            <a:ext cx="1979295" cy="850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4" name="直接箭头连接符 23"/>
          <p:cNvCxnSpPr>
            <a:stCxn id="7" idx="3"/>
            <a:endCxn id="16" idx="1"/>
          </p:cNvCxnSpPr>
          <p:nvPr/>
        </p:nvCxnSpPr>
        <p:spPr>
          <a:xfrm>
            <a:off x="2220595" y="3554730"/>
            <a:ext cx="1953895" cy="1512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5" name="直接箭头连接符 24"/>
          <p:cNvCxnSpPr>
            <a:endCxn id="17" idx="1"/>
          </p:cNvCxnSpPr>
          <p:nvPr/>
        </p:nvCxnSpPr>
        <p:spPr>
          <a:xfrm>
            <a:off x="2195195" y="3573145"/>
            <a:ext cx="1979295" cy="213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技术选型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列式存储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采样点数据采用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文本文件</a:t>
            </a:r>
            <a:r>
              <a:rPr lang="zh-CN" altLang="en-US" dirty="0" smtClean="0">
                <a:sym typeface="+mn-ea"/>
              </a:rPr>
              <a:t>存储或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Gzip</a:t>
            </a:r>
            <a:r>
              <a:rPr lang="zh-CN" altLang="en-US" dirty="0" smtClean="0">
                <a:sym typeface="+mn-ea"/>
              </a:rPr>
              <a:t>格式存储，效率非常低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列式存储</a:t>
            </a:r>
            <a:r>
              <a:rPr lang="zh-CN" altLang="en-US" dirty="0" smtClean="0">
                <a:sym typeface="+mn-ea"/>
              </a:rPr>
              <a:t>可以大幅减少磁盘空间，提升检索效率，以</a:t>
            </a:r>
            <a:r>
              <a:rPr lang="en-US" altLang="zh-CN" dirty="0" smtClean="0">
                <a:sym typeface="+mn-ea"/>
              </a:rPr>
              <a:t>ORC</a:t>
            </a:r>
            <a:r>
              <a:rPr lang="zh-CN" altLang="en-US" dirty="0" smtClean="0">
                <a:sym typeface="+mn-ea"/>
              </a:rPr>
              <a:t>格式为例：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sz="2000" dirty="0" smtClean="0">
                <a:sym typeface="+mn-ea"/>
              </a:rPr>
              <a:t>orc</a:t>
            </a:r>
            <a:r>
              <a:rPr lang="zh-CN" altLang="en-US" sz="2000" dirty="0" smtClean="0">
                <a:sym typeface="+mn-ea"/>
              </a:rPr>
              <a:t>自带索引，可以更快进行查询</a:t>
            </a:r>
            <a:endParaRPr lang="zh-CN" altLang="en-US" sz="2000" dirty="0" smtClean="0">
              <a:sym typeface="+mn-ea"/>
            </a:endParaRPr>
          </a:p>
          <a:p>
            <a:pPr lvl="2"/>
            <a:r>
              <a:rPr lang="en-US" altLang="zh-CN" sz="2000" dirty="0" smtClean="0">
                <a:sym typeface="+mn-ea"/>
              </a:rPr>
              <a:t>orc</a:t>
            </a:r>
            <a:r>
              <a:rPr lang="zh-CN" altLang="en-US" sz="2000" dirty="0" smtClean="0">
                <a:sym typeface="+mn-ea"/>
              </a:rPr>
              <a:t>预计算了每一列的</a:t>
            </a:r>
            <a:r>
              <a:rPr lang="en-US" altLang="zh-CN" sz="2000" dirty="0" smtClean="0">
                <a:sym typeface="+mn-ea"/>
              </a:rPr>
              <a:t>max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min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sum</a:t>
            </a:r>
            <a:r>
              <a:rPr lang="zh-CN" altLang="en-US" sz="2000" dirty="0" smtClean="0">
                <a:sym typeface="+mn-ea"/>
              </a:rPr>
              <a:t>等值，使用</a:t>
            </a:r>
            <a:r>
              <a:rPr lang="zh-CN" altLang="en-US" sz="2000" dirty="0" smtClean="0">
                <a:sym typeface="+mn-ea"/>
              </a:rPr>
              <a:t>时可直接返回，无需再计算</a:t>
            </a:r>
            <a:endParaRPr lang="zh-CN" altLang="en-US" sz="2000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orc</a:t>
            </a:r>
            <a:r>
              <a:rPr lang="zh-CN" altLang="en-US" dirty="0" smtClean="0">
                <a:sym typeface="+mn-ea"/>
              </a:rPr>
              <a:t>写入数据时进行大量优化，减少了存储空间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92200" y="5231765"/>
          <a:ext cx="28517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75"/>
                <a:gridCol w="1007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row_number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5771515" y="5612765"/>
          <a:ext cx="25165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9512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repeations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1~100000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317365" y="5706110"/>
            <a:ext cx="1080135" cy="57594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技术选型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列式存储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1750060"/>
            <a:ext cx="6518910" cy="44551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技术选型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列式存储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803275"/>
            <a:ext cx="5412740" cy="584517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1586230" y="5808980"/>
            <a:ext cx="1944370" cy="1008380"/>
          </a:xfrm>
          <a:prstGeom prst="cloudCallout">
            <a:avLst>
              <a:gd name="adj1" fmla="val 88340"/>
              <a:gd name="adj2" fmla="val 169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整个文件的统计信息，如</a:t>
            </a: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max,min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7333615" y="5586095"/>
            <a:ext cx="1786890" cy="1062355"/>
          </a:xfrm>
          <a:prstGeom prst="cloudCallout">
            <a:avLst>
              <a:gd name="adj1" fmla="val -59381"/>
              <a:gd name="adj2" fmla="val -325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stripe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的元数据（长度、偏移量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1069975" y="3867150"/>
            <a:ext cx="2460625" cy="1080135"/>
          </a:xfrm>
          <a:prstGeom prst="cloudCallout">
            <a:avLst>
              <a:gd name="adj1" fmla="val 64038"/>
              <a:gd name="adj2" fmla="val -616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stripe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内部的元数据（</a:t>
            </a: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index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data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的长度、偏移量</a:t>
            </a: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1729740" y="2527935"/>
            <a:ext cx="1656715" cy="648335"/>
          </a:xfrm>
          <a:prstGeom prst="cloudCallout">
            <a:avLst>
              <a:gd name="adj1" fmla="val 86220"/>
              <a:gd name="adj2" fmla="val -300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索引信息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分析近一年，每月新增用户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255" y="4352925"/>
            <a:ext cx="3829050" cy="2200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2090420"/>
            <a:ext cx="63722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SELECT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toMonth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register_time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       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sum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uid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8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FROM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tb_user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WHERE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is_in_a_year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register_time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8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toMonth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register_time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altLang="en-US" sz="2800" b="1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技术选型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列式存储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7200" y="1780540"/>
            <a:ext cx="834644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private void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writeValues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throws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IOException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numLiterals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!= </a:t>
            </a:r>
            <a:r>
              <a:rPr lang="en-US" sz="2000" b="0">
                <a:solidFill>
                  <a:srgbClr val="340DD4"/>
                </a:solidFill>
                <a:latin typeface="JetBrains Mono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encoding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EncodingType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1" i="1">
                <a:solidFill>
                  <a:srgbClr val="660E7A"/>
                </a:solidFill>
                <a:latin typeface="JetBrains Mono" charset="0"/>
              </a:rPr>
              <a:t>SHORT_REPEAT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writeShortRepeatValues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 </a:t>
            </a:r>
            <a:r>
              <a:rPr lang="en-US" sz="2000">
                <a:solidFill>
                  <a:srgbClr val="1D8711"/>
                </a:solidFill>
                <a:latin typeface="JetBrains Mono" charset="0"/>
                <a:sym typeface="+mn-ea"/>
              </a:rPr>
              <a:t>// </a:t>
            </a:r>
            <a:r>
              <a:rPr lang="zh-CN" altLang="en-US" sz="2000">
                <a:solidFill>
                  <a:srgbClr val="1D8711"/>
                </a:solidFill>
                <a:latin typeface="JetBrains Mono" charset="0"/>
                <a:sym typeface="+mn-ea"/>
              </a:rPr>
              <a:t>重复值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else if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encoding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EncodingType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1" i="1">
                <a:solidFill>
                  <a:srgbClr val="660E7A"/>
                </a:solidFill>
                <a:latin typeface="JetBrains Mono" charset="0"/>
              </a:rPr>
              <a:t>DIRECT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writeDirectValues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 </a:t>
            </a:r>
            <a:r>
              <a:rPr lang="en-US" sz="2000">
                <a:solidFill>
                  <a:srgbClr val="1D8711"/>
                </a:solidFill>
                <a:latin typeface="JetBrains Mono" charset="0"/>
                <a:sym typeface="+mn-ea"/>
              </a:rPr>
              <a:t>// </a:t>
            </a:r>
            <a:r>
              <a:rPr lang="zh-CN" altLang="en-US" sz="2000">
                <a:solidFill>
                  <a:srgbClr val="1D8711"/>
                </a:solidFill>
                <a:latin typeface="JetBrains Mono" charset="0"/>
                <a:sym typeface="+mn-ea"/>
              </a:rPr>
              <a:t>直接写入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else if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encoding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equals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558186"/>
                </a:solidFill>
                <a:latin typeface="JetBrains Mono" charset="0"/>
              </a:rPr>
              <a:t>EncodingType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</a:t>
            </a:r>
            <a:r>
              <a:rPr lang="en-US" sz="2000" b="1" i="1">
                <a:solidFill>
                  <a:srgbClr val="660E7A"/>
                </a:solidFill>
                <a:latin typeface="JetBrains Mono" charset="0"/>
              </a:rPr>
              <a:t>PATCHED_BASE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writePatchedBaseValues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 </a:t>
            </a:r>
            <a:r>
              <a:rPr lang="en-US" sz="2000">
                <a:solidFill>
                  <a:srgbClr val="1D8711"/>
                </a:solidFill>
                <a:latin typeface="JetBrains Mono" charset="0"/>
                <a:sym typeface="+mn-ea"/>
              </a:rPr>
              <a:t>// </a:t>
            </a:r>
            <a:r>
              <a:rPr lang="zh-CN" altLang="en-US" sz="2000">
                <a:solidFill>
                  <a:srgbClr val="1D8711"/>
                </a:solidFill>
                <a:latin typeface="JetBrains Mono" charset="0"/>
                <a:sym typeface="+mn-ea"/>
              </a:rPr>
              <a:t>内存对齐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else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writeDeltaValues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 </a:t>
            </a:r>
            <a:r>
              <a:rPr lang="en-US" sz="2000">
                <a:solidFill>
                  <a:srgbClr val="1D8711"/>
                </a:solidFill>
                <a:latin typeface="JetBrains Mono" charset="0"/>
                <a:sym typeface="+mn-ea"/>
              </a:rPr>
              <a:t>// </a:t>
            </a:r>
            <a:r>
              <a:rPr lang="zh-CN" altLang="en-US" sz="2000">
                <a:solidFill>
                  <a:srgbClr val="1D8711"/>
                </a:solidFill>
                <a:latin typeface="JetBrains Mono" charset="0"/>
                <a:sym typeface="+mn-ea"/>
              </a:rPr>
              <a:t>差值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0">
                <a:solidFill>
                  <a:srgbClr val="1D8711"/>
                </a:solidFill>
                <a:latin typeface="JetBrains Mono" charset="0"/>
              </a:rPr>
              <a:t>// clear all the variables</a:t>
            </a:r>
            <a:endParaRPr lang="en-US" sz="2000" b="0">
              <a:solidFill>
                <a:srgbClr val="1D8711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1D8711"/>
                </a:solidFill>
                <a:latin typeface="JetBrains Mono" charset="0"/>
              </a:rPr>
              <a:t>   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clear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2000" b="1">
              <a:solidFill>
                <a:srgbClr val="000000"/>
              </a:solidFill>
              <a:latin typeface="JetBrains Mono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2990" y="2764790"/>
            <a:ext cx="125730" cy="307340"/>
          </a:xfrm>
          <a:custGeom>
            <a:avLst/>
            <a:gdLst>
              <a:gd name="connisteX0" fmla="*/ 83820 w 125730"/>
              <a:gd name="connsiteY0" fmla="*/ 0 h 307340"/>
              <a:gd name="connisteX1" fmla="*/ 0 w 125730"/>
              <a:gd name="connsiteY1" fmla="*/ 181610 h 307340"/>
              <a:gd name="connisteX2" fmla="*/ 125730 w 125730"/>
              <a:gd name="connsiteY2" fmla="*/ 307340 h 307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5730" h="307340">
                <a:moveTo>
                  <a:pt x="83820" y="0"/>
                </a:moveTo>
                <a:lnTo>
                  <a:pt x="0" y="181610"/>
                </a:lnTo>
                <a:lnTo>
                  <a:pt x="125730" y="307340"/>
                </a:lnTo>
              </a:path>
            </a:pathLst>
          </a:custGeom>
          <a:noFill/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49020" y="2750820"/>
            <a:ext cx="2234565" cy="405130"/>
          </a:xfrm>
          <a:custGeom>
            <a:avLst/>
            <a:gdLst>
              <a:gd name="connisteX0" fmla="*/ 181610 w 2234565"/>
              <a:gd name="connsiteY0" fmla="*/ 0 h 405130"/>
              <a:gd name="connisteX1" fmla="*/ 111760 w 2234565"/>
              <a:gd name="connsiteY1" fmla="*/ 13970 h 405130"/>
              <a:gd name="connisteX2" fmla="*/ 41910 w 2234565"/>
              <a:gd name="connsiteY2" fmla="*/ 13970 h 405130"/>
              <a:gd name="connisteX3" fmla="*/ 0 w 2234565"/>
              <a:gd name="connsiteY3" fmla="*/ 83820 h 405130"/>
              <a:gd name="connisteX4" fmla="*/ 0 w 2234565"/>
              <a:gd name="connsiteY4" fmla="*/ 153670 h 405130"/>
              <a:gd name="connisteX5" fmla="*/ 41910 w 2234565"/>
              <a:gd name="connsiteY5" fmla="*/ 223520 h 405130"/>
              <a:gd name="connisteX6" fmla="*/ 111760 w 2234565"/>
              <a:gd name="connsiteY6" fmla="*/ 279400 h 405130"/>
              <a:gd name="connisteX7" fmla="*/ 181610 w 2234565"/>
              <a:gd name="connsiteY7" fmla="*/ 293370 h 405130"/>
              <a:gd name="connisteX8" fmla="*/ 251460 w 2234565"/>
              <a:gd name="connsiteY8" fmla="*/ 293370 h 405130"/>
              <a:gd name="connisteX9" fmla="*/ 321310 w 2234565"/>
              <a:gd name="connsiteY9" fmla="*/ 307340 h 405130"/>
              <a:gd name="connisteX10" fmla="*/ 391160 w 2234565"/>
              <a:gd name="connsiteY10" fmla="*/ 307340 h 405130"/>
              <a:gd name="connisteX11" fmla="*/ 461010 w 2234565"/>
              <a:gd name="connsiteY11" fmla="*/ 307340 h 405130"/>
              <a:gd name="connisteX12" fmla="*/ 544830 w 2234565"/>
              <a:gd name="connsiteY12" fmla="*/ 307340 h 405130"/>
              <a:gd name="connisteX13" fmla="*/ 614680 w 2234565"/>
              <a:gd name="connsiteY13" fmla="*/ 307340 h 405130"/>
              <a:gd name="connisteX14" fmla="*/ 684530 w 2234565"/>
              <a:gd name="connsiteY14" fmla="*/ 307340 h 405130"/>
              <a:gd name="connisteX15" fmla="*/ 754380 w 2234565"/>
              <a:gd name="connsiteY15" fmla="*/ 307340 h 405130"/>
              <a:gd name="connisteX16" fmla="*/ 824230 w 2234565"/>
              <a:gd name="connsiteY16" fmla="*/ 307340 h 405130"/>
              <a:gd name="connisteX17" fmla="*/ 894080 w 2234565"/>
              <a:gd name="connsiteY17" fmla="*/ 307340 h 405130"/>
              <a:gd name="connisteX18" fmla="*/ 963930 w 2234565"/>
              <a:gd name="connsiteY18" fmla="*/ 307340 h 405130"/>
              <a:gd name="connisteX19" fmla="*/ 1033780 w 2234565"/>
              <a:gd name="connsiteY19" fmla="*/ 307340 h 405130"/>
              <a:gd name="connisteX20" fmla="*/ 1103630 w 2234565"/>
              <a:gd name="connsiteY20" fmla="*/ 307340 h 405130"/>
              <a:gd name="connisteX21" fmla="*/ 1173480 w 2234565"/>
              <a:gd name="connsiteY21" fmla="*/ 307340 h 405130"/>
              <a:gd name="connisteX22" fmla="*/ 1243330 w 2234565"/>
              <a:gd name="connsiteY22" fmla="*/ 307340 h 405130"/>
              <a:gd name="connisteX23" fmla="*/ 1313180 w 2234565"/>
              <a:gd name="connsiteY23" fmla="*/ 321310 h 405130"/>
              <a:gd name="connisteX24" fmla="*/ 1383030 w 2234565"/>
              <a:gd name="connsiteY24" fmla="*/ 321310 h 405130"/>
              <a:gd name="connisteX25" fmla="*/ 1452245 w 2234565"/>
              <a:gd name="connsiteY25" fmla="*/ 349250 h 405130"/>
              <a:gd name="connisteX26" fmla="*/ 1522095 w 2234565"/>
              <a:gd name="connsiteY26" fmla="*/ 349250 h 405130"/>
              <a:gd name="connisteX27" fmla="*/ 1591945 w 2234565"/>
              <a:gd name="connsiteY27" fmla="*/ 349250 h 405130"/>
              <a:gd name="connisteX28" fmla="*/ 1661795 w 2234565"/>
              <a:gd name="connsiteY28" fmla="*/ 363220 h 405130"/>
              <a:gd name="connisteX29" fmla="*/ 1731645 w 2234565"/>
              <a:gd name="connsiteY29" fmla="*/ 363220 h 405130"/>
              <a:gd name="connisteX30" fmla="*/ 1801495 w 2234565"/>
              <a:gd name="connsiteY30" fmla="*/ 377190 h 405130"/>
              <a:gd name="connisteX31" fmla="*/ 1885315 w 2234565"/>
              <a:gd name="connsiteY31" fmla="*/ 391160 h 405130"/>
              <a:gd name="connisteX32" fmla="*/ 1955165 w 2234565"/>
              <a:gd name="connsiteY32" fmla="*/ 391160 h 405130"/>
              <a:gd name="connisteX33" fmla="*/ 2025015 w 2234565"/>
              <a:gd name="connsiteY33" fmla="*/ 405130 h 405130"/>
              <a:gd name="connisteX34" fmla="*/ 2094865 w 2234565"/>
              <a:gd name="connsiteY34" fmla="*/ 405130 h 405130"/>
              <a:gd name="connisteX35" fmla="*/ 2164715 w 2234565"/>
              <a:gd name="connsiteY35" fmla="*/ 405130 h 405130"/>
              <a:gd name="connisteX36" fmla="*/ 2234565 w 2234565"/>
              <a:gd name="connsiteY36" fmla="*/ 405130 h 4051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2234565" h="405130">
                <a:moveTo>
                  <a:pt x="181610" y="0"/>
                </a:moveTo>
                <a:lnTo>
                  <a:pt x="111760" y="13970"/>
                </a:lnTo>
                <a:lnTo>
                  <a:pt x="41910" y="13970"/>
                </a:lnTo>
                <a:lnTo>
                  <a:pt x="0" y="83820"/>
                </a:lnTo>
                <a:lnTo>
                  <a:pt x="0" y="153670"/>
                </a:lnTo>
                <a:lnTo>
                  <a:pt x="41910" y="223520"/>
                </a:lnTo>
                <a:lnTo>
                  <a:pt x="111760" y="279400"/>
                </a:lnTo>
                <a:lnTo>
                  <a:pt x="181610" y="293370"/>
                </a:lnTo>
                <a:lnTo>
                  <a:pt x="251460" y="293370"/>
                </a:lnTo>
                <a:lnTo>
                  <a:pt x="321310" y="307340"/>
                </a:lnTo>
                <a:lnTo>
                  <a:pt x="391160" y="307340"/>
                </a:lnTo>
                <a:lnTo>
                  <a:pt x="461010" y="307340"/>
                </a:lnTo>
                <a:lnTo>
                  <a:pt x="544830" y="307340"/>
                </a:lnTo>
                <a:lnTo>
                  <a:pt x="614680" y="307340"/>
                </a:lnTo>
                <a:lnTo>
                  <a:pt x="684530" y="307340"/>
                </a:lnTo>
                <a:lnTo>
                  <a:pt x="754380" y="307340"/>
                </a:lnTo>
                <a:lnTo>
                  <a:pt x="824230" y="307340"/>
                </a:lnTo>
                <a:lnTo>
                  <a:pt x="894080" y="307340"/>
                </a:lnTo>
                <a:lnTo>
                  <a:pt x="963930" y="307340"/>
                </a:lnTo>
                <a:lnTo>
                  <a:pt x="1033780" y="307340"/>
                </a:lnTo>
                <a:lnTo>
                  <a:pt x="1103630" y="307340"/>
                </a:lnTo>
                <a:lnTo>
                  <a:pt x="1173480" y="307340"/>
                </a:lnTo>
                <a:lnTo>
                  <a:pt x="1243330" y="307340"/>
                </a:lnTo>
                <a:lnTo>
                  <a:pt x="1313180" y="321310"/>
                </a:lnTo>
                <a:lnTo>
                  <a:pt x="1383030" y="321310"/>
                </a:lnTo>
                <a:lnTo>
                  <a:pt x="1452245" y="349250"/>
                </a:lnTo>
                <a:lnTo>
                  <a:pt x="1522095" y="349250"/>
                </a:lnTo>
                <a:lnTo>
                  <a:pt x="1591945" y="349250"/>
                </a:lnTo>
                <a:lnTo>
                  <a:pt x="1661795" y="363220"/>
                </a:lnTo>
                <a:lnTo>
                  <a:pt x="1731645" y="363220"/>
                </a:lnTo>
                <a:lnTo>
                  <a:pt x="1801495" y="377190"/>
                </a:lnTo>
                <a:lnTo>
                  <a:pt x="1885315" y="391160"/>
                </a:lnTo>
                <a:lnTo>
                  <a:pt x="1955165" y="391160"/>
                </a:lnTo>
                <a:lnTo>
                  <a:pt x="2025015" y="405130"/>
                </a:lnTo>
                <a:lnTo>
                  <a:pt x="2094865" y="405130"/>
                </a:lnTo>
                <a:lnTo>
                  <a:pt x="2164715" y="405130"/>
                </a:lnTo>
                <a:lnTo>
                  <a:pt x="2234565" y="405130"/>
                </a:lnTo>
              </a:path>
            </a:pathLst>
          </a:custGeom>
          <a:noFill/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49020" y="2750820"/>
            <a:ext cx="3602990" cy="321310"/>
          </a:xfrm>
          <a:custGeom>
            <a:avLst/>
            <a:gdLst>
              <a:gd name="connisteX0" fmla="*/ 223520 w 3589655"/>
              <a:gd name="connsiteY0" fmla="*/ 41910 h 363220"/>
              <a:gd name="connisteX1" fmla="*/ 153670 w 3589655"/>
              <a:gd name="connsiteY1" fmla="*/ 41910 h 363220"/>
              <a:gd name="connisteX2" fmla="*/ 83820 w 3589655"/>
              <a:gd name="connsiteY2" fmla="*/ 69850 h 363220"/>
              <a:gd name="connisteX3" fmla="*/ 27940 w 3589655"/>
              <a:gd name="connsiteY3" fmla="*/ 153670 h 363220"/>
              <a:gd name="connisteX4" fmla="*/ 0 w 3589655"/>
              <a:gd name="connsiteY4" fmla="*/ 223520 h 363220"/>
              <a:gd name="connisteX5" fmla="*/ 27940 w 3589655"/>
              <a:gd name="connsiteY5" fmla="*/ 293370 h 363220"/>
              <a:gd name="connisteX6" fmla="*/ 111760 w 3589655"/>
              <a:gd name="connsiteY6" fmla="*/ 321310 h 363220"/>
              <a:gd name="connisteX7" fmla="*/ 181610 w 3589655"/>
              <a:gd name="connsiteY7" fmla="*/ 349250 h 363220"/>
              <a:gd name="connisteX8" fmla="*/ 600710 w 3589655"/>
              <a:gd name="connsiteY8" fmla="*/ 363220 h 363220"/>
              <a:gd name="connisteX9" fmla="*/ 1647825 w 3589655"/>
              <a:gd name="connsiteY9" fmla="*/ 363220 h 363220"/>
              <a:gd name="connisteX10" fmla="*/ 2458085 w 3589655"/>
              <a:gd name="connsiteY10" fmla="*/ 363220 h 363220"/>
              <a:gd name="connisteX11" fmla="*/ 3394075 w 3589655"/>
              <a:gd name="connsiteY11" fmla="*/ 363220 h 363220"/>
              <a:gd name="connisteX12" fmla="*/ 3533775 w 3589655"/>
              <a:gd name="connsiteY12" fmla="*/ 335280 h 363220"/>
              <a:gd name="connisteX13" fmla="*/ 3589655 w 3589655"/>
              <a:gd name="connsiteY13" fmla="*/ 265430 h 363220"/>
              <a:gd name="connisteX14" fmla="*/ 3589655 w 3589655"/>
              <a:gd name="connsiteY14" fmla="*/ 195580 h 363220"/>
              <a:gd name="connisteX15" fmla="*/ 3519805 w 3589655"/>
              <a:gd name="connsiteY15" fmla="*/ 139700 h 363220"/>
              <a:gd name="connisteX16" fmla="*/ 3449955 w 3589655"/>
              <a:gd name="connsiteY16" fmla="*/ 139700 h 363220"/>
              <a:gd name="connisteX17" fmla="*/ 3380105 w 3589655"/>
              <a:gd name="connsiteY17" fmla="*/ 83820 h 363220"/>
              <a:gd name="connisteX18" fmla="*/ 3310255 w 3589655"/>
              <a:gd name="connsiteY18" fmla="*/ 83820 h 363220"/>
              <a:gd name="connisteX19" fmla="*/ 3240405 w 3589655"/>
              <a:gd name="connsiteY19" fmla="*/ 69850 h 363220"/>
              <a:gd name="connisteX20" fmla="*/ 3170555 w 3589655"/>
              <a:gd name="connsiteY20" fmla="*/ 69850 h 363220"/>
              <a:gd name="connisteX21" fmla="*/ 3100705 w 3589655"/>
              <a:gd name="connsiteY21" fmla="*/ 69850 h 363220"/>
              <a:gd name="connisteX22" fmla="*/ 3030855 w 3589655"/>
              <a:gd name="connsiteY22" fmla="*/ 69850 h 363220"/>
              <a:gd name="connisteX23" fmla="*/ 2961005 w 3589655"/>
              <a:gd name="connsiteY23" fmla="*/ 69850 h 363220"/>
              <a:gd name="connisteX24" fmla="*/ 1899285 w 3589655"/>
              <a:gd name="connsiteY24" fmla="*/ 41910 h 363220"/>
              <a:gd name="connisteX25" fmla="*/ 991870 w 3589655"/>
              <a:gd name="connsiteY25" fmla="*/ 27940 h 363220"/>
              <a:gd name="connisteX26" fmla="*/ 265430 w 3589655"/>
              <a:gd name="connsiteY26" fmla="*/ 0 h 363220"/>
              <a:gd name="connisteX27" fmla="*/ 181610 w 3589655"/>
              <a:gd name="connsiteY27" fmla="*/ 13970 h 363220"/>
              <a:gd name="connisteX28" fmla="*/ 181610 w 3589655"/>
              <a:gd name="connsiteY28" fmla="*/ 13970 h 363220"/>
              <a:gd name="connisteX29" fmla="*/ 111760 w 3589655"/>
              <a:gd name="connsiteY29" fmla="*/ 0 h 363220"/>
              <a:gd name="connisteX30" fmla="*/ 125730 w 3589655"/>
              <a:gd name="connsiteY30" fmla="*/ 27940 h 363220"/>
              <a:gd name="connisteX31" fmla="*/ 111760 w 3589655"/>
              <a:gd name="connsiteY31" fmla="*/ 41910 h 363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</a:cxnLst>
            <a:rect l="l" t="t" r="r" b="b"/>
            <a:pathLst>
              <a:path w="3589655" h="363220">
                <a:moveTo>
                  <a:pt x="223520" y="41910"/>
                </a:moveTo>
                <a:lnTo>
                  <a:pt x="153670" y="41910"/>
                </a:lnTo>
                <a:lnTo>
                  <a:pt x="83820" y="69850"/>
                </a:lnTo>
                <a:lnTo>
                  <a:pt x="27940" y="153670"/>
                </a:lnTo>
                <a:lnTo>
                  <a:pt x="0" y="223520"/>
                </a:lnTo>
                <a:lnTo>
                  <a:pt x="27940" y="293370"/>
                </a:lnTo>
                <a:lnTo>
                  <a:pt x="111760" y="321310"/>
                </a:lnTo>
                <a:lnTo>
                  <a:pt x="181610" y="349250"/>
                </a:lnTo>
                <a:lnTo>
                  <a:pt x="600710" y="363220"/>
                </a:lnTo>
                <a:lnTo>
                  <a:pt x="1647825" y="363220"/>
                </a:lnTo>
                <a:lnTo>
                  <a:pt x="2458085" y="363220"/>
                </a:lnTo>
                <a:lnTo>
                  <a:pt x="3394075" y="363220"/>
                </a:lnTo>
                <a:lnTo>
                  <a:pt x="3533775" y="335280"/>
                </a:lnTo>
                <a:lnTo>
                  <a:pt x="3589655" y="265430"/>
                </a:lnTo>
                <a:lnTo>
                  <a:pt x="3589655" y="195580"/>
                </a:lnTo>
                <a:lnTo>
                  <a:pt x="3519805" y="139700"/>
                </a:lnTo>
                <a:lnTo>
                  <a:pt x="3449955" y="139700"/>
                </a:lnTo>
                <a:lnTo>
                  <a:pt x="3380105" y="83820"/>
                </a:lnTo>
                <a:lnTo>
                  <a:pt x="3310255" y="83820"/>
                </a:lnTo>
                <a:lnTo>
                  <a:pt x="3240405" y="69850"/>
                </a:lnTo>
                <a:lnTo>
                  <a:pt x="3170555" y="69850"/>
                </a:lnTo>
                <a:lnTo>
                  <a:pt x="3100705" y="69850"/>
                </a:lnTo>
                <a:lnTo>
                  <a:pt x="3030855" y="69850"/>
                </a:lnTo>
                <a:lnTo>
                  <a:pt x="2961005" y="69850"/>
                </a:lnTo>
                <a:lnTo>
                  <a:pt x="1899285" y="41910"/>
                </a:lnTo>
                <a:lnTo>
                  <a:pt x="991870" y="27940"/>
                </a:lnTo>
                <a:lnTo>
                  <a:pt x="265430" y="0"/>
                </a:lnTo>
                <a:lnTo>
                  <a:pt x="181610" y="13970"/>
                </a:lnTo>
                <a:lnTo>
                  <a:pt x="111760" y="0"/>
                </a:lnTo>
                <a:lnTo>
                  <a:pt x="125730" y="27940"/>
                </a:lnTo>
                <a:lnTo>
                  <a:pt x="111760" y="4191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062990" y="3366770"/>
            <a:ext cx="2780030" cy="321310"/>
          </a:xfrm>
          <a:custGeom>
            <a:avLst/>
            <a:gdLst>
              <a:gd name="connisteX0" fmla="*/ 223520 w 3589655"/>
              <a:gd name="connsiteY0" fmla="*/ 41910 h 363220"/>
              <a:gd name="connisteX1" fmla="*/ 153670 w 3589655"/>
              <a:gd name="connsiteY1" fmla="*/ 41910 h 363220"/>
              <a:gd name="connisteX2" fmla="*/ 83820 w 3589655"/>
              <a:gd name="connsiteY2" fmla="*/ 69850 h 363220"/>
              <a:gd name="connisteX3" fmla="*/ 27940 w 3589655"/>
              <a:gd name="connsiteY3" fmla="*/ 153670 h 363220"/>
              <a:gd name="connisteX4" fmla="*/ 0 w 3589655"/>
              <a:gd name="connsiteY4" fmla="*/ 223520 h 363220"/>
              <a:gd name="connisteX5" fmla="*/ 27940 w 3589655"/>
              <a:gd name="connsiteY5" fmla="*/ 293370 h 363220"/>
              <a:gd name="connisteX6" fmla="*/ 111760 w 3589655"/>
              <a:gd name="connsiteY6" fmla="*/ 321310 h 363220"/>
              <a:gd name="connisteX7" fmla="*/ 181610 w 3589655"/>
              <a:gd name="connsiteY7" fmla="*/ 349250 h 363220"/>
              <a:gd name="connisteX8" fmla="*/ 600710 w 3589655"/>
              <a:gd name="connsiteY8" fmla="*/ 363220 h 363220"/>
              <a:gd name="connisteX9" fmla="*/ 1647825 w 3589655"/>
              <a:gd name="connsiteY9" fmla="*/ 363220 h 363220"/>
              <a:gd name="connisteX10" fmla="*/ 2458085 w 3589655"/>
              <a:gd name="connsiteY10" fmla="*/ 363220 h 363220"/>
              <a:gd name="connisteX11" fmla="*/ 3394075 w 3589655"/>
              <a:gd name="connsiteY11" fmla="*/ 363220 h 363220"/>
              <a:gd name="connisteX12" fmla="*/ 3533775 w 3589655"/>
              <a:gd name="connsiteY12" fmla="*/ 335280 h 363220"/>
              <a:gd name="connisteX13" fmla="*/ 3589655 w 3589655"/>
              <a:gd name="connsiteY13" fmla="*/ 265430 h 363220"/>
              <a:gd name="connisteX14" fmla="*/ 3589655 w 3589655"/>
              <a:gd name="connsiteY14" fmla="*/ 195580 h 363220"/>
              <a:gd name="connisteX15" fmla="*/ 3519805 w 3589655"/>
              <a:gd name="connsiteY15" fmla="*/ 139700 h 363220"/>
              <a:gd name="connisteX16" fmla="*/ 3449955 w 3589655"/>
              <a:gd name="connsiteY16" fmla="*/ 139700 h 363220"/>
              <a:gd name="connisteX17" fmla="*/ 3380105 w 3589655"/>
              <a:gd name="connsiteY17" fmla="*/ 83820 h 363220"/>
              <a:gd name="connisteX18" fmla="*/ 3310255 w 3589655"/>
              <a:gd name="connsiteY18" fmla="*/ 83820 h 363220"/>
              <a:gd name="connisteX19" fmla="*/ 3240405 w 3589655"/>
              <a:gd name="connsiteY19" fmla="*/ 69850 h 363220"/>
              <a:gd name="connisteX20" fmla="*/ 3170555 w 3589655"/>
              <a:gd name="connsiteY20" fmla="*/ 69850 h 363220"/>
              <a:gd name="connisteX21" fmla="*/ 3100705 w 3589655"/>
              <a:gd name="connsiteY21" fmla="*/ 69850 h 363220"/>
              <a:gd name="connisteX22" fmla="*/ 3030855 w 3589655"/>
              <a:gd name="connsiteY22" fmla="*/ 69850 h 363220"/>
              <a:gd name="connisteX23" fmla="*/ 2961005 w 3589655"/>
              <a:gd name="connsiteY23" fmla="*/ 69850 h 363220"/>
              <a:gd name="connisteX24" fmla="*/ 1899285 w 3589655"/>
              <a:gd name="connsiteY24" fmla="*/ 41910 h 363220"/>
              <a:gd name="connisteX25" fmla="*/ 991870 w 3589655"/>
              <a:gd name="connsiteY25" fmla="*/ 27940 h 363220"/>
              <a:gd name="connisteX26" fmla="*/ 265430 w 3589655"/>
              <a:gd name="connsiteY26" fmla="*/ 0 h 363220"/>
              <a:gd name="connisteX27" fmla="*/ 181610 w 3589655"/>
              <a:gd name="connsiteY27" fmla="*/ 13970 h 363220"/>
              <a:gd name="connisteX28" fmla="*/ 181610 w 3589655"/>
              <a:gd name="connsiteY28" fmla="*/ 13970 h 363220"/>
              <a:gd name="connisteX29" fmla="*/ 111760 w 3589655"/>
              <a:gd name="connsiteY29" fmla="*/ 0 h 363220"/>
              <a:gd name="connisteX30" fmla="*/ 125730 w 3589655"/>
              <a:gd name="connsiteY30" fmla="*/ 27940 h 363220"/>
              <a:gd name="connisteX31" fmla="*/ 111760 w 3589655"/>
              <a:gd name="connsiteY31" fmla="*/ 41910 h 363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</a:cxnLst>
            <a:rect l="l" t="t" r="r" b="b"/>
            <a:pathLst>
              <a:path w="3589655" h="363220">
                <a:moveTo>
                  <a:pt x="223520" y="41910"/>
                </a:moveTo>
                <a:lnTo>
                  <a:pt x="153670" y="41910"/>
                </a:lnTo>
                <a:lnTo>
                  <a:pt x="83820" y="69850"/>
                </a:lnTo>
                <a:lnTo>
                  <a:pt x="27940" y="153670"/>
                </a:lnTo>
                <a:lnTo>
                  <a:pt x="0" y="223520"/>
                </a:lnTo>
                <a:lnTo>
                  <a:pt x="27940" y="293370"/>
                </a:lnTo>
                <a:lnTo>
                  <a:pt x="111760" y="321310"/>
                </a:lnTo>
                <a:lnTo>
                  <a:pt x="181610" y="349250"/>
                </a:lnTo>
                <a:lnTo>
                  <a:pt x="600710" y="363220"/>
                </a:lnTo>
                <a:lnTo>
                  <a:pt x="1647825" y="363220"/>
                </a:lnTo>
                <a:lnTo>
                  <a:pt x="2458085" y="363220"/>
                </a:lnTo>
                <a:lnTo>
                  <a:pt x="3394075" y="363220"/>
                </a:lnTo>
                <a:lnTo>
                  <a:pt x="3533775" y="335280"/>
                </a:lnTo>
                <a:lnTo>
                  <a:pt x="3589655" y="265430"/>
                </a:lnTo>
                <a:lnTo>
                  <a:pt x="3589655" y="195580"/>
                </a:lnTo>
                <a:lnTo>
                  <a:pt x="3519805" y="139700"/>
                </a:lnTo>
                <a:lnTo>
                  <a:pt x="3449955" y="139700"/>
                </a:lnTo>
                <a:lnTo>
                  <a:pt x="3380105" y="83820"/>
                </a:lnTo>
                <a:lnTo>
                  <a:pt x="3310255" y="83820"/>
                </a:lnTo>
                <a:lnTo>
                  <a:pt x="3240405" y="69850"/>
                </a:lnTo>
                <a:lnTo>
                  <a:pt x="3170555" y="69850"/>
                </a:lnTo>
                <a:lnTo>
                  <a:pt x="3100705" y="69850"/>
                </a:lnTo>
                <a:lnTo>
                  <a:pt x="3030855" y="69850"/>
                </a:lnTo>
                <a:lnTo>
                  <a:pt x="2961005" y="69850"/>
                </a:lnTo>
                <a:lnTo>
                  <a:pt x="1899285" y="41910"/>
                </a:lnTo>
                <a:lnTo>
                  <a:pt x="991870" y="27940"/>
                </a:lnTo>
                <a:lnTo>
                  <a:pt x="265430" y="0"/>
                </a:lnTo>
                <a:lnTo>
                  <a:pt x="181610" y="13970"/>
                </a:lnTo>
                <a:lnTo>
                  <a:pt x="111760" y="0"/>
                </a:lnTo>
                <a:lnTo>
                  <a:pt x="125730" y="27940"/>
                </a:lnTo>
                <a:lnTo>
                  <a:pt x="111760" y="4191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049020" y="3973830"/>
            <a:ext cx="3505835" cy="321310"/>
          </a:xfrm>
          <a:custGeom>
            <a:avLst/>
            <a:gdLst>
              <a:gd name="connisteX0" fmla="*/ 223520 w 3589655"/>
              <a:gd name="connsiteY0" fmla="*/ 41910 h 363220"/>
              <a:gd name="connisteX1" fmla="*/ 153670 w 3589655"/>
              <a:gd name="connsiteY1" fmla="*/ 41910 h 363220"/>
              <a:gd name="connisteX2" fmla="*/ 83820 w 3589655"/>
              <a:gd name="connsiteY2" fmla="*/ 69850 h 363220"/>
              <a:gd name="connisteX3" fmla="*/ 27940 w 3589655"/>
              <a:gd name="connsiteY3" fmla="*/ 153670 h 363220"/>
              <a:gd name="connisteX4" fmla="*/ 0 w 3589655"/>
              <a:gd name="connsiteY4" fmla="*/ 223520 h 363220"/>
              <a:gd name="connisteX5" fmla="*/ 27940 w 3589655"/>
              <a:gd name="connsiteY5" fmla="*/ 293370 h 363220"/>
              <a:gd name="connisteX6" fmla="*/ 111760 w 3589655"/>
              <a:gd name="connsiteY6" fmla="*/ 321310 h 363220"/>
              <a:gd name="connisteX7" fmla="*/ 181610 w 3589655"/>
              <a:gd name="connsiteY7" fmla="*/ 349250 h 363220"/>
              <a:gd name="connisteX8" fmla="*/ 600710 w 3589655"/>
              <a:gd name="connsiteY8" fmla="*/ 363220 h 363220"/>
              <a:gd name="connisteX9" fmla="*/ 1647825 w 3589655"/>
              <a:gd name="connsiteY9" fmla="*/ 363220 h 363220"/>
              <a:gd name="connisteX10" fmla="*/ 2458085 w 3589655"/>
              <a:gd name="connsiteY10" fmla="*/ 363220 h 363220"/>
              <a:gd name="connisteX11" fmla="*/ 3394075 w 3589655"/>
              <a:gd name="connsiteY11" fmla="*/ 363220 h 363220"/>
              <a:gd name="connisteX12" fmla="*/ 3533775 w 3589655"/>
              <a:gd name="connsiteY12" fmla="*/ 335280 h 363220"/>
              <a:gd name="connisteX13" fmla="*/ 3589655 w 3589655"/>
              <a:gd name="connsiteY13" fmla="*/ 265430 h 363220"/>
              <a:gd name="connisteX14" fmla="*/ 3589655 w 3589655"/>
              <a:gd name="connsiteY14" fmla="*/ 195580 h 363220"/>
              <a:gd name="connisteX15" fmla="*/ 3519805 w 3589655"/>
              <a:gd name="connsiteY15" fmla="*/ 139700 h 363220"/>
              <a:gd name="connisteX16" fmla="*/ 3449955 w 3589655"/>
              <a:gd name="connsiteY16" fmla="*/ 139700 h 363220"/>
              <a:gd name="connisteX17" fmla="*/ 3380105 w 3589655"/>
              <a:gd name="connsiteY17" fmla="*/ 83820 h 363220"/>
              <a:gd name="connisteX18" fmla="*/ 3310255 w 3589655"/>
              <a:gd name="connsiteY18" fmla="*/ 83820 h 363220"/>
              <a:gd name="connisteX19" fmla="*/ 3240405 w 3589655"/>
              <a:gd name="connsiteY19" fmla="*/ 69850 h 363220"/>
              <a:gd name="connisteX20" fmla="*/ 3170555 w 3589655"/>
              <a:gd name="connsiteY20" fmla="*/ 69850 h 363220"/>
              <a:gd name="connisteX21" fmla="*/ 3100705 w 3589655"/>
              <a:gd name="connsiteY21" fmla="*/ 69850 h 363220"/>
              <a:gd name="connisteX22" fmla="*/ 3030855 w 3589655"/>
              <a:gd name="connsiteY22" fmla="*/ 69850 h 363220"/>
              <a:gd name="connisteX23" fmla="*/ 2961005 w 3589655"/>
              <a:gd name="connsiteY23" fmla="*/ 69850 h 363220"/>
              <a:gd name="connisteX24" fmla="*/ 1899285 w 3589655"/>
              <a:gd name="connsiteY24" fmla="*/ 41910 h 363220"/>
              <a:gd name="connisteX25" fmla="*/ 991870 w 3589655"/>
              <a:gd name="connsiteY25" fmla="*/ 27940 h 363220"/>
              <a:gd name="connisteX26" fmla="*/ 265430 w 3589655"/>
              <a:gd name="connsiteY26" fmla="*/ 0 h 363220"/>
              <a:gd name="connisteX27" fmla="*/ 181610 w 3589655"/>
              <a:gd name="connsiteY27" fmla="*/ 13970 h 363220"/>
              <a:gd name="connisteX28" fmla="*/ 181610 w 3589655"/>
              <a:gd name="connsiteY28" fmla="*/ 13970 h 363220"/>
              <a:gd name="connisteX29" fmla="*/ 111760 w 3589655"/>
              <a:gd name="connsiteY29" fmla="*/ 0 h 363220"/>
              <a:gd name="connisteX30" fmla="*/ 125730 w 3589655"/>
              <a:gd name="connsiteY30" fmla="*/ 27940 h 363220"/>
              <a:gd name="connisteX31" fmla="*/ 111760 w 3589655"/>
              <a:gd name="connsiteY31" fmla="*/ 41910 h 363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</a:cxnLst>
            <a:rect l="l" t="t" r="r" b="b"/>
            <a:pathLst>
              <a:path w="3589655" h="363220">
                <a:moveTo>
                  <a:pt x="223520" y="41910"/>
                </a:moveTo>
                <a:lnTo>
                  <a:pt x="153670" y="41910"/>
                </a:lnTo>
                <a:lnTo>
                  <a:pt x="83820" y="69850"/>
                </a:lnTo>
                <a:lnTo>
                  <a:pt x="27940" y="153670"/>
                </a:lnTo>
                <a:lnTo>
                  <a:pt x="0" y="223520"/>
                </a:lnTo>
                <a:lnTo>
                  <a:pt x="27940" y="293370"/>
                </a:lnTo>
                <a:lnTo>
                  <a:pt x="111760" y="321310"/>
                </a:lnTo>
                <a:lnTo>
                  <a:pt x="181610" y="349250"/>
                </a:lnTo>
                <a:lnTo>
                  <a:pt x="600710" y="363220"/>
                </a:lnTo>
                <a:lnTo>
                  <a:pt x="1647825" y="363220"/>
                </a:lnTo>
                <a:lnTo>
                  <a:pt x="2458085" y="363220"/>
                </a:lnTo>
                <a:lnTo>
                  <a:pt x="3394075" y="363220"/>
                </a:lnTo>
                <a:lnTo>
                  <a:pt x="3533775" y="335280"/>
                </a:lnTo>
                <a:lnTo>
                  <a:pt x="3589655" y="265430"/>
                </a:lnTo>
                <a:lnTo>
                  <a:pt x="3589655" y="195580"/>
                </a:lnTo>
                <a:lnTo>
                  <a:pt x="3519805" y="139700"/>
                </a:lnTo>
                <a:lnTo>
                  <a:pt x="3449955" y="139700"/>
                </a:lnTo>
                <a:lnTo>
                  <a:pt x="3380105" y="83820"/>
                </a:lnTo>
                <a:lnTo>
                  <a:pt x="3310255" y="83820"/>
                </a:lnTo>
                <a:lnTo>
                  <a:pt x="3240405" y="69850"/>
                </a:lnTo>
                <a:lnTo>
                  <a:pt x="3170555" y="69850"/>
                </a:lnTo>
                <a:lnTo>
                  <a:pt x="3100705" y="69850"/>
                </a:lnTo>
                <a:lnTo>
                  <a:pt x="3030855" y="69850"/>
                </a:lnTo>
                <a:lnTo>
                  <a:pt x="2961005" y="69850"/>
                </a:lnTo>
                <a:lnTo>
                  <a:pt x="1899285" y="41910"/>
                </a:lnTo>
                <a:lnTo>
                  <a:pt x="991870" y="27940"/>
                </a:lnTo>
                <a:lnTo>
                  <a:pt x="265430" y="0"/>
                </a:lnTo>
                <a:lnTo>
                  <a:pt x="181610" y="13970"/>
                </a:lnTo>
                <a:lnTo>
                  <a:pt x="111760" y="0"/>
                </a:lnTo>
                <a:lnTo>
                  <a:pt x="125730" y="27940"/>
                </a:lnTo>
                <a:lnTo>
                  <a:pt x="111760" y="4191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62990" y="4569460"/>
            <a:ext cx="2612390" cy="321310"/>
          </a:xfrm>
          <a:custGeom>
            <a:avLst/>
            <a:gdLst>
              <a:gd name="connisteX0" fmla="*/ 223520 w 3589655"/>
              <a:gd name="connsiteY0" fmla="*/ 41910 h 363220"/>
              <a:gd name="connisteX1" fmla="*/ 153670 w 3589655"/>
              <a:gd name="connsiteY1" fmla="*/ 41910 h 363220"/>
              <a:gd name="connisteX2" fmla="*/ 83820 w 3589655"/>
              <a:gd name="connsiteY2" fmla="*/ 69850 h 363220"/>
              <a:gd name="connisteX3" fmla="*/ 27940 w 3589655"/>
              <a:gd name="connsiteY3" fmla="*/ 153670 h 363220"/>
              <a:gd name="connisteX4" fmla="*/ 0 w 3589655"/>
              <a:gd name="connsiteY4" fmla="*/ 223520 h 363220"/>
              <a:gd name="connisteX5" fmla="*/ 27940 w 3589655"/>
              <a:gd name="connsiteY5" fmla="*/ 293370 h 363220"/>
              <a:gd name="connisteX6" fmla="*/ 111760 w 3589655"/>
              <a:gd name="connsiteY6" fmla="*/ 321310 h 363220"/>
              <a:gd name="connisteX7" fmla="*/ 181610 w 3589655"/>
              <a:gd name="connsiteY7" fmla="*/ 349250 h 363220"/>
              <a:gd name="connisteX8" fmla="*/ 600710 w 3589655"/>
              <a:gd name="connsiteY8" fmla="*/ 363220 h 363220"/>
              <a:gd name="connisteX9" fmla="*/ 1647825 w 3589655"/>
              <a:gd name="connsiteY9" fmla="*/ 363220 h 363220"/>
              <a:gd name="connisteX10" fmla="*/ 2458085 w 3589655"/>
              <a:gd name="connsiteY10" fmla="*/ 363220 h 363220"/>
              <a:gd name="connisteX11" fmla="*/ 3394075 w 3589655"/>
              <a:gd name="connsiteY11" fmla="*/ 363220 h 363220"/>
              <a:gd name="connisteX12" fmla="*/ 3533775 w 3589655"/>
              <a:gd name="connsiteY12" fmla="*/ 335280 h 363220"/>
              <a:gd name="connisteX13" fmla="*/ 3589655 w 3589655"/>
              <a:gd name="connsiteY13" fmla="*/ 265430 h 363220"/>
              <a:gd name="connisteX14" fmla="*/ 3589655 w 3589655"/>
              <a:gd name="connsiteY14" fmla="*/ 195580 h 363220"/>
              <a:gd name="connisteX15" fmla="*/ 3519805 w 3589655"/>
              <a:gd name="connsiteY15" fmla="*/ 139700 h 363220"/>
              <a:gd name="connisteX16" fmla="*/ 3449955 w 3589655"/>
              <a:gd name="connsiteY16" fmla="*/ 139700 h 363220"/>
              <a:gd name="connisteX17" fmla="*/ 3380105 w 3589655"/>
              <a:gd name="connsiteY17" fmla="*/ 83820 h 363220"/>
              <a:gd name="connisteX18" fmla="*/ 3310255 w 3589655"/>
              <a:gd name="connsiteY18" fmla="*/ 83820 h 363220"/>
              <a:gd name="connisteX19" fmla="*/ 3240405 w 3589655"/>
              <a:gd name="connsiteY19" fmla="*/ 69850 h 363220"/>
              <a:gd name="connisteX20" fmla="*/ 3170555 w 3589655"/>
              <a:gd name="connsiteY20" fmla="*/ 69850 h 363220"/>
              <a:gd name="connisteX21" fmla="*/ 3100705 w 3589655"/>
              <a:gd name="connsiteY21" fmla="*/ 69850 h 363220"/>
              <a:gd name="connisteX22" fmla="*/ 3030855 w 3589655"/>
              <a:gd name="connsiteY22" fmla="*/ 69850 h 363220"/>
              <a:gd name="connisteX23" fmla="*/ 2961005 w 3589655"/>
              <a:gd name="connsiteY23" fmla="*/ 69850 h 363220"/>
              <a:gd name="connisteX24" fmla="*/ 1899285 w 3589655"/>
              <a:gd name="connsiteY24" fmla="*/ 41910 h 363220"/>
              <a:gd name="connisteX25" fmla="*/ 991870 w 3589655"/>
              <a:gd name="connsiteY25" fmla="*/ 27940 h 363220"/>
              <a:gd name="connisteX26" fmla="*/ 265430 w 3589655"/>
              <a:gd name="connsiteY26" fmla="*/ 0 h 363220"/>
              <a:gd name="connisteX27" fmla="*/ 181610 w 3589655"/>
              <a:gd name="connsiteY27" fmla="*/ 13970 h 363220"/>
              <a:gd name="connisteX28" fmla="*/ 181610 w 3589655"/>
              <a:gd name="connsiteY28" fmla="*/ 13970 h 363220"/>
              <a:gd name="connisteX29" fmla="*/ 111760 w 3589655"/>
              <a:gd name="connsiteY29" fmla="*/ 0 h 363220"/>
              <a:gd name="connisteX30" fmla="*/ 125730 w 3589655"/>
              <a:gd name="connsiteY30" fmla="*/ 27940 h 363220"/>
              <a:gd name="connisteX31" fmla="*/ 111760 w 3589655"/>
              <a:gd name="connsiteY31" fmla="*/ 41910 h 363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</a:cxnLst>
            <a:rect l="l" t="t" r="r" b="b"/>
            <a:pathLst>
              <a:path w="3589655" h="363220">
                <a:moveTo>
                  <a:pt x="223520" y="41910"/>
                </a:moveTo>
                <a:lnTo>
                  <a:pt x="153670" y="41910"/>
                </a:lnTo>
                <a:lnTo>
                  <a:pt x="83820" y="69850"/>
                </a:lnTo>
                <a:lnTo>
                  <a:pt x="27940" y="153670"/>
                </a:lnTo>
                <a:lnTo>
                  <a:pt x="0" y="223520"/>
                </a:lnTo>
                <a:lnTo>
                  <a:pt x="27940" y="293370"/>
                </a:lnTo>
                <a:lnTo>
                  <a:pt x="111760" y="321310"/>
                </a:lnTo>
                <a:lnTo>
                  <a:pt x="181610" y="349250"/>
                </a:lnTo>
                <a:lnTo>
                  <a:pt x="600710" y="363220"/>
                </a:lnTo>
                <a:lnTo>
                  <a:pt x="1647825" y="363220"/>
                </a:lnTo>
                <a:lnTo>
                  <a:pt x="2458085" y="363220"/>
                </a:lnTo>
                <a:lnTo>
                  <a:pt x="3394075" y="363220"/>
                </a:lnTo>
                <a:lnTo>
                  <a:pt x="3533775" y="335280"/>
                </a:lnTo>
                <a:lnTo>
                  <a:pt x="3589655" y="265430"/>
                </a:lnTo>
                <a:lnTo>
                  <a:pt x="3589655" y="195580"/>
                </a:lnTo>
                <a:lnTo>
                  <a:pt x="3519805" y="139700"/>
                </a:lnTo>
                <a:lnTo>
                  <a:pt x="3449955" y="139700"/>
                </a:lnTo>
                <a:lnTo>
                  <a:pt x="3380105" y="83820"/>
                </a:lnTo>
                <a:lnTo>
                  <a:pt x="3310255" y="83820"/>
                </a:lnTo>
                <a:lnTo>
                  <a:pt x="3240405" y="69850"/>
                </a:lnTo>
                <a:lnTo>
                  <a:pt x="3170555" y="69850"/>
                </a:lnTo>
                <a:lnTo>
                  <a:pt x="3100705" y="69850"/>
                </a:lnTo>
                <a:lnTo>
                  <a:pt x="3030855" y="69850"/>
                </a:lnTo>
                <a:lnTo>
                  <a:pt x="2961005" y="69850"/>
                </a:lnTo>
                <a:lnTo>
                  <a:pt x="1899285" y="41910"/>
                </a:lnTo>
                <a:lnTo>
                  <a:pt x="991870" y="27940"/>
                </a:lnTo>
                <a:lnTo>
                  <a:pt x="265430" y="0"/>
                </a:lnTo>
                <a:lnTo>
                  <a:pt x="181610" y="13970"/>
                </a:lnTo>
                <a:lnTo>
                  <a:pt x="111760" y="0"/>
                </a:lnTo>
                <a:lnTo>
                  <a:pt x="125730" y="27940"/>
                </a:lnTo>
                <a:lnTo>
                  <a:pt x="111760" y="4191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案例演示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837565" y="1844040"/>
            <a:ext cx="878205" cy="9213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873250" y="1943735"/>
            <a:ext cx="935990" cy="7200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采集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图片 7" descr="7dd8b4dbf41dd46ebf7a3c94f8fb5f5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205" y="1797050"/>
            <a:ext cx="2729230" cy="101409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797550" y="2005965"/>
            <a:ext cx="777875" cy="5981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图片 6" descr="hive_logo_medi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697990"/>
            <a:ext cx="1314450" cy="121094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6872605" y="3006090"/>
            <a:ext cx="720090" cy="7200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" name="图片 9" descr="sqoop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35" y="3813175"/>
            <a:ext cx="3047365" cy="928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160" y="3571875"/>
            <a:ext cx="1711960" cy="1410970"/>
          </a:xfrm>
          <a:prstGeom prst="rect">
            <a:avLst/>
          </a:prstGeom>
        </p:spPr>
      </p:pic>
      <p:sp>
        <p:nvSpPr>
          <p:cNvPr id="19" name="左箭头 18"/>
          <p:cNvSpPr/>
          <p:nvPr/>
        </p:nvSpPr>
        <p:spPr>
          <a:xfrm>
            <a:off x="4643120" y="3989070"/>
            <a:ext cx="864235" cy="5765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6570" y="5050790"/>
            <a:ext cx="82118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oozie_200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10" y="5218430"/>
            <a:ext cx="3944620" cy="927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9" grpId="0" animBg="1"/>
      <p:bldP spid="19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初识数仓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离线案例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3893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流处理入门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基本概念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流处理是对</a:t>
            </a:r>
            <a:r>
              <a:rPr lang="zh-CN" altLang="en-US" i="1" dirty="0" smtClean="0">
                <a:sym typeface="+mn-ea"/>
              </a:rPr>
              <a:t>运动中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i="1" dirty="0" smtClean="0">
                <a:sym typeface="+mn-ea"/>
              </a:rPr>
              <a:t>数据</a:t>
            </a:r>
            <a:r>
              <a:rPr lang="zh-CN" altLang="en-US" dirty="0" smtClean="0">
                <a:sym typeface="+mn-ea"/>
              </a:rPr>
              <a:t>的处理，或者换句话说，</a:t>
            </a:r>
            <a:r>
              <a:rPr lang="zh-CN" altLang="en-US" b="1" i="1" dirty="0" smtClean="0">
                <a:sym typeface="+mn-ea"/>
              </a:rPr>
              <a:t>在生成或接收数据时直接计算数据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大多数数据都是源源不断的：传感器事件，网站上的用户活动，金融交易等等 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 所有这些数据都是随着时间的推移而创建的。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基本概念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在流处理之前，此数据通常存储在数据库，文件系统或其他形式的大容量存储中。应用程序将根据需要查询数据或计算数据。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流处理改变了这种模式：应用程序逻辑，分析和查询</a:t>
            </a:r>
            <a:r>
              <a:rPr lang="zh-CN" altLang="en-US" i="1" dirty="0" smtClean="0">
                <a:sym typeface="+mn-ea"/>
              </a:rPr>
              <a:t>不断</a:t>
            </a:r>
            <a:r>
              <a:rPr lang="zh-CN" altLang="en-US" dirty="0" smtClean="0">
                <a:sym typeface="+mn-ea"/>
              </a:rPr>
              <a:t>存在，数据</a:t>
            </a:r>
            <a:r>
              <a:rPr lang="zh-CN" altLang="en-US" i="1" dirty="0" smtClean="0">
                <a:sym typeface="+mn-ea"/>
              </a:rPr>
              <a:t>不断地</a:t>
            </a:r>
            <a:r>
              <a:rPr lang="zh-CN" altLang="en-US" dirty="0" smtClean="0">
                <a:sym typeface="+mn-ea"/>
              </a:rPr>
              <a:t>流经它们。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在从流中接收到事件时，流处理应用程序对该事件作出反应：它可以触发动作，更新聚合或其他统计，或“记住”该事件以供将来参考。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基本概念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1481455" y="2265045"/>
            <a:ext cx="803275" cy="10083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23335" y="2193290"/>
            <a:ext cx="1080135" cy="10801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业务逻辑</a:t>
            </a:r>
            <a:endParaRPr lang="zh-CN" altLang="en-US" sz="20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6636385" y="2265045"/>
            <a:ext cx="803275" cy="10083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478405" y="2409825"/>
            <a:ext cx="1151890" cy="647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193665" y="2445385"/>
            <a:ext cx="1151890" cy="647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23335" y="4164330"/>
            <a:ext cx="1080135" cy="10801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业务逻辑</a:t>
            </a:r>
            <a:endParaRPr lang="zh-CN" altLang="en-US" sz="20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2780" y="4380865"/>
            <a:ext cx="1707515" cy="647700"/>
            <a:chOff x="3028" y="6899"/>
            <a:chExt cx="2689" cy="1020"/>
          </a:xfrm>
        </p:grpSpPr>
        <p:sp>
          <p:nvSpPr>
            <p:cNvPr id="10" name="右箭头 9"/>
            <p:cNvSpPr/>
            <p:nvPr/>
          </p:nvSpPr>
          <p:spPr>
            <a:xfrm>
              <a:off x="3903" y="6899"/>
              <a:ext cx="1814" cy="102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流</a:t>
              </a:r>
              <a:r>
                <a:rPr lang="zh-CN" altLang="en-US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入</a:t>
              </a: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13" y="7150"/>
              <a:ext cx="274" cy="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73" y="7150"/>
              <a:ext cx="120" cy="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28" y="7151"/>
              <a:ext cx="120" cy="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93665" y="4380865"/>
            <a:ext cx="1707515" cy="647700"/>
            <a:chOff x="3028" y="6899"/>
            <a:chExt cx="2689" cy="1020"/>
          </a:xfrm>
        </p:grpSpPr>
        <p:sp>
          <p:nvSpPr>
            <p:cNvPr id="16" name="右箭头 15"/>
            <p:cNvSpPr/>
            <p:nvPr/>
          </p:nvSpPr>
          <p:spPr>
            <a:xfrm>
              <a:off x="3903" y="6899"/>
              <a:ext cx="1814" cy="102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流出</a:t>
              </a: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13" y="7150"/>
              <a:ext cx="274" cy="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3" y="7150"/>
              <a:ext cx="120" cy="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28" y="7151"/>
              <a:ext cx="120" cy="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  <p:bldP spid="8" grpId="0" animBg="1"/>
      <p:bldP spid="8" grpId="1" animBg="1"/>
      <p:bldP spid="6" grpId="0" animBg="1"/>
      <p:bldP spid="6" grpId="1" animBg="1"/>
      <p:bldP spid="9" grpId="0" animBg="1"/>
      <p:bldP spid="9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与批处理相比，使用流处理会有什么问题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如何保证流进来的数据不丢、不漏、不重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如何保证数据的时序性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如何进行有状态的计算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如何保证流应用的高可用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如何保证数据被精准消费（强一致性）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如何保证流进来的数据不丢、不漏、不重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让数据源自身解决这个问题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在大数据领域，</a:t>
            </a:r>
            <a:r>
              <a:rPr lang="en-US" altLang="zh-CN" dirty="0" smtClean="0">
                <a:sym typeface="+mn-ea"/>
              </a:rPr>
              <a:t>Kafka</a:t>
            </a:r>
            <a:r>
              <a:rPr lang="zh-CN" altLang="en-US" dirty="0" smtClean="0">
                <a:sym typeface="+mn-ea"/>
              </a:rPr>
              <a:t>几乎是唯一的、最好的选择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485" y="3112770"/>
            <a:ext cx="5447030" cy="1625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如何保证数据的时序性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由于网络抖动，经常发生数据延迟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比如我们实时监控一台服务器的</a:t>
            </a:r>
            <a:r>
              <a:rPr lang="en-US" altLang="zh-CN" dirty="0" smtClean="0">
                <a:sym typeface="+mn-ea"/>
              </a:rPr>
              <a:t>CPU</a:t>
            </a:r>
            <a:r>
              <a:rPr lang="zh-CN" altLang="en-US" dirty="0" smtClean="0">
                <a:sym typeface="+mn-ea"/>
              </a:rPr>
              <a:t>利用率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如果一条数据迟到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秒钟</a:t>
            </a:r>
            <a:r>
              <a:rPr lang="zh-CN" altLang="en-US" dirty="0" smtClean="0">
                <a:sym typeface="+mn-ea"/>
              </a:rPr>
              <a:t>，那么这条数据可能还有效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如果这条数据迟到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分钟</a:t>
            </a:r>
            <a:r>
              <a:rPr lang="zh-CN" altLang="en-US" dirty="0" smtClean="0">
                <a:sym typeface="+mn-ea"/>
              </a:rPr>
              <a:t>，那么它就没什么参考意义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如何保证数据的时序性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为了应对网络抖动，我们的程序经常要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人为的多等待</a:t>
            </a:r>
            <a:r>
              <a:rPr lang="zh-CN" altLang="en-US" dirty="0" smtClean="0">
                <a:sym typeface="+mn-ea"/>
              </a:rPr>
              <a:t>一段时间，等需要的数据到达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但我们也不会无限期的等下去，对于迟到太久的数据，就会直接丢弃，或存到其他地方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Spark-Streaming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Flink</a:t>
            </a:r>
            <a:r>
              <a:rPr lang="zh-CN" altLang="en-US" dirty="0" smtClean="0">
                <a:sym typeface="+mn-ea"/>
              </a:rPr>
              <a:t>都有提供这种机制，这种机制被称为</a:t>
            </a:r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（水位线）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491865" y="3717290"/>
            <a:ext cx="791845" cy="863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分析各个年龄段用户的购买频率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255" y="4352925"/>
            <a:ext cx="3829050" cy="22002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7200" y="1793240"/>
            <a:ext cx="822960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to_age_segment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birth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, 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sum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oid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/ 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max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update_time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-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min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update_time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))</a:t>
            </a:r>
            <a:endParaRPr lang="en-US" sz="28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tb_order a </a:t>
            </a:r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LEFT OUTER JOIN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tb_user b </a:t>
            </a:r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ON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a.uid = b.uid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WHERE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a.status = </a:t>
            </a:r>
            <a:r>
              <a:rPr lang="en-US" sz="2800" b="0">
                <a:solidFill>
                  <a:srgbClr val="C81B28"/>
                </a:solidFill>
                <a:latin typeface="JetBrains Mono" charset="0"/>
              </a:rPr>
              <a:t>'finish'</a:t>
            </a:r>
            <a:endParaRPr lang="en-US" sz="2800" b="0">
              <a:solidFill>
                <a:srgbClr val="C81B28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to_age_segment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birth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在流处理应用中，</a:t>
            </a:r>
            <a:r>
              <a:rPr lang="zh-CN" altLang="en-US" dirty="0" smtClean="0">
                <a:sym typeface="+mn-ea"/>
              </a:rPr>
              <a:t>一般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数据会自带一个时间戳，称为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Event Time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数据在进入流处理应用时（暂存在缓存区），会产生一个时间，称为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Ingestion Time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数据真正被处理时，会产生一个时间，称为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Processing Time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128395" y="3500755"/>
            <a:ext cx="930910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事件产生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147955" y="2412365"/>
            <a:ext cx="2219325" cy="576580"/>
          </a:xfrm>
          <a:prstGeom prst="cloudCallout">
            <a:avLst>
              <a:gd name="adj1" fmla="val 13806"/>
              <a:gd name="adj2" fmla="val 1154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1400" b="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Event Time</a:t>
            </a:r>
            <a:endParaRPr lang="en-US" altLang="zh-CN" sz="1400" b="0" dirty="0" smtClean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流程图: 直接访问存储器 6"/>
          <p:cNvSpPr/>
          <p:nvPr/>
        </p:nvSpPr>
        <p:spPr>
          <a:xfrm>
            <a:off x="3888105" y="1336675"/>
            <a:ext cx="1367790" cy="575945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曲线连接符 7"/>
          <p:cNvCxnSpPr>
            <a:stCxn id="5" idx="3"/>
            <a:endCxn id="7" idx="1"/>
          </p:cNvCxnSpPr>
          <p:nvPr/>
        </p:nvCxnSpPr>
        <p:spPr>
          <a:xfrm flipV="1">
            <a:off x="2059305" y="1624965"/>
            <a:ext cx="1828800" cy="2164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9" name="矩形 8"/>
          <p:cNvSpPr/>
          <p:nvPr/>
        </p:nvSpPr>
        <p:spPr>
          <a:xfrm>
            <a:off x="6337300" y="2132965"/>
            <a:ext cx="2555240" cy="4032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Spark-Streaming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794500" y="2853055"/>
            <a:ext cx="1640205" cy="1151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缓存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1" name="曲线连接符 10"/>
          <p:cNvCxnSpPr>
            <a:stCxn id="7" idx="4"/>
            <a:endCxn id="10" idx="1"/>
          </p:cNvCxnSpPr>
          <p:nvPr/>
        </p:nvCxnSpPr>
        <p:spPr>
          <a:xfrm>
            <a:off x="5255895" y="1624965"/>
            <a:ext cx="1538605" cy="1804035"/>
          </a:xfrm>
          <a:prstGeom prst="curvedConnector3">
            <a:avLst>
              <a:gd name="adj1" fmla="val 434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2" name="云形标注 11"/>
          <p:cNvSpPr/>
          <p:nvPr/>
        </p:nvSpPr>
        <p:spPr>
          <a:xfrm>
            <a:off x="3634105" y="3656965"/>
            <a:ext cx="2858770" cy="576580"/>
          </a:xfrm>
          <a:prstGeom prst="cloudCallout">
            <a:avLst>
              <a:gd name="adj1" fmla="val 45890"/>
              <a:gd name="adj2" fmla="val -850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1400" b="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Ingestion Time</a:t>
            </a:r>
            <a:endParaRPr lang="en-US" altLang="zh-CN" sz="1400" b="0" dirty="0" smtClean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67220" y="4813935"/>
            <a:ext cx="1296035" cy="1008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4" name="直接箭头连接符 13"/>
          <p:cNvCxnSpPr>
            <a:stCxn id="10" idx="2"/>
            <a:endCxn id="13" idx="0"/>
          </p:cNvCxnSpPr>
          <p:nvPr/>
        </p:nvCxnSpPr>
        <p:spPr>
          <a:xfrm>
            <a:off x="7614920" y="4004945"/>
            <a:ext cx="635" cy="808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5" name="云形标注 14"/>
          <p:cNvSpPr/>
          <p:nvPr/>
        </p:nvSpPr>
        <p:spPr>
          <a:xfrm>
            <a:off x="3888105" y="5460365"/>
            <a:ext cx="2906395" cy="576580"/>
          </a:xfrm>
          <a:prstGeom prst="cloudCallout">
            <a:avLst>
              <a:gd name="adj1" fmla="val 45890"/>
              <a:gd name="adj2" fmla="val -850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1400" b="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Processing Time</a:t>
            </a:r>
            <a:endParaRPr lang="en-US" altLang="zh-CN" sz="1400" b="0" dirty="0" smtClean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在流处理应用中，</a:t>
            </a:r>
            <a:r>
              <a:rPr lang="zh-CN" altLang="en-US" dirty="0" smtClean="0">
                <a:sym typeface="+mn-ea"/>
              </a:rPr>
              <a:t>一般不会来一条数据处理一条数据，而是会攒一批数据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时间窗口（</a:t>
            </a:r>
            <a:r>
              <a:rPr lang="en-US" altLang="zh-CN" dirty="0" smtClean="0">
                <a:sym typeface="+mn-ea"/>
              </a:rPr>
              <a:t>TimeWindow</a:t>
            </a:r>
            <a:r>
              <a:rPr lang="zh-CN" altLang="en-US" dirty="0" smtClean="0">
                <a:sym typeface="+mn-ea"/>
              </a:rPr>
              <a:t>）、计数窗口（</a:t>
            </a:r>
            <a:r>
              <a:rPr lang="en-US" altLang="zh-CN" dirty="0" smtClean="0">
                <a:sym typeface="+mn-ea"/>
              </a:rPr>
              <a:t>CountWindow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滑动窗口、滚动窗口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时间窗口</a:t>
            </a:r>
            <a:r>
              <a:rPr lang="en-US" altLang="zh-CN" sz="2400" dirty="0" smtClean="0">
                <a:sym typeface="+mn-ea"/>
              </a:rPr>
              <a:t>→10</a:t>
            </a:r>
            <a:r>
              <a:rPr lang="zh-CN" altLang="en-US" sz="2400" dirty="0" smtClean="0">
                <a:sym typeface="+mn-ea"/>
              </a:rPr>
              <a:t>秒的</a:t>
            </a:r>
            <a:r>
              <a:rPr lang="zh-CN" altLang="en-US" sz="2400" dirty="0" smtClean="0">
                <a:sym typeface="+mn-ea"/>
              </a:rPr>
              <a:t>滚动窗口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835" y="4526915"/>
            <a:ext cx="8966200" cy="897890"/>
            <a:chOff x="53" y="9083"/>
            <a:chExt cx="14120" cy="141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3" y="9084"/>
              <a:ext cx="1412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 rot="5400000">
              <a:off x="1318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19:09:10</a:t>
              </a:r>
              <a:endParaRPr lang="en-US" altLang="zh-CN" sz="1400"/>
            </a:p>
          </p:txBody>
        </p:sp>
        <p:sp>
          <p:nvSpPr>
            <p:cNvPr id="9" name="文本框 8"/>
            <p:cNvSpPr txBox="1"/>
            <p:nvPr/>
          </p:nvSpPr>
          <p:spPr>
            <a:xfrm rot="5400000">
              <a:off x="104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19:09:15</a:t>
              </a:r>
              <a:endParaRPr lang="en-US" altLang="zh-CN" sz="1400"/>
            </a:p>
          </p:txBody>
        </p:sp>
        <p:sp>
          <p:nvSpPr>
            <p:cNvPr id="10" name="文本框 9"/>
            <p:cNvSpPr txBox="1"/>
            <p:nvPr/>
          </p:nvSpPr>
          <p:spPr>
            <a:xfrm rot="5400000">
              <a:off x="77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19:09:20</a:t>
              </a:r>
              <a:endParaRPr lang="en-US" altLang="zh-CN" sz="1400"/>
            </a:p>
          </p:txBody>
        </p:sp>
        <p:sp>
          <p:nvSpPr>
            <p:cNvPr id="11" name="文本框 10"/>
            <p:cNvSpPr txBox="1"/>
            <p:nvPr/>
          </p:nvSpPr>
          <p:spPr>
            <a:xfrm rot="5400000">
              <a:off x="50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19:09:25</a:t>
              </a:r>
              <a:endParaRPr lang="en-US" altLang="zh-CN" sz="1400"/>
            </a:p>
          </p:txBody>
        </p:sp>
        <p:sp>
          <p:nvSpPr>
            <p:cNvPr id="12" name="文本框 11"/>
            <p:cNvSpPr txBox="1"/>
            <p:nvPr/>
          </p:nvSpPr>
          <p:spPr>
            <a:xfrm rot="5400000">
              <a:off x="234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19:09:30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35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19:09:35</a:t>
              </a:r>
              <a:endParaRPr lang="en-US" altLang="zh-CN" sz="1400"/>
            </a:p>
          </p:txBody>
        </p:sp>
      </p:grpSp>
      <p:sp>
        <p:nvSpPr>
          <p:cNvPr id="24" name="矩形 23"/>
          <p:cNvSpPr/>
          <p:nvPr/>
        </p:nvSpPr>
        <p:spPr>
          <a:xfrm>
            <a:off x="5408295" y="2940685"/>
            <a:ext cx="3556000" cy="1424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80347 -0.00111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时间窗口</a:t>
            </a:r>
            <a:r>
              <a:rPr lang="en-US" altLang="zh-CN" sz="2400" dirty="0" smtClean="0">
                <a:sym typeface="+mn-ea"/>
              </a:rPr>
              <a:t>→10</a:t>
            </a:r>
            <a:r>
              <a:rPr lang="zh-CN" altLang="en-US" sz="2400" dirty="0" smtClean="0">
                <a:sym typeface="+mn-ea"/>
              </a:rPr>
              <a:t>秒的滑动窗口，每次滑动</a:t>
            </a:r>
            <a:r>
              <a:rPr lang="en-US" altLang="zh-CN" sz="2400" dirty="0" smtClean="0">
                <a:sym typeface="+mn-ea"/>
              </a:rPr>
              <a:t>5</a:t>
            </a:r>
            <a:r>
              <a:rPr lang="zh-CN" altLang="en-US" sz="2400" dirty="0" smtClean="0">
                <a:sym typeface="+mn-ea"/>
              </a:rPr>
              <a:t>秒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835" y="4526915"/>
            <a:ext cx="8966200" cy="897890"/>
            <a:chOff x="53" y="9083"/>
            <a:chExt cx="14120" cy="141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3" y="9084"/>
              <a:ext cx="1412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 rot="5400000">
              <a:off x="1318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19:09:10</a:t>
              </a:r>
              <a:endParaRPr lang="en-US" altLang="zh-CN" sz="1400"/>
            </a:p>
          </p:txBody>
        </p:sp>
        <p:sp>
          <p:nvSpPr>
            <p:cNvPr id="9" name="文本框 8"/>
            <p:cNvSpPr txBox="1"/>
            <p:nvPr/>
          </p:nvSpPr>
          <p:spPr>
            <a:xfrm rot="5400000">
              <a:off x="104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19:09:15</a:t>
              </a:r>
              <a:endParaRPr lang="en-US" altLang="zh-CN" sz="1400"/>
            </a:p>
          </p:txBody>
        </p:sp>
        <p:sp>
          <p:nvSpPr>
            <p:cNvPr id="10" name="文本框 9"/>
            <p:cNvSpPr txBox="1"/>
            <p:nvPr/>
          </p:nvSpPr>
          <p:spPr>
            <a:xfrm rot="5400000">
              <a:off x="77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19:09:20</a:t>
              </a:r>
              <a:endParaRPr lang="en-US" altLang="zh-CN" sz="1400"/>
            </a:p>
          </p:txBody>
        </p:sp>
        <p:sp>
          <p:nvSpPr>
            <p:cNvPr id="11" name="文本框 10"/>
            <p:cNvSpPr txBox="1"/>
            <p:nvPr/>
          </p:nvSpPr>
          <p:spPr>
            <a:xfrm rot="5400000">
              <a:off x="50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19:09:25</a:t>
              </a:r>
              <a:endParaRPr lang="en-US" altLang="zh-CN" sz="1400"/>
            </a:p>
          </p:txBody>
        </p:sp>
        <p:sp>
          <p:nvSpPr>
            <p:cNvPr id="12" name="文本框 11"/>
            <p:cNvSpPr txBox="1"/>
            <p:nvPr/>
          </p:nvSpPr>
          <p:spPr>
            <a:xfrm rot="5400000">
              <a:off x="234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19:09:30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35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19:09:35</a:t>
              </a:r>
              <a:endParaRPr lang="en-US" altLang="zh-CN" sz="1400"/>
            </a:p>
          </p:txBody>
        </p:sp>
      </p:grpSp>
      <p:sp>
        <p:nvSpPr>
          <p:cNvPr id="24" name="矩形 23"/>
          <p:cNvSpPr/>
          <p:nvPr/>
        </p:nvSpPr>
        <p:spPr>
          <a:xfrm>
            <a:off x="5408295" y="2940685"/>
            <a:ext cx="3556000" cy="1424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99236 -0.001111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72 -0.001111 L -0.380347 -0.001111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animBg="1"/>
      <p:bldP spid="24" grpId="2" bldLvl="0" animBg="1"/>
      <p:bldP spid="24" grpId="3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我们一般使用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Event Time</a:t>
            </a:r>
            <a:r>
              <a:rPr lang="zh-CN" altLang="en-US" dirty="0" smtClean="0">
                <a:sym typeface="+mn-ea"/>
              </a:rPr>
              <a:t>作为水位线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演示：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sz="2000" dirty="0" smtClean="0">
                <a:sym typeface="+mn-ea"/>
              </a:rPr>
              <a:t>每</a:t>
            </a:r>
            <a:r>
              <a:rPr lang="zh-CN" altLang="en-US" dirty="0" smtClean="0">
                <a:sym typeface="+mn-ea"/>
              </a:rPr>
              <a:t>隔</a:t>
            </a:r>
            <a:r>
              <a:rPr lang="en-US" altLang="zh-CN" sz="2000" dirty="0" smtClean="0">
                <a:sym typeface="+mn-ea"/>
              </a:rPr>
              <a:t>10</a:t>
            </a:r>
            <a:r>
              <a:rPr lang="zh-CN" altLang="en-US" sz="2000" dirty="0" smtClean="0">
                <a:sym typeface="+mn-ea"/>
              </a:rPr>
              <a:t>秒</a:t>
            </a:r>
            <a:r>
              <a:rPr lang="zh-CN" altLang="en-US" sz="2000" dirty="0" smtClean="0">
                <a:sym typeface="+mn-ea"/>
              </a:rPr>
              <a:t>触发计算</a:t>
            </a:r>
            <a:endParaRPr lang="zh-CN" altLang="en-US" sz="2000" dirty="0" smtClean="0">
              <a:sym typeface="+mn-ea"/>
            </a:endParaRPr>
          </a:p>
          <a:p>
            <a:pPr lvl="2"/>
            <a:r>
              <a:rPr lang="en-US" altLang="zh-CN" sz="2000" dirty="0" smtClean="0">
                <a:sym typeface="+mn-ea"/>
              </a:rPr>
              <a:t>Watermark</a:t>
            </a:r>
            <a:r>
              <a:rPr lang="zh-CN" altLang="en-US" sz="2000" dirty="0" smtClean="0">
                <a:sym typeface="+mn-ea"/>
              </a:rPr>
              <a:t>允许迟到</a:t>
            </a:r>
            <a:r>
              <a:rPr lang="en-US" altLang="zh-CN" sz="2000" dirty="0" smtClean="0">
                <a:sym typeface="+mn-ea"/>
              </a:rPr>
              <a:t>5</a:t>
            </a:r>
            <a:r>
              <a:rPr lang="zh-CN" altLang="en-US" sz="2000" dirty="0" smtClean="0">
                <a:sym typeface="+mn-ea"/>
              </a:rPr>
              <a:t>秒的数据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每隔</a:t>
            </a:r>
            <a:r>
              <a:rPr lang="en-US" altLang="zh-CN" sz="2400" dirty="0" smtClean="0">
                <a:sym typeface="+mn-ea"/>
              </a:rPr>
              <a:t>10</a:t>
            </a:r>
            <a:r>
              <a:rPr lang="zh-CN" altLang="en-US" sz="2400" dirty="0" smtClean="0">
                <a:sym typeface="+mn-ea"/>
              </a:rPr>
              <a:t>秒触发计算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smtClean="0">
                <a:sym typeface="+mn-ea"/>
              </a:rPr>
              <a:t>Watermark</a:t>
            </a:r>
            <a:r>
              <a:rPr lang="zh-CN" altLang="en-US" sz="2400" dirty="0" smtClean="0">
                <a:sym typeface="+mn-ea"/>
              </a:rPr>
              <a:t>允许迟到</a:t>
            </a:r>
            <a:r>
              <a:rPr lang="en-US" altLang="zh-CN" sz="2400" dirty="0" smtClean="0">
                <a:sym typeface="+mn-ea"/>
              </a:rPr>
              <a:t>5</a:t>
            </a:r>
            <a:r>
              <a:rPr lang="zh-CN" altLang="en-US" sz="2400" dirty="0" smtClean="0">
                <a:sym typeface="+mn-ea"/>
              </a:rPr>
              <a:t>秒的数据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555" y="4439920"/>
            <a:ext cx="8390890" cy="1106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682230" y="4741545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19:09:11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19:09:06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3655" y="5767705"/>
            <a:ext cx="8966200" cy="897890"/>
            <a:chOff x="53" y="9083"/>
            <a:chExt cx="14120" cy="141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3" y="9084"/>
              <a:ext cx="1412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 rot="5400000">
              <a:off x="1318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19:09:10</a:t>
              </a:r>
              <a:endParaRPr lang="en-US" altLang="zh-CN" sz="1400"/>
            </a:p>
          </p:txBody>
        </p:sp>
        <p:sp>
          <p:nvSpPr>
            <p:cNvPr id="9" name="文本框 8"/>
            <p:cNvSpPr txBox="1"/>
            <p:nvPr/>
          </p:nvSpPr>
          <p:spPr>
            <a:xfrm rot="5400000">
              <a:off x="104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19:09:15</a:t>
              </a:r>
              <a:endParaRPr lang="en-US" altLang="zh-CN" sz="1400"/>
            </a:p>
          </p:txBody>
        </p:sp>
        <p:sp>
          <p:nvSpPr>
            <p:cNvPr id="10" name="文本框 9"/>
            <p:cNvSpPr txBox="1"/>
            <p:nvPr/>
          </p:nvSpPr>
          <p:spPr>
            <a:xfrm rot="5400000">
              <a:off x="77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19:09:20</a:t>
              </a:r>
              <a:endParaRPr lang="en-US" altLang="zh-CN" sz="1400"/>
            </a:p>
          </p:txBody>
        </p:sp>
        <p:sp>
          <p:nvSpPr>
            <p:cNvPr id="11" name="文本框 10"/>
            <p:cNvSpPr txBox="1"/>
            <p:nvPr/>
          </p:nvSpPr>
          <p:spPr>
            <a:xfrm rot="5400000">
              <a:off x="50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19:09:25</a:t>
              </a:r>
              <a:endParaRPr lang="en-US" altLang="zh-CN" sz="1400"/>
            </a:p>
          </p:txBody>
        </p:sp>
        <p:sp>
          <p:nvSpPr>
            <p:cNvPr id="12" name="文本框 11"/>
            <p:cNvSpPr txBox="1"/>
            <p:nvPr/>
          </p:nvSpPr>
          <p:spPr>
            <a:xfrm rot="5400000">
              <a:off x="234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19:09:30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35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19:09:35</a:t>
              </a:r>
              <a:endParaRPr lang="en-US" altLang="zh-CN" sz="140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955030" y="4740910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19:09:16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40530" y="4741545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19:09:21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26030" y="4741545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19:09:26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98830" y="4740910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19:09:36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19:09:11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19:09:16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5382260" y="980440"/>
            <a:ext cx="3524885" cy="1584325"/>
          </a:xfrm>
          <a:prstGeom prst="cloudCallout">
            <a:avLst>
              <a:gd name="adj1" fmla="val 33372"/>
              <a:gd name="adj2" fmla="val 633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此时会触发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(19:09:00,19:09:10]</a:t>
            </a: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窗口的计算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19:09:21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19:09:31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120005" y="4142740"/>
            <a:ext cx="4000500" cy="2095500"/>
          </a:xfrm>
          <a:custGeom>
            <a:avLst/>
            <a:gdLst>
              <a:gd name="connisteX0" fmla="*/ 863600 w 4000500"/>
              <a:gd name="connsiteY0" fmla="*/ 63500 h 2095500"/>
              <a:gd name="connisteX1" fmla="*/ 774700 w 4000500"/>
              <a:gd name="connsiteY1" fmla="*/ 114300 h 2095500"/>
              <a:gd name="connisteX2" fmla="*/ 673100 w 4000500"/>
              <a:gd name="connsiteY2" fmla="*/ 152400 h 2095500"/>
              <a:gd name="connisteX3" fmla="*/ 546100 w 4000500"/>
              <a:gd name="connsiteY3" fmla="*/ 215900 h 2095500"/>
              <a:gd name="connisteX4" fmla="*/ 469900 w 4000500"/>
              <a:gd name="connsiteY4" fmla="*/ 266700 h 2095500"/>
              <a:gd name="connisteX5" fmla="*/ 393700 w 4000500"/>
              <a:gd name="connsiteY5" fmla="*/ 317500 h 2095500"/>
              <a:gd name="connisteX6" fmla="*/ 355600 w 4000500"/>
              <a:gd name="connsiteY6" fmla="*/ 393700 h 2095500"/>
              <a:gd name="connisteX7" fmla="*/ 279400 w 4000500"/>
              <a:gd name="connsiteY7" fmla="*/ 482600 h 2095500"/>
              <a:gd name="connisteX8" fmla="*/ 215900 w 4000500"/>
              <a:gd name="connsiteY8" fmla="*/ 571500 h 2095500"/>
              <a:gd name="connisteX9" fmla="*/ 190500 w 4000500"/>
              <a:gd name="connsiteY9" fmla="*/ 647700 h 2095500"/>
              <a:gd name="connisteX10" fmla="*/ 152400 w 4000500"/>
              <a:gd name="connsiteY10" fmla="*/ 723900 h 2095500"/>
              <a:gd name="connisteX11" fmla="*/ 101600 w 4000500"/>
              <a:gd name="connsiteY11" fmla="*/ 800100 h 2095500"/>
              <a:gd name="connisteX12" fmla="*/ 50800 w 4000500"/>
              <a:gd name="connsiteY12" fmla="*/ 889000 h 2095500"/>
              <a:gd name="connisteX13" fmla="*/ 12700 w 4000500"/>
              <a:gd name="connsiteY13" fmla="*/ 977900 h 2095500"/>
              <a:gd name="connisteX14" fmla="*/ 0 w 4000500"/>
              <a:gd name="connsiteY14" fmla="*/ 1054100 h 2095500"/>
              <a:gd name="connisteX15" fmla="*/ 0 w 4000500"/>
              <a:gd name="connsiteY15" fmla="*/ 1130300 h 2095500"/>
              <a:gd name="connisteX16" fmla="*/ 0 w 4000500"/>
              <a:gd name="connsiteY16" fmla="*/ 1206500 h 2095500"/>
              <a:gd name="connisteX17" fmla="*/ 38100 w 4000500"/>
              <a:gd name="connsiteY17" fmla="*/ 1282700 h 2095500"/>
              <a:gd name="connisteX18" fmla="*/ 88900 w 4000500"/>
              <a:gd name="connsiteY18" fmla="*/ 1358900 h 2095500"/>
              <a:gd name="connisteX19" fmla="*/ 139700 w 4000500"/>
              <a:gd name="connsiteY19" fmla="*/ 1447800 h 2095500"/>
              <a:gd name="connisteX20" fmla="*/ 152400 w 4000500"/>
              <a:gd name="connsiteY20" fmla="*/ 1524000 h 2095500"/>
              <a:gd name="connisteX21" fmla="*/ 177800 w 4000500"/>
              <a:gd name="connsiteY21" fmla="*/ 1612900 h 2095500"/>
              <a:gd name="connisteX22" fmla="*/ 215900 w 4000500"/>
              <a:gd name="connsiteY22" fmla="*/ 1689100 h 2095500"/>
              <a:gd name="connisteX23" fmla="*/ 266700 w 4000500"/>
              <a:gd name="connsiteY23" fmla="*/ 1765300 h 2095500"/>
              <a:gd name="connisteX24" fmla="*/ 342900 w 4000500"/>
              <a:gd name="connsiteY24" fmla="*/ 1816100 h 2095500"/>
              <a:gd name="connisteX25" fmla="*/ 419100 w 4000500"/>
              <a:gd name="connsiteY25" fmla="*/ 1879600 h 2095500"/>
              <a:gd name="connisteX26" fmla="*/ 495300 w 4000500"/>
              <a:gd name="connsiteY26" fmla="*/ 1905000 h 2095500"/>
              <a:gd name="connisteX27" fmla="*/ 571500 w 4000500"/>
              <a:gd name="connsiteY27" fmla="*/ 1930400 h 2095500"/>
              <a:gd name="connisteX28" fmla="*/ 673100 w 4000500"/>
              <a:gd name="connsiteY28" fmla="*/ 1968500 h 2095500"/>
              <a:gd name="connisteX29" fmla="*/ 762000 w 4000500"/>
              <a:gd name="connsiteY29" fmla="*/ 2006600 h 2095500"/>
              <a:gd name="connisteX30" fmla="*/ 863600 w 4000500"/>
              <a:gd name="connsiteY30" fmla="*/ 2019300 h 2095500"/>
              <a:gd name="connisteX31" fmla="*/ 965200 w 4000500"/>
              <a:gd name="connsiteY31" fmla="*/ 2019300 h 2095500"/>
              <a:gd name="connisteX32" fmla="*/ 1054100 w 4000500"/>
              <a:gd name="connsiteY32" fmla="*/ 2019300 h 2095500"/>
              <a:gd name="connisteX33" fmla="*/ 1155700 w 4000500"/>
              <a:gd name="connsiteY33" fmla="*/ 2019300 h 2095500"/>
              <a:gd name="connisteX34" fmla="*/ 1231900 w 4000500"/>
              <a:gd name="connsiteY34" fmla="*/ 2019300 h 2095500"/>
              <a:gd name="connisteX35" fmla="*/ 1371600 w 4000500"/>
              <a:gd name="connsiteY35" fmla="*/ 2019300 h 2095500"/>
              <a:gd name="connisteX36" fmla="*/ 1473200 w 4000500"/>
              <a:gd name="connsiteY36" fmla="*/ 2019300 h 2095500"/>
              <a:gd name="connisteX37" fmla="*/ 1549400 w 4000500"/>
              <a:gd name="connsiteY37" fmla="*/ 2019300 h 2095500"/>
              <a:gd name="connisteX38" fmla="*/ 1625600 w 4000500"/>
              <a:gd name="connsiteY38" fmla="*/ 2019300 h 2095500"/>
              <a:gd name="connisteX39" fmla="*/ 1727200 w 4000500"/>
              <a:gd name="connsiteY39" fmla="*/ 1993900 h 2095500"/>
              <a:gd name="connisteX40" fmla="*/ 1803400 w 4000500"/>
              <a:gd name="connsiteY40" fmla="*/ 1993900 h 2095500"/>
              <a:gd name="connisteX41" fmla="*/ 1917700 w 4000500"/>
              <a:gd name="connsiteY41" fmla="*/ 1993900 h 2095500"/>
              <a:gd name="connisteX42" fmla="*/ 2032000 w 4000500"/>
              <a:gd name="connsiteY42" fmla="*/ 1993900 h 2095500"/>
              <a:gd name="connisteX43" fmla="*/ 2108200 w 4000500"/>
              <a:gd name="connsiteY43" fmla="*/ 1993900 h 2095500"/>
              <a:gd name="connisteX44" fmla="*/ 2222500 w 4000500"/>
              <a:gd name="connsiteY44" fmla="*/ 2006600 h 2095500"/>
              <a:gd name="connisteX45" fmla="*/ 2311400 w 4000500"/>
              <a:gd name="connsiteY45" fmla="*/ 2070100 h 2095500"/>
              <a:gd name="connisteX46" fmla="*/ 2387600 w 4000500"/>
              <a:gd name="connsiteY46" fmla="*/ 2095500 h 2095500"/>
              <a:gd name="connisteX47" fmla="*/ 2463800 w 4000500"/>
              <a:gd name="connsiteY47" fmla="*/ 2095500 h 2095500"/>
              <a:gd name="connisteX48" fmla="*/ 2540000 w 4000500"/>
              <a:gd name="connsiteY48" fmla="*/ 2082800 h 2095500"/>
              <a:gd name="connisteX49" fmla="*/ 2616200 w 4000500"/>
              <a:gd name="connsiteY49" fmla="*/ 2082800 h 2095500"/>
              <a:gd name="connisteX50" fmla="*/ 2692400 w 4000500"/>
              <a:gd name="connsiteY50" fmla="*/ 2057400 h 2095500"/>
              <a:gd name="connisteX51" fmla="*/ 2768600 w 4000500"/>
              <a:gd name="connsiteY51" fmla="*/ 2044700 h 2095500"/>
              <a:gd name="connisteX52" fmla="*/ 2870200 w 4000500"/>
              <a:gd name="connsiteY52" fmla="*/ 2006600 h 2095500"/>
              <a:gd name="connisteX53" fmla="*/ 2946400 w 4000500"/>
              <a:gd name="connsiteY53" fmla="*/ 1968500 h 2095500"/>
              <a:gd name="connisteX54" fmla="*/ 3022600 w 4000500"/>
              <a:gd name="connsiteY54" fmla="*/ 1955800 h 2095500"/>
              <a:gd name="connisteX55" fmla="*/ 3098800 w 4000500"/>
              <a:gd name="connsiteY55" fmla="*/ 1930400 h 2095500"/>
              <a:gd name="connisteX56" fmla="*/ 3175000 w 4000500"/>
              <a:gd name="connsiteY56" fmla="*/ 1905000 h 2095500"/>
              <a:gd name="connisteX57" fmla="*/ 3251200 w 4000500"/>
              <a:gd name="connsiteY57" fmla="*/ 1879600 h 2095500"/>
              <a:gd name="connisteX58" fmla="*/ 3327400 w 4000500"/>
              <a:gd name="connsiteY58" fmla="*/ 1841500 h 2095500"/>
              <a:gd name="connisteX59" fmla="*/ 3403600 w 4000500"/>
              <a:gd name="connsiteY59" fmla="*/ 1828800 h 2095500"/>
              <a:gd name="connisteX60" fmla="*/ 3479800 w 4000500"/>
              <a:gd name="connsiteY60" fmla="*/ 1790700 h 2095500"/>
              <a:gd name="connisteX61" fmla="*/ 3568700 w 4000500"/>
              <a:gd name="connsiteY61" fmla="*/ 1727200 h 2095500"/>
              <a:gd name="connisteX62" fmla="*/ 3644900 w 4000500"/>
              <a:gd name="connsiteY62" fmla="*/ 1676400 h 2095500"/>
              <a:gd name="connisteX63" fmla="*/ 3733800 w 4000500"/>
              <a:gd name="connsiteY63" fmla="*/ 1600200 h 2095500"/>
              <a:gd name="connisteX64" fmla="*/ 3810000 w 4000500"/>
              <a:gd name="connsiteY64" fmla="*/ 1524000 h 2095500"/>
              <a:gd name="connisteX65" fmla="*/ 3873500 w 4000500"/>
              <a:gd name="connsiteY65" fmla="*/ 1447800 h 2095500"/>
              <a:gd name="connisteX66" fmla="*/ 3911600 w 4000500"/>
              <a:gd name="connsiteY66" fmla="*/ 1371600 h 2095500"/>
              <a:gd name="connisteX67" fmla="*/ 3949700 w 4000500"/>
              <a:gd name="connsiteY67" fmla="*/ 1295400 h 2095500"/>
              <a:gd name="connisteX68" fmla="*/ 3987800 w 4000500"/>
              <a:gd name="connsiteY68" fmla="*/ 1219200 h 2095500"/>
              <a:gd name="connisteX69" fmla="*/ 4000500 w 4000500"/>
              <a:gd name="connsiteY69" fmla="*/ 1130300 h 2095500"/>
              <a:gd name="connisteX70" fmla="*/ 4000500 w 4000500"/>
              <a:gd name="connsiteY70" fmla="*/ 1054100 h 2095500"/>
              <a:gd name="connisteX71" fmla="*/ 3975100 w 4000500"/>
              <a:gd name="connsiteY71" fmla="*/ 977900 h 2095500"/>
              <a:gd name="connisteX72" fmla="*/ 3937000 w 4000500"/>
              <a:gd name="connsiteY72" fmla="*/ 901700 h 2095500"/>
              <a:gd name="connisteX73" fmla="*/ 3898900 w 4000500"/>
              <a:gd name="connsiteY73" fmla="*/ 825500 h 2095500"/>
              <a:gd name="connisteX74" fmla="*/ 3810000 w 4000500"/>
              <a:gd name="connsiteY74" fmla="*/ 736600 h 2095500"/>
              <a:gd name="connisteX75" fmla="*/ 3733800 w 4000500"/>
              <a:gd name="connsiteY75" fmla="*/ 647700 h 2095500"/>
              <a:gd name="connisteX76" fmla="*/ 3657600 w 4000500"/>
              <a:gd name="connsiteY76" fmla="*/ 584200 h 2095500"/>
              <a:gd name="connisteX77" fmla="*/ 3594100 w 4000500"/>
              <a:gd name="connsiteY77" fmla="*/ 508000 h 2095500"/>
              <a:gd name="connisteX78" fmla="*/ 3530600 w 4000500"/>
              <a:gd name="connsiteY78" fmla="*/ 431800 h 2095500"/>
              <a:gd name="connisteX79" fmla="*/ 3467100 w 4000500"/>
              <a:gd name="connsiteY79" fmla="*/ 342900 h 2095500"/>
              <a:gd name="connisteX80" fmla="*/ 3378200 w 4000500"/>
              <a:gd name="connsiteY80" fmla="*/ 254000 h 2095500"/>
              <a:gd name="connisteX81" fmla="*/ 3302000 w 4000500"/>
              <a:gd name="connsiteY81" fmla="*/ 203200 h 2095500"/>
              <a:gd name="connisteX82" fmla="*/ 3225800 w 4000500"/>
              <a:gd name="connsiteY82" fmla="*/ 152400 h 2095500"/>
              <a:gd name="connisteX83" fmla="*/ 3136900 w 4000500"/>
              <a:gd name="connsiteY83" fmla="*/ 127000 h 2095500"/>
              <a:gd name="connisteX84" fmla="*/ 3048000 w 4000500"/>
              <a:gd name="connsiteY84" fmla="*/ 88900 h 2095500"/>
              <a:gd name="connisteX85" fmla="*/ 2959100 w 4000500"/>
              <a:gd name="connsiteY85" fmla="*/ 76200 h 2095500"/>
              <a:gd name="connisteX86" fmla="*/ 2870200 w 4000500"/>
              <a:gd name="connsiteY86" fmla="*/ 63500 h 2095500"/>
              <a:gd name="connisteX87" fmla="*/ 2794000 w 4000500"/>
              <a:gd name="connsiteY87" fmla="*/ 63500 h 2095500"/>
              <a:gd name="connisteX88" fmla="*/ 2717800 w 4000500"/>
              <a:gd name="connsiteY88" fmla="*/ 50800 h 2095500"/>
              <a:gd name="connisteX89" fmla="*/ 2641600 w 4000500"/>
              <a:gd name="connsiteY89" fmla="*/ 25400 h 2095500"/>
              <a:gd name="connisteX90" fmla="*/ 2552700 w 4000500"/>
              <a:gd name="connsiteY90" fmla="*/ 12700 h 2095500"/>
              <a:gd name="connisteX91" fmla="*/ 2463800 w 4000500"/>
              <a:gd name="connsiteY91" fmla="*/ 12700 h 2095500"/>
              <a:gd name="connisteX92" fmla="*/ 2387600 w 4000500"/>
              <a:gd name="connsiteY92" fmla="*/ 12700 h 2095500"/>
              <a:gd name="connisteX93" fmla="*/ 2311400 w 4000500"/>
              <a:gd name="connsiteY93" fmla="*/ 12700 h 2095500"/>
              <a:gd name="connisteX94" fmla="*/ 2235200 w 4000500"/>
              <a:gd name="connsiteY94" fmla="*/ 12700 h 2095500"/>
              <a:gd name="connisteX95" fmla="*/ 2159000 w 4000500"/>
              <a:gd name="connsiteY95" fmla="*/ 0 h 2095500"/>
              <a:gd name="connisteX96" fmla="*/ 2082800 w 4000500"/>
              <a:gd name="connsiteY96" fmla="*/ 12700 h 2095500"/>
              <a:gd name="connisteX97" fmla="*/ 2006600 w 4000500"/>
              <a:gd name="connsiteY97" fmla="*/ 12700 h 2095500"/>
              <a:gd name="connisteX98" fmla="*/ 1917700 w 4000500"/>
              <a:gd name="connsiteY98" fmla="*/ 12700 h 2095500"/>
              <a:gd name="connisteX99" fmla="*/ 1828800 w 4000500"/>
              <a:gd name="connsiteY99" fmla="*/ 12700 h 2095500"/>
              <a:gd name="connisteX100" fmla="*/ 1752600 w 4000500"/>
              <a:gd name="connsiteY100" fmla="*/ 25400 h 2095500"/>
              <a:gd name="connisteX101" fmla="*/ 1676400 w 4000500"/>
              <a:gd name="connsiteY101" fmla="*/ 38100 h 2095500"/>
              <a:gd name="connisteX102" fmla="*/ 1600200 w 4000500"/>
              <a:gd name="connsiteY102" fmla="*/ 38100 h 2095500"/>
              <a:gd name="connisteX103" fmla="*/ 1524000 w 4000500"/>
              <a:gd name="connsiteY103" fmla="*/ 63500 h 2095500"/>
              <a:gd name="connisteX104" fmla="*/ 1447800 w 4000500"/>
              <a:gd name="connsiteY104" fmla="*/ 76200 h 2095500"/>
              <a:gd name="connisteX105" fmla="*/ 1371600 w 4000500"/>
              <a:gd name="connsiteY105" fmla="*/ 76200 h 2095500"/>
              <a:gd name="connisteX106" fmla="*/ 1295400 w 4000500"/>
              <a:gd name="connsiteY106" fmla="*/ 76200 h 2095500"/>
              <a:gd name="connisteX107" fmla="*/ 1219200 w 4000500"/>
              <a:gd name="connsiteY107" fmla="*/ 76200 h 2095500"/>
              <a:gd name="connisteX108" fmla="*/ 1143000 w 4000500"/>
              <a:gd name="connsiteY108" fmla="*/ 76200 h 2095500"/>
              <a:gd name="connisteX109" fmla="*/ 1066800 w 4000500"/>
              <a:gd name="connsiteY109" fmla="*/ 63500 h 2095500"/>
              <a:gd name="connisteX110" fmla="*/ 990600 w 4000500"/>
              <a:gd name="connsiteY110" fmla="*/ 50800 h 2095500"/>
              <a:gd name="connisteX111" fmla="*/ 914400 w 4000500"/>
              <a:gd name="connsiteY111" fmla="*/ 50800 h 2095500"/>
              <a:gd name="connisteX112" fmla="*/ 812800 w 4000500"/>
              <a:gd name="connsiteY112" fmla="*/ 50800 h 2095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</a:cxnLst>
            <a:rect l="l" t="t" r="r" b="b"/>
            <a:pathLst>
              <a:path w="4000500" h="2095500">
                <a:moveTo>
                  <a:pt x="863600" y="63500"/>
                </a:moveTo>
                <a:lnTo>
                  <a:pt x="774700" y="114300"/>
                </a:lnTo>
                <a:lnTo>
                  <a:pt x="673100" y="152400"/>
                </a:lnTo>
                <a:lnTo>
                  <a:pt x="546100" y="215900"/>
                </a:lnTo>
                <a:lnTo>
                  <a:pt x="469900" y="266700"/>
                </a:lnTo>
                <a:lnTo>
                  <a:pt x="393700" y="317500"/>
                </a:lnTo>
                <a:lnTo>
                  <a:pt x="355600" y="393700"/>
                </a:lnTo>
                <a:lnTo>
                  <a:pt x="279400" y="482600"/>
                </a:lnTo>
                <a:lnTo>
                  <a:pt x="215900" y="571500"/>
                </a:lnTo>
                <a:lnTo>
                  <a:pt x="190500" y="647700"/>
                </a:lnTo>
                <a:lnTo>
                  <a:pt x="152400" y="723900"/>
                </a:lnTo>
                <a:lnTo>
                  <a:pt x="101600" y="800100"/>
                </a:lnTo>
                <a:lnTo>
                  <a:pt x="50800" y="889000"/>
                </a:lnTo>
                <a:lnTo>
                  <a:pt x="12700" y="977900"/>
                </a:lnTo>
                <a:lnTo>
                  <a:pt x="0" y="1054100"/>
                </a:lnTo>
                <a:lnTo>
                  <a:pt x="0" y="1130300"/>
                </a:lnTo>
                <a:lnTo>
                  <a:pt x="0" y="1206500"/>
                </a:lnTo>
                <a:lnTo>
                  <a:pt x="38100" y="1282700"/>
                </a:lnTo>
                <a:lnTo>
                  <a:pt x="88900" y="1358900"/>
                </a:lnTo>
                <a:lnTo>
                  <a:pt x="139700" y="1447800"/>
                </a:lnTo>
                <a:lnTo>
                  <a:pt x="152400" y="1524000"/>
                </a:lnTo>
                <a:lnTo>
                  <a:pt x="177800" y="1612900"/>
                </a:lnTo>
                <a:lnTo>
                  <a:pt x="215900" y="1689100"/>
                </a:lnTo>
                <a:lnTo>
                  <a:pt x="266700" y="1765300"/>
                </a:lnTo>
                <a:lnTo>
                  <a:pt x="342900" y="1816100"/>
                </a:lnTo>
                <a:lnTo>
                  <a:pt x="419100" y="1879600"/>
                </a:lnTo>
                <a:lnTo>
                  <a:pt x="495300" y="1905000"/>
                </a:lnTo>
                <a:lnTo>
                  <a:pt x="571500" y="1930400"/>
                </a:lnTo>
                <a:lnTo>
                  <a:pt x="673100" y="1968500"/>
                </a:lnTo>
                <a:lnTo>
                  <a:pt x="762000" y="2006600"/>
                </a:lnTo>
                <a:lnTo>
                  <a:pt x="863600" y="2019300"/>
                </a:lnTo>
                <a:lnTo>
                  <a:pt x="965200" y="2019300"/>
                </a:lnTo>
                <a:lnTo>
                  <a:pt x="1054100" y="2019300"/>
                </a:lnTo>
                <a:lnTo>
                  <a:pt x="1155700" y="2019300"/>
                </a:lnTo>
                <a:lnTo>
                  <a:pt x="1231900" y="2019300"/>
                </a:lnTo>
                <a:lnTo>
                  <a:pt x="1371600" y="2019300"/>
                </a:lnTo>
                <a:lnTo>
                  <a:pt x="1473200" y="2019300"/>
                </a:lnTo>
                <a:lnTo>
                  <a:pt x="1549400" y="2019300"/>
                </a:lnTo>
                <a:lnTo>
                  <a:pt x="1625600" y="2019300"/>
                </a:lnTo>
                <a:lnTo>
                  <a:pt x="1727200" y="1993900"/>
                </a:lnTo>
                <a:lnTo>
                  <a:pt x="1803400" y="1993900"/>
                </a:lnTo>
                <a:lnTo>
                  <a:pt x="1917700" y="1993900"/>
                </a:lnTo>
                <a:lnTo>
                  <a:pt x="2032000" y="1993900"/>
                </a:lnTo>
                <a:lnTo>
                  <a:pt x="2108200" y="1993900"/>
                </a:lnTo>
                <a:lnTo>
                  <a:pt x="2222500" y="2006600"/>
                </a:lnTo>
                <a:lnTo>
                  <a:pt x="2311400" y="2070100"/>
                </a:lnTo>
                <a:lnTo>
                  <a:pt x="2387600" y="2095500"/>
                </a:lnTo>
                <a:lnTo>
                  <a:pt x="2463800" y="2095500"/>
                </a:lnTo>
                <a:lnTo>
                  <a:pt x="2540000" y="2082800"/>
                </a:lnTo>
                <a:lnTo>
                  <a:pt x="2616200" y="2082800"/>
                </a:lnTo>
                <a:lnTo>
                  <a:pt x="2692400" y="2057400"/>
                </a:lnTo>
                <a:lnTo>
                  <a:pt x="2768600" y="2044700"/>
                </a:lnTo>
                <a:lnTo>
                  <a:pt x="2870200" y="2006600"/>
                </a:lnTo>
                <a:lnTo>
                  <a:pt x="2946400" y="1968500"/>
                </a:lnTo>
                <a:lnTo>
                  <a:pt x="3022600" y="1955800"/>
                </a:lnTo>
                <a:lnTo>
                  <a:pt x="3098800" y="1930400"/>
                </a:lnTo>
                <a:lnTo>
                  <a:pt x="3175000" y="1905000"/>
                </a:lnTo>
                <a:lnTo>
                  <a:pt x="3251200" y="1879600"/>
                </a:lnTo>
                <a:lnTo>
                  <a:pt x="3327400" y="1841500"/>
                </a:lnTo>
                <a:lnTo>
                  <a:pt x="3403600" y="1828800"/>
                </a:lnTo>
                <a:lnTo>
                  <a:pt x="3479800" y="1790700"/>
                </a:lnTo>
                <a:lnTo>
                  <a:pt x="3568700" y="1727200"/>
                </a:lnTo>
                <a:lnTo>
                  <a:pt x="3644900" y="1676400"/>
                </a:lnTo>
                <a:lnTo>
                  <a:pt x="3733800" y="1600200"/>
                </a:lnTo>
                <a:lnTo>
                  <a:pt x="3810000" y="1524000"/>
                </a:lnTo>
                <a:lnTo>
                  <a:pt x="3873500" y="1447800"/>
                </a:lnTo>
                <a:lnTo>
                  <a:pt x="3911600" y="1371600"/>
                </a:lnTo>
                <a:lnTo>
                  <a:pt x="3949700" y="1295400"/>
                </a:lnTo>
                <a:lnTo>
                  <a:pt x="3987800" y="1219200"/>
                </a:lnTo>
                <a:lnTo>
                  <a:pt x="4000500" y="1130300"/>
                </a:lnTo>
                <a:lnTo>
                  <a:pt x="4000500" y="1054100"/>
                </a:lnTo>
                <a:lnTo>
                  <a:pt x="3975100" y="977900"/>
                </a:lnTo>
                <a:lnTo>
                  <a:pt x="3937000" y="901700"/>
                </a:lnTo>
                <a:lnTo>
                  <a:pt x="3898900" y="825500"/>
                </a:lnTo>
                <a:lnTo>
                  <a:pt x="3810000" y="736600"/>
                </a:lnTo>
                <a:lnTo>
                  <a:pt x="3733800" y="647700"/>
                </a:lnTo>
                <a:lnTo>
                  <a:pt x="3657600" y="584200"/>
                </a:lnTo>
                <a:lnTo>
                  <a:pt x="3594100" y="508000"/>
                </a:lnTo>
                <a:lnTo>
                  <a:pt x="3530600" y="431800"/>
                </a:lnTo>
                <a:lnTo>
                  <a:pt x="3467100" y="342900"/>
                </a:lnTo>
                <a:lnTo>
                  <a:pt x="3378200" y="254000"/>
                </a:lnTo>
                <a:lnTo>
                  <a:pt x="3302000" y="203200"/>
                </a:lnTo>
                <a:lnTo>
                  <a:pt x="3225800" y="152400"/>
                </a:lnTo>
                <a:lnTo>
                  <a:pt x="3136900" y="127000"/>
                </a:lnTo>
                <a:lnTo>
                  <a:pt x="3048000" y="88900"/>
                </a:lnTo>
                <a:lnTo>
                  <a:pt x="2959100" y="76200"/>
                </a:lnTo>
                <a:lnTo>
                  <a:pt x="2870200" y="63500"/>
                </a:lnTo>
                <a:lnTo>
                  <a:pt x="2794000" y="63500"/>
                </a:lnTo>
                <a:lnTo>
                  <a:pt x="2717800" y="50800"/>
                </a:lnTo>
                <a:lnTo>
                  <a:pt x="2641600" y="25400"/>
                </a:lnTo>
                <a:lnTo>
                  <a:pt x="2552700" y="12700"/>
                </a:lnTo>
                <a:lnTo>
                  <a:pt x="2463800" y="12700"/>
                </a:lnTo>
                <a:lnTo>
                  <a:pt x="2387600" y="12700"/>
                </a:lnTo>
                <a:lnTo>
                  <a:pt x="2311400" y="12700"/>
                </a:lnTo>
                <a:lnTo>
                  <a:pt x="2235200" y="12700"/>
                </a:lnTo>
                <a:lnTo>
                  <a:pt x="2159000" y="0"/>
                </a:lnTo>
                <a:lnTo>
                  <a:pt x="2082800" y="12700"/>
                </a:lnTo>
                <a:lnTo>
                  <a:pt x="2006600" y="12700"/>
                </a:lnTo>
                <a:lnTo>
                  <a:pt x="1917700" y="12700"/>
                </a:lnTo>
                <a:lnTo>
                  <a:pt x="1828800" y="12700"/>
                </a:lnTo>
                <a:lnTo>
                  <a:pt x="1752600" y="25400"/>
                </a:lnTo>
                <a:lnTo>
                  <a:pt x="1676400" y="38100"/>
                </a:lnTo>
                <a:lnTo>
                  <a:pt x="1600200" y="38100"/>
                </a:lnTo>
                <a:lnTo>
                  <a:pt x="1524000" y="63500"/>
                </a:lnTo>
                <a:lnTo>
                  <a:pt x="1447800" y="76200"/>
                </a:lnTo>
                <a:lnTo>
                  <a:pt x="1371600" y="76200"/>
                </a:lnTo>
                <a:lnTo>
                  <a:pt x="1295400" y="76200"/>
                </a:lnTo>
                <a:lnTo>
                  <a:pt x="1219200" y="76200"/>
                </a:lnTo>
                <a:lnTo>
                  <a:pt x="1143000" y="76200"/>
                </a:lnTo>
                <a:lnTo>
                  <a:pt x="1066800" y="63500"/>
                </a:lnTo>
                <a:lnTo>
                  <a:pt x="990600" y="50800"/>
                </a:lnTo>
                <a:lnTo>
                  <a:pt x="914400" y="50800"/>
                </a:lnTo>
                <a:lnTo>
                  <a:pt x="812800" y="508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4" dur="500" fill="hold"/>
                                              <p:tgtEl>
                                                <p:spTgt spid="6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5" dur="500" fill="hold"/>
                                              <p:tgtEl>
                                                <p:spTgt spid="1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54" dur="500" fill="hold"/>
                                              <p:tgtEl>
                                                <p:spTgt spid="20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65" dur="500" fill="hold"/>
                                              <p:tgtEl>
                                                <p:spTgt spid="22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86" dur="500" fill="hold"/>
                                              <p:tgtEl>
                                                <p:spTgt spid="23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81042 0.000000 " pathEditMode="relative" rAng="0" ptsTypes="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1" animBg="1"/>
      <p:bldP spid="5" grpId="2" bldLvl="0" animBg="1"/>
      <p:bldP spid="14" grpId="1" animBg="1"/>
      <p:bldP spid="14" grpId="2" bldLvl="0" animBg="1"/>
      <p:bldP spid="15" grpId="1" animBg="1"/>
      <p:bldP spid="15" grpId="2" bldLvl="0" animBg="1"/>
      <p:bldP spid="17" grpId="1" animBg="1"/>
      <p:bldP spid="17" grpId="2" bldLvl="0" animBg="1"/>
      <p:bldP spid="18" grpId="1" animBg="1"/>
      <p:bldP spid="18" grpId="2" bldLvl="0" animBg="1"/>
      <p:bldP spid="6" grpId="0" animBg="1"/>
      <p:bldP spid="6" grpId="1" animBg="1"/>
      <p:bldP spid="19" grpId="0" bldLvl="0" animBg="1"/>
      <p:bldP spid="19" grpId="1" animBg="1"/>
      <p:bldP spid="20" grpId="0" bldLvl="0" animBg="1"/>
      <p:bldP spid="20" grpId="1" animBg="1"/>
      <p:bldP spid="21" grpId="0" animBg="1"/>
      <p:bldP spid="21" grpId="1" animBg="1"/>
      <p:bldP spid="22" grpId="0" bldLvl="0" animBg="1"/>
      <p:bldP spid="22" grpId="1" animBg="1"/>
      <p:bldP spid="23" grpId="0" bldLvl="0" animBg="1"/>
      <p:bldP spid="23" grpId="1" animBg="1"/>
      <p:bldP spid="25" grpId="0" animBg="1"/>
      <p:bldP spid="25" grpId="1" animBg="1"/>
      <p:bldP spid="25" grpId="2" animBg="1"/>
      <p:bldP spid="25" grpId="3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Watermark</a:t>
            </a:r>
            <a:r>
              <a:rPr lang="zh-CN" altLang="en-US" dirty="0" smtClean="0">
                <a:sym typeface="+mn-ea"/>
              </a:rPr>
              <a:t>（</a:t>
            </a:r>
            <a:r>
              <a:rPr lang="zh-CN" altLang="en-US" dirty="0" smtClean="0">
                <a:sym typeface="+mn-ea"/>
              </a:rPr>
              <a:t>水位线）机制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每隔</a:t>
            </a:r>
            <a:r>
              <a:rPr lang="en-US" altLang="zh-CN" sz="2400" dirty="0" smtClean="0">
                <a:sym typeface="+mn-ea"/>
              </a:rPr>
              <a:t>10</a:t>
            </a:r>
            <a:r>
              <a:rPr lang="zh-CN" altLang="en-US" sz="2400" dirty="0" smtClean="0">
                <a:sym typeface="+mn-ea"/>
              </a:rPr>
              <a:t>秒触发计算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smtClean="0">
                <a:sym typeface="+mn-ea"/>
              </a:rPr>
              <a:t>Watermark</a:t>
            </a:r>
            <a:r>
              <a:rPr lang="zh-CN" altLang="en-US" sz="2400" dirty="0" smtClean="0">
                <a:sym typeface="+mn-ea"/>
              </a:rPr>
              <a:t>允许迟到</a:t>
            </a:r>
            <a:r>
              <a:rPr lang="en-US" altLang="zh-CN" sz="2400" dirty="0" smtClean="0">
                <a:sym typeface="+mn-ea"/>
              </a:rPr>
              <a:t>5</a:t>
            </a:r>
            <a:r>
              <a:rPr lang="zh-CN" altLang="en-US" sz="2400" dirty="0" smtClean="0">
                <a:sym typeface="+mn-ea"/>
              </a:rPr>
              <a:t>秒的数据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dirty="0" smtClean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555" y="4439920"/>
            <a:ext cx="8390890" cy="1106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682230" y="4741545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19:09:11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19:09:06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3655" y="5767705"/>
            <a:ext cx="8966200" cy="897890"/>
            <a:chOff x="53" y="9083"/>
            <a:chExt cx="14120" cy="141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3" y="9084"/>
              <a:ext cx="1412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 rot="5400000">
              <a:off x="1318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19:09:10</a:t>
              </a:r>
              <a:endParaRPr lang="en-US" altLang="zh-CN" sz="1400"/>
            </a:p>
          </p:txBody>
        </p:sp>
        <p:sp>
          <p:nvSpPr>
            <p:cNvPr id="9" name="文本框 8"/>
            <p:cNvSpPr txBox="1"/>
            <p:nvPr/>
          </p:nvSpPr>
          <p:spPr>
            <a:xfrm rot="5400000">
              <a:off x="104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19:09:15</a:t>
              </a:r>
              <a:endParaRPr lang="en-US" altLang="zh-CN" sz="1400"/>
            </a:p>
          </p:txBody>
        </p:sp>
        <p:sp>
          <p:nvSpPr>
            <p:cNvPr id="10" name="文本框 9"/>
            <p:cNvSpPr txBox="1"/>
            <p:nvPr/>
          </p:nvSpPr>
          <p:spPr>
            <a:xfrm rot="5400000">
              <a:off x="77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19:09:20</a:t>
              </a:r>
              <a:endParaRPr lang="en-US" altLang="zh-CN" sz="1400"/>
            </a:p>
          </p:txBody>
        </p:sp>
        <p:sp>
          <p:nvSpPr>
            <p:cNvPr id="11" name="文本框 10"/>
            <p:cNvSpPr txBox="1"/>
            <p:nvPr/>
          </p:nvSpPr>
          <p:spPr>
            <a:xfrm rot="5400000">
              <a:off x="506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19:09:25</a:t>
              </a:r>
              <a:endParaRPr lang="en-US" altLang="zh-CN" sz="1400"/>
            </a:p>
          </p:txBody>
        </p:sp>
        <p:sp>
          <p:nvSpPr>
            <p:cNvPr id="12" name="文本框 11"/>
            <p:cNvSpPr txBox="1"/>
            <p:nvPr/>
          </p:nvSpPr>
          <p:spPr>
            <a:xfrm rot="5400000">
              <a:off x="234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19:09:30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-356" y="9549"/>
              <a:ext cx="14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19:09:35</a:t>
              </a:r>
              <a:endParaRPr lang="en-US" altLang="zh-CN" sz="140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955030" y="4740910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19:09:16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97630" y="4740910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19:09:31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19:09:11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7129145" y="2945130"/>
            <a:ext cx="163830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水位线：</a:t>
            </a:r>
            <a:r>
              <a:rPr lang="en-US" altLang="zh-CN" sz="1400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19:09:26</a:t>
            </a:r>
            <a:endParaRPr lang="en-US" altLang="zh-CN" sz="1400" b="0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120005" y="4142740"/>
            <a:ext cx="4000500" cy="2095500"/>
          </a:xfrm>
          <a:custGeom>
            <a:avLst/>
            <a:gdLst>
              <a:gd name="connisteX0" fmla="*/ 863600 w 4000500"/>
              <a:gd name="connsiteY0" fmla="*/ 63500 h 2095500"/>
              <a:gd name="connisteX1" fmla="*/ 774700 w 4000500"/>
              <a:gd name="connsiteY1" fmla="*/ 114300 h 2095500"/>
              <a:gd name="connisteX2" fmla="*/ 673100 w 4000500"/>
              <a:gd name="connsiteY2" fmla="*/ 152400 h 2095500"/>
              <a:gd name="connisteX3" fmla="*/ 546100 w 4000500"/>
              <a:gd name="connsiteY3" fmla="*/ 215900 h 2095500"/>
              <a:gd name="connisteX4" fmla="*/ 469900 w 4000500"/>
              <a:gd name="connsiteY4" fmla="*/ 266700 h 2095500"/>
              <a:gd name="connisteX5" fmla="*/ 393700 w 4000500"/>
              <a:gd name="connsiteY5" fmla="*/ 317500 h 2095500"/>
              <a:gd name="connisteX6" fmla="*/ 355600 w 4000500"/>
              <a:gd name="connsiteY6" fmla="*/ 393700 h 2095500"/>
              <a:gd name="connisteX7" fmla="*/ 279400 w 4000500"/>
              <a:gd name="connsiteY7" fmla="*/ 482600 h 2095500"/>
              <a:gd name="connisteX8" fmla="*/ 215900 w 4000500"/>
              <a:gd name="connsiteY8" fmla="*/ 571500 h 2095500"/>
              <a:gd name="connisteX9" fmla="*/ 190500 w 4000500"/>
              <a:gd name="connsiteY9" fmla="*/ 647700 h 2095500"/>
              <a:gd name="connisteX10" fmla="*/ 152400 w 4000500"/>
              <a:gd name="connsiteY10" fmla="*/ 723900 h 2095500"/>
              <a:gd name="connisteX11" fmla="*/ 101600 w 4000500"/>
              <a:gd name="connsiteY11" fmla="*/ 800100 h 2095500"/>
              <a:gd name="connisteX12" fmla="*/ 50800 w 4000500"/>
              <a:gd name="connsiteY12" fmla="*/ 889000 h 2095500"/>
              <a:gd name="connisteX13" fmla="*/ 12700 w 4000500"/>
              <a:gd name="connsiteY13" fmla="*/ 977900 h 2095500"/>
              <a:gd name="connisteX14" fmla="*/ 0 w 4000500"/>
              <a:gd name="connsiteY14" fmla="*/ 1054100 h 2095500"/>
              <a:gd name="connisteX15" fmla="*/ 0 w 4000500"/>
              <a:gd name="connsiteY15" fmla="*/ 1130300 h 2095500"/>
              <a:gd name="connisteX16" fmla="*/ 0 w 4000500"/>
              <a:gd name="connsiteY16" fmla="*/ 1206500 h 2095500"/>
              <a:gd name="connisteX17" fmla="*/ 38100 w 4000500"/>
              <a:gd name="connsiteY17" fmla="*/ 1282700 h 2095500"/>
              <a:gd name="connisteX18" fmla="*/ 88900 w 4000500"/>
              <a:gd name="connsiteY18" fmla="*/ 1358900 h 2095500"/>
              <a:gd name="connisteX19" fmla="*/ 139700 w 4000500"/>
              <a:gd name="connsiteY19" fmla="*/ 1447800 h 2095500"/>
              <a:gd name="connisteX20" fmla="*/ 152400 w 4000500"/>
              <a:gd name="connsiteY20" fmla="*/ 1524000 h 2095500"/>
              <a:gd name="connisteX21" fmla="*/ 177800 w 4000500"/>
              <a:gd name="connsiteY21" fmla="*/ 1612900 h 2095500"/>
              <a:gd name="connisteX22" fmla="*/ 215900 w 4000500"/>
              <a:gd name="connsiteY22" fmla="*/ 1689100 h 2095500"/>
              <a:gd name="connisteX23" fmla="*/ 266700 w 4000500"/>
              <a:gd name="connsiteY23" fmla="*/ 1765300 h 2095500"/>
              <a:gd name="connisteX24" fmla="*/ 342900 w 4000500"/>
              <a:gd name="connsiteY24" fmla="*/ 1816100 h 2095500"/>
              <a:gd name="connisteX25" fmla="*/ 419100 w 4000500"/>
              <a:gd name="connsiteY25" fmla="*/ 1879600 h 2095500"/>
              <a:gd name="connisteX26" fmla="*/ 495300 w 4000500"/>
              <a:gd name="connsiteY26" fmla="*/ 1905000 h 2095500"/>
              <a:gd name="connisteX27" fmla="*/ 571500 w 4000500"/>
              <a:gd name="connsiteY27" fmla="*/ 1930400 h 2095500"/>
              <a:gd name="connisteX28" fmla="*/ 673100 w 4000500"/>
              <a:gd name="connsiteY28" fmla="*/ 1968500 h 2095500"/>
              <a:gd name="connisteX29" fmla="*/ 762000 w 4000500"/>
              <a:gd name="connsiteY29" fmla="*/ 2006600 h 2095500"/>
              <a:gd name="connisteX30" fmla="*/ 863600 w 4000500"/>
              <a:gd name="connsiteY30" fmla="*/ 2019300 h 2095500"/>
              <a:gd name="connisteX31" fmla="*/ 965200 w 4000500"/>
              <a:gd name="connsiteY31" fmla="*/ 2019300 h 2095500"/>
              <a:gd name="connisteX32" fmla="*/ 1054100 w 4000500"/>
              <a:gd name="connsiteY32" fmla="*/ 2019300 h 2095500"/>
              <a:gd name="connisteX33" fmla="*/ 1155700 w 4000500"/>
              <a:gd name="connsiteY33" fmla="*/ 2019300 h 2095500"/>
              <a:gd name="connisteX34" fmla="*/ 1231900 w 4000500"/>
              <a:gd name="connsiteY34" fmla="*/ 2019300 h 2095500"/>
              <a:gd name="connisteX35" fmla="*/ 1371600 w 4000500"/>
              <a:gd name="connsiteY35" fmla="*/ 2019300 h 2095500"/>
              <a:gd name="connisteX36" fmla="*/ 1473200 w 4000500"/>
              <a:gd name="connsiteY36" fmla="*/ 2019300 h 2095500"/>
              <a:gd name="connisteX37" fmla="*/ 1549400 w 4000500"/>
              <a:gd name="connsiteY37" fmla="*/ 2019300 h 2095500"/>
              <a:gd name="connisteX38" fmla="*/ 1625600 w 4000500"/>
              <a:gd name="connsiteY38" fmla="*/ 2019300 h 2095500"/>
              <a:gd name="connisteX39" fmla="*/ 1727200 w 4000500"/>
              <a:gd name="connsiteY39" fmla="*/ 1993900 h 2095500"/>
              <a:gd name="connisteX40" fmla="*/ 1803400 w 4000500"/>
              <a:gd name="connsiteY40" fmla="*/ 1993900 h 2095500"/>
              <a:gd name="connisteX41" fmla="*/ 1917700 w 4000500"/>
              <a:gd name="connsiteY41" fmla="*/ 1993900 h 2095500"/>
              <a:gd name="connisteX42" fmla="*/ 2032000 w 4000500"/>
              <a:gd name="connsiteY42" fmla="*/ 1993900 h 2095500"/>
              <a:gd name="connisteX43" fmla="*/ 2108200 w 4000500"/>
              <a:gd name="connsiteY43" fmla="*/ 1993900 h 2095500"/>
              <a:gd name="connisteX44" fmla="*/ 2222500 w 4000500"/>
              <a:gd name="connsiteY44" fmla="*/ 2006600 h 2095500"/>
              <a:gd name="connisteX45" fmla="*/ 2311400 w 4000500"/>
              <a:gd name="connsiteY45" fmla="*/ 2070100 h 2095500"/>
              <a:gd name="connisteX46" fmla="*/ 2387600 w 4000500"/>
              <a:gd name="connsiteY46" fmla="*/ 2095500 h 2095500"/>
              <a:gd name="connisteX47" fmla="*/ 2463800 w 4000500"/>
              <a:gd name="connsiteY47" fmla="*/ 2095500 h 2095500"/>
              <a:gd name="connisteX48" fmla="*/ 2540000 w 4000500"/>
              <a:gd name="connsiteY48" fmla="*/ 2082800 h 2095500"/>
              <a:gd name="connisteX49" fmla="*/ 2616200 w 4000500"/>
              <a:gd name="connsiteY49" fmla="*/ 2082800 h 2095500"/>
              <a:gd name="connisteX50" fmla="*/ 2692400 w 4000500"/>
              <a:gd name="connsiteY50" fmla="*/ 2057400 h 2095500"/>
              <a:gd name="connisteX51" fmla="*/ 2768600 w 4000500"/>
              <a:gd name="connsiteY51" fmla="*/ 2044700 h 2095500"/>
              <a:gd name="connisteX52" fmla="*/ 2870200 w 4000500"/>
              <a:gd name="connsiteY52" fmla="*/ 2006600 h 2095500"/>
              <a:gd name="connisteX53" fmla="*/ 2946400 w 4000500"/>
              <a:gd name="connsiteY53" fmla="*/ 1968500 h 2095500"/>
              <a:gd name="connisteX54" fmla="*/ 3022600 w 4000500"/>
              <a:gd name="connsiteY54" fmla="*/ 1955800 h 2095500"/>
              <a:gd name="connisteX55" fmla="*/ 3098800 w 4000500"/>
              <a:gd name="connsiteY55" fmla="*/ 1930400 h 2095500"/>
              <a:gd name="connisteX56" fmla="*/ 3175000 w 4000500"/>
              <a:gd name="connsiteY56" fmla="*/ 1905000 h 2095500"/>
              <a:gd name="connisteX57" fmla="*/ 3251200 w 4000500"/>
              <a:gd name="connsiteY57" fmla="*/ 1879600 h 2095500"/>
              <a:gd name="connisteX58" fmla="*/ 3327400 w 4000500"/>
              <a:gd name="connsiteY58" fmla="*/ 1841500 h 2095500"/>
              <a:gd name="connisteX59" fmla="*/ 3403600 w 4000500"/>
              <a:gd name="connsiteY59" fmla="*/ 1828800 h 2095500"/>
              <a:gd name="connisteX60" fmla="*/ 3479800 w 4000500"/>
              <a:gd name="connsiteY60" fmla="*/ 1790700 h 2095500"/>
              <a:gd name="connisteX61" fmla="*/ 3568700 w 4000500"/>
              <a:gd name="connsiteY61" fmla="*/ 1727200 h 2095500"/>
              <a:gd name="connisteX62" fmla="*/ 3644900 w 4000500"/>
              <a:gd name="connsiteY62" fmla="*/ 1676400 h 2095500"/>
              <a:gd name="connisteX63" fmla="*/ 3733800 w 4000500"/>
              <a:gd name="connsiteY63" fmla="*/ 1600200 h 2095500"/>
              <a:gd name="connisteX64" fmla="*/ 3810000 w 4000500"/>
              <a:gd name="connsiteY64" fmla="*/ 1524000 h 2095500"/>
              <a:gd name="connisteX65" fmla="*/ 3873500 w 4000500"/>
              <a:gd name="connsiteY65" fmla="*/ 1447800 h 2095500"/>
              <a:gd name="connisteX66" fmla="*/ 3911600 w 4000500"/>
              <a:gd name="connsiteY66" fmla="*/ 1371600 h 2095500"/>
              <a:gd name="connisteX67" fmla="*/ 3949700 w 4000500"/>
              <a:gd name="connsiteY67" fmla="*/ 1295400 h 2095500"/>
              <a:gd name="connisteX68" fmla="*/ 3987800 w 4000500"/>
              <a:gd name="connsiteY68" fmla="*/ 1219200 h 2095500"/>
              <a:gd name="connisteX69" fmla="*/ 4000500 w 4000500"/>
              <a:gd name="connsiteY69" fmla="*/ 1130300 h 2095500"/>
              <a:gd name="connisteX70" fmla="*/ 4000500 w 4000500"/>
              <a:gd name="connsiteY70" fmla="*/ 1054100 h 2095500"/>
              <a:gd name="connisteX71" fmla="*/ 3975100 w 4000500"/>
              <a:gd name="connsiteY71" fmla="*/ 977900 h 2095500"/>
              <a:gd name="connisteX72" fmla="*/ 3937000 w 4000500"/>
              <a:gd name="connsiteY72" fmla="*/ 901700 h 2095500"/>
              <a:gd name="connisteX73" fmla="*/ 3898900 w 4000500"/>
              <a:gd name="connsiteY73" fmla="*/ 825500 h 2095500"/>
              <a:gd name="connisteX74" fmla="*/ 3810000 w 4000500"/>
              <a:gd name="connsiteY74" fmla="*/ 736600 h 2095500"/>
              <a:gd name="connisteX75" fmla="*/ 3733800 w 4000500"/>
              <a:gd name="connsiteY75" fmla="*/ 647700 h 2095500"/>
              <a:gd name="connisteX76" fmla="*/ 3657600 w 4000500"/>
              <a:gd name="connsiteY76" fmla="*/ 584200 h 2095500"/>
              <a:gd name="connisteX77" fmla="*/ 3594100 w 4000500"/>
              <a:gd name="connsiteY77" fmla="*/ 508000 h 2095500"/>
              <a:gd name="connisteX78" fmla="*/ 3530600 w 4000500"/>
              <a:gd name="connsiteY78" fmla="*/ 431800 h 2095500"/>
              <a:gd name="connisteX79" fmla="*/ 3467100 w 4000500"/>
              <a:gd name="connsiteY79" fmla="*/ 342900 h 2095500"/>
              <a:gd name="connisteX80" fmla="*/ 3378200 w 4000500"/>
              <a:gd name="connsiteY80" fmla="*/ 254000 h 2095500"/>
              <a:gd name="connisteX81" fmla="*/ 3302000 w 4000500"/>
              <a:gd name="connsiteY81" fmla="*/ 203200 h 2095500"/>
              <a:gd name="connisteX82" fmla="*/ 3225800 w 4000500"/>
              <a:gd name="connsiteY82" fmla="*/ 152400 h 2095500"/>
              <a:gd name="connisteX83" fmla="*/ 3136900 w 4000500"/>
              <a:gd name="connsiteY83" fmla="*/ 127000 h 2095500"/>
              <a:gd name="connisteX84" fmla="*/ 3048000 w 4000500"/>
              <a:gd name="connsiteY84" fmla="*/ 88900 h 2095500"/>
              <a:gd name="connisteX85" fmla="*/ 2959100 w 4000500"/>
              <a:gd name="connsiteY85" fmla="*/ 76200 h 2095500"/>
              <a:gd name="connisteX86" fmla="*/ 2870200 w 4000500"/>
              <a:gd name="connsiteY86" fmla="*/ 63500 h 2095500"/>
              <a:gd name="connisteX87" fmla="*/ 2794000 w 4000500"/>
              <a:gd name="connsiteY87" fmla="*/ 63500 h 2095500"/>
              <a:gd name="connisteX88" fmla="*/ 2717800 w 4000500"/>
              <a:gd name="connsiteY88" fmla="*/ 50800 h 2095500"/>
              <a:gd name="connisteX89" fmla="*/ 2641600 w 4000500"/>
              <a:gd name="connsiteY89" fmla="*/ 25400 h 2095500"/>
              <a:gd name="connisteX90" fmla="*/ 2552700 w 4000500"/>
              <a:gd name="connsiteY90" fmla="*/ 12700 h 2095500"/>
              <a:gd name="connisteX91" fmla="*/ 2463800 w 4000500"/>
              <a:gd name="connsiteY91" fmla="*/ 12700 h 2095500"/>
              <a:gd name="connisteX92" fmla="*/ 2387600 w 4000500"/>
              <a:gd name="connsiteY92" fmla="*/ 12700 h 2095500"/>
              <a:gd name="connisteX93" fmla="*/ 2311400 w 4000500"/>
              <a:gd name="connsiteY93" fmla="*/ 12700 h 2095500"/>
              <a:gd name="connisteX94" fmla="*/ 2235200 w 4000500"/>
              <a:gd name="connsiteY94" fmla="*/ 12700 h 2095500"/>
              <a:gd name="connisteX95" fmla="*/ 2159000 w 4000500"/>
              <a:gd name="connsiteY95" fmla="*/ 0 h 2095500"/>
              <a:gd name="connisteX96" fmla="*/ 2082800 w 4000500"/>
              <a:gd name="connsiteY96" fmla="*/ 12700 h 2095500"/>
              <a:gd name="connisteX97" fmla="*/ 2006600 w 4000500"/>
              <a:gd name="connsiteY97" fmla="*/ 12700 h 2095500"/>
              <a:gd name="connisteX98" fmla="*/ 1917700 w 4000500"/>
              <a:gd name="connsiteY98" fmla="*/ 12700 h 2095500"/>
              <a:gd name="connisteX99" fmla="*/ 1828800 w 4000500"/>
              <a:gd name="connsiteY99" fmla="*/ 12700 h 2095500"/>
              <a:gd name="connisteX100" fmla="*/ 1752600 w 4000500"/>
              <a:gd name="connsiteY100" fmla="*/ 25400 h 2095500"/>
              <a:gd name="connisteX101" fmla="*/ 1676400 w 4000500"/>
              <a:gd name="connsiteY101" fmla="*/ 38100 h 2095500"/>
              <a:gd name="connisteX102" fmla="*/ 1600200 w 4000500"/>
              <a:gd name="connsiteY102" fmla="*/ 38100 h 2095500"/>
              <a:gd name="connisteX103" fmla="*/ 1524000 w 4000500"/>
              <a:gd name="connsiteY103" fmla="*/ 63500 h 2095500"/>
              <a:gd name="connisteX104" fmla="*/ 1447800 w 4000500"/>
              <a:gd name="connsiteY104" fmla="*/ 76200 h 2095500"/>
              <a:gd name="connisteX105" fmla="*/ 1371600 w 4000500"/>
              <a:gd name="connsiteY105" fmla="*/ 76200 h 2095500"/>
              <a:gd name="connisteX106" fmla="*/ 1295400 w 4000500"/>
              <a:gd name="connsiteY106" fmla="*/ 76200 h 2095500"/>
              <a:gd name="connisteX107" fmla="*/ 1219200 w 4000500"/>
              <a:gd name="connsiteY107" fmla="*/ 76200 h 2095500"/>
              <a:gd name="connisteX108" fmla="*/ 1143000 w 4000500"/>
              <a:gd name="connsiteY108" fmla="*/ 76200 h 2095500"/>
              <a:gd name="connisteX109" fmla="*/ 1066800 w 4000500"/>
              <a:gd name="connsiteY109" fmla="*/ 63500 h 2095500"/>
              <a:gd name="connisteX110" fmla="*/ 990600 w 4000500"/>
              <a:gd name="connsiteY110" fmla="*/ 50800 h 2095500"/>
              <a:gd name="connisteX111" fmla="*/ 914400 w 4000500"/>
              <a:gd name="connsiteY111" fmla="*/ 50800 h 2095500"/>
              <a:gd name="connisteX112" fmla="*/ 812800 w 4000500"/>
              <a:gd name="connsiteY112" fmla="*/ 50800 h 2095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</a:cxnLst>
            <a:rect l="l" t="t" r="r" b="b"/>
            <a:pathLst>
              <a:path w="4000500" h="2095500">
                <a:moveTo>
                  <a:pt x="863600" y="63500"/>
                </a:moveTo>
                <a:lnTo>
                  <a:pt x="774700" y="114300"/>
                </a:lnTo>
                <a:lnTo>
                  <a:pt x="673100" y="152400"/>
                </a:lnTo>
                <a:lnTo>
                  <a:pt x="546100" y="215900"/>
                </a:lnTo>
                <a:lnTo>
                  <a:pt x="469900" y="266700"/>
                </a:lnTo>
                <a:lnTo>
                  <a:pt x="393700" y="317500"/>
                </a:lnTo>
                <a:lnTo>
                  <a:pt x="355600" y="393700"/>
                </a:lnTo>
                <a:lnTo>
                  <a:pt x="279400" y="482600"/>
                </a:lnTo>
                <a:lnTo>
                  <a:pt x="215900" y="571500"/>
                </a:lnTo>
                <a:lnTo>
                  <a:pt x="190500" y="647700"/>
                </a:lnTo>
                <a:lnTo>
                  <a:pt x="152400" y="723900"/>
                </a:lnTo>
                <a:lnTo>
                  <a:pt x="101600" y="800100"/>
                </a:lnTo>
                <a:lnTo>
                  <a:pt x="50800" y="889000"/>
                </a:lnTo>
                <a:lnTo>
                  <a:pt x="12700" y="977900"/>
                </a:lnTo>
                <a:lnTo>
                  <a:pt x="0" y="1054100"/>
                </a:lnTo>
                <a:lnTo>
                  <a:pt x="0" y="1130300"/>
                </a:lnTo>
                <a:lnTo>
                  <a:pt x="0" y="1206500"/>
                </a:lnTo>
                <a:lnTo>
                  <a:pt x="38100" y="1282700"/>
                </a:lnTo>
                <a:lnTo>
                  <a:pt x="88900" y="1358900"/>
                </a:lnTo>
                <a:lnTo>
                  <a:pt x="139700" y="1447800"/>
                </a:lnTo>
                <a:lnTo>
                  <a:pt x="152400" y="1524000"/>
                </a:lnTo>
                <a:lnTo>
                  <a:pt x="177800" y="1612900"/>
                </a:lnTo>
                <a:lnTo>
                  <a:pt x="215900" y="1689100"/>
                </a:lnTo>
                <a:lnTo>
                  <a:pt x="266700" y="1765300"/>
                </a:lnTo>
                <a:lnTo>
                  <a:pt x="342900" y="1816100"/>
                </a:lnTo>
                <a:lnTo>
                  <a:pt x="419100" y="1879600"/>
                </a:lnTo>
                <a:lnTo>
                  <a:pt x="495300" y="1905000"/>
                </a:lnTo>
                <a:lnTo>
                  <a:pt x="571500" y="1930400"/>
                </a:lnTo>
                <a:lnTo>
                  <a:pt x="673100" y="1968500"/>
                </a:lnTo>
                <a:lnTo>
                  <a:pt x="762000" y="2006600"/>
                </a:lnTo>
                <a:lnTo>
                  <a:pt x="863600" y="2019300"/>
                </a:lnTo>
                <a:lnTo>
                  <a:pt x="965200" y="2019300"/>
                </a:lnTo>
                <a:lnTo>
                  <a:pt x="1054100" y="2019300"/>
                </a:lnTo>
                <a:lnTo>
                  <a:pt x="1155700" y="2019300"/>
                </a:lnTo>
                <a:lnTo>
                  <a:pt x="1231900" y="2019300"/>
                </a:lnTo>
                <a:lnTo>
                  <a:pt x="1371600" y="2019300"/>
                </a:lnTo>
                <a:lnTo>
                  <a:pt x="1473200" y="2019300"/>
                </a:lnTo>
                <a:lnTo>
                  <a:pt x="1549400" y="2019300"/>
                </a:lnTo>
                <a:lnTo>
                  <a:pt x="1625600" y="2019300"/>
                </a:lnTo>
                <a:lnTo>
                  <a:pt x="1727200" y="1993900"/>
                </a:lnTo>
                <a:lnTo>
                  <a:pt x="1803400" y="1993900"/>
                </a:lnTo>
                <a:lnTo>
                  <a:pt x="1917700" y="1993900"/>
                </a:lnTo>
                <a:lnTo>
                  <a:pt x="2032000" y="1993900"/>
                </a:lnTo>
                <a:lnTo>
                  <a:pt x="2108200" y="1993900"/>
                </a:lnTo>
                <a:lnTo>
                  <a:pt x="2222500" y="2006600"/>
                </a:lnTo>
                <a:lnTo>
                  <a:pt x="2311400" y="2070100"/>
                </a:lnTo>
                <a:lnTo>
                  <a:pt x="2387600" y="2095500"/>
                </a:lnTo>
                <a:lnTo>
                  <a:pt x="2463800" y="2095500"/>
                </a:lnTo>
                <a:lnTo>
                  <a:pt x="2540000" y="2082800"/>
                </a:lnTo>
                <a:lnTo>
                  <a:pt x="2616200" y="2082800"/>
                </a:lnTo>
                <a:lnTo>
                  <a:pt x="2692400" y="2057400"/>
                </a:lnTo>
                <a:lnTo>
                  <a:pt x="2768600" y="2044700"/>
                </a:lnTo>
                <a:lnTo>
                  <a:pt x="2870200" y="2006600"/>
                </a:lnTo>
                <a:lnTo>
                  <a:pt x="2946400" y="1968500"/>
                </a:lnTo>
                <a:lnTo>
                  <a:pt x="3022600" y="1955800"/>
                </a:lnTo>
                <a:lnTo>
                  <a:pt x="3098800" y="1930400"/>
                </a:lnTo>
                <a:lnTo>
                  <a:pt x="3175000" y="1905000"/>
                </a:lnTo>
                <a:lnTo>
                  <a:pt x="3251200" y="1879600"/>
                </a:lnTo>
                <a:lnTo>
                  <a:pt x="3327400" y="1841500"/>
                </a:lnTo>
                <a:lnTo>
                  <a:pt x="3403600" y="1828800"/>
                </a:lnTo>
                <a:lnTo>
                  <a:pt x="3479800" y="1790700"/>
                </a:lnTo>
                <a:lnTo>
                  <a:pt x="3568700" y="1727200"/>
                </a:lnTo>
                <a:lnTo>
                  <a:pt x="3644900" y="1676400"/>
                </a:lnTo>
                <a:lnTo>
                  <a:pt x="3733800" y="1600200"/>
                </a:lnTo>
                <a:lnTo>
                  <a:pt x="3810000" y="1524000"/>
                </a:lnTo>
                <a:lnTo>
                  <a:pt x="3873500" y="1447800"/>
                </a:lnTo>
                <a:lnTo>
                  <a:pt x="3911600" y="1371600"/>
                </a:lnTo>
                <a:lnTo>
                  <a:pt x="3949700" y="1295400"/>
                </a:lnTo>
                <a:lnTo>
                  <a:pt x="3987800" y="1219200"/>
                </a:lnTo>
                <a:lnTo>
                  <a:pt x="4000500" y="1130300"/>
                </a:lnTo>
                <a:lnTo>
                  <a:pt x="4000500" y="1054100"/>
                </a:lnTo>
                <a:lnTo>
                  <a:pt x="3975100" y="977900"/>
                </a:lnTo>
                <a:lnTo>
                  <a:pt x="3937000" y="901700"/>
                </a:lnTo>
                <a:lnTo>
                  <a:pt x="3898900" y="825500"/>
                </a:lnTo>
                <a:lnTo>
                  <a:pt x="3810000" y="736600"/>
                </a:lnTo>
                <a:lnTo>
                  <a:pt x="3733800" y="647700"/>
                </a:lnTo>
                <a:lnTo>
                  <a:pt x="3657600" y="584200"/>
                </a:lnTo>
                <a:lnTo>
                  <a:pt x="3594100" y="508000"/>
                </a:lnTo>
                <a:lnTo>
                  <a:pt x="3530600" y="431800"/>
                </a:lnTo>
                <a:lnTo>
                  <a:pt x="3467100" y="342900"/>
                </a:lnTo>
                <a:lnTo>
                  <a:pt x="3378200" y="254000"/>
                </a:lnTo>
                <a:lnTo>
                  <a:pt x="3302000" y="203200"/>
                </a:lnTo>
                <a:lnTo>
                  <a:pt x="3225800" y="152400"/>
                </a:lnTo>
                <a:lnTo>
                  <a:pt x="3136900" y="127000"/>
                </a:lnTo>
                <a:lnTo>
                  <a:pt x="3048000" y="88900"/>
                </a:lnTo>
                <a:lnTo>
                  <a:pt x="2959100" y="76200"/>
                </a:lnTo>
                <a:lnTo>
                  <a:pt x="2870200" y="63500"/>
                </a:lnTo>
                <a:lnTo>
                  <a:pt x="2794000" y="63500"/>
                </a:lnTo>
                <a:lnTo>
                  <a:pt x="2717800" y="50800"/>
                </a:lnTo>
                <a:lnTo>
                  <a:pt x="2641600" y="25400"/>
                </a:lnTo>
                <a:lnTo>
                  <a:pt x="2552700" y="12700"/>
                </a:lnTo>
                <a:lnTo>
                  <a:pt x="2463800" y="12700"/>
                </a:lnTo>
                <a:lnTo>
                  <a:pt x="2387600" y="12700"/>
                </a:lnTo>
                <a:lnTo>
                  <a:pt x="2311400" y="12700"/>
                </a:lnTo>
                <a:lnTo>
                  <a:pt x="2235200" y="12700"/>
                </a:lnTo>
                <a:lnTo>
                  <a:pt x="2159000" y="0"/>
                </a:lnTo>
                <a:lnTo>
                  <a:pt x="2082800" y="12700"/>
                </a:lnTo>
                <a:lnTo>
                  <a:pt x="2006600" y="12700"/>
                </a:lnTo>
                <a:lnTo>
                  <a:pt x="1917700" y="12700"/>
                </a:lnTo>
                <a:lnTo>
                  <a:pt x="1828800" y="12700"/>
                </a:lnTo>
                <a:lnTo>
                  <a:pt x="1752600" y="25400"/>
                </a:lnTo>
                <a:lnTo>
                  <a:pt x="1676400" y="38100"/>
                </a:lnTo>
                <a:lnTo>
                  <a:pt x="1600200" y="38100"/>
                </a:lnTo>
                <a:lnTo>
                  <a:pt x="1524000" y="63500"/>
                </a:lnTo>
                <a:lnTo>
                  <a:pt x="1447800" y="76200"/>
                </a:lnTo>
                <a:lnTo>
                  <a:pt x="1371600" y="76200"/>
                </a:lnTo>
                <a:lnTo>
                  <a:pt x="1295400" y="76200"/>
                </a:lnTo>
                <a:lnTo>
                  <a:pt x="1219200" y="76200"/>
                </a:lnTo>
                <a:lnTo>
                  <a:pt x="1143000" y="76200"/>
                </a:lnTo>
                <a:lnTo>
                  <a:pt x="1066800" y="63500"/>
                </a:lnTo>
                <a:lnTo>
                  <a:pt x="990600" y="50800"/>
                </a:lnTo>
                <a:lnTo>
                  <a:pt x="914400" y="50800"/>
                </a:lnTo>
                <a:lnTo>
                  <a:pt x="812800" y="508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92325" y="4740910"/>
            <a:ext cx="986790" cy="503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19:09:17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云形标注 25"/>
          <p:cNvSpPr/>
          <p:nvPr/>
        </p:nvSpPr>
        <p:spPr>
          <a:xfrm>
            <a:off x="915670" y="3778885"/>
            <a:ext cx="1657985" cy="661035"/>
          </a:xfrm>
          <a:prstGeom prst="cloudCallout">
            <a:avLst>
              <a:gd name="adj1" fmla="val 43728"/>
              <a:gd name="adj2" fmla="val 758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迟到</a:t>
            </a: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秒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3" dur="500" fill="hold"/>
                                              <p:tgtEl>
                                                <p:spTgt spid="6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4" dur="500" fill="hold"/>
                                              <p:tgtEl>
                                                <p:spTgt spid="1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5" dur="500" fill="hold"/>
                                              <p:tgtEl>
                                                <p:spTgt spid="23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c67f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5" grpId="2" bldLvl="0" animBg="1"/>
      <p:bldP spid="14" grpId="1" animBg="1"/>
      <p:bldP spid="14" grpId="2" bldLvl="0" animBg="1"/>
      <p:bldP spid="18" grpId="1" animBg="1"/>
      <p:bldP spid="18" grpId="2" bldLvl="0" animBg="1"/>
      <p:bldP spid="6" grpId="0" bldLvl="0" animBg="1"/>
      <p:bldP spid="6" grpId="1" animBg="1"/>
      <p:bldP spid="19" grpId="0" bldLvl="0" animBg="1"/>
      <p:bldP spid="19" grpId="1" animBg="1"/>
      <p:bldP spid="23" grpId="0" bldLvl="0" animBg="1"/>
      <p:bldP spid="23" grpId="1" animBg="1"/>
      <p:bldP spid="25" grpId="0" bldLvl="0" animBg="1"/>
      <p:bldP spid="25" grpId="1" animBg="1"/>
      <p:bldP spid="25" grpId="2" bldLvl="0" animBg="1"/>
      <p:bldP spid="26" grpId="0" animBg="1"/>
      <p:bldP spid="26" grpId="1" animBg="1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如何进行有状态的计算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状态分为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流数据状态</a:t>
            </a:r>
            <a:r>
              <a:rPr lang="zh-CN" altLang="en-US" dirty="0" smtClean="0">
                <a:sym typeface="+mn-ea"/>
              </a:rPr>
              <a:t>和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流信息状态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流数据状态：在处理事件窗口、时间乱序、多流关联等问题中，通常会涉及到对部分流数据的临时缓存，并在处理完后将其清理。这些临时保存的部分流数据称为“流数据状态”。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信息状态：在对流数据的分析过程中，会得到一些有用的信息，比如时间维度的聚合数据等，我们需要保存这些信息以便会在后续的流数据分析过程中继续使用。同时在后续的流数据处理过程中，这些信息还会被不断地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访问和更新</a:t>
            </a:r>
            <a:r>
              <a:rPr lang="zh-CN" altLang="en-US" dirty="0" smtClean="0">
                <a:sym typeface="+mn-ea"/>
              </a:rPr>
              <a:t>。这些分析所得并保存下来的数据称为“流信息状态”。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流数据状态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395" y="2641600"/>
            <a:ext cx="930910" cy="57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事件产生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流程图: 直接访问存储器 6"/>
          <p:cNvSpPr/>
          <p:nvPr/>
        </p:nvSpPr>
        <p:spPr>
          <a:xfrm>
            <a:off x="2821305" y="1781175"/>
            <a:ext cx="1367790" cy="575945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曲线连接符 7"/>
          <p:cNvCxnSpPr>
            <a:stCxn id="5" idx="3"/>
            <a:endCxn id="7" idx="1"/>
          </p:cNvCxnSpPr>
          <p:nvPr/>
        </p:nvCxnSpPr>
        <p:spPr>
          <a:xfrm flipV="1">
            <a:off x="2059305" y="2069465"/>
            <a:ext cx="762000" cy="86042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9" name="矩形 8"/>
          <p:cNvSpPr/>
          <p:nvPr/>
        </p:nvSpPr>
        <p:spPr>
          <a:xfrm>
            <a:off x="4610735" y="2132965"/>
            <a:ext cx="4281805" cy="4032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Spark-Streaming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43500" y="2641600"/>
            <a:ext cx="1094740" cy="82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缓存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1" name="曲线连接符 10"/>
          <p:cNvCxnSpPr>
            <a:stCxn id="7" idx="4"/>
            <a:endCxn id="10" idx="1"/>
          </p:cNvCxnSpPr>
          <p:nvPr/>
        </p:nvCxnSpPr>
        <p:spPr>
          <a:xfrm>
            <a:off x="4189095" y="2069465"/>
            <a:ext cx="954405" cy="982980"/>
          </a:xfrm>
          <a:prstGeom prst="curvedConnector3">
            <a:avLst>
              <a:gd name="adj1" fmla="val 50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3" name="矩形 12"/>
          <p:cNvSpPr/>
          <p:nvPr/>
        </p:nvSpPr>
        <p:spPr>
          <a:xfrm>
            <a:off x="5042535" y="3874135"/>
            <a:ext cx="3467100" cy="20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p>
            <a:pPr indent="0"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4" name="肘形连接符 3"/>
          <p:cNvCxnSpPr>
            <a:stCxn id="10" idx="3"/>
            <a:endCxn id="13" idx="0"/>
          </p:cNvCxnSpPr>
          <p:nvPr/>
        </p:nvCxnSpPr>
        <p:spPr>
          <a:xfrm>
            <a:off x="6238240" y="3052445"/>
            <a:ext cx="537845" cy="8216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6" name="椭圆 15"/>
          <p:cNvSpPr/>
          <p:nvPr/>
        </p:nvSpPr>
        <p:spPr>
          <a:xfrm>
            <a:off x="6012180" y="4580890"/>
            <a:ext cx="1368425" cy="10801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缓存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6973570" y="4004310"/>
            <a:ext cx="1368425" cy="576580"/>
          </a:xfrm>
          <a:prstGeom prst="cloudCallout">
            <a:avLst>
              <a:gd name="adj1" fmla="val -43085"/>
              <a:gd name="adj2" fmla="val 823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join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乘号 17"/>
          <p:cNvSpPr/>
          <p:nvPr/>
        </p:nvSpPr>
        <p:spPr>
          <a:xfrm>
            <a:off x="5328920" y="1196975"/>
            <a:ext cx="3013075" cy="2659380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204460" y="988695"/>
            <a:ext cx="1769110" cy="792480"/>
          </a:xfrm>
          <a:prstGeom prst="cloudCallout">
            <a:avLst>
              <a:gd name="adj1" fmla="val 40201"/>
              <a:gd name="adj2" fmla="val 855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程序挂了怎么办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1128395" y="4093210"/>
            <a:ext cx="1923415" cy="796925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外部可靠存储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1" name="曲线连接符 20"/>
          <p:cNvCxnSpPr>
            <a:endCxn id="20" idx="3"/>
          </p:cNvCxnSpPr>
          <p:nvPr/>
        </p:nvCxnSpPr>
        <p:spPr>
          <a:xfrm rot="10800000" flipV="1">
            <a:off x="3051810" y="3060700"/>
            <a:ext cx="2078990" cy="14312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2" name="曲线连接符 21"/>
          <p:cNvCxnSpPr>
            <a:stCxn id="16" idx="2"/>
            <a:endCxn id="20" idx="3"/>
          </p:cNvCxnSpPr>
          <p:nvPr/>
        </p:nvCxnSpPr>
        <p:spPr>
          <a:xfrm rot="10800000">
            <a:off x="3051810" y="4491355"/>
            <a:ext cx="2960370" cy="6292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3" grpId="0" bldLvl="0" animBg="1"/>
      <p:bldP spid="13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8" grpId="2" animBg="1"/>
      <p:bldP spid="1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每一个分析都需要</a:t>
            </a:r>
            <a:r>
              <a:rPr lang="en-US">
                <a:solidFill>
                  <a:srgbClr val="B309A1"/>
                </a:solidFill>
                <a:latin typeface="JetBrains Mono" charset="0"/>
                <a:sym typeface="+mn-ea"/>
              </a:rPr>
              <a:t>JOIN</a:t>
            </a:r>
            <a:r>
              <a:rPr lang="zh-CN" altLang="en-US" dirty="0" smtClean="0"/>
              <a:t>和</a:t>
            </a:r>
            <a:r>
              <a:rPr lang="en-US">
                <a:solidFill>
                  <a:srgbClr val="B309A1"/>
                </a:solidFill>
                <a:latin typeface="JetBrains Mono" charset="0"/>
                <a:sym typeface="+mn-ea"/>
              </a:rPr>
              <a:t>GROUP BY</a:t>
            </a:r>
            <a:r>
              <a:rPr lang="zh-CN" altLang="en-US" dirty="0" smtClean="0"/>
              <a:t>，这种语句很耗费性能！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如果这种查询发生在业务高峰期的话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解决：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不能在业务库做查询，必须抽取出来，存到分析库</a:t>
            </a:r>
            <a:endParaRPr lang="zh-CN" altLang="en-US" dirty="0" smtClean="0"/>
          </a:p>
        </p:txBody>
      </p:sp>
      <p:sp>
        <p:nvSpPr>
          <p:cNvPr id="4" name="圆柱形 3"/>
          <p:cNvSpPr/>
          <p:nvPr/>
        </p:nvSpPr>
        <p:spPr>
          <a:xfrm>
            <a:off x="2305050" y="5038725"/>
            <a:ext cx="1080135" cy="12242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1375" y="5327015"/>
            <a:ext cx="648335" cy="648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6" idx="1"/>
          </p:cNvCxnSpPr>
          <p:nvPr/>
        </p:nvCxnSpPr>
        <p:spPr>
          <a:xfrm>
            <a:off x="3385185" y="5650865"/>
            <a:ext cx="1266190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流信息状态：以单词计数为例</a:t>
            </a:r>
            <a:endParaRPr lang="zh-CN" altLang="en-US" dirty="0" smtClean="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655" y="4777105"/>
            <a:ext cx="8966200" cy="1888490"/>
            <a:chOff x="53" y="7523"/>
            <a:chExt cx="14120" cy="2974"/>
          </a:xfrm>
        </p:grpSpPr>
        <p:sp>
          <p:nvSpPr>
            <p:cNvPr id="4" name="矩形 3"/>
            <p:cNvSpPr/>
            <p:nvPr/>
          </p:nvSpPr>
          <p:spPr>
            <a:xfrm>
              <a:off x="593" y="7523"/>
              <a:ext cx="13214" cy="121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3" y="9083"/>
              <a:ext cx="14120" cy="1414"/>
              <a:chOff x="53" y="9083"/>
              <a:chExt cx="14120" cy="141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53" y="9084"/>
                <a:ext cx="1412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 rot="5400000">
                <a:off x="13186" y="9549"/>
                <a:ext cx="14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19:09:10</a:t>
                </a:r>
                <a:endParaRPr lang="en-US" altLang="zh-CN" sz="14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 rot="5400000">
                <a:off x="10466" y="9549"/>
                <a:ext cx="14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19:09:15</a:t>
                </a:r>
                <a:endParaRPr lang="en-US" altLang="zh-CN" sz="14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rot="5400000">
                <a:off x="7766" y="9549"/>
                <a:ext cx="14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19:09:20</a:t>
                </a:r>
                <a:endParaRPr lang="en-US" altLang="zh-CN" sz="14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rot="5400000">
                <a:off x="5066" y="9549"/>
                <a:ext cx="14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19:09:25</a:t>
                </a:r>
                <a:endParaRPr lang="en-US" altLang="zh-CN" sz="14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5400000">
                <a:off x="2346" y="9549"/>
                <a:ext cx="14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19:09:30</a:t>
                </a:r>
                <a:endParaRPr lang="en-US" altLang="zh-CN" sz="14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rot="5400000">
                <a:off x="-356" y="9549"/>
                <a:ext cx="14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19:09:35</a:t>
                </a:r>
                <a:endParaRPr lang="en-US" altLang="zh-CN" sz="1400"/>
              </a:p>
            </p:txBody>
          </p:sp>
        </p:grpSp>
      </p:grpSp>
      <p:sp>
        <p:nvSpPr>
          <p:cNvPr id="6" name="圆角矩形 5"/>
          <p:cNvSpPr/>
          <p:nvPr/>
        </p:nvSpPr>
        <p:spPr>
          <a:xfrm>
            <a:off x="7908290" y="4944745"/>
            <a:ext cx="778510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Apple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41820" y="4945380"/>
            <a:ext cx="864870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Banana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064250" y="4944745"/>
            <a:ext cx="778510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Candy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14645" y="4944745"/>
            <a:ext cx="542925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Dog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6082030" y="2463165"/>
          <a:ext cx="20269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948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key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count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Apple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Banana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Candy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任意多边形 24"/>
          <p:cNvSpPr/>
          <p:nvPr/>
        </p:nvSpPr>
        <p:spPr>
          <a:xfrm>
            <a:off x="5120005" y="4561205"/>
            <a:ext cx="3855720" cy="1316990"/>
          </a:xfrm>
          <a:custGeom>
            <a:avLst/>
            <a:gdLst>
              <a:gd name="connisteX0" fmla="*/ 863600 w 4000500"/>
              <a:gd name="connsiteY0" fmla="*/ 63500 h 2095500"/>
              <a:gd name="connisteX1" fmla="*/ 774700 w 4000500"/>
              <a:gd name="connsiteY1" fmla="*/ 114300 h 2095500"/>
              <a:gd name="connisteX2" fmla="*/ 673100 w 4000500"/>
              <a:gd name="connsiteY2" fmla="*/ 152400 h 2095500"/>
              <a:gd name="connisteX3" fmla="*/ 546100 w 4000500"/>
              <a:gd name="connsiteY3" fmla="*/ 215900 h 2095500"/>
              <a:gd name="connisteX4" fmla="*/ 469900 w 4000500"/>
              <a:gd name="connsiteY4" fmla="*/ 266700 h 2095500"/>
              <a:gd name="connisteX5" fmla="*/ 393700 w 4000500"/>
              <a:gd name="connsiteY5" fmla="*/ 317500 h 2095500"/>
              <a:gd name="connisteX6" fmla="*/ 355600 w 4000500"/>
              <a:gd name="connsiteY6" fmla="*/ 393700 h 2095500"/>
              <a:gd name="connisteX7" fmla="*/ 279400 w 4000500"/>
              <a:gd name="connsiteY7" fmla="*/ 482600 h 2095500"/>
              <a:gd name="connisteX8" fmla="*/ 215900 w 4000500"/>
              <a:gd name="connsiteY8" fmla="*/ 571500 h 2095500"/>
              <a:gd name="connisteX9" fmla="*/ 190500 w 4000500"/>
              <a:gd name="connsiteY9" fmla="*/ 647700 h 2095500"/>
              <a:gd name="connisteX10" fmla="*/ 152400 w 4000500"/>
              <a:gd name="connsiteY10" fmla="*/ 723900 h 2095500"/>
              <a:gd name="connisteX11" fmla="*/ 101600 w 4000500"/>
              <a:gd name="connsiteY11" fmla="*/ 800100 h 2095500"/>
              <a:gd name="connisteX12" fmla="*/ 50800 w 4000500"/>
              <a:gd name="connsiteY12" fmla="*/ 889000 h 2095500"/>
              <a:gd name="connisteX13" fmla="*/ 12700 w 4000500"/>
              <a:gd name="connsiteY13" fmla="*/ 977900 h 2095500"/>
              <a:gd name="connisteX14" fmla="*/ 0 w 4000500"/>
              <a:gd name="connsiteY14" fmla="*/ 1054100 h 2095500"/>
              <a:gd name="connisteX15" fmla="*/ 0 w 4000500"/>
              <a:gd name="connsiteY15" fmla="*/ 1130300 h 2095500"/>
              <a:gd name="connisteX16" fmla="*/ 0 w 4000500"/>
              <a:gd name="connsiteY16" fmla="*/ 1206500 h 2095500"/>
              <a:gd name="connisteX17" fmla="*/ 38100 w 4000500"/>
              <a:gd name="connsiteY17" fmla="*/ 1282700 h 2095500"/>
              <a:gd name="connisteX18" fmla="*/ 88900 w 4000500"/>
              <a:gd name="connsiteY18" fmla="*/ 1358900 h 2095500"/>
              <a:gd name="connisteX19" fmla="*/ 139700 w 4000500"/>
              <a:gd name="connsiteY19" fmla="*/ 1447800 h 2095500"/>
              <a:gd name="connisteX20" fmla="*/ 152400 w 4000500"/>
              <a:gd name="connsiteY20" fmla="*/ 1524000 h 2095500"/>
              <a:gd name="connisteX21" fmla="*/ 177800 w 4000500"/>
              <a:gd name="connsiteY21" fmla="*/ 1612900 h 2095500"/>
              <a:gd name="connisteX22" fmla="*/ 215900 w 4000500"/>
              <a:gd name="connsiteY22" fmla="*/ 1689100 h 2095500"/>
              <a:gd name="connisteX23" fmla="*/ 266700 w 4000500"/>
              <a:gd name="connsiteY23" fmla="*/ 1765300 h 2095500"/>
              <a:gd name="connisteX24" fmla="*/ 342900 w 4000500"/>
              <a:gd name="connsiteY24" fmla="*/ 1816100 h 2095500"/>
              <a:gd name="connisteX25" fmla="*/ 419100 w 4000500"/>
              <a:gd name="connsiteY25" fmla="*/ 1879600 h 2095500"/>
              <a:gd name="connisteX26" fmla="*/ 495300 w 4000500"/>
              <a:gd name="connsiteY26" fmla="*/ 1905000 h 2095500"/>
              <a:gd name="connisteX27" fmla="*/ 571500 w 4000500"/>
              <a:gd name="connsiteY27" fmla="*/ 1930400 h 2095500"/>
              <a:gd name="connisteX28" fmla="*/ 673100 w 4000500"/>
              <a:gd name="connsiteY28" fmla="*/ 1968500 h 2095500"/>
              <a:gd name="connisteX29" fmla="*/ 762000 w 4000500"/>
              <a:gd name="connsiteY29" fmla="*/ 2006600 h 2095500"/>
              <a:gd name="connisteX30" fmla="*/ 863600 w 4000500"/>
              <a:gd name="connsiteY30" fmla="*/ 2019300 h 2095500"/>
              <a:gd name="connisteX31" fmla="*/ 965200 w 4000500"/>
              <a:gd name="connsiteY31" fmla="*/ 2019300 h 2095500"/>
              <a:gd name="connisteX32" fmla="*/ 1054100 w 4000500"/>
              <a:gd name="connsiteY32" fmla="*/ 2019300 h 2095500"/>
              <a:gd name="connisteX33" fmla="*/ 1155700 w 4000500"/>
              <a:gd name="connsiteY33" fmla="*/ 2019300 h 2095500"/>
              <a:gd name="connisteX34" fmla="*/ 1231900 w 4000500"/>
              <a:gd name="connsiteY34" fmla="*/ 2019300 h 2095500"/>
              <a:gd name="connisteX35" fmla="*/ 1371600 w 4000500"/>
              <a:gd name="connsiteY35" fmla="*/ 2019300 h 2095500"/>
              <a:gd name="connisteX36" fmla="*/ 1473200 w 4000500"/>
              <a:gd name="connsiteY36" fmla="*/ 2019300 h 2095500"/>
              <a:gd name="connisteX37" fmla="*/ 1549400 w 4000500"/>
              <a:gd name="connsiteY37" fmla="*/ 2019300 h 2095500"/>
              <a:gd name="connisteX38" fmla="*/ 1625600 w 4000500"/>
              <a:gd name="connsiteY38" fmla="*/ 2019300 h 2095500"/>
              <a:gd name="connisteX39" fmla="*/ 1727200 w 4000500"/>
              <a:gd name="connsiteY39" fmla="*/ 1993900 h 2095500"/>
              <a:gd name="connisteX40" fmla="*/ 1803400 w 4000500"/>
              <a:gd name="connsiteY40" fmla="*/ 1993900 h 2095500"/>
              <a:gd name="connisteX41" fmla="*/ 1917700 w 4000500"/>
              <a:gd name="connsiteY41" fmla="*/ 1993900 h 2095500"/>
              <a:gd name="connisteX42" fmla="*/ 2032000 w 4000500"/>
              <a:gd name="connsiteY42" fmla="*/ 1993900 h 2095500"/>
              <a:gd name="connisteX43" fmla="*/ 2108200 w 4000500"/>
              <a:gd name="connsiteY43" fmla="*/ 1993900 h 2095500"/>
              <a:gd name="connisteX44" fmla="*/ 2222500 w 4000500"/>
              <a:gd name="connsiteY44" fmla="*/ 2006600 h 2095500"/>
              <a:gd name="connisteX45" fmla="*/ 2311400 w 4000500"/>
              <a:gd name="connsiteY45" fmla="*/ 2070100 h 2095500"/>
              <a:gd name="connisteX46" fmla="*/ 2387600 w 4000500"/>
              <a:gd name="connsiteY46" fmla="*/ 2095500 h 2095500"/>
              <a:gd name="connisteX47" fmla="*/ 2463800 w 4000500"/>
              <a:gd name="connsiteY47" fmla="*/ 2095500 h 2095500"/>
              <a:gd name="connisteX48" fmla="*/ 2540000 w 4000500"/>
              <a:gd name="connsiteY48" fmla="*/ 2082800 h 2095500"/>
              <a:gd name="connisteX49" fmla="*/ 2616200 w 4000500"/>
              <a:gd name="connsiteY49" fmla="*/ 2082800 h 2095500"/>
              <a:gd name="connisteX50" fmla="*/ 2692400 w 4000500"/>
              <a:gd name="connsiteY50" fmla="*/ 2057400 h 2095500"/>
              <a:gd name="connisteX51" fmla="*/ 2768600 w 4000500"/>
              <a:gd name="connsiteY51" fmla="*/ 2044700 h 2095500"/>
              <a:gd name="connisteX52" fmla="*/ 2870200 w 4000500"/>
              <a:gd name="connsiteY52" fmla="*/ 2006600 h 2095500"/>
              <a:gd name="connisteX53" fmla="*/ 2946400 w 4000500"/>
              <a:gd name="connsiteY53" fmla="*/ 1968500 h 2095500"/>
              <a:gd name="connisteX54" fmla="*/ 3022600 w 4000500"/>
              <a:gd name="connsiteY54" fmla="*/ 1955800 h 2095500"/>
              <a:gd name="connisteX55" fmla="*/ 3098800 w 4000500"/>
              <a:gd name="connsiteY55" fmla="*/ 1930400 h 2095500"/>
              <a:gd name="connisteX56" fmla="*/ 3175000 w 4000500"/>
              <a:gd name="connsiteY56" fmla="*/ 1905000 h 2095500"/>
              <a:gd name="connisteX57" fmla="*/ 3251200 w 4000500"/>
              <a:gd name="connsiteY57" fmla="*/ 1879600 h 2095500"/>
              <a:gd name="connisteX58" fmla="*/ 3327400 w 4000500"/>
              <a:gd name="connsiteY58" fmla="*/ 1841500 h 2095500"/>
              <a:gd name="connisteX59" fmla="*/ 3403600 w 4000500"/>
              <a:gd name="connsiteY59" fmla="*/ 1828800 h 2095500"/>
              <a:gd name="connisteX60" fmla="*/ 3479800 w 4000500"/>
              <a:gd name="connsiteY60" fmla="*/ 1790700 h 2095500"/>
              <a:gd name="connisteX61" fmla="*/ 3568700 w 4000500"/>
              <a:gd name="connsiteY61" fmla="*/ 1727200 h 2095500"/>
              <a:gd name="connisteX62" fmla="*/ 3644900 w 4000500"/>
              <a:gd name="connsiteY62" fmla="*/ 1676400 h 2095500"/>
              <a:gd name="connisteX63" fmla="*/ 3733800 w 4000500"/>
              <a:gd name="connsiteY63" fmla="*/ 1600200 h 2095500"/>
              <a:gd name="connisteX64" fmla="*/ 3810000 w 4000500"/>
              <a:gd name="connsiteY64" fmla="*/ 1524000 h 2095500"/>
              <a:gd name="connisteX65" fmla="*/ 3873500 w 4000500"/>
              <a:gd name="connsiteY65" fmla="*/ 1447800 h 2095500"/>
              <a:gd name="connisteX66" fmla="*/ 3911600 w 4000500"/>
              <a:gd name="connsiteY66" fmla="*/ 1371600 h 2095500"/>
              <a:gd name="connisteX67" fmla="*/ 3949700 w 4000500"/>
              <a:gd name="connsiteY67" fmla="*/ 1295400 h 2095500"/>
              <a:gd name="connisteX68" fmla="*/ 3987800 w 4000500"/>
              <a:gd name="connsiteY68" fmla="*/ 1219200 h 2095500"/>
              <a:gd name="connisteX69" fmla="*/ 4000500 w 4000500"/>
              <a:gd name="connsiteY69" fmla="*/ 1130300 h 2095500"/>
              <a:gd name="connisteX70" fmla="*/ 4000500 w 4000500"/>
              <a:gd name="connsiteY70" fmla="*/ 1054100 h 2095500"/>
              <a:gd name="connisteX71" fmla="*/ 3975100 w 4000500"/>
              <a:gd name="connsiteY71" fmla="*/ 977900 h 2095500"/>
              <a:gd name="connisteX72" fmla="*/ 3937000 w 4000500"/>
              <a:gd name="connsiteY72" fmla="*/ 901700 h 2095500"/>
              <a:gd name="connisteX73" fmla="*/ 3898900 w 4000500"/>
              <a:gd name="connsiteY73" fmla="*/ 825500 h 2095500"/>
              <a:gd name="connisteX74" fmla="*/ 3810000 w 4000500"/>
              <a:gd name="connsiteY74" fmla="*/ 736600 h 2095500"/>
              <a:gd name="connisteX75" fmla="*/ 3733800 w 4000500"/>
              <a:gd name="connsiteY75" fmla="*/ 647700 h 2095500"/>
              <a:gd name="connisteX76" fmla="*/ 3657600 w 4000500"/>
              <a:gd name="connsiteY76" fmla="*/ 584200 h 2095500"/>
              <a:gd name="connisteX77" fmla="*/ 3594100 w 4000500"/>
              <a:gd name="connsiteY77" fmla="*/ 508000 h 2095500"/>
              <a:gd name="connisteX78" fmla="*/ 3530600 w 4000500"/>
              <a:gd name="connsiteY78" fmla="*/ 431800 h 2095500"/>
              <a:gd name="connisteX79" fmla="*/ 3467100 w 4000500"/>
              <a:gd name="connsiteY79" fmla="*/ 342900 h 2095500"/>
              <a:gd name="connisteX80" fmla="*/ 3378200 w 4000500"/>
              <a:gd name="connsiteY80" fmla="*/ 254000 h 2095500"/>
              <a:gd name="connisteX81" fmla="*/ 3302000 w 4000500"/>
              <a:gd name="connsiteY81" fmla="*/ 203200 h 2095500"/>
              <a:gd name="connisteX82" fmla="*/ 3225800 w 4000500"/>
              <a:gd name="connsiteY82" fmla="*/ 152400 h 2095500"/>
              <a:gd name="connisteX83" fmla="*/ 3136900 w 4000500"/>
              <a:gd name="connsiteY83" fmla="*/ 127000 h 2095500"/>
              <a:gd name="connisteX84" fmla="*/ 3048000 w 4000500"/>
              <a:gd name="connsiteY84" fmla="*/ 88900 h 2095500"/>
              <a:gd name="connisteX85" fmla="*/ 2959100 w 4000500"/>
              <a:gd name="connsiteY85" fmla="*/ 76200 h 2095500"/>
              <a:gd name="connisteX86" fmla="*/ 2870200 w 4000500"/>
              <a:gd name="connsiteY86" fmla="*/ 63500 h 2095500"/>
              <a:gd name="connisteX87" fmla="*/ 2794000 w 4000500"/>
              <a:gd name="connsiteY87" fmla="*/ 63500 h 2095500"/>
              <a:gd name="connisteX88" fmla="*/ 2717800 w 4000500"/>
              <a:gd name="connsiteY88" fmla="*/ 50800 h 2095500"/>
              <a:gd name="connisteX89" fmla="*/ 2641600 w 4000500"/>
              <a:gd name="connsiteY89" fmla="*/ 25400 h 2095500"/>
              <a:gd name="connisteX90" fmla="*/ 2552700 w 4000500"/>
              <a:gd name="connsiteY90" fmla="*/ 12700 h 2095500"/>
              <a:gd name="connisteX91" fmla="*/ 2463800 w 4000500"/>
              <a:gd name="connsiteY91" fmla="*/ 12700 h 2095500"/>
              <a:gd name="connisteX92" fmla="*/ 2387600 w 4000500"/>
              <a:gd name="connsiteY92" fmla="*/ 12700 h 2095500"/>
              <a:gd name="connisteX93" fmla="*/ 2311400 w 4000500"/>
              <a:gd name="connsiteY93" fmla="*/ 12700 h 2095500"/>
              <a:gd name="connisteX94" fmla="*/ 2235200 w 4000500"/>
              <a:gd name="connsiteY94" fmla="*/ 12700 h 2095500"/>
              <a:gd name="connisteX95" fmla="*/ 2159000 w 4000500"/>
              <a:gd name="connsiteY95" fmla="*/ 0 h 2095500"/>
              <a:gd name="connisteX96" fmla="*/ 2082800 w 4000500"/>
              <a:gd name="connsiteY96" fmla="*/ 12700 h 2095500"/>
              <a:gd name="connisteX97" fmla="*/ 2006600 w 4000500"/>
              <a:gd name="connsiteY97" fmla="*/ 12700 h 2095500"/>
              <a:gd name="connisteX98" fmla="*/ 1917700 w 4000500"/>
              <a:gd name="connsiteY98" fmla="*/ 12700 h 2095500"/>
              <a:gd name="connisteX99" fmla="*/ 1828800 w 4000500"/>
              <a:gd name="connsiteY99" fmla="*/ 12700 h 2095500"/>
              <a:gd name="connisteX100" fmla="*/ 1752600 w 4000500"/>
              <a:gd name="connsiteY100" fmla="*/ 25400 h 2095500"/>
              <a:gd name="connisteX101" fmla="*/ 1676400 w 4000500"/>
              <a:gd name="connsiteY101" fmla="*/ 38100 h 2095500"/>
              <a:gd name="connisteX102" fmla="*/ 1600200 w 4000500"/>
              <a:gd name="connsiteY102" fmla="*/ 38100 h 2095500"/>
              <a:gd name="connisteX103" fmla="*/ 1524000 w 4000500"/>
              <a:gd name="connsiteY103" fmla="*/ 63500 h 2095500"/>
              <a:gd name="connisteX104" fmla="*/ 1447800 w 4000500"/>
              <a:gd name="connsiteY104" fmla="*/ 76200 h 2095500"/>
              <a:gd name="connisteX105" fmla="*/ 1371600 w 4000500"/>
              <a:gd name="connsiteY105" fmla="*/ 76200 h 2095500"/>
              <a:gd name="connisteX106" fmla="*/ 1295400 w 4000500"/>
              <a:gd name="connsiteY106" fmla="*/ 76200 h 2095500"/>
              <a:gd name="connisteX107" fmla="*/ 1219200 w 4000500"/>
              <a:gd name="connsiteY107" fmla="*/ 76200 h 2095500"/>
              <a:gd name="connisteX108" fmla="*/ 1143000 w 4000500"/>
              <a:gd name="connsiteY108" fmla="*/ 76200 h 2095500"/>
              <a:gd name="connisteX109" fmla="*/ 1066800 w 4000500"/>
              <a:gd name="connsiteY109" fmla="*/ 63500 h 2095500"/>
              <a:gd name="connisteX110" fmla="*/ 990600 w 4000500"/>
              <a:gd name="connsiteY110" fmla="*/ 50800 h 2095500"/>
              <a:gd name="connisteX111" fmla="*/ 914400 w 4000500"/>
              <a:gd name="connsiteY111" fmla="*/ 50800 h 2095500"/>
              <a:gd name="connisteX112" fmla="*/ 812800 w 4000500"/>
              <a:gd name="connsiteY112" fmla="*/ 50800 h 2095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</a:cxnLst>
            <a:rect l="l" t="t" r="r" b="b"/>
            <a:pathLst>
              <a:path w="4000500" h="2095500">
                <a:moveTo>
                  <a:pt x="863600" y="63500"/>
                </a:moveTo>
                <a:lnTo>
                  <a:pt x="774700" y="114300"/>
                </a:lnTo>
                <a:lnTo>
                  <a:pt x="673100" y="152400"/>
                </a:lnTo>
                <a:lnTo>
                  <a:pt x="546100" y="215900"/>
                </a:lnTo>
                <a:lnTo>
                  <a:pt x="469900" y="266700"/>
                </a:lnTo>
                <a:lnTo>
                  <a:pt x="393700" y="317500"/>
                </a:lnTo>
                <a:lnTo>
                  <a:pt x="355600" y="393700"/>
                </a:lnTo>
                <a:lnTo>
                  <a:pt x="279400" y="482600"/>
                </a:lnTo>
                <a:lnTo>
                  <a:pt x="215900" y="571500"/>
                </a:lnTo>
                <a:lnTo>
                  <a:pt x="190500" y="647700"/>
                </a:lnTo>
                <a:lnTo>
                  <a:pt x="152400" y="723900"/>
                </a:lnTo>
                <a:lnTo>
                  <a:pt x="101600" y="800100"/>
                </a:lnTo>
                <a:lnTo>
                  <a:pt x="50800" y="889000"/>
                </a:lnTo>
                <a:lnTo>
                  <a:pt x="12700" y="977900"/>
                </a:lnTo>
                <a:lnTo>
                  <a:pt x="0" y="1054100"/>
                </a:lnTo>
                <a:lnTo>
                  <a:pt x="0" y="1130300"/>
                </a:lnTo>
                <a:lnTo>
                  <a:pt x="0" y="1206500"/>
                </a:lnTo>
                <a:lnTo>
                  <a:pt x="38100" y="1282700"/>
                </a:lnTo>
                <a:lnTo>
                  <a:pt x="88900" y="1358900"/>
                </a:lnTo>
                <a:lnTo>
                  <a:pt x="139700" y="1447800"/>
                </a:lnTo>
                <a:lnTo>
                  <a:pt x="152400" y="1524000"/>
                </a:lnTo>
                <a:lnTo>
                  <a:pt x="177800" y="1612900"/>
                </a:lnTo>
                <a:lnTo>
                  <a:pt x="215900" y="1689100"/>
                </a:lnTo>
                <a:lnTo>
                  <a:pt x="266700" y="1765300"/>
                </a:lnTo>
                <a:lnTo>
                  <a:pt x="342900" y="1816100"/>
                </a:lnTo>
                <a:lnTo>
                  <a:pt x="419100" y="1879600"/>
                </a:lnTo>
                <a:lnTo>
                  <a:pt x="495300" y="1905000"/>
                </a:lnTo>
                <a:lnTo>
                  <a:pt x="571500" y="1930400"/>
                </a:lnTo>
                <a:lnTo>
                  <a:pt x="673100" y="1968500"/>
                </a:lnTo>
                <a:lnTo>
                  <a:pt x="762000" y="2006600"/>
                </a:lnTo>
                <a:lnTo>
                  <a:pt x="863600" y="2019300"/>
                </a:lnTo>
                <a:lnTo>
                  <a:pt x="965200" y="2019300"/>
                </a:lnTo>
                <a:lnTo>
                  <a:pt x="1054100" y="2019300"/>
                </a:lnTo>
                <a:lnTo>
                  <a:pt x="1155700" y="2019300"/>
                </a:lnTo>
                <a:lnTo>
                  <a:pt x="1231900" y="2019300"/>
                </a:lnTo>
                <a:lnTo>
                  <a:pt x="1371600" y="2019300"/>
                </a:lnTo>
                <a:lnTo>
                  <a:pt x="1473200" y="2019300"/>
                </a:lnTo>
                <a:lnTo>
                  <a:pt x="1549400" y="2019300"/>
                </a:lnTo>
                <a:lnTo>
                  <a:pt x="1625600" y="2019300"/>
                </a:lnTo>
                <a:lnTo>
                  <a:pt x="1727200" y="1993900"/>
                </a:lnTo>
                <a:lnTo>
                  <a:pt x="1803400" y="1993900"/>
                </a:lnTo>
                <a:lnTo>
                  <a:pt x="1917700" y="1993900"/>
                </a:lnTo>
                <a:lnTo>
                  <a:pt x="2032000" y="1993900"/>
                </a:lnTo>
                <a:lnTo>
                  <a:pt x="2108200" y="1993900"/>
                </a:lnTo>
                <a:lnTo>
                  <a:pt x="2222500" y="2006600"/>
                </a:lnTo>
                <a:lnTo>
                  <a:pt x="2311400" y="2070100"/>
                </a:lnTo>
                <a:lnTo>
                  <a:pt x="2387600" y="2095500"/>
                </a:lnTo>
                <a:lnTo>
                  <a:pt x="2463800" y="2095500"/>
                </a:lnTo>
                <a:lnTo>
                  <a:pt x="2540000" y="2082800"/>
                </a:lnTo>
                <a:lnTo>
                  <a:pt x="2616200" y="2082800"/>
                </a:lnTo>
                <a:lnTo>
                  <a:pt x="2692400" y="2057400"/>
                </a:lnTo>
                <a:lnTo>
                  <a:pt x="2768600" y="2044700"/>
                </a:lnTo>
                <a:lnTo>
                  <a:pt x="2870200" y="2006600"/>
                </a:lnTo>
                <a:lnTo>
                  <a:pt x="2946400" y="1968500"/>
                </a:lnTo>
                <a:lnTo>
                  <a:pt x="3022600" y="1955800"/>
                </a:lnTo>
                <a:lnTo>
                  <a:pt x="3098800" y="1930400"/>
                </a:lnTo>
                <a:lnTo>
                  <a:pt x="3175000" y="1905000"/>
                </a:lnTo>
                <a:lnTo>
                  <a:pt x="3251200" y="1879600"/>
                </a:lnTo>
                <a:lnTo>
                  <a:pt x="3327400" y="1841500"/>
                </a:lnTo>
                <a:lnTo>
                  <a:pt x="3403600" y="1828800"/>
                </a:lnTo>
                <a:lnTo>
                  <a:pt x="3479800" y="1790700"/>
                </a:lnTo>
                <a:lnTo>
                  <a:pt x="3568700" y="1727200"/>
                </a:lnTo>
                <a:lnTo>
                  <a:pt x="3644900" y="1676400"/>
                </a:lnTo>
                <a:lnTo>
                  <a:pt x="3733800" y="1600200"/>
                </a:lnTo>
                <a:lnTo>
                  <a:pt x="3810000" y="1524000"/>
                </a:lnTo>
                <a:lnTo>
                  <a:pt x="3873500" y="1447800"/>
                </a:lnTo>
                <a:lnTo>
                  <a:pt x="3911600" y="1371600"/>
                </a:lnTo>
                <a:lnTo>
                  <a:pt x="3949700" y="1295400"/>
                </a:lnTo>
                <a:lnTo>
                  <a:pt x="3987800" y="1219200"/>
                </a:lnTo>
                <a:lnTo>
                  <a:pt x="4000500" y="1130300"/>
                </a:lnTo>
                <a:lnTo>
                  <a:pt x="4000500" y="1054100"/>
                </a:lnTo>
                <a:lnTo>
                  <a:pt x="3975100" y="977900"/>
                </a:lnTo>
                <a:lnTo>
                  <a:pt x="3937000" y="901700"/>
                </a:lnTo>
                <a:lnTo>
                  <a:pt x="3898900" y="825500"/>
                </a:lnTo>
                <a:lnTo>
                  <a:pt x="3810000" y="736600"/>
                </a:lnTo>
                <a:lnTo>
                  <a:pt x="3733800" y="647700"/>
                </a:lnTo>
                <a:lnTo>
                  <a:pt x="3657600" y="584200"/>
                </a:lnTo>
                <a:lnTo>
                  <a:pt x="3594100" y="508000"/>
                </a:lnTo>
                <a:lnTo>
                  <a:pt x="3530600" y="431800"/>
                </a:lnTo>
                <a:lnTo>
                  <a:pt x="3467100" y="342900"/>
                </a:lnTo>
                <a:lnTo>
                  <a:pt x="3378200" y="254000"/>
                </a:lnTo>
                <a:lnTo>
                  <a:pt x="3302000" y="203200"/>
                </a:lnTo>
                <a:lnTo>
                  <a:pt x="3225800" y="152400"/>
                </a:lnTo>
                <a:lnTo>
                  <a:pt x="3136900" y="127000"/>
                </a:lnTo>
                <a:lnTo>
                  <a:pt x="3048000" y="88900"/>
                </a:lnTo>
                <a:lnTo>
                  <a:pt x="2959100" y="76200"/>
                </a:lnTo>
                <a:lnTo>
                  <a:pt x="2870200" y="63500"/>
                </a:lnTo>
                <a:lnTo>
                  <a:pt x="2794000" y="63500"/>
                </a:lnTo>
                <a:lnTo>
                  <a:pt x="2717800" y="50800"/>
                </a:lnTo>
                <a:lnTo>
                  <a:pt x="2641600" y="25400"/>
                </a:lnTo>
                <a:lnTo>
                  <a:pt x="2552700" y="12700"/>
                </a:lnTo>
                <a:lnTo>
                  <a:pt x="2463800" y="12700"/>
                </a:lnTo>
                <a:lnTo>
                  <a:pt x="2387600" y="12700"/>
                </a:lnTo>
                <a:lnTo>
                  <a:pt x="2311400" y="12700"/>
                </a:lnTo>
                <a:lnTo>
                  <a:pt x="2235200" y="12700"/>
                </a:lnTo>
                <a:lnTo>
                  <a:pt x="2159000" y="0"/>
                </a:lnTo>
                <a:lnTo>
                  <a:pt x="2082800" y="12700"/>
                </a:lnTo>
                <a:lnTo>
                  <a:pt x="2006600" y="12700"/>
                </a:lnTo>
                <a:lnTo>
                  <a:pt x="1917700" y="12700"/>
                </a:lnTo>
                <a:lnTo>
                  <a:pt x="1828800" y="12700"/>
                </a:lnTo>
                <a:lnTo>
                  <a:pt x="1752600" y="25400"/>
                </a:lnTo>
                <a:lnTo>
                  <a:pt x="1676400" y="38100"/>
                </a:lnTo>
                <a:lnTo>
                  <a:pt x="1600200" y="38100"/>
                </a:lnTo>
                <a:lnTo>
                  <a:pt x="1524000" y="63500"/>
                </a:lnTo>
                <a:lnTo>
                  <a:pt x="1447800" y="76200"/>
                </a:lnTo>
                <a:lnTo>
                  <a:pt x="1371600" y="76200"/>
                </a:lnTo>
                <a:lnTo>
                  <a:pt x="1295400" y="76200"/>
                </a:lnTo>
                <a:lnTo>
                  <a:pt x="1219200" y="76200"/>
                </a:lnTo>
                <a:lnTo>
                  <a:pt x="1143000" y="76200"/>
                </a:lnTo>
                <a:lnTo>
                  <a:pt x="1066800" y="63500"/>
                </a:lnTo>
                <a:lnTo>
                  <a:pt x="990600" y="50800"/>
                </a:lnTo>
                <a:lnTo>
                  <a:pt x="914400" y="50800"/>
                </a:lnTo>
                <a:lnTo>
                  <a:pt x="812800" y="508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384040" y="4945380"/>
            <a:ext cx="778510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Apple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12820" y="4945380"/>
            <a:ext cx="778510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Candy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06395" y="4944745"/>
            <a:ext cx="542925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Dog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99970" y="4945380"/>
            <a:ext cx="542925" cy="433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Egg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2641600" y="2186305"/>
          <a:ext cx="20269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948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key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count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Apple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Banana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Candy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Egg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左箭头 29"/>
          <p:cNvSpPr/>
          <p:nvPr/>
        </p:nvSpPr>
        <p:spPr>
          <a:xfrm>
            <a:off x="4984115" y="3163570"/>
            <a:ext cx="792480" cy="50419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云形标注 30"/>
          <p:cNvSpPr/>
          <p:nvPr/>
        </p:nvSpPr>
        <p:spPr>
          <a:xfrm>
            <a:off x="278130" y="1999615"/>
            <a:ext cx="2363470" cy="709295"/>
          </a:xfrm>
          <a:prstGeom prst="cloudCallout">
            <a:avLst>
              <a:gd name="adj1" fmla="val 37882"/>
              <a:gd name="adj2" fmla="val 778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本次计算结果依赖于上一次结果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乘号 22"/>
          <p:cNvSpPr/>
          <p:nvPr/>
        </p:nvSpPr>
        <p:spPr>
          <a:xfrm>
            <a:off x="5589270" y="1999615"/>
            <a:ext cx="3013075" cy="2659380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6134100" y="1196975"/>
            <a:ext cx="1923415" cy="796925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外部可靠存储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6" name="曲线连接符 25"/>
          <p:cNvCxnSpPr>
            <a:stCxn id="18" idx="0"/>
            <a:endCxn id="24" idx="2"/>
          </p:cNvCxnSpPr>
          <p:nvPr/>
        </p:nvCxnSpPr>
        <p:spPr>
          <a:xfrm rot="16200000">
            <a:off x="6860540" y="2228215"/>
            <a:ext cx="469265" cy="3175"/>
          </a:xfrm>
          <a:prstGeom prst="curvedConnector3">
            <a:avLst>
              <a:gd name="adj1" fmla="val 499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7" name="曲线连接符 26"/>
          <p:cNvCxnSpPr>
            <a:stCxn id="24" idx="1"/>
            <a:endCxn id="28" idx="3"/>
          </p:cNvCxnSpPr>
          <p:nvPr/>
        </p:nvCxnSpPr>
        <p:spPr>
          <a:xfrm rot="10800000" flipV="1">
            <a:off x="4668520" y="1595755"/>
            <a:ext cx="1465580" cy="17335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73125 0.000000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animBg="1"/>
      <p:bldP spid="25" grpId="2" bldLvl="0" animBg="1"/>
      <p:bldP spid="6" grpId="0" bldLvl="0" animBg="1"/>
      <p:bldP spid="14" grpId="0" bldLvl="0" animBg="1"/>
      <p:bldP spid="15" grpId="0" bldLvl="0" animBg="1"/>
      <p:bldP spid="17" grpId="0" bldLvl="0" animBg="1"/>
      <p:bldP spid="6" grpId="1" animBg="1"/>
      <p:bldP spid="14" grpId="1" animBg="1"/>
      <p:bldP spid="15" grpId="1" animBg="1"/>
      <p:bldP spid="17" grpId="1" animBg="1"/>
      <p:bldP spid="25" grpId="3" bldLvl="0" animBg="1"/>
      <p:bldP spid="19" grpId="0" bldLvl="0" animBg="1"/>
      <p:bldP spid="20" grpId="0" bldLvl="0" animBg="1"/>
      <p:bldP spid="21" grpId="0" bldLvl="0" animBg="1"/>
      <p:bldP spid="22" grpId="0" bldLvl="0" animBg="1"/>
      <p:bldP spid="19" grpId="1" animBg="1"/>
      <p:bldP spid="20" grpId="1" animBg="1"/>
      <p:bldP spid="21" grpId="1" animBg="1"/>
      <p:bldP spid="22" grpId="1" animBg="1"/>
      <p:bldP spid="30" grpId="0" bldLvl="0" animBg="1"/>
      <p:bldP spid="30" grpId="1" animBg="1"/>
      <p:bldP spid="31" grpId="0" bldLvl="0" animBg="1"/>
      <p:bldP spid="24" grpId="0" bldLvl="0" animBg="1"/>
      <p:bldP spid="24" grpId="1" animBg="1"/>
      <p:bldP spid="23" grpId="0" animBg="1"/>
      <p:bldP spid="23" grpId="1" animBg="1"/>
      <p:bldP spid="23" grpId="2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如何保证流应用的高可用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流处理应用挂掉了怎么办？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sz="2000" dirty="0" smtClean="0">
                <a:sym typeface="+mn-ea"/>
              </a:rPr>
              <a:t>重启机制</a:t>
            </a:r>
            <a:endParaRPr lang="zh-CN" altLang="en-US" sz="2000" dirty="0" smtClean="0">
              <a:sym typeface="+mn-ea"/>
            </a:endParaRPr>
          </a:p>
          <a:p>
            <a:pPr lvl="2"/>
            <a:r>
              <a:rPr lang="en-US" altLang="zh-CN" sz="2000" dirty="0" smtClean="0">
                <a:sym typeface="+mn-ea"/>
              </a:rPr>
              <a:t>Checkpoint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如何应对背压（backpressure）？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Spark-Streaming Feedback Loop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en-US" altLang="zh-CN" dirty="0" smtClean="0">
                <a:sym typeface="+mn-ea"/>
              </a:rPr>
              <a:t>Flink </a:t>
            </a:r>
            <a:r>
              <a:rPr lang="zh-CN" altLang="en-US" dirty="0" smtClean="0">
                <a:sym typeface="+mn-ea"/>
              </a:rPr>
              <a:t>缓存池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如何提高资源利用率？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动态资管分配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如何保证数据被精准消费（不多不少只被消费一次）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流程图: 直接访问存储器 3"/>
          <p:cNvSpPr/>
          <p:nvPr/>
        </p:nvSpPr>
        <p:spPr>
          <a:xfrm>
            <a:off x="916940" y="2899410"/>
            <a:ext cx="1553845" cy="669290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6810" y="2694305"/>
            <a:ext cx="1584325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流处理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746240" y="2658110"/>
            <a:ext cx="935990" cy="115189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结果库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5" idx="1"/>
          </p:cNvCxnSpPr>
          <p:nvPr/>
        </p:nvCxnSpPr>
        <p:spPr>
          <a:xfrm>
            <a:off x="2470785" y="3234055"/>
            <a:ext cx="121602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5271135" y="3234055"/>
            <a:ext cx="147510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3" name="乘号 22"/>
          <p:cNvSpPr/>
          <p:nvPr/>
        </p:nvSpPr>
        <p:spPr>
          <a:xfrm>
            <a:off x="2470785" y="2899410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乘号 8"/>
          <p:cNvSpPr/>
          <p:nvPr/>
        </p:nvSpPr>
        <p:spPr>
          <a:xfrm>
            <a:off x="3870960" y="3234055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乘号 9"/>
          <p:cNvSpPr/>
          <p:nvPr/>
        </p:nvSpPr>
        <p:spPr>
          <a:xfrm>
            <a:off x="5492115" y="2899410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5681345" y="4695825"/>
            <a:ext cx="3065780" cy="1397635"/>
          </a:xfrm>
          <a:prstGeom prst="cloudCallout">
            <a:avLst>
              <a:gd name="adj1" fmla="val -40368"/>
              <a:gd name="adj2" fmla="val -77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分布式环境存在各种各样的问题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3" grpId="0" bldLvl="0" animBg="1"/>
      <p:bldP spid="23" grpId="1" animBg="1"/>
      <p:bldP spid="9" grpId="0" bldLvl="0" animBg="1"/>
      <p:bldP spid="9" grpId="1" animBg="1"/>
      <p:bldP spid="10" grpId="0" bldLvl="0" animBg="1"/>
      <p:bldP spid="10" grpId="1" animBg="1"/>
      <p:bldP spid="11" grpId="0" animBg="1"/>
      <p:bldP spid="11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如何保证数据被精准消费（不多不少只被消费一次）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从</a:t>
            </a:r>
            <a:r>
              <a:rPr lang="en-US" altLang="zh-CN" dirty="0" smtClean="0">
                <a:sym typeface="+mn-ea"/>
              </a:rPr>
              <a:t>Kafka</a:t>
            </a:r>
            <a:r>
              <a:rPr lang="zh-CN" altLang="en-US" dirty="0" smtClean="0">
                <a:sym typeface="+mn-ea"/>
              </a:rPr>
              <a:t>获取到数据就认为数据被消费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此时如果程序挂了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结果可能输出，也可能没输出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数据最多被处理一次（</a:t>
            </a:r>
            <a:r>
              <a:rPr lang="en-US" altLang="zh-CN" dirty="0" smtClean="0">
                <a:sym typeface="+mn-ea"/>
              </a:rPr>
              <a:t>at most once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流程图: 直接访问存储器 3"/>
          <p:cNvSpPr/>
          <p:nvPr/>
        </p:nvSpPr>
        <p:spPr>
          <a:xfrm>
            <a:off x="1010285" y="4893310"/>
            <a:ext cx="1553845" cy="669290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0155" y="4688205"/>
            <a:ext cx="1584325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流处理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839585" y="4652010"/>
            <a:ext cx="935990" cy="115189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结果库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5" idx="1"/>
          </p:cNvCxnSpPr>
          <p:nvPr/>
        </p:nvCxnSpPr>
        <p:spPr>
          <a:xfrm>
            <a:off x="2564130" y="5227955"/>
            <a:ext cx="121602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5364480" y="5227955"/>
            <a:ext cx="147510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9" name="乘号 8"/>
          <p:cNvSpPr/>
          <p:nvPr/>
        </p:nvSpPr>
        <p:spPr>
          <a:xfrm>
            <a:off x="3964305" y="5227955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乘号 12"/>
          <p:cNvSpPr/>
          <p:nvPr/>
        </p:nvSpPr>
        <p:spPr>
          <a:xfrm>
            <a:off x="5586095" y="4973955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6" grpId="1" animBg="1"/>
      <p:bldP spid="9" grpId="0" animBg="1"/>
      <p:bldP spid="9" grpId="1" animBg="1"/>
      <p:bldP spid="13" grpId="0" bldLvl="0" animBg="1"/>
      <p:bldP spid="13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如何保证数据被精准消费（不多不少只被消费一次）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将结果保存到结果库才认为数据被消费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由于网络问题，结果保存了，但没收到反馈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我们错以为没保存成功，重新计算一次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此时，数据至少被消费一次（</a:t>
            </a:r>
            <a:r>
              <a:rPr lang="en-US" altLang="zh-CN" dirty="0" smtClean="0">
                <a:sym typeface="+mn-ea"/>
              </a:rPr>
              <a:t>at least once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流程图: 直接访问存储器 3"/>
          <p:cNvSpPr/>
          <p:nvPr/>
        </p:nvSpPr>
        <p:spPr>
          <a:xfrm>
            <a:off x="1010285" y="4893310"/>
            <a:ext cx="1553845" cy="669290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0155" y="4688205"/>
            <a:ext cx="1584325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流处理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839585" y="4652010"/>
            <a:ext cx="935990" cy="115189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结果库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5" idx="1"/>
          </p:cNvCxnSpPr>
          <p:nvPr/>
        </p:nvCxnSpPr>
        <p:spPr>
          <a:xfrm>
            <a:off x="2564130" y="5227955"/>
            <a:ext cx="121602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5364480" y="5227955"/>
            <a:ext cx="147510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3" name="乘号 12"/>
          <p:cNvSpPr/>
          <p:nvPr/>
        </p:nvSpPr>
        <p:spPr>
          <a:xfrm>
            <a:off x="5586095" y="4110355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0" name="曲线连接符 9"/>
          <p:cNvCxnSpPr>
            <a:stCxn id="6" idx="1"/>
            <a:endCxn id="5" idx="0"/>
          </p:cNvCxnSpPr>
          <p:nvPr/>
        </p:nvCxnSpPr>
        <p:spPr>
          <a:xfrm rot="16200000" flipH="1" flipV="1">
            <a:off x="5921375" y="3302635"/>
            <a:ext cx="36195" cy="2734945"/>
          </a:xfrm>
          <a:prstGeom prst="curvedConnector3">
            <a:avLst>
              <a:gd name="adj1" fmla="val -6578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1" name="曲线连接符 10"/>
          <p:cNvCxnSpPr>
            <a:stCxn id="4" idx="0"/>
            <a:endCxn id="5" idx="0"/>
          </p:cNvCxnSpPr>
          <p:nvPr/>
        </p:nvCxnSpPr>
        <p:spPr>
          <a:xfrm rot="16200000">
            <a:off x="3077210" y="3397885"/>
            <a:ext cx="205105" cy="2785110"/>
          </a:xfrm>
          <a:prstGeom prst="curvedConnector3">
            <a:avLst>
              <a:gd name="adj1" fmla="val 2162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6" grpId="1" animBg="1"/>
      <p:bldP spid="13" grpId="0" bldLvl="0" animBg="1"/>
      <p:bldP spid="13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面临挑战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如何保证数据被精准消费（不多不少只被消费一次）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幂等性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sz="2000" dirty="0" smtClean="0">
                <a:sym typeface="+mn-ea"/>
              </a:rPr>
              <a:t>at least once + </a:t>
            </a:r>
            <a:r>
              <a:rPr lang="zh-CN" altLang="en-US" sz="2000" dirty="0" smtClean="0">
                <a:sym typeface="+mn-ea"/>
              </a:rPr>
              <a:t>支持幂等的输出 </a:t>
            </a:r>
            <a:r>
              <a:rPr lang="en-US" altLang="zh-CN" sz="2000" dirty="0" smtClean="0">
                <a:sym typeface="+mn-ea"/>
              </a:rPr>
              <a:t>= exactly once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事务性（分布式事务）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两阶段提交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流程图: 直接访问存储器 3"/>
          <p:cNvSpPr/>
          <p:nvPr/>
        </p:nvSpPr>
        <p:spPr>
          <a:xfrm>
            <a:off x="1010285" y="4893310"/>
            <a:ext cx="1553845" cy="669290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0155" y="4688205"/>
            <a:ext cx="1584325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流处理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839585" y="4652010"/>
            <a:ext cx="935990" cy="115189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结果库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>
            <a:stCxn id="4" idx="4"/>
            <a:endCxn id="5" idx="1"/>
          </p:cNvCxnSpPr>
          <p:nvPr/>
        </p:nvCxnSpPr>
        <p:spPr>
          <a:xfrm>
            <a:off x="2564130" y="5227955"/>
            <a:ext cx="121602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5364480" y="5227955"/>
            <a:ext cx="147510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8" name="云形标注 17"/>
          <p:cNvSpPr/>
          <p:nvPr/>
        </p:nvSpPr>
        <p:spPr>
          <a:xfrm>
            <a:off x="5850890" y="3701415"/>
            <a:ext cx="1728470" cy="488315"/>
          </a:xfrm>
          <a:prstGeom prst="cloudCallout">
            <a:avLst>
              <a:gd name="adj1" fmla="val 43093"/>
              <a:gd name="adj2" fmla="val 977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支持幂等性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乘号 18"/>
          <p:cNvSpPr/>
          <p:nvPr/>
        </p:nvSpPr>
        <p:spPr>
          <a:xfrm>
            <a:off x="5586095" y="4857115"/>
            <a:ext cx="1032510" cy="911225"/>
          </a:xfrm>
          <a:prstGeom prst="mathMultiply">
            <a:avLst>
              <a:gd name="adj1" fmla="val 8230"/>
            </a:avLst>
          </a:prstGeom>
          <a:solidFill>
            <a:srgbClr val="FF0000"/>
          </a:solidFill>
        </p:spPr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0" name="曲线连接符 19"/>
          <p:cNvCxnSpPr>
            <a:stCxn id="6" idx="1"/>
            <a:endCxn id="5" idx="0"/>
          </p:cNvCxnSpPr>
          <p:nvPr/>
        </p:nvCxnSpPr>
        <p:spPr>
          <a:xfrm rot="16200000" flipH="1" flipV="1">
            <a:off x="5921375" y="3302635"/>
            <a:ext cx="36195" cy="2734945"/>
          </a:xfrm>
          <a:prstGeom prst="curvedConnector3">
            <a:avLst>
              <a:gd name="adj1" fmla="val -6578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1" name="文本框 20"/>
          <p:cNvSpPr txBox="1"/>
          <p:nvPr/>
        </p:nvSpPr>
        <p:spPr>
          <a:xfrm>
            <a:off x="5452110" y="4050030"/>
            <a:ext cx="73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6" grpId="1" animBg="1"/>
      <p:bldP spid="18" grpId="0" animBg="1"/>
      <p:bldP spid="18" grpId="1" animBg="1"/>
      <p:bldP spid="18" grpId="2" animBg="1"/>
      <p:bldP spid="19" grpId="0" bldLvl="0" animBg="1"/>
      <p:bldP spid="19" grpId="1" animBg="1"/>
      <p:bldP spid="21" grpId="0"/>
      <p:bldP spid="21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总结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如何保证流进来的数据不丢、不漏、不重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sz="2000" dirty="0" smtClean="0">
                <a:sym typeface="+mn-ea"/>
              </a:rPr>
              <a:t>数据源支持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如何保证数据的时序性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sz="2000" dirty="0" smtClean="0">
                <a:sym typeface="+mn-ea"/>
              </a:rPr>
              <a:t>水位线机制、</a:t>
            </a:r>
            <a:r>
              <a:rPr lang="en-US" altLang="zh-CN" sz="2000" dirty="0" smtClean="0">
                <a:sym typeface="+mn-ea"/>
              </a:rPr>
              <a:t>Window</a:t>
            </a:r>
            <a:r>
              <a:rPr lang="zh-CN" altLang="en-US" sz="2000" dirty="0" smtClean="0">
                <a:sym typeface="+mn-ea"/>
              </a:rPr>
              <a:t>机制、</a:t>
            </a:r>
            <a:r>
              <a:rPr lang="en-US" altLang="zh-CN" sz="2000" dirty="0" smtClean="0">
                <a:sym typeface="+mn-ea"/>
              </a:rPr>
              <a:t>Event Time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如何进行有状态的计算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sz="2000" dirty="0" smtClean="0">
                <a:sym typeface="+mn-ea"/>
              </a:rPr>
              <a:t>Checkpoint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Checksave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如何保证流应用的高可用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重启、背压、动态资源分配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如何保证数据被精准消费（</a:t>
            </a:r>
            <a:r>
              <a:rPr lang="en-US" altLang="zh-CN" dirty="0" smtClean="0">
                <a:sym typeface="+mn-ea"/>
              </a:rPr>
              <a:t>Exactly Once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幂等性、事务性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流处理入门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代码示例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 smtClean="0">
                <a:sym typeface="+mn-ea"/>
              </a:rPr>
              <a:t>Spark</a:t>
            </a:r>
            <a:r>
              <a:rPr lang="zh-CN" altLang="en-US" dirty="0" smtClean="0">
                <a:sym typeface="+mn-ea"/>
              </a:rPr>
              <a:t>代码讲解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初识数仓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离线案例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流处理入门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实时数仓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实时数仓的应用场景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实时</a:t>
            </a:r>
            <a:r>
              <a:rPr lang="en-US" altLang="zh-CN" dirty="0" smtClean="0">
                <a:sym typeface="+mn-ea"/>
              </a:rPr>
              <a:t>OLAP</a:t>
            </a:r>
            <a:r>
              <a:rPr lang="zh-CN" altLang="en-US" dirty="0" smtClean="0">
                <a:sym typeface="+mn-ea"/>
              </a:rPr>
              <a:t>分析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实时数据看板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实时业务监控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实时机器学习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</a:t>
            </a:r>
            <a:r>
              <a:rPr lang="zh-CN" altLang="en-US" dirty="0" smtClean="0">
                <a:sym typeface="+mn-ea"/>
              </a:rPr>
              <a:t>识</a:t>
            </a:r>
            <a:r>
              <a:rPr lang="zh-CN" altLang="en-US" dirty="0" smtClean="0"/>
              <a:t>数仓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随着业务的发展，我们要抽取的数据越来越多，导致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r>
              <a:rPr lang="zh-CN" altLang="en-US" dirty="0" smtClean="0"/>
              <a:t>解决：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开发通用的抽取程序，统一抽取层</a:t>
            </a:r>
            <a:endParaRPr lang="zh-CN" altLang="en-US" dirty="0" smtClean="0"/>
          </a:p>
        </p:txBody>
      </p:sp>
      <p:pic>
        <p:nvPicPr>
          <p:cNvPr id="5" name="图片 4" descr="image-20200708140337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460" y="2390775"/>
            <a:ext cx="5339715" cy="2272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实时数仓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实时数仓的分层结构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1575" y="5908040"/>
            <a:ext cx="6802120" cy="59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2821305" y="5963285"/>
            <a:ext cx="727710" cy="48196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kafka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5942330" y="5963920"/>
            <a:ext cx="727710" cy="48196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kafka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0940" y="5024120"/>
            <a:ext cx="680212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O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peration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tore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3985260" y="4595495"/>
            <a:ext cx="1174750" cy="36068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119880" y="5473065"/>
            <a:ext cx="905510" cy="36068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ETL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0940" y="4131310"/>
            <a:ext cx="6802120" cy="393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etail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3987800" y="3698875"/>
            <a:ext cx="1174750" cy="36068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汇聚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0940" y="3228340"/>
            <a:ext cx="6802120" cy="393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W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arehouse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ummary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3987800" y="2785110"/>
            <a:ext cx="1174750" cy="36068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0940" y="2304415"/>
            <a:ext cx="6802120" cy="393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pplication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ata 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tore</a:t>
            </a:r>
            <a:endParaRPr lang="en-US" altLang="zh-CN" sz="2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940" y="1715135"/>
            <a:ext cx="1335405" cy="481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实时</a:t>
            </a: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OLAP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99740" y="1715135"/>
            <a:ext cx="1335405" cy="481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数据看板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27905" y="1715135"/>
            <a:ext cx="1335405" cy="481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业务监控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7655" y="1715135"/>
            <a:ext cx="1335405" cy="481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机器学习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分析用户行为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有如下用户表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分析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分析每小时的订单数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分析每</a:t>
            </a:r>
            <a:r>
              <a:rPr lang="en-US" altLang="zh-CN" dirty="0" smtClean="0">
                <a:sym typeface="+mn-ea"/>
              </a:rPr>
              <a:t>10</a:t>
            </a:r>
            <a:r>
              <a:rPr lang="zh-CN" altLang="en-US" dirty="0" smtClean="0">
                <a:sym typeface="+mn-ea"/>
              </a:rPr>
              <a:t>分钟用户访问量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分析畅销品类排行榜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54100" y="2326640"/>
          <a:ext cx="59359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/>
                <a:gridCol w="1178560"/>
                <a:gridCol w="1727200"/>
                <a:gridCol w="1308100"/>
                <a:gridCol w="500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category_id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behavior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分析每小时的订单数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17850" y="5732780"/>
          <a:ext cx="59359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/>
                <a:gridCol w="1178560"/>
                <a:gridCol w="1727200"/>
                <a:gridCol w="1308100"/>
                <a:gridCol w="500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category_id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behavior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12800" y="1814195"/>
            <a:ext cx="620522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window</a:t>
            </a:r>
            <a:r>
              <a:rPr lang="en-US" sz="2800" b="1">
                <a:solidFill>
                  <a:srgbClr val="000000"/>
                </a:solidFill>
                <a:latin typeface="JetBrains Mono" charset="0"/>
                <a:sym typeface="+mn-ea"/>
              </a:rPr>
              <a:t>(</a:t>
            </a:r>
            <a:r>
              <a:rPr lang="en-US" sz="2800">
                <a:solidFill>
                  <a:srgbClr val="558186"/>
                </a:solidFill>
                <a:latin typeface="JetBrains Mono" charset="0"/>
                <a:sym typeface="+mn-ea"/>
              </a:rPr>
              <a:t>ts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, </a:t>
            </a:r>
            <a:r>
              <a:rPr lang="en-US" sz="2800">
                <a:solidFill>
                  <a:srgbClr val="C81B28"/>
                </a:solidFill>
                <a:latin typeface="JetBrains Mono" charset="0"/>
                <a:sym typeface="+mn-ea"/>
              </a:rPr>
              <a:t>'1 hour'</a:t>
            </a:r>
            <a:r>
              <a:rPr lang="en-US" sz="2800" b="1">
                <a:solidFill>
                  <a:srgbClr val="000000"/>
                </a:solidFill>
                <a:latin typeface="JetBrains Mono" charset="0"/>
                <a:sym typeface="+mn-ea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,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COUNT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*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8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user_behavior</a:t>
            </a:r>
            <a:endParaRPr lang="en-US" sz="2800" b="0">
              <a:solidFill>
                <a:srgbClr val="6F33A7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WHERE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 b="0">
                <a:solidFill>
                  <a:srgbClr val="558186"/>
                </a:solidFill>
                <a:latin typeface="JetBrains Mono" charset="0"/>
              </a:rPr>
              <a:t>behavior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= </a:t>
            </a:r>
            <a:r>
              <a:rPr lang="en-US" sz="2800" b="0">
                <a:solidFill>
                  <a:srgbClr val="C81B28"/>
                </a:solidFill>
                <a:latin typeface="JetBrains Mono" charset="0"/>
              </a:rPr>
              <a:t>'buy'</a:t>
            </a:r>
            <a:endParaRPr lang="en-US" sz="2800" b="0">
              <a:solidFill>
                <a:srgbClr val="C81B28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window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 b="0">
                <a:solidFill>
                  <a:srgbClr val="558186"/>
                </a:solidFill>
                <a:latin typeface="JetBrains Mono" charset="0"/>
              </a:rPr>
              <a:t>ts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, </a:t>
            </a:r>
            <a:r>
              <a:rPr lang="en-US" sz="2800">
                <a:solidFill>
                  <a:srgbClr val="C81B28"/>
                </a:solidFill>
                <a:latin typeface="JetBrains Mono" charset="0"/>
                <a:sym typeface="+mn-ea"/>
              </a:rPr>
              <a:t>'1 hour'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altLang="en-US" sz="2800" b="0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分析每</a:t>
            </a:r>
            <a:r>
              <a:rPr lang="en-US" altLang="zh-CN" dirty="0" smtClean="0">
                <a:sym typeface="+mn-ea"/>
              </a:rPr>
              <a:t>10</a:t>
            </a:r>
            <a:r>
              <a:rPr lang="zh-CN" altLang="en-US" dirty="0" smtClean="0">
                <a:sym typeface="+mn-ea"/>
              </a:rPr>
              <a:t>分钟用户访问量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17850" y="5732780"/>
          <a:ext cx="59359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/>
                <a:gridCol w="1178560"/>
                <a:gridCol w="1727200"/>
                <a:gridCol w="1308100"/>
                <a:gridCol w="500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category_id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behavior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58520" y="1875155"/>
            <a:ext cx="722503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window</a:t>
            </a:r>
            <a:r>
              <a:rPr lang="en-US" sz="2800" b="1">
                <a:solidFill>
                  <a:srgbClr val="000000"/>
                </a:solidFill>
                <a:latin typeface="JetBrains Mono" charset="0"/>
                <a:sym typeface="+mn-ea"/>
              </a:rPr>
              <a:t>(</a:t>
            </a:r>
            <a:r>
              <a:rPr lang="en-US" sz="2800">
                <a:solidFill>
                  <a:srgbClr val="558186"/>
                </a:solidFill>
                <a:latin typeface="JetBrains Mono" charset="0"/>
                <a:sym typeface="+mn-ea"/>
              </a:rPr>
              <a:t>ts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, </a:t>
            </a:r>
            <a:r>
              <a:rPr lang="en-US" sz="2800">
                <a:solidFill>
                  <a:srgbClr val="C81B28"/>
                </a:solidFill>
                <a:latin typeface="JetBrains Mono" charset="0"/>
                <a:sym typeface="+mn-ea"/>
              </a:rPr>
              <a:t>'10 minutes'</a:t>
            </a:r>
            <a:r>
              <a:rPr lang="en-US" sz="2800" b="1">
                <a:solidFill>
                  <a:srgbClr val="000000"/>
                </a:solidFill>
                <a:latin typeface="JetBrains Mono" charset="0"/>
                <a:sym typeface="+mn-ea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, </a:t>
            </a:r>
            <a:endParaRPr lang="en-US" sz="28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COUNT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800">
                <a:solidFill>
                  <a:srgbClr val="B309A1"/>
                </a:solidFill>
                <a:latin typeface="JetBrains Mono" charset="0"/>
                <a:sym typeface="+mn-ea"/>
              </a:rPr>
              <a:t>DISTINCT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user_id</a:t>
            </a:r>
            <a:r>
              <a:rPr lang="en-US" sz="28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8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 b="0">
                <a:solidFill>
                  <a:srgbClr val="6F33A7"/>
                </a:solidFill>
                <a:latin typeface="JetBrains Mono" charset="0"/>
              </a:rPr>
              <a:t>user_behavior</a:t>
            </a:r>
            <a:endParaRPr lang="en-US" sz="2800" b="0">
              <a:solidFill>
                <a:srgbClr val="6F33A7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28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8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window</a:t>
            </a:r>
            <a:r>
              <a:rPr lang="en-US" sz="2800" b="1">
                <a:solidFill>
                  <a:srgbClr val="000000"/>
                </a:solidFill>
                <a:latin typeface="JetBrains Mono" charset="0"/>
                <a:sym typeface="+mn-ea"/>
              </a:rPr>
              <a:t>(</a:t>
            </a:r>
            <a:r>
              <a:rPr lang="en-US" sz="2800">
                <a:solidFill>
                  <a:srgbClr val="558186"/>
                </a:solidFill>
                <a:latin typeface="JetBrains Mono" charset="0"/>
                <a:sym typeface="+mn-ea"/>
              </a:rPr>
              <a:t>ts</a:t>
            </a:r>
            <a:r>
              <a:rPr lang="en-US" sz="2800">
                <a:solidFill>
                  <a:srgbClr val="000000"/>
                </a:solidFill>
                <a:latin typeface="JetBrains Mono" charset="0"/>
                <a:sym typeface="+mn-ea"/>
              </a:rPr>
              <a:t>, </a:t>
            </a:r>
            <a:r>
              <a:rPr lang="en-US" sz="2800">
                <a:solidFill>
                  <a:srgbClr val="C81B28"/>
                </a:solidFill>
                <a:latin typeface="JetBrains Mono" charset="0"/>
                <a:sym typeface="+mn-ea"/>
              </a:rPr>
              <a:t>'10 minutes'</a:t>
            </a:r>
            <a:r>
              <a:rPr lang="en-US" sz="2800" b="1">
                <a:solidFill>
                  <a:srgbClr val="000000"/>
                </a:solidFill>
                <a:latin typeface="JetBrains Mono" charset="0"/>
                <a:sym typeface="+mn-ea"/>
              </a:rPr>
              <a:t>)</a:t>
            </a:r>
            <a:r>
              <a:rPr lang="en-US" sz="28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altLang="en-US" sz="2800" b="0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分析畅销品类排行榜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17850" y="5732780"/>
          <a:ext cx="59359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/>
                <a:gridCol w="1178560"/>
                <a:gridCol w="1727200"/>
                <a:gridCol w="1308100"/>
                <a:gridCol w="500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category_id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behavior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888105" y="918210"/>
          <a:ext cx="5165725" cy="84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  <a:gridCol w="2386965"/>
              </a:tblGrid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parent_category_id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sub_category_id</a:t>
                      </a:r>
                      <a:endParaRPr lang="en-US" altLang="zh-CN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58520" y="1875155"/>
            <a:ext cx="722503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SELECT</a:t>
            </a:r>
            <a:endParaRPr lang="en-US" sz="24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b.</a:t>
            </a:r>
            <a:r>
              <a:rPr lang="en-US" sz="2400">
                <a:solidFill>
                  <a:srgbClr val="6F33A7"/>
                </a:solidFill>
                <a:latin typeface="JetBrains Mono" charset="0"/>
                <a:sym typeface="+mn-ea"/>
              </a:rPr>
              <a:t>parent_category_id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, 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         </a:t>
            </a:r>
            <a:r>
              <a:rPr lang="en-US" sz="2400" b="0">
                <a:solidFill>
                  <a:srgbClr val="6F33A7"/>
                </a:solidFill>
                <a:latin typeface="JetBrains Mono" charset="0"/>
              </a:rPr>
              <a:t>COUNT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6F33A7"/>
                </a:solidFill>
                <a:latin typeface="JetBrains Mono" charset="0"/>
              </a:rPr>
              <a:t>*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2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FROM</a:t>
            </a:r>
            <a:endParaRPr lang="en-US" sz="24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400" b="0">
                <a:solidFill>
                  <a:srgbClr val="6F33A7"/>
                </a:solidFill>
                <a:latin typeface="JetBrains Mono" charset="0"/>
              </a:rPr>
              <a:t>user_behavior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 a </a:t>
            </a:r>
            <a:r>
              <a:rPr lang="en-US" sz="2400">
                <a:solidFill>
                  <a:srgbClr val="B309A1"/>
                </a:solidFill>
                <a:latin typeface="JetBrains Mono" charset="0"/>
                <a:sym typeface="+mn-ea"/>
              </a:rPr>
              <a:t>LEFT JOIN </a:t>
            </a:r>
            <a:r>
              <a:rPr lang="en-US" sz="2400">
                <a:solidFill>
                  <a:srgbClr val="6F33A7"/>
                </a:solidFill>
                <a:latin typeface="JetBrains Mono" charset="0"/>
                <a:sym typeface="+mn-ea"/>
              </a:rPr>
              <a:t>category 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b </a:t>
            </a:r>
            <a:r>
              <a:rPr lang="en-US" sz="2400">
                <a:solidFill>
                  <a:srgbClr val="B309A1"/>
                </a:solidFill>
                <a:latin typeface="JetBrains Mono" charset="0"/>
                <a:sym typeface="+mn-ea"/>
              </a:rPr>
              <a:t>ON 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a.</a:t>
            </a:r>
            <a:r>
              <a:rPr lang="en-US" sz="2400">
                <a:solidFill>
                  <a:srgbClr val="6F33A7"/>
                </a:solidFill>
                <a:latin typeface="JetBrains Mono" charset="0"/>
                <a:sym typeface="+mn-ea"/>
              </a:rPr>
              <a:t>category_id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 = b.</a:t>
            </a:r>
            <a:r>
              <a:rPr lang="en-US" sz="2400">
                <a:solidFill>
                  <a:srgbClr val="6F33A7"/>
                </a:solidFill>
                <a:latin typeface="JetBrains Mono" charset="0"/>
                <a:sym typeface="+mn-ea"/>
              </a:rPr>
              <a:t>sub_category_id </a:t>
            </a:r>
            <a:endParaRPr lang="en-US" sz="2400">
              <a:solidFill>
                <a:srgbClr val="6F33A7"/>
              </a:solidFill>
              <a:latin typeface="JetBrains Mono" charset="0"/>
              <a:sym typeface="+mn-ea"/>
            </a:endParaRPr>
          </a:p>
          <a:p>
            <a:pPr marL="0" indent="0"/>
            <a:r>
              <a:rPr lang="en-US" sz="2400">
                <a:solidFill>
                  <a:srgbClr val="B309A1"/>
                </a:solidFill>
                <a:latin typeface="JetBrains Mono" charset="0"/>
                <a:sym typeface="+mn-ea"/>
              </a:rPr>
              <a:t>WHERE</a:t>
            </a:r>
            <a:endParaRPr lang="en-US" sz="24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400">
                <a:solidFill>
                  <a:srgbClr val="B309A1"/>
                </a:solidFill>
                <a:latin typeface="JetBrains Mono" charset="0"/>
                <a:sym typeface="+mn-ea"/>
              </a:rPr>
              <a:t>         </a:t>
            </a:r>
            <a:r>
              <a:rPr lang="en-US" sz="2400">
                <a:solidFill>
                  <a:srgbClr val="558186"/>
                </a:solidFill>
                <a:latin typeface="JetBrains Mono" charset="0"/>
                <a:sym typeface="+mn-ea"/>
              </a:rPr>
              <a:t>behavior 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= </a:t>
            </a:r>
            <a:r>
              <a:rPr lang="en-US" sz="2400">
                <a:solidFill>
                  <a:srgbClr val="C81B28"/>
                </a:solidFill>
                <a:latin typeface="JetBrains Mono" charset="0"/>
                <a:sym typeface="+mn-ea"/>
              </a:rPr>
              <a:t>'buy'</a:t>
            </a:r>
            <a:endParaRPr lang="en-US" sz="2400" b="0">
              <a:solidFill>
                <a:srgbClr val="6F33A7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GROUP BY</a:t>
            </a:r>
            <a:endParaRPr lang="en-US" sz="2400" b="0">
              <a:solidFill>
                <a:srgbClr val="B309A1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         </a:t>
            </a:r>
            <a:r>
              <a:rPr lang="en-US" sz="2400">
                <a:solidFill>
                  <a:srgbClr val="000000"/>
                </a:solidFill>
                <a:latin typeface="JetBrains Mono" charset="0"/>
                <a:sym typeface="+mn-ea"/>
              </a:rPr>
              <a:t>b.</a:t>
            </a:r>
            <a:r>
              <a:rPr lang="en-US" sz="2400">
                <a:solidFill>
                  <a:srgbClr val="6F33A7"/>
                </a:solidFill>
                <a:latin typeface="JetBrains Mono" charset="0"/>
                <a:sym typeface="+mn-ea"/>
              </a:rPr>
              <a:t>parent_category_id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altLang="en-US" sz="2400" b="0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技术选型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输入源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Kafka</a:t>
            </a:r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实时</a:t>
            </a:r>
            <a:r>
              <a:rPr lang="en-US" altLang="zh-CN" dirty="0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处理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FlinkSQL</a:t>
            </a:r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输出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ElasticSearch</a:t>
            </a:r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展示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Kibana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 smtClean="0">
                <a:sym typeface="+mn-ea"/>
              </a:rPr>
              <a:t>案例演示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837565" y="1844040"/>
            <a:ext cx="878205" cy="9213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873250" y="1943735"/>
            <a:ext cx="935990" cy="7200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采集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797550" y="2005965"/>
            <a:ext cx="777875" cy="5981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872605" y="3006090"/>
            <a:ext cx="720090" cy="7200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5554980" y="4126865"/>
            <a:ext cx="864235" cy="5765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" name="图片 10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365" y="1855470"/>
            <a:ext cx="2708910" cy="808355"/>
          </a:xfrm>
          <a:prstGeom prst="rect">
            <a:avLst/>
          </a:prstGeom>
        </p:spPr>
      </p:pic>
      <p:pic>
        <p:nvPicPr>
          <p:cNvPr id="13" name="图片 12" descr="flink-head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65" y="1666875"/>
            <a:ext cx="2300605" cy="1184910"/>
          </a:xfrm>
          <a:prstGeom prst="rect">
            <a:avLst/>
          </a:prstGeom>
        </p:spPr>
      </p:pic>
      <p:pic>
        <p:nvPicPr>
          <p:cNvPr id="14" name="图片 13" descr="logo-elastic-search-color-6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9215" y="3726180"/>
            <a:ext cx="1377950" cy="1377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30" y="3726180"/>
            <a:ext cx="1057275" cy="1314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9" grpId="0" bldLvl="0" animBg="1"/>
      <p:bldP spid="19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68588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4443590-a6eb-4682-98b4-604bc2ac56f1}"/>
</p:tagLst>
</file>

<file path=ppt/tags/tag10.xml><?xml version="1.0" encoding="utf-8"?>
<p:tagLst xmlns:p="http://schemas.openxmlformats.org/presentationml/2006/main">
  <p:tag name="KSO_WM_UNIT_TABLE_BEAUTIFY" val="smartTable{d7cc7cd3-3088-487d-b267-6645103f7c80}"/>
</p:tagLst>
</file>

<file path=ppt/tags/tag11.xml><?xml version="1.0" encoding="utf-8"?>
<p:tagLst xmlns:p="http://schemas.openxmlformats.org/presentationml/2006/main">
  <p:tag name="KSO_WM_UNIT_TABLE_BEAUTIFY" val="smartTable{80a8ae05-0d01-4f1d-a9cd-ae5550bbed1d}"/>
</p:tagLst>
</file>

<file path=ppt/tags/tag12.xml><?xml version="1.0" encoding="utf-8"?>
<p:tagLst xmlns:p="http://schemas.openxmlformats.org/presentationml/2006/main">
  <p:tag name="KSO_WM_UNIT_TABLE_BEAUTIFY" val="smartTable{d7cc7cd3-3088-487d-b267-6645103f7c80}"/>
</p:tagLst>
</file>

<file path=ppt/tags/tag13.xml><?xml version="1.0" encoding="utf-8"?>
<p:tagLst xmlns:p="http://schemas.openxmlformats.org/presentationml/2006/main">
  <p:tag name="KSO_WM_UNIT_TABLE_BEAUTIFY" val="smartTable{47dcd978-5c3b-49bd-ae1f-45eba55f7f92}"/>
</p:tagLst>
</file>

<file path=ppt/tags/tag14.xml><?xml version="1.0" encoding="utf-8"?>
<p:tagLst xmlns:p="http://schemas.openxmlformats.org/presentationml/2006/main">
  <p:tag name="KSO_WM_UNIT_TABLE_BEAUTIFY" val="smartTable{bcbab432-e9df-4c03-b991-6abfbb66c8a9}"/>
</p:tagLst>
</file>

<file path=ppt/tags/tag15.xml><?xml version="1.0" encoding="utf-8"?>
<p:tagLst xmlns:p="http://schemas.openxmlformats.org/presentationml/2006/main">
  <p:tag name="KSO_WM_UNIT_TABLE_BEAUTIFY" val="smartTable{47dcd978-5c3b-49bd-ae1f-45eba55f7f92}"/>
</p:tagLst>
</file>

<file path=ppt/tags/tag16.xml><?xml version="1.0" encoding="utf-8"?>
<p:tagLst xmlns:p="http://schemas.openxmlformats.org/presentationml/2006/main">
  <p:tag name="KSO_WM_UNIT_TABLE_BEAUTIFY" val="smartTable{47dcd978-5c3b-49bd-ae1f-45eba55f7f92}"/>
</p:tagLst>
</file>

<file path=ppt/tags/tag17.xml><?xml version="1.0" encoding="utf-8"?>
<p:tagLst xmlns:p="http://schemas.openxmlformats.org/presentationml/2006/main">
  <p:tag name="KSO_WM_UNIT_TABLE_BEAUTIFY" val="smartTable{47dcd978-5c3b-49bd-ae1f-45eba55f7f92}"/>
</p:tagLst>
</file>

<file path=ppt/tags/tag18.xml><?xml version="1.0" encoding="utf-8"?>
<p:tagLst xmlns:p="http://schemas.openxmlformats.org/presentationml/2006/main">
  <p:tag name="KSO_WM_UNIT_TABLE_BEAUTIFY" val="smartTable{47dcd978-5c3b-49bd-ae1f-45eba55f7f92}"/>
</p:tagLst>
</file>

<file path=ppt/tags/tag19.xml><?xml version="1.0" encoding="utf-8"?>
<p:tagLst xmlns:p="http://schemas.openxmlformats.org/presentationml/2006/main">
  <p:tag name="KSO_WM_UNIT_TABLE_BEAUTIFY" val="smartTable{47dcd978-5c3b-49bd-ae1f-45eba55f7f92}"/>
</p:tagLst>
</file>

<file path=ppt/tags/tag2.xml><?xml version="1.0" encoding="utf-8"?>
<p:tagLst xmlns:p="http://schemas.openxmlformats.org/presentationml/2006/main">
  <p:tag name="KSO_WM_UNIT_TABLE_BEAUTIFY" val="smartTable{1c77e778-bdc9-4ba6-bc23-a00ffa4860dd}"/>
</p:tagLst>
</file>

<file path=ppt/tags/tag20.xml><?xml version="1.0" encoding="utf-8"?>
<p:tagLst xmlns:p="http://schemas.openxmlformats.org/presentationml/2006/main">
  <p:tag name="KSO_WM_UNIT_TABLE_BEAUTIFY" val="smartTable{2eb72c16-805b-4db7-8d7e-21a3618bcc67}"/>
</p:tagLst>
</file>

<file path=ppt/tags/tag21.xml><?xml version="1.0" encoding="utf-8"?>
<p:tagLst xmlns:p="http://schemas.openxmlformats.org/presentationml/2006/main">
  <p:tag name="KSO_WM_UNIT_TABLE_BEAUTIFY" val="smartTable{771e5411-08b6-4590-94e5-2dcfd0119585}"/>
</p:tagLst>
</file>

<file path=ppt/tags/tag22.xml><?xml version="1.0" encoding="utf-8"?>
<p:tagLst xmlns:p="http://schemas.openxmlformats.org/presentationml/2006/main">
  <p:tag name="KSO_WM_UNIT_TABLE_BEAUTIFY" val="smartTable{3e5f77fa-8d62-4197-af74-b22725b6bdf3}"/>
</p:tagLst>
</file>

<file path=ppt/tags/tag2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INDEX" val="1594605129069_1_1"/>
  <p:tag name="KSO_WM_UNIT_DYNAMIC_NUM_END" val="1"/>
</p:tagLst>
</file>

<file path=ppt/tags/tag2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605129069_1_1"/>
</p:tagLst>
</file>

<file path=ppt/tags/tag2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605129069_1_1"/>
</p:tagLst>
</file>

<file path=ppt/tags/tag2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605129069_1_1"/>
</p:tagLst>
</file>

<file path=ppt/tags/tag2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605129069_1_1"/>
</p:tagLst>
</file>

<file path=ppt/tags/tag2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INDEX" val="1594605129069_1_1"/>
  <p:tag name="KSO_WM_UNIT_DYNAMIC_NUM_END" val="1"/>
</p:tagLst>
</file>

<file path=ppt/tags/tag2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605129069_1_1"/>
</p:tagLst>
</file>

<file path=ppt/tags/tag3.xml><?xml version="1.0" encoding="utf-8"?>
<p:tagLst xmlns:p="http://schemas.openxmlformats.org/presentationml/2006/main">
  <p:tag name="KSO_WM_UNIT_TABLE_BEAUTIFY" val="smartTable{def82093-f79e-44af-8dfe-889be78ff7ea}"/>
</p:tagLst>
</file>

<file path=ppt/tags/tag3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605129069_1_1"/>
</p:tagLst>
</file>

<file path=ppt/tags/tag31.xml><?xml version="1.0" encoding="utf-8"?>
<p:tagLst xmlns:p="http://schemas.openxmlformats.org/presentationml/2006/main">
  <p:tag name="KSO_WM_UNIT_TABLE_BEAUTIFY" val="smartTable{9eff853b-75af-4778-9549-69d915591569}"/>
</p:tagLst>
</file>

<file path=ppt/tags/tag32.xml><?xml version="1.0" encoding="utf-8"?>
<p:tagLst xmlns:p="http://schemas.openxmlformats.org/presentationml/2006/main">
  <p:tag name="KSO_WM_UNIT_TABLE_BEAUTIFY" val="smartTable{81471e5e-51a4-4e99-9ff2-5112b6caadbb}"/>
</p:tagLst>
</file>

<file path=ppt/tags/tag33.xml><?xml version="1.0" encoding="utf-8"?>
<p:tagLst xmlns:p="http://schemas.openxmlformats.org/presentationml/2006/main">
  <p:tag name="KSO_WM_UNIT_TABLE_BEAUTIFY" val="smartTable{38d0b63a-a7b3-4815-98a5-81db0665a985}"/>
</p:tagLst>
</file>

<file path=ppt/tags/tag34.xml><?xml version="1.0" encoding="utf-8"?>
<p:tagLst xmlns:p="http://schemas.openxmlformats.org/presentationml/2006/main">
  <p:tag name="KSO_WM_UNIT_TABLE_BEAUTIFY" val="smartTable{38d0b63a-a7b3-4815-98a5-81db0665a985}"/>
</p:tagLst>
</file>

<file path=ppt/tags/tag35.xml><?xml version="1.0" encoding="utf-8"?>
<p:tagLst xmlns:p="http://schemas.openxmlformats.org/presentationml/2006/main">
  <p:tag name="KSO_WM_UNIT_TABLE_BEAUTIFY" val="smartTable{38d0b63a-a7b3-4815-98a5-81db0665a985}"/>
</p:tagLst>
</file>

<file path=ppt/tags/tag36.xml><?xml version="1.0" encoding="utf-8"?>
<p:tagLst xmlns:p="http://schemas.openxmlformats.org/presentationml/2006/main">
  <p:tag name="KSO_WM_UNIT_TABLE_BEAUTIFY" val="smartTable{38d0b63a-a7b3-4815-98a5-81db0665a985}"/>
</p:tagLst>
</file>

<file path=ppt/tags/tag37.xml><?xml version="1.0" encoding="utf-8"?>
<p:tagLst xmlns:p="http://schemas.openxmlformats.org/presentationml/2006/main">
  <p:tag name="KSO_WM_UNIT_TABLE_BEAUTIFY" val="smartTable{8c57903e-e161-4c35-9745-1ada35a32514}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286154434_1_1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286154428_1_1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286154429_1_1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286154431_1_1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94286154433_1_1"/>
</p:tagLst>
</file>

<file path=ppt/tags/tag9.xml><?xml version="1.0" encoding="utf-8"?>
<p:tagLst xmlns:p="http://schemas.openxmlformats.org/presentationml/2006/main">
  <p:tag name="KSO_WM_UNIT_TABLE_BEAUTIFY" val="smartTable{d7cc7cd3-3088-487d-b267-6645103f7c80}"/>
</p:tagLst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12048</Words>
  <Application>WPS 演示</Application>
  <PresentationFormat>全屏显示(4:3)</PresentationFormat>
  <Paragraphs>1602</Paragraphs>
  <Slides>97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3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JetBrains Mono</vt:lpstr>
      <vt:lpstr>Segoe Print</vt:lpstr>
      <vt:lpstr>新宋体</vt:lpstr>
      <vt:lpstr>Verdana</vt:lpstr>
      <vt:lpstr>Arial Unicode MS</vt:lpstr>
      <vt:lpstr>2_移动1</vt:lpstr>
      <vt:lpstr>Package</vt:lpstr>
      <vt:lpstr>PowerPoint 演示文稿</vt:lpstr>
      <vt:lpstr>内容提纲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初识数仓/引子</vt:lpstr>
      <vt:lpstr>初识数仓/基本概念</vt:lpstr>
      <vt:lpstr>初识数仓/基本概念</vt:lpstr>
      <vt:lpstr>初识数仓/基本概念</vt:lpstr>
      <vt:lpstr>初识数仓/基本概念</vt:lpstr>
      <vt:lpstr>初识数仓/基本概念</vt:lpstr>
      <vt:lpstr>初识数仓/基本概念</vt:lpstr>
      <vt:lpstr>初识数仓/基本概念</vt:lpstr>
      <vt:lpstr>初识数仓/演进历史</vt:lpstr>
      <vt:lpstr>初识数仓/分层结构</vt:lpstr>
      <vt:lpstr>初识数仓/与数据库对比</vt:lpstr>
      <vt:lpstr>初识数仓/维度建模</vt:lpstr>
      <vt:lpstr>初识数仓/维度建模/两种建模方式</vt:lpstr>
      <vt:lpstr>初识数仓/维度建模/两种建模方式</vt:lpstr>
      <vt:lpstr>初识数仓/维度建模/两种建模方式</vt:lpstr>
      <vt:lpstr>初识数仓/维度建模/两种建模方式</vt:lpstr>
      <vt:lpstr>初识数仓/维度建模/两种建模方式</vt:lpstr>
      <vt:lpstr>初识数仓/维度建模/两种建模方式</vt:lpstr>
      <vt:lpstr>初识数仓/维度建模/两种表</vt:lpstr>
      <vt:lpstr>初识数仓/维度建模/两种表</vt:lpstr>
      <vt:lpstr>初识数仓/维度建模/两种表</vt:lpstr>
      <vt:lpstr>初识数仓/维度建模/两种表</vt:lpstr>
      <vt:lpstr>初识数仓/维度建模/三种模型</vt:lpstr>
      <vt:lpstr>初识数仓/维度建模/三种模型</vt:lpstr>
      <vt:lpstr>初识数仓/维度建模/三种模型</vt:lpstr>
      <vt:lpstr>初识数仓/维度建模/三种模型</vt:lpstr>
      <vt:lpstr>初识数仓/维度建模/三种模型</vt:lpstr>
      <vt:lpstr>初识数仓/总结</vt:lpstr>
      <vt:lpstr>初识数仓/总结</vt:lpstr>
      <vt:lpstr>初识数仓/总结</vt:lpstr>
      <vt:lpstr>内容提纲</vt:lpstr>
      <vt:lpstr>离线案例/技术栈</vt:lpstr>
      <vt:lpstr>离线案例/技术栈</vt:lpstr>
      <vt:lpstr>离线案例/技术栈</vt:lpstr>
      <vt:lpstr>离线案例/技术栈</vt:lpstr>
      <vt:lpstr>离线案例/技术栈</vt:lpstr>
      <vt:lpstr>离线案例/技术栈</vt:lpstr>
      <vt:lpstr>离线案例/需求分析</vt:lpstr>
      <vt:lpstr>离线案例/需求分析</vt:lpstr>
      <vt:lpstr>离线案例/需求分析</vt:lpstr>
      <vt:lpstr>离线案例/技术选型</vt:lpstr>
      <vt:lpstr>离线案例/技术选型</vt:lpstr>
      <vt:lpstr>离线案例/技术选型</vt:lpstr>
      <vt:lpstr>离线案例/技术选型</vt:lpstr>
      <vt:lpstr>离线案例/技术选型</vt:lpstr>
      <vt:lpstr>离线案例/技术选型</vt:lpstr>
      <vt:lpstr>离线案例/案例演示</vt:lpstr>
      <vt:lpstr>内容提纲</vt:lpstr>
      <vt:lpstr>流处理入门/基本概念</vt:lpstr>
      <vt:lpstr>流处理入门/基本概念</vt:lpstr>
      <vt:lpstr>流处理入门/基本概念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流处理入门/面临挑战</vt:lpstr>
      <vt:lpstr>流处理入门/总结</vt:lpstr>
      <vt:lpstr>流处理入门/代码示例</vt:lpstr>
      <vt:lpstr>内容提纲</vt:lpstr>
      <vt:lpstr>实时案例/实时数仓</vt:lpstr>
      <vt:lpstr>实时案例/实时数仓</vt:lpstr>
      <vt:lpstr>实时案例/需求分析</vt:lpstr>
      <vt:lpstr>实时案例/需求分析</vt:lpstr>
      <vt:lpstr>实时案例/需求分析</vt:lpstr>
      <vt:lpstr>实时案例/需求分析</vt:lpstr>
      <vt:lpstr>实时案例/技术选型</vt:lpstr>
      <vt:lpstr>实时案例/案例演示</vt:lpstr>
      <vt:lpstr>PowerPoint 演示文稿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4472</cp:revision>
  <dcterms:created xsi:type="dcterms:W3CDTF">2012-01-15T06:49:00Z</dcterms:created>
  <dcterms:modified xsi:type="dcterms:W3CDTF">2020-07-28T13:08:34Z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