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882" r:id="rId3"/>
    <p:sldId id="1215" r:id="rId5"/>
    <p:sldId id="1339" r:id="rId6"/>
    <p:sldId id="1338" r:id="rId7"/>
    <p:sldId id="1183" r:id="rId8"/>
    <p:sldId id="1246" r:id="rId9"/>
    <p:sldId id="1290" r:id="rId10"/>
    <p:sldId id="1291" r:id="rId11"/>
    <p:sldId id="1289" r:id="rId12"/>
    <p:sldId id="1293" r:id="rId13"/>
    <p:sldId id="1325" r:id="rId14"/>
    <p:sldId id="1340" r:id="rId15"/>
    <p:sldId id="1326" r:id="rId16"/>
    <p:sldId id="1327" r:id="rId17"/>
    <p:sldId id="1328" r:id="rId18"/>
    <p:sldId id="1329" r:id="rId19"/>
    <p:sldId id="1330" r:id="rId20"/>
    <p:sldId id="1331" r:id="rId21"/>
    <p:sldId id="1332" r:id="rId22"/>
    <p:sldId id="1333" r:id="rId23"/>
    <p:sldId id="1334" r:id="rId24"/>
    <p:sldId id="1335" r:id="rId25"/>
    <p:sldId id="1336" r:id="rId26"/>
    <p:sldId id="301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67F"/>
    <a:srgbClr val="FFD13F"/>
    <a:srgbClr val="FFE699"/>
    <a:srgbClr val="F4B084"/>
    <a:srgbClr val="C9B7DD"/>
    <a:srgbClr val="0089F0"/>
    <a:srgbClr val="FFE593"/>
    <a:srgbClr val="0070C0"/>
    <a:srgbClr val="FFFFFF"/>
    <a:srgbClr val="BAA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090" autoAdjust="0"/>
  </p:normalViewPr>
  <p:slideViewPr>
    <p:cSldViewPr>
      <p:cViewPr varScale="1">
        <p:scale>
          <a:sx n="59" d="100"/>
          <a:sy n="59" d="100"/>
        </p:scale>
        <p:origin x="1332" y="64"/>
      </p:cViewPr>
      <p:guideLst>
        <p:guide orient="horz" pos="226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301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C9049-8358-49C4-A21D-241D603A2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046FE-1D81-41B4-92E7-9AE57C4139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D9959D1-402D-4804-900D-A09921BCDCFE}" type="datetimeFigureOut">
              <a:rPr lang="zh-CN" altLang="en-US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0464F6-C1B2-4B1A-9DBA-5E255D44742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从19年12月底更新工参和指纹库配置后，到4月份为止，安康市已经4个月没有mro表了（一张mro的都没有）。但是有evt的表，evt的表里显示能关联上安康市的mme数据。19年12月底更新的工参与19年9月的工参进行对比，没有发现差异。现场说mro数据是有推送的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三种可能性，已经让现场人员去沟通：</a:t>
            </a:r>
            <a:endParaRPr lang="zh-CN" altLang="en-US" dirty="0"/>
          </a:p>
          <a:p>
            <a:r>
              <a:rPr lang="zh-CN" altLang="en-US" dirty="0"/>
              <a:t>1.提供安康市mro数据的华为厂家修改了安康市的基站或者小区号，但是没有通知到现场人员。</a:t>
            </a:r>
            <a:endParaRPr lang="zh-CN" altLang="en-US" dirty="0"/>
          </a:p>
          <a:p>
            <a:r>
              <a:rPr lang="zh-CN" altLang="en-US" dirty="0"/>
              <a:t>2.数据库中工参表并不是最新。</a:t>
            </a:r>
            <a:endParaRPr lang="zh-CN" altLang="en-US" dirty="0"/>
          </a:p>
          <a:p>
            <a:r>
              <a:rPr lang="zh-CN" altLang="en-US" dirty="0"/>
              <a:t>3.没有mro数据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由于现场的集群hive暂时无法使用，只能用spark过滤程序去关联安康地市的工参。因为陕西的mro数据是按照天目录来放的，数据量很大，所以我取了某一天的1200开头的所有数据来过滤。过滤了华为的mro数据，发现并没有安康市的数据。为了验证过滤的正确性，我又过滤了西安的mro数据，西安的数据可以输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运行完mroloc后不报错，但是没有mro表输出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mro数据路径有误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查看控制台日志，发现没有mro数据输入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1.jar在本地运行现场的数据，没有小区被过滤</a:t>
            </a:r>
            <a:endParaRPr lang="zh-CN" altLang="en-US" dirty="0"/>
          </a:p>
          <a:p>
            <a:r>
              <a:rPr lang="zh-CN" altLang="en-US" dirty="0"/>
              <a:t>2.中兴mdt数据取配置中的小区字段，匹配出来都是华为的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采样点定位上的比例在4月某段时间是15%左右，别的时间是1%到2%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常驻用户回填没有回填上位置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1.查询tb_mr_cell_yd表中MR_CNT和INDOOR_MR_CNT、OUTDOOR_MR_CNT的sum求和，可以算出总采样点和室内采样点，室外采样点数</a:t>
            </a:r>
            <a:endParaRPr lang="zh-CN" altLang="en-US" dirty="0"/>
          </a:p>
          <a:p>
            <a:r>
              <a:rPr lang="zh-CN" altLang="en-US" dirty="0"/>
              <a:t>2.查询tb_mr_sample表在室内外高中低精度中的各个定位方式的采样点数。对比位置回填率高和低的日期下，各种定位方式回填比例是否有变化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mroloc运行完之后没有指纹库定位的采样点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1.指纹库路径SimuLocConfigPath有误</a:t>
            </a:r>
            <a:endParaRPr lang="zh-CN" altLang="en-US" dirty="0"/>
          </a:p>
          <a:p>
            <a:r>
              <a:rPr lang="zh-CN" altLang="en-US" dirty="0"/>
              <a:t>2.指纹库配置老旧，很多小区匹配不上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查看MYLOG文件下reduce的日志，每个小区指纹库匹配的过程都有日志打印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464F6-C1B2-4B1A-9DBA-5E255D4474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76" y="0"/>
            <a:ext cx="9151247" cy="4653136"/>
          </a:xfrm>
          <a:prstGeom prst="rect">
            <a:avLst/>
          </a:prstGeom>
          <a:solidFill>
            <a:srgbClr val="2E6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3808" y="1628800"/>
            <a:ext cx="5760640" cy="14700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356992"/>
            <a:ext cx="5824736" cy="864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pic>
        <p:nvPicPr>
          <p:cNvPr id="5" name="Picture 3" descr="D:\21 公司产品\02 网优之家\02 产品宣传\未标题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2328"/>
            <a:ext cx="2232248" cy="205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01 公司管理\公司LOGO标准件\logo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093296"/>
            <a:ext cx="1285245" cy="4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19075"/>
            <a:ext cx="2171700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19075"/>
            <a:ext cx="6362700" cy="6181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9075"/>
            <a:ext cx="7681913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9075"/>
            <a:ext cx="7681913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5203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203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7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/>
          <p:cNvSpPr>
            <a:spLocks noGrp="1"/>
          </p:cNvSpPr>
          <p:nvPr>
            <p:ph type="dt" sz="quarter" idx="10"/>
          </p:nvPr>
        </p:nvSpPr>
        <p:spPr bwMode="auto">
          <a:xfrm>
            <a:off x="107950" y="6488116"/>
            <a:ext cx="2160588" cy="325437"/>
          </a:xfrm>
          <a:prstGeom prst="rect">
            <a:avLst/>
          </a:prstGeom>
          <a:ln>
            <a:miter lim="800000"/>
          </a:ln>
        </p:spPr>
        <p:txBody>
          <a:bodyPr wrap="square" numCol="1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TW" altLang="zh-CN" dirty="0"/>
              <a:t>中</a:t>
            </a:r>
            <a:r>
              <a:rPr lang="zh-TW" altLang="en-US" dirty="0"/>
              <a:t>国</a:t>
            </a:r>
            <a:r>
              <a:rPr lang="zh-CN" altLang="en-US" dirty="0"/>
              <a:t>移动贵州公司   李志成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单击此处编辑母版标题样式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03825"/>
          </a:xfrm>
          <a:prstGeom prst="rect">
            <a:avLst/>
          </a:prstGeom>
        </p:spPr>
        <p:txBody>
          <a:bodyPr/>
          <a:lstStyle>
            <a:lvl2pPr>
              <a:defRPr sz="2400">
                <a:latin typeface="+mj-lt"/>
                <a:ea typeface="+mj-lt"/>
              </a:defRPr>
            </a:lvl2pPr>
            <a:lvl3pPr>
              <a:defRPr sz="2000">
                <a:latin typeface="+mj-lt"/>
                <a:ea typeface="+mj-lt"/>
              </a:defRPr>
            </a:lvl3pPr>
            <a:lvl4pPr>
              <a:defRPr sz="1800">
                <a:latin typeface="+mj-lt"/>
                <a:ea typeface="+mj-lt"/>
              </a:defRPr>
            </a:lvl4pPr>
            <a:lvl5pPr>
              <a:defRPr sz="1600">
                <a:latin typeface="+mj-lt"/>
                <a:ea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</p:spPr>
        <p:txBody>
          <a:bodyPr lIns="18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单击此处编辑母版标题样式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203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203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81" y="1"/>
            <a:ext cx="7533632" cy="8031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81" y="1"/>
            <a:ext cx="7533632" cy="8031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2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8" y="0"/>
            <a:ext cx="7534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52400" y="731838"/>
            <a:ext cx="8839200" cy="76200"/>
          </a:xfrm>
          <a:prstGeom prst="rect">
            <a:avLst/>
          </a:prstGeom>
          <a:gradFill rotWithShape="0">
            <a:gsLst>
              <a:gs pos="0">
                <a:srgbClr val="0000CC">
                  <a:alpha val="65999"/>
                </a:srgbClr>
              </a:gs>
              <a:gs pos="100000">
                <a:srgbClr val="FF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2" descr="D:\01 公司管理\公司LOGO标准件\logo1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90001"/>
            <a:ext cx="1285245" cy="4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6921152" y="6594535"/>
            <a:ext cx="2259360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华文细黑" panose="0201060004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p"/>
        <a:defRPr sz="2400" b="1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1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1754" y="1700808"/>
            <a:ext cx="62227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数据质量看板培训</a:t>
            </a:r>
            <a:endParaRPr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40152" y="4293096"/>
            <a:ext cx="32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0152" y="3857326"/>
            <a:ext cx="230425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2020.11  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张敏坷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定位程序遇过的问题</a:t>
            </a:r>
            <a:r>
              <a:rPr lang="en-US" altLang="zh-CN" dirty="0" smtClean="0">
                <a:sym typeface="+mn-ea"/>
              </a:rPr>
              <a:t>/数据</a:t>
            </a:r>
            <a:r>
              <a:rPr lang="zh-CN" altLang="en-US" dirty="0" smtClean="0">
                <a:sym typeface="+mn-ea"/>
              </a:rPr>
              <a:t>异常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案例五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省市：北京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时间：</a:t>
            </a:r>
            <a:r>
              <a:rPr lang="en-US" altLang="zh-CN" dirty="0" smtClean="0"/>
              <a:t>2020/07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问题现象：没有指纹库定位的采样点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问题原因：指纹库配置老旧，很多小区关联不上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定位程序遇过的问题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归纳</a:t>
            </a:r>
            <a:endParaRPr lang="zh-CN" altLang="en-US" dirty="0" smtClean="0"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977900" y="977900"/>
          <a:ext cx="7188200" cy="535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225"/>
                <a:gridCol w="5768975"/>
              </a:tblGrid>
              <a:tr h="327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+mj-lt"/>
                          <a:ea typeface="+mj-lt"/>
                        </a:rPr>
                        <a:t>问题类型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+mj-lt"/>
                        <a:ea typeface="+mj-lt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latin typeface="+mj-lt"/>
                          <a:ea typeface="+mj-lt"/>
                        </a:rPr>
                        <a:t>解决方式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+mj-lt"/>
                        <a:ea typeface="+mj-lt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63220">
                <a:tc rowSpan="4"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j-lt"/>
                          <a:ea typeface="宋体" panose="02010600030101010101" pitchFamily="2" charset="-122"/>
                          <a:cs typeface="+mj-lt"/>
                        </a:rPr>
                        <a:t>缺少数据/表</a:t>
                      </a:r>
                      <a:endParaRPr lang="zh-CN" sz="1400" b="0">
                        <a:solidFill>
                          <a:srgbClr val="000000"/>
                        </a:solidFill>
                        <a:latin typeface="+mj-lt"/>
                        <a:ea typeface="宋体" panose="02010600030101010101" pitchFamily="2" charset="-122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j-lt"/>
                          <a:ea typeface="宋体" panose="02010600030101010101" pitchFamily="2" charset="-122"/>
                          <a:cs typeface="+mj-lt"/>
                        </a:rPr>
                        <a:t>1.原始数据路径不存在或者配置中原始数据路径错误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j-lt"/>
                        <a:ea typeface="宋体" panose="02010600030101010101" pitchFamily="2" charset="-122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9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j-lt"/>
                          <a:ea typeface="宋体" panose="02010600030101010101" pitchFamily="2" charset="-122"/>
                          <a:cs typeface="+mj-lt"/>
                        </a:rPr>
                        <a:t>2.某个地市没有这种原始数据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j-lt"/>
                        <a:ea typeface="宋体" panose="02010600030101010101" pitchFamily="2" charset="-122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85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j-lt"/>
                          <a:ea typeface="宋体" panose="02010600030101010101" pitchFamily="2" charset="-122"/>
                          <a:cs typeface="+mj-lt"/>
                        </a:rPr>
                        <a:t>3.字段配置错误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j-lt"/>
                        <a:ea typeface="宋体" panose="02010600030101010101" pitchFamily="2" charset="-122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j-lt"/>
                          <a:ea typeface="宋体" panose="02010600030101010101" pitchFamily="2" charset="-122"/>
                          <a:cs typeface="+mj-lt"/>
                        </a:rPr>
                        <a:t>4.工参等配置文件需要更新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j-lt"/>
                        <a:ea typeface="宋体" panose="02010600030101010101" pitchFamily="2" charset="-122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855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j-lt"/>
                          <a:ea typeface="宋体" panose="02010600030101010101" pitchFamily="2" charset="-122"/>
                          <a:cs typeface="+mj-lt"/>
                        </a:rPr>
                        <a:t>生成数据量偏少</a:t>
                      </a:r>
                      <a:endParaRPr lang="zh-CN" sz="1400" b="0">
                        <a:solidFill>
                          <a:srgbClr val="000000"/>
                        </a:solidFill>
                        <a:latin typeface="+mj-lt"/>
                        <a:ea typeface="宋体" panose="02010600030101010101" pitchFamily="2" charset="-122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j-lt"/>
                          <a:ea typeface="宋体" panose="02010600030101010101" pitchFamily="2" charset="-122"/>
                          <a:cs typeface="+mj-lt"/>
                        </a:rPr>
                        <a:t>1.查看原始数据量是否变少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j-lt"/>
                        <a:ea typeface="宋体" panose="02010600030101010101" pitchFamily="2" charset="-122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5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j-lt"/>
                          <a:ea typeface="宋体" panose="02010600030101010101" pitchFamily="2" charset="-122"/>
                          <a:cs typeface="+mj-lt"/>
                        </a:rPr>
                        <a:t>2.查看采样点表中定位方式与正常情况下的区别。判断是否位置库或者常驻用户回填异常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j-lt"/>
                        <a:ea typeface="宋体" panose="02010600030101010101" pitchFamily="2" charset="-122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j-lt"/>
                          <a:ea typeface="宋体" panose="02010600030101010101" pitchFamily="2" charset="-122"/>
                          <a:cs typeface="+mj-lt"/>
                        </a:rPr>
                        <a:t>指标异常</a:t>
                      </a:r>
                      <a:endParaRPr lang="zh-CN" sz="1400" b="0">
                        <a:solidFill>
                          <a:srgbClr val="000000"/>
                        </a:solidFill>
                        <a:latin typeface="+mj-lt"/>
                        <a:ea typeface="宋体" panose="02010600030101010101" pitchFamily="2" charset="-122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j-lt"/>
                          <a:ea typeface="宋体" panose="02010600030101010101" pitchFamily="2" charset="-122"/>
                          <a:cs typeface="+mj-lt"/>
                        </a:rPr>
                        <a:t>1.查看配置与数据中字段是否对应正确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j-lt"/>
                        <a:ea typeface="宋体" panose="02010600030101010101" pitchFamily="2" charset="-122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85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j-lt"/>
                          <a:ea typeface="宋体" panose="02010600030101010101" pitchFamily="2" charset="-122"/>
                          <a:cs typeface="+mj-lt"/>
                        </a:rPr>
                        <a:t>2.根据代码中的判断逻辑，查看是否原始数据不满足条件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j-lt"/>
                        <a:ea typeface="宋体" panose="02010600030101010101" pitchFamily="2" charset="-122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j-lt"/>
                          <a:ea typeface="宋体" panose="02010600030101010101" pitchFamily="2" charset="-122"/>
                          <a:cs typeface="+mj-lt"/>
                        </a:rPr>
                        <a:t>3.查看是否缺少配置文件或者配置文件中格式错误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j-lt"/>
                        <a:ea typeface="宋体" panose="02010600030101010101" pitchFamily="2" charset="-122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j-lt"/>
                          <a:ea typeface="+mj-lt"/>
                        </a:rPr>
                        <a:t>定位比例少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j-lt"/>
                        <a:ea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j-lt"/>
                          <a:ea typeface="宋体" panose="02010600030101010101" pitchFamily="2" charset="-122"/>
                          <a:cs typeface="+mj-lt"/>
                        </a:rPr>
                        <a:t>1.查看采样点中定位方式的比例差异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j-lt"/>
                        <a:ea typeface="宋体" panose="02010600030101010101" pitchFamily="2" charset="-122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85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j-lt"/>
                          <a:ea typeface="宋体" panose="02010600030101010101" pitchFamily="2" charset="-122"/>
                          <a:cs typeface="+mj-lt"/>
                        </a:rPr>
                        <a:t>2.判断是否loc数据解析异常或者原始数据偏少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j-lt"/>
                        <a:ea typeface="宋体" panose="02010600030101010101" pitchFamily="2" charset="-122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j-lt"/>
                          <a:ea typeface="宋体" panose="02010600030101010101" pitchFamily="2" charset="-122"/>
                          <a:cs typeface="+mj-lt"/>
                        </a:rPr>
                        <a:t>3.判断是否常驻用户回填异常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j-lt"/>
                        <a:ea typeface="宋体" panose="02010600030101010101" pitchFamily="2" charset="-122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任意多边形 3"/>
          <p:cNvSpPr/>
          <p:nvPr/>
        </p:nvSpPr>
        <p:spPr>
          <a:xfrm>
            <a:off x="5664200" y="1237615"/>
            <a:ext cx="957580" cy="439420"/>
          </a:xfrm>
          <a:custGeom>
            <a:avLst/>
            <a:gdLst>
              <a:gd name="connisteX0" fmla="*/ 218043 w 957333"/>
              <a:gd name="connsiteY0" fmla="*/ 94332 h 439490"/>
              <a:gd name="connisteX1" fmla="*/ 152638 w 957333"/>
              <a:gd name="connsiteY1" fmla="*/ 134337 h 439490"/>
              <a:gd name="connisteX2" fmla="*/ 86598 w 957333"/>
              <a:gd name="connsiteY2" fmla="*/ 160372 h 439490"/>
              <a:gd name="connisteX3" fmla="*/ 33893 w 957333"/>
              <a:gd name="connsiteY3" fmla="*/ 226412 h 439490"/>
              <a:gd name="connisteX4" fmla="*/ 7223 w 957333"/>
              <a:gd name="connsiteY4" fmla="*/ 292452 h 439490"/>
              <a:gd name="connisteX5" fmla="*/ 7223 w 957333"/>
              <a:gd name="connsiteY5" fmla="*/ 358492 h 439490"/>
              <a:gd name="connisteX6" fmla="*/ 73263 w 957333"/>
              <a:gd name="connsiteY6" fmla="*/ 384527 h 439490"/>
              <a:gd name="connisteX7" fmla="*/ 139303 w 957333"/>
              <a:gd name="connsiteY7" fmla="*/ 411197 h 439490"/>
              <a:gd name="connisteX8" fmla="*/ 218043 w 957333"/>
              <a:gd name="connsiteY8" fmla="*/ 411197 h 439490"/>
              <a:gd name="connisteX9" fmla="*/ 284083 w 957333"/>
              <a:gd name="connsiteY9" fmla="*/ 411197 h 439490"/>
              <a:gd name="connisteX10" fmla="*/ 350123 w 957333"/>
              <a:gd name="connsiteY10" fmla="*/ 423897 h 439490"/>
              <a:gd name="connisteX11" fmla="*/ 429498 w 957333"/>
              <a:gd name="connsiteY11" fmla="*/ 423897 h 439490"/>
              <a:gd name="connisteX12" fmla="*/ 508238 w 957333"/>
              <a:gd name="connsiteY12" fmla="*/ 437232 h 439490"/>
              <a:gd name="connisteX13" fmla="*/ 574278 w 957333"/>
              <a:gd name="connsiteY13" fmla="*/ 437232 h 439490"/>
              <a:gd name="connisteX14" fmla="*/ 640318 w 957333"/>
              <a:gd name="connsiteY14" fmla="*/ 437232 h 439490"/>
              <a:gd name="connisteX15" fmla="*/ 706358 w 957333"/>
              <a:gd name="connsiteY15" fmla="*/ 411197 h 439490"/>
              <a:gd name="connisteX16" fmla="*/ 772398 w 957333"/>
              <a:gd name="connsiteY16" fmla="*/ 384527 h 439490"/>
              <a:gd name="connisteX17" fmla="*/ 838438 w 957333"/>
              <a:gd name="connsiteY17" fmla="*/ 358492 h 439490"/>
              <a:gd name="connisteX18" fmla="*/ 903843 w 957333"/>
              <a:gd name="connsiteY18" fmla="*/ 331822 h 439490"/>
              <a:gd name="connisteX19" fmla="*/ 943848 w 957333"/>
              <a:gd name="connsiteY19" fmla="*/ 265782 h 439490"/>
              <a:gd name="connisteX20" fmla="*/ 957183 w 957333"/>
              <a:gd name="connsiteY20" fmla="*/ 199742 h 439490"/>
              <a:gd name="connisteX21" fmla="*/ 943848 w 957333"/>
              <a:gd name="connsiteY21" fmla="*/ 134337 h 439490"/>
              <a:gd name="connisteX22" fmla="*/ 877808 w 957333"/>
              <a:gd name="connsiteY22" fmla="*/ 80997 h 439490"/>
              <a:gd name="connisteX23" fmla="*/ 811768 w 957333"/>
              <a:gd name="connsiteY23" fmla="*/ 54962 h 439490"/>
              <a:gd name="connisteX24" fmla="*/ 745728 w 957333"/>
              <a:gd name="connsiteY24" fmla="*/ 28292 h 439490"/>
              <a:gd name="connisteX25" fmla="*/ 679688 w 957333"/>
              <a:gd name="connsiteY25" fmla="*/ 15592 h 439490"/>
              <a:gd name="connisteX26" fmla="*/ 614283 w 957333"/>
              <a:gd name="connsiteY26" fmla="*/ 2257 h 439490"/>
              <a:gd name="connisteX27" fmla="*/ 548243 w 957333"/>
              <a:gd name="connsiteY27" fmla="*/ 2257 h 439490"/>
              <a:gd name="connisteX28" fmla="*/ 482203 w 957333"/>
              <a:gd name="connsiteY28" fmla="*/ 2257 h 439490"/>
              <a:gd name="connisteX29" fmla="*/ 416163 w 957333"/>
              <a:gd name="connsiteY29" fmla="*/ 2257 h 439490"/>
              <a:gd name="connisteX30" fmla="*/ 350123 w 957333"/>
              <a:gd name="connsiteY30" fmla="*/ 28292 h 439490"/>
              <a:gd name="connisteX31" fmla="*/ 284083 w 957333"/>
              <a:gd name="connsiteY31" fmla="*/ 68297 h 439490"/>
              <a:gd name="connisteX32" fmla="*/ 205343 w 957333"/>
              <a:gd name="connsiteY32" fmla="*/ 80997 h 4394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</a:cxnLst>
            <a:rect l="l" t="t" r="r" b="b"/>
            <a:pathLst>
              <a:path w="957333" h="439491">
                <a:moveTo>
                  <a:pt x="218044" y="94333"/>
                </a:moveTo>
                <a:cubicBezTo>
                  <a:pt x="205979" y="101953"/>
                  <a:pt x="178674" y="121003"/>
                  <a:pt x="152639" y="134338"/>
                </a:cubicBezTo>
                <a:cubicBezTo>
                  <a:pt x="126604" y="147673"/>
                  <a:pt x="110094" y="141958"/>
                  <a:pt x="86599" y="160373"/>
                </a:cubicBezTo>
                <a:cubicBezTo>
                  <a:pt x="63104" y="178788"/>
                  <a:pt x="49769" y="199743"/>
                  <a:pt x="33894" y="226413"/>
                </a:cubicBezTo>
                <a:cubicBezTo>
                  <a:pt x="18019" y="253083"/>
                  <a:pt x="12304" y="265783"/>
                  <a:pt x="7224" y="292453"/>
                </a:cubicBezTo>
                <a:cubicBezTo>
                  <a:pt x="2144" y="319123"/>
                  <a:pt x="-6111" y="340078"/>
                  <a:pt x="7224" y="358493"/>
                </a:cubicBezTo>
                <a:cubicBezTo>
                  <a:pt x="20559" y="376908"/>
                  <a:pt x="46594" y="373733"/>
                  <a:pt x="73264" y="384528"/>
                </a:cubicBezTo>
                <a:cubicBezTo>
                  <a:pt x="99934" y="395323"/>
                  <a:pt x="110094" y="406118"/>
                  <a:pt x="139304" y="411198"/>
                </a:cubicBezTo>
                <a:cubicBezTo>
                  <a:pt x="168514" y="416278"/>
                  <a:pt x="188834" y="411198"/>
                  <a:pt x="218044" y="411198"/>
                </a:cubicBezTo>
                <a:cubicBezTo>
                  <a:pt x="247254" y="411198"/>
                  <a:pt x="257414" y="408658"/>
                  <a:pt x="284084" y="411198"/>
                </a:cubicBezTo>
                <a:cubicBezTo>
                  <a:pt x="310754" y="413738"/>
                  <a:pt x="320914" y="421358"/>
                  <a:pt x="350124" y="423898"/>
                </a:cubicBezTo>
                <a:cubicBezTo>
                  <a:pt x="379334" y="426438"/>
                  <a:pt x="397749" y="421358"/>
                  <a:pt x="429499" y="423898"/>
                </a:cubicBezTo>
                <a:cubicBezTo>
                  <a:pt x="461249" y="426438"/>
                  <a:pt x="479029" y="434693"/>
                  <a:pt x="508239" y="437233"/>
                </a:cubicBezTo>
                <a:cubicBezTo>
                  <a:pt x="537449" y="439773"/>
                  <a:pt x="547609" y="437233"/>
                  <a:pt x="574279" y="437233"/>
                </a:cubicBezTo>
                <a:cubicBezTo>
                  <a:pt x="600949" y="437233"/>
                  <a:pt x="613649" y="442313"/>
                  <a:pt x="640319" y="437233"/>
                </a:cubicBezTo>
                <a:cubicBezTo>
                  <a:pt x="666989" y="432153"/>
                  <a:pt x="679689" y="421993"/>
                  <a:pt x="706359" y="411198"/>
                </a:cubicBezTo>
                <a:cubicBezTo>
                  <a:pt x="733029" y="400403"/>
                  <a:pt x="745729" y="395323"/>
                  <a:pt x="772399" y="384528"/>
                </a:cubicBezTo>
                <a:cubicBezTo>
                  <a:pt x="799069" y="373733"/>
                  <a:pt x="812404" y="369288"/>
                  <a:pt x="838439" y="358493"/>
                </a:cubicBezTo>
                <a:cubicBezTo>
                  <a:pt x="864474" y="347698"/>
                  <a:pt x="882889" y="350238"/>
                  <a:pt x="903844" y="331823"/>
                </a:cubicBezTo>
                <a:cubicBezTo>
                  <a:pt x="924799" y="313408"/>
                  <a:pt x="933054" y="292453"/>
                  <a:pt x="943849" y="265783"/>
                </a:cubicBezTo>
                <a:cubicBezTo>
                  <a:pt x="954644" y="239113"/>
                  <a:pt x="957184" y="225778"/>
                  <a:pt x="957184" y="199743"/>
                </a:cubicBezTo>
                <a:cubicBezTo>
                  <a:pt x="957184" y="173708"/>
                  <a:pt x="959724" y="157833"/>
                  <a:pt x="943849" y="134338"/>
                </a:cubicBezTo>
                <a:cubicBezTo>
                  <a:pt x="927974" y="110843"/>
                  <a:pt x="904479" y="96873"/>
                  <a:pt x="877809" y="80998"/>
                </a:cubicBezTo>
                <a:cubicBezTo>
                  <a:pt x="851139" y="65123"/>
                  <a:pt x="838439" y="65758"/>
                  <a:pt x="811769" y="54963"/>
                </a:cubicBezTo>
                <a:cubicBezTo>
                  <a:pt x="785099" y="44168"/>
                  <a:pt x="772399" y="35913"/>
                  <a:pt x="745729" y="28293"/>
                </a:cubicBezTo>
                <a:cubicBezTo>
                  <a:pt x="719059" y="20673"/>
                  <a:pt x="705724" y="20673"/>
                  <a:pt x="679689" y="15593"/>
                </a:cubicBezTo>
                <a:cubicBezTo>
                  <a:pt x="653654" y="10513"/>
                  <a:pt x="640319" y="4798"/>
                  <a:pt x="614284" y="2258"/>
                </a:cubicBezTo>
                <a:cubicBezTo>
                  <a:pt x="588249" y="-282"/>
                  <a:pt x="574914" y="2258"/>
                  <a:pt x="548244" y="2258"/>
                </a:cubicBezTo>
                <a:cubicBezTo>
                  <a:pt x="521574" y="2258"/>
                  <a:pt x="508874" y="2258"/>
                  <a:pt x="482204" y="2258"/>
                </a:cubicBezTo>
                <a:cubicBezTo>
                  <a:pt x="455534" y="2258"/>
                  <a:pt x="442834" y="-2822"/>
                  <a:pt x="416164" y="2258"/>
                </a:cubicBezTo>
                <a:cubicBezTo>
                  <a:pt x="389494" y="7338"/>
                  <a:pt x="376794" y="14958"/>
                  <a:pt x="350124" y="28293"/>
                </a:cubicBezTo>
                <a:cubicBezTo>
                  <a:pt x="323454" y="41628"/>
                  <a:pt x="313294" y="57503"/>
                  <a:pt x="284084" y="68298"/>
                </a:cubicBezTo>
                <a:cubicBezTo>
                  <a:pt x="254874" y="79093"/>
                  <a:pt x="219949" y="79093"/>
                  <a:pt x="205344" y="80998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219450" y="1575435"/>
            <a:ext cx="1603375" cy="439420"/>
          </a:xfrm>
          <a:custGeom>
            <a:avLst/>
            <a:gdLst>
              <a:gd name="connisteX0" fmla="*/ 218043 w 957333"/>
              <a:gd name="connsiteY0" fmla="*/ 94332 h 439490"/>
              <a:gd name="connisteX1" fmla="*/ 152638 w 957333"/>
              <a:gd name="connsiteY1" fmla="*/ 134337 h 439490"/>
              <a:gd name="connisteX2" fmla="*/ 86598 w 957333"/>
              <a:gd name="connsiteY2" fmla="*/ 160372 h 439490"/>
              <a:gd name="connisteX3" fmla="*/ 33893 w 957333"/>
              <a:gd name="connsiteY3" fmla="*/ 226412 h 439490"/>
              <a:gd name="connisteX4" fmla="*/ 7223 w 957333"/>
              <a:gd name="connsiteY4" fmla="*/ 292452 h 439490"/>
              <a:gd name="connisteX5" fmla="*/ 7223 w 957333"/>
              <a:gd name="connsiteY5" fmla="*/ 358492 h 439490"/>
              <a:gd name="connisteX6" fmla="*/ 73263 w 957333"/>
              <a:gd name="connsiteY6" fmla="*/ 384527 h 439490"/>
              <a:gd name="connisteX7" fmla="*/ 139303 w 957333"/>
              <a:gd name="connsiteY7" fmla="*/ 411197 h 439490"/>
              <a:gd name="connisteX8" fmla="*/ 218043 w 957333"/>
              <a:gd name="connsiteY8" fmla="*/ 411197 h 439490"/>
              <a:gd name="connisteX9" fmla="*/ 284083 w 957333"/>
              <a:gd name="connsiteY9" fmla="*/ 411197 h 439490"/>
              <a:gd name="connisteX10" fmla="*/ 350123 w 957333"/>
              <a:gd name="connsiteY10" fmla="*/ 423897 h 439490"/>
              <a:gd name="connisteX11" fmla="*/ 429498 w 957333"/>
              <a:gd name="connsiteY11" fmla="*/ 423897 h 439490"/>
              <a:gd name="connisteX12" fmla="*/ 508238 w 957333"/>
              <a:gd name="connsiteY12" fmla="*/ 437232 h 439490"/>
              <a:gd name="connisteX13" fmla="*/ 574278 w 957333"/>
              <a:gd name="connsiteY13" fmla="*/ 437232 h 439490"/>
              <a:gd name="connisteX14" fmla="*/ 640318 w 957333"/>
              <a:gd name="connsiteY14" fmla="*/ 437232 h 439490"/>
              <a:gd name="connisteX15" fmla="*/ 706358 w 957333"/>
              <a:gd name="connsiteY15" fmla="*/ 411197 h 439490"/>
              <a:gd name="connisteX16" fmla="*/ 772398 w 957333"/>
              <a:gd name="connsiteY16" fmla="*/ 384527 h 439490"/>
              <a:gd name="connisteX17" fmla="*/ 838438 w 957333"/>
              <a:gd name="connsiteY17" fmla="*/ 358492 h 439490"/>
              <a:gd name="connisteX18" fmla="*/ 903843 w 957333"/>
              <a:gd name="connsiteY18" fmla="*/ 331822 h 439490"/>
              <a:gd name="connisteX19" fmla="*/ 943848 w 957333"/>
              <a:gd name="connsiteY19" fmla="*/ 265782 h 439490"/>
              <a:gd name="connisteX20" fmla="*/ 957183 w 957333"/>
              <a:gd name="connsiteY20" fmla="*/ 199742 h 439490"/>
              <a:gd name="connisteX21" fmla="*/ 943848 w 957333"/>
              <a:gd name="connsiteY21" fmla="*/ 134337 h 439490"/>
              <a:gd name="connisteX22" fmla="*/ 877808 w 957333"/>
              <a:gd name="connsiteY22" fmla="*/ 80997 h 439490"/>
              <a:gd name="connisteX23" fmla="*/ 811768 w 957333"/>
              <a:gd name="connsiteY23" fmla="*/ 54962 h 439490"/>
              <a:gd name="connisteX24" fmla="*/ 745728 w 957333"/>
              <a:gd name="connsiteY24" fmla="*/ 28292 h 439490"/>
              <a:gd name="connisteX25" fmla="*/ 679688 w 957333"/>
              <a:gd name="connsiteY25" fmla="*/ 15592 h 439490"/>
              <a:gd name="connisteX26" fmla="*/ 614283 w 957333"/>
              <a:gd name="connsiteY26" fmla="*/ 2257 h 439490"/>
              <a:gd name="connisteX27" fmla="*/ 548243 w 957333"/>
              <a:gd name="connsiteY27" fmla="*/ 2257 h 439490"/>
              <a:gd name="connisteX28" fmla="*/ 482203 w 957333"/>
              <a:gd name="connsiteY28" fmla="*/ 2257 h 439490"/>
              <a:gd name="connisteX29" fmla="*/ 416163 w 957333"/>
              <a:gd name="connsiteY29" fmla="*/ 2257 h 439490"/>
              <a:gd name="connisteX30" fmla="*/ 350123 w 957333"/>
              <a:gd name="connsiteY30" fmla="*/ 28292 h 439490"/>
              <a:gd name="connisteX31" fmla="*/ 284083 w 957333"/>
              <a:gd name="connsiteY31" fmla="*/ 68297 h 439490"/>
              <a:gd name="connisteX32" fmla="*/ 205343 w 957333"/>
              <a:gd name="connsiteY32" fmla="*/ 80997 h 4394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</a:cxnLst>
            <a:rect l="l" t="t" r="r" b="b"/>
            <a:pathLst>
              <a:path w="957333" h="439491">
                <a:moveTo>
                  <a:pt x="218044" y="94333"/>
                </a:moveTo>
                <a:cubicBezTo>
                  <a:pt x="205979" y="101953"/>
                  <a:pt x="178674" y="121003"/>
                  <a:pt x="152639" y="134338"/>
                </a:cubicBezTo>
                <a:cubicBezTo>
                  <a:pt x="126604" y="147673"/>
                  <a:pt x="110094" y="141958"/>
                  <a:pt x="86599" y="160373"/>
                </a:cubicBezTo>
                <a:cubicBezTo>
                  <a:pt x="63104" y="178788"/>
                  <a:pt x="49769" y="199743"/>
                  <a:pt x="33894" y="226413"/>
                </a:cubicBezTo>
                <a:cubicBezTo>
                  <a:pt x="18019" y="253083"/>
                  <a:pt x="12304" y="265783"/>
                  <a:pt x="7224" y="292453"/>
                </a:cubicBezTo>
                <a:cubicBezTo>
                  <a:pt x="2144" y="319123"/>
                  <a:pt x="-6111" y="340078"/>
                  <a:pt x="7224" y="358493"/>
                </a:cubicBezTo>
                <a:cubicBezTo>
                  <a:pt x="20559" y="376908"/>
                  <a:pt x="46594" y="373733"/>
                  <a:pt x="73264" y="384528"/>
                </a:cubicBezTo>
                <a:cubicBezTo>
                  <a:pt x="99934" y="395323"/>
                  <a:pt x="110094" y="406118"/>
                  <a:pt x="139304" y="411198"/>
                </a:cubicBezTo>
                <a:cubicBezTo>
                  <a:pt x="168514" y="416278"/>
                  <a:pt x="188834" y="411198"/>
                  <a:pt x="218044" y="411198"/>
                </a:cubicBezTo>
                <a:cubicBezTo>
                  <a:pt x="247254" y="411198"/>
                  <a:pt x="257414" y="408658"/>
                  <a:pt x="284084" y="411198"/>
                </a:cubicBezTo>
                <a:cubicBezTo>
                  <a:pt x="310754" y="413738"/>
                  <a:pt x="320914" y="421358"/>
                  <a:pt x="350124" y="423898"/>
                </a:cubicBezTo>
                <a:cubicBezTo>
                  <a:pt x="379334" y="426438"/>
                  <a:pt x="397749" y="421358"/>
                  <a:pt x="429499" y="423898"/>
                </a:cubicBezTo>
                <a:cubicBezTo>
                  <a:pt x="461249" y="426438"/>
                  <a:pt x="479029" y="434693"/>
                  <a:pt x="508239" y="437233"/>
                </a:cubicBezTo>
                <a:cubicBezTo>
                  <a:pt x="537449" y="439773"/>
                  <a:pt x="547609" y="437233"/>
                  <a:pt x="574279" y="437233"/>
                </a:cubicBezTo>
                <a:cubicBezTo>
                  <a:pt x="600949" y="437233"/>
                  <a:pt x="613649" y="442313"/>
                  <a:pt x="640319" y="437233"/>
                </a:cubicBezTo>
                <a:cubicBezTo>
                  <a:pt x="666989" y="432153"/>
                  <a:pt x="679689" y="421993"/>
                  <a:pt x="706359" y="411198"/>
                </a:cubicBezTo>
                <a:cubicBezTo>
                  <a:pt x="733029" y="400403"/>
                  <a:pt x="745729" y="395323"/>
                  <a:pt x="772399" y="384528"/>
                </a:cubicBezTo>
                <a:cubicBezTo>
                  <a:pt x="799069" y="373733"/>
                  <a:pt x="812404" y="369288"/>
                  <a:pt x="838439" y="358493"/>
                </a:cubicBezTo>
                <a:cubicBezTo>
                  <a:pt x="864474" y="347698"/>
                  <a:pt x="882889" y="350238"/>
                  <a:pt x="903844" y="331823"/>
                </a:cubicBezTo>
                <a:cubicBezTo>
                  <a:pt x="924799" y="313408"/>
                  <a:pt x="933054" y="292453"/>
                  <a:pt x="943849" y="265783"/>
                </a:cubicBezTo>
                <a:cubicBezTo>
                  <a:pt x="954644" y="239113"/>
                  <a:pt x="957184" y="225778"/>
                  <a:pt x="957184" y="199743"/>
                </a:cubicBezTo>
                <a:cubicBezTo>
                  <a:pt x="957184" y="173708"/>
                  <a:pt x="959724" y="157833"/>
                  <a:pt x="943849" y="134338"/>
                </a:cubicBezTo>
                <a:cubicBezTo>
                  <a:pt x="927974" y="110843"/>
                  <a:pt x="904479" y="96873"/>
                  <a:pt x="877809" y="80998"/>
                </a:cubicBezTo>
                <a:cubicBezTo>
                  <a:pt x="851139" y="65123"/>
                  <a:pt x="838439" y="65758"/>
                  <a:pt x="811769" y="54963"/>
                </a:cubicBezTo>
                <a:cubicBezTo>
                  <a:pt x="785099" y="44168"/>
                  <a:pt x="772399" y="35913"/>
                  <a:pt x="745729" y="28293"/>
                </a:cubicBezTo>
                <a:cubicBezTo>
                  <a:pt x="719059" y="20673"/>
                  <a:pt x="705724" y="20673"/>
                  <a:pt x="679689" y="15593"/>
                </a:cubicBezTo>
                <a:cubicBezTo>
                  <a:pt x="653654" y="10513"/>
                  <a:pt x="640319" y="4798"/>
                  <a:pt x="614284" y="2258"/>
                </a:cubicBezTo>
                <a:cubicBezTo>
                  <a:pt x="588249" y="-282"/>
                  <a:pt x="574914" y="2258"/>
                  <a:pt x="548244" y="2258"/>
                </a:cubicBezTo>
                <a:cubicBezTo>
                  <a:pt x="521574" y="2258"/>
                  <a:pt x="508874" y="2258"/>
                  <a:pt x="482204" y="2258"/>
                </a:cubicBezTo>
                <a:cubicBezTo>
                  <a:pt x="455534" y="2258"/>
                  <a:pt x="442834" y="-2822"/>
                  <a:pt x="416164" y="2258"/>
                </a:cubicBezTo>
                <a:cubicBezTo>
                  <a:pt x="389494" y="7338"/>
                  <a:pt x="376794" y="14958"/>
                  <a:pt x="350124" y="28293"/>
                </a:cubicBezTo>
                <a:cubicBezTo>
                  <a:pt x="323454" y="41628"/>
                  <a:pt x="313294" y="57503"/>
                  <a:pt x="284084" y="68298"/>
                </a:cubicBezTo>
                <a:cubicBezTo>
                  <a:pt x="254874" y="79093"/>
                  <a:pt x="219949" y="79093"/>
                  <a:pt x="205344" y="80998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810510" y="2014855"/>
            <a:ext cx="957580" cy="439420"/>
          </a:xfrm>
          <a:custGeom>
            <a:avLst/>
            <a:gdLst>
              <a:gd name="connisteX0" fmla="*/ 218043 w 957333"/>
              <a:gd name="connsiteY0" fmla="*/ 94332 h 439490"/>
              <a:gd name="connisteX1" fmla="*/ 152638 w 957333"/>
              <a:gd name="connsiteY1" fmla="*/ 134337 h 439490"/>
              <a:gd name="connisteX2" fmla="*/ 86598 w 957333"/>
              <a:gd name="connsiteY2" fmla="*/ 160372 h 439490"/>
              <a:gd name="connisteX3" fmla="*/ 33893 w 957333"/>
              <a:gd name="connsiteY3" fmla="*/ 226412 h 439490"/>
              <a:gd name="connisteX4" fmla="*/ 7223 w 957333"/>
              <a:gd name="connsiteY4" fmla="*/ 292452 h 439490"/>
              <a:gd name="connisteX5" fmla="*/ 7223 w 957333"/>
              <a:gd name="connsiteY5" fmla="*/ 358492 h 439490"/>
              <a:gd name="connisteX6" fmla="*/ 73263 w 957333"/>
              <a:gd name="connsiteY6" fmla="*/ 384527 h 439490"/>
              <a:gd name="connisteX7" fmla="*/ 139303 w 957333"/>
              <a:gd name="connsiteY7" fmla="*/ 411197 h 439490"/>
              <a:gd name="connisteX8" fmla="*/ 218043 w 957333"/>
              <a:gd name="connsiteY8" fmla="*/ 411197 h 439490"/>
              <a:gd name="connisteX9" fmla="*/ 284083 w 957333"/>
              <a:gd name="connsiteY9" fmla="*/ 411197 h 439490"/>
              <a:gd name="connisteX10" fmla="*/ 350123 w 957333"/>
              <a:gd name="connsiteY10" fmla="*/ 423897 h 439490"/>
              <a:gd name="connisteX11" fmla="*/ 429498 w 957333"/>
              <a:gd name="connsiteY11" fmla="*/ 423897 h 439490"/>
              <a:gd name="connisteX12" fmla="*/ 508238 w 957333"/>
              <a:gd name="connsiteY12" fmla="*/ 437232 h 439490"/>
              <a:gd name="connisteX13" fmla="*/ 574278 w 957333"/>
              <a:gd name="connsiteY13" fmla="*/ 437232 h 439490"/>
              <a:gd name="connisteX14" fmla="*/ 640318 w 957333"/>
              <a:gd name="connsiteY14" fmla="*/ 437232 h 439490"/>
              <a:gd name="connisteX15" fmla="*/ 706358 w 957333"/>
              <a:gd name="connsiteY15" fmla="*/ 411197 h 439490"/>
              <a:gd name="connisteX16" fmla="*/ 772398 w 957333"/>
              <a:gd name="connsiteY16" fmla="*/ 384527 h 439490"/>
              <a:gd name="connisteX17" fmla="*/ 838438 w 957333"/>
              <a:gd name="connsiteY17" fmla="*/ 358492 h 439490"/>
              <a:gd name="connisteX18" fmla="*/ 903843 w 957333"/>
              <a:gd name="connsiteY18" fmla="*/ 331822 h 439490"/>
              <a:gd name="connisteX19" fmla="*/ 943848 w 957333"/>
              <a:gd name="connsiteY19" fmla="*/ 265782 h 439490"/>
              <a:gd name="connisteX20" fmla="*/ 957183 w 957333"/>
              <a:gd name="connsiteY20" fmla="*/ 199742 h 439490"/>
              <a:gd name="connisteX21" fmla="*/ 943848 w 957333"/>
              <a:gd name="connsiteY21" fmla="*/ 134337 h 439490"/>
              <a:gd name="connisteX22" fmla="*/ 877808 w 957333"/>
              <a:gd name="connsiteY22" fmla="*/ 80997 h 439490"/>
              <a:gd name="connisteX23" fmla="*/ 811768 w 957333"/>
              <a:gd name="connsiteY23" fmla="*/ 54962 h 439490"/>
              <a:gd name="connisteX24" fmla="*/ 745728 w 957333"/>
              <a:gd name="connsiteY24" fmla="*/ 28292 h 439490"/>
              <a:gd name="connisteX25" fmla="*/ 679688 w 957333"/>
              <a:gd name="connsiteY25" fmla="*/ 15592 h 439490"/>
              <a:gd name="connisteX26" fmla="*/ 614283 w 957333"/>
              <a:gd name="connsiteY26" fmla="*/ 2257 h 439490"/>
              <a:gd name="connisteX27" fmla="*/ 548243 w 957333"/>
              <a:gd name="connsiteY27" fmla="*/ 2257 h 439490"/>
              <a:gd name="connisteX28" fmla="*/ 482203 w 957333"/>
              <a:gd name="connsiteY28" fmla="*/ 2257 h 439490"/>
              <a:gd name="connisteX29" fmla="*/ 416163 w 957333"/>
              <a:gd name="connsiteY29" fmla="*/ 2257 h 439490"/>
              <a:gd name="connisteX30" fmla="*/ 350123 w 957333"/>
              <a:gd name="connsiteY30" fmla="*/ 28292 h 439490"/>
              <a:gd name="connisteX31" fmla="*/ 284083 w 957333"/>
              <a:gd name="connsiteY31" fmla="*/ 68297 h 439490"/>
              <a:gd name="connisteX32" fmla="*/ 205343 w 957333"/>
              <a:gd name="connsiteY32" fmla="*/ 80997 h 4394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</a:cxnLst>
            <a:rect l="l" t="t" r="r" b="b"/>
            <a:pathLst>
              <a:path w="957333" h="439491">
                <a:moveTo>
                  <a:pt x="218044" y="94333"/>
                </a:moveTo>
                <a:cubicBezTo>
                  <a:pt x="205979" y="101953"/>
                  <a:pt x="178674" y="121003"/>
                  <a:pt x="152639" y="134338"/>
                </a:cubicBezTo>
                <a:cubicBezTo>
                  <a:pt x="126604" y="147673"/>
                  <a:pt x="110094" y="141958"/>
                  <a:pt x="86599" y="160373"/>
                </a:cubicBezTo>
                <a:cubicBezTo>
                  <a:pt x="63104" y="178788"/>
                  <a:pt x="49769" y="199743"/>
                  <a:pt x="33894" y="226413"/>
                </a:cubicBezTo>
                <a:cubicBezTo>
                  <a:pt x="18019" y="253083"/>
                  <a:pt x="12304" y="265783"/>
                  <a:pt x="7224" y="292453"/>
                </a:cubicBezTo>
                <a:cubicBezTo>
                  <a:pt x="2144" y="319123"/>
                  <a:pt x="-6111" y="340078"/>
                  <a:pt x="7224" y="358493"/>
                </a:cubicBezTo>
                <a:cubicBezTo>
                  <a:pt x="20559" y="376908"/>
                  <a:pt x="46594" y="373733"/>
                  <a:pt x="73264" y="384528"/>
                </a:cubicBezTo>
                <a:cubicBezTo>
                  <a:pt x="99934" y="395323"/>
                  <a:pt x="110094" y="406118"/>
                  <a:pt x="139304" y="411198"/>
                </a:cubicBezTo>
                <a:cubicBezTo>
                  <a:pt x="168514" y="416278"/>
                  <a:pt x="188834" y="411198"/>
                  <a:pt x="218044" y="411198"/>
                </a:cubicBezTo>
                <a:cubicBezTo>
                  <a:pt x="247254" y="411198"/>
                  <a:pt x="257414" y="408658"/>
                  <a:pt x="284084" y="411198"/>
                </a:cubicBezTo>
                <a:cubicBezTo>
                  <a:pt x="310754" y="413738"/>
                  <a:pt x="320914" y="421358"/>
                  <a:pt x="350124" y="423898"/>
                </a:cubicBezTo>
                <a:cubicBezTo>
                  <a:pt x="379334" y="426438"/>
                  <a:pt x="397749" y="421358"/>
                  <a:pt x="429499" y="423898"/>
                </a:cubicBezTo>
                <a:cubicBezTo>
                  <a:pt x="461249" y="426438"/>
                  <a:pt x="479029" y="434693"/>
                  <a:pt x="508239" y="437233"/>
                </a:cubicBezTo>
                <a:cubicBezTo>
                  <a:pt x="537449" y="439773"/>
                  <a:pt x="547609" y="437233"/>
                  <a:pt x="574279" y="437233"/>
                </a:cubicBezTo>
                <a:cubicBezTo>
                  <a:pt x="600949" y="437233"/>
                  <a:pt x="613649" y="442313"/>
                  <a:pt x="640319" y="437233"/>
                </a:cubicBezTo>
                <a:cubicBezTo>
                  <a:pt x="666989" y="432153"/>
                  <a:pt x="679689" y="421993"/>
                  <a:pt x="706359" y="411198"/>
                </a:cubicBezTo>
                <a:cubicBezTo>
                  <a:pt x="733029" y="400403"/>
                  <a:pt x="745729" y="395323"/>
                  <a:pt x="772399" y="384528"/>
                </a:cubicBezTo>
                <a:cubicBezTo>
                  <a:pt x="799069" y="373733"/>
                  <a:pt x="812404" y="369288"/>
                  <a:pt x="838439" y="358493"/>
                </a:cubicBezTo>
                <a:cubicBezTo>
                  <a:pt x="864474" y="347698"/>
                  <a:pt x="882889" y="350238"/>
                  <a:pt x="903844" y="331823"/>
                </a:cubicBezTo>
                <a:cubicBezTo>
                  <a:pt x="924799" y="313408"/>
                  <a:pt x="933054" y="292453"/>
                  <a:pt x="943849" y="265783"/>
                </a:cubicBezTo>
                <a:cubicBezTo>
                  <a:pt x="954644" y="239113"/>
                  <a:pt x="957184" y="225778"/>
                  <a:pt x="957184" y="199743"/>
                </a:cubicBezTo>
                <a:cubicBezTo>
                  <a:pt x="957184" y="173708"/>
                  <a:pt x="959724" y="157833"/>
                  <a:pt x="943849" y="134338"/>
                </a:cubicBezTo>
                <a:cubicBezTo>
                  <a:pt x="927974" y="110843"/>
                  <a:pt x="904479" y="96873"/>
                  <a:pt x="877809" y="80998"/>
                </a:cubicBezTo>
                <a:cubicBezTo>
                  <a:pt x="851139" y="65123"/>
                  <a:pt x="838439" y="65758"/>
                  <a:pt x="811769" y="54963"/>
                </a:cubicBezTo>
                <a:cubicBezTo>
                  <a:pt x="785099" y="44168"/>
                  <a:pt x="772399" y="35913"/>
                  <a:pt x="745729" y="28293"/>
                </a:cubicBezTo>
                <a:cubicBezTo>
                  <a:pt x="719059" y="20673"/>
                  <a:pt x="705724" y="20673"/>
                  <a:pt x="679689" y="15593"/>
                </a:cubicBezTo>
                <a:cubicBezTo>
                  <a:pt x="653654" y="10513"/>
                  <a:pt x="640319" y="4798"/>
                  <a:pt x="614284" y="2258"/>
                </a:cubicBezTo>
                <a:cubicBezTo>
                  <a:pt x="588249" y="-282"/>
                  <a:pt x="574914" y="2258"/>
                  <a:pt x="548244" y="2258"/>
                </a:cubicBezTo>
                <a:cubicBezTo>
                  <a:pt x="521574" y="2258"/>
                  <a:pt x="508874" y="2258"/>
                  <a:pt x="482204" y="2258"/>
                </a:cubicBezTo>
                <a:cubicBezTo>
                  <a:pt x="455534" y="2258"/>
                  <a:pt x="442834" y="-2822"/>
                  <a:pt x="416164" y="2258"/>
                </a:cubicBezTo>
                <a:cubicBezTo>
                  <a:pt x="389494" y="7338"/>
                  <a:pt x="376794" y="14958"/>
                  <a:pt x="350124" y="28293"/>
                </a:cubicBezTo>
                <a:cubicBezTo>
                  <a:pt x="323454" y="41628"/>
                  <a:pt x="313294" y="57503"/>
                  <a:pt x="284084" y="68298"/>
                </a:cubicBezTo>
                <a:cubicBezTo>
                  <a:pt x="254874" y="79093"/>
                  <a:pt x="219949" y="79093"/>
                  <a:pt x="205344" y="80998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768090" y="2670175"/>
            <a:ext cx="957580" cy="439420"/>
          </a:xfrm>
          <a:custGeom>
            <a:avLst/>
            <a:gdLst>
              <a:gd name="connisteX0" fmla="*/ 218043 w 957333"/>
              <a:gd name="connsiteY0" fmla="*/ 94332 h 439490"/>
              <a:gd name="connisteX1" fmla="*/ 152638 w 957333"/>
              <a:gd name="connsiteY1" fmla="*/ 134337 h 439490"/>
              <a:gd name="connisteX2" fmla="*/ 86598 w 957333"/>
              <a:gd name="connsiteY2" fmla="*/ 160372 h 439490"/>
              <a:gd name="connisteX3" fmla="*/ 33893 w 957333"/>
              <a:gd name="connsiteY3" fmla="*/ 226412 h 439490"/>
              <a:gd name="connisteX4" fmla="*/ 7223 w 957333"/>
              <a:gd name="connsiteY4" fmla="*/ 292452 h 439490"/>
              <a:gd name="connisteX5" fmla="*/ 7223 w 957333"/>
              <a:gd name="connsiteY5" fmla="*/ 358492 h 439490"/>
              <a:gd name="connisteX6" fmla="*/ 73263 w 957333"/>
              <a:gd name="connsiteY6" fmla="*/ 384527 h 439490"/>
              <a:gd name="connisteX7" fmla="*/ 139303 w 957333"/>
              <a:gd name="connsiteY7" fmla="*/ 411197 h 439490"/>
              <a:gd name="connisteX8" fmla="*/ 218043 w 957333"/>
              <a:gd name="connsiteY8" fmla="*/ 411197 h 439490"/>
              <a:gd name="connisteX9" fmla="*/ 284083 w 957333"/>
              <a:gd name="connsiteY9" fmla="*/ 411197 h 439490"/>
              <a:gd name="connisteX10" fmla="*/ 350123 w 957333"/>
              <a:gd name="connsiteY10" fmla="*/ 423897 h 439490"/>
              <a:gd name="connisteX11" fmla="*/ 429498 w 957333"/>
              <a:gd name="connsiteY11" fmla="*/ 423897 h 439490"/>
              <a:gd name="connisteX12" fmla="*/ 508238 w 957333"/>
              <a:gd name="connsiteY12" fmla="*/ 437232 h 439490"/>
              <a:gd name="connisteX13" fmla="*/ 574278 w 957333"/>
              <a:gd name="connsiteY13" fmla="*/ 437232 h 439490"/>
              <a:gd name="connisteX14" fmla="*/ 640318 w 957333"/>
              <a:gd name="connsiteY14" fmla="*/ 437232 h 439490"/>
              <a:gd name="connisteX15" fmla="*/ 706358 w 957333"/>
              <a:gd name="connsiteY15" fmla="*/ 411197 h 439490"/>
              <a:gd name="connisteX16" fmla="*/ 772398 w 957333"/>
              <a:gd name="connsiteY16" fmla="*/ 384527 h 439490"/>
              <a:gd name="connisteX17" fmla="*/ 838438 w 957333"/>
              <a:gd name="connsiteY17" fmla="*/ 358492 h 439490"/>
              <a:gd name="connisteX18" fmla="*/ 903843 w 957333"/>
              <a:gd name="connsiteY18" fmla="*/ 331822 h 439490"/>
              <a:gd name="connisteX19" fmla="*/ 943848 w 957333"/>
              <a:gd name="connsiteY19" fmla="*/ 265782 h 439490"/>
              <a:gd name="connisteX20" fmla="*/ 957183 w 957333"/>
              <a:gd name="connsiteY20" fmla="*/ 199742 h 439490"/>
              <a:gd name="connisteX21" fmla="*/ 943848 w 957333"/>
              <a:gd name="connsiteY21" fmla="*/ 134337 h 439490"/>
              <a:gd name="connisteX22" fmla="*/ 877808 w 957333"/>
              <a:gd name="connsiteY22" fmla="*/ 80997 h 439490"/>
              <a:gd name="connisteX23" fmla="*/ 811768 w 957333"/>
              <a:gd name="connsiteY23" fmla="*/ 54962 h 439490"/>
              <a:gd name="connisteX24" fmla="*/ 745728 w 957333"/>
              <a:gd name="connsiteY24" fmla="*/ 28292 h 439490"/>
              <a:gd name="connisteX25" fmla="*/ 679688 w 957333"/>
              <a:gd name="connsiteY25" fmla="*/ 15592 h 439490"/>
              <a:gd name="connisteX26" fmla="*/ 614283 w 957333"/>
              <a:gd name="connsiteY26" fmla="*/ 2257 h 439490"/>
              <a:gd name="connisteX27" fmla="*/ 548243 w 957333"/>
              <a:gd name="connsiteY27" fmla="*/ 2257 h 439490"/>
              <a:gd name="connisteX28" fmla="*/ 482203 w 957333"/>
              <a:gd name="connsiteY28" fmla="*/ 2257 h 439490"/>
              <a:gd name="connisteX29" fmla="*/ 416163 w 957333"/>
              <a:gd name="connsiteY29" fmla="*/ 2257 h 439490"/>
              <a:gd name="connisteX30" fmla="*/ 350123 w 957333"/>
              <a:gd name="connsiteY30" fmla="*/ 28292 h 439490"/>
              <a:gd name="connisteX31" fmla="*/ 284083 w 957333"/>
              <a:gd name="connsiteY31" fmla="*/ 68297 h 439490"/>
              <a:gd name="connisteX32" fmla="*/ 205343 w 957333"/>
              <a:gd name="connsiteY32" fmla="*/ 80997 h 4394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</a:cxnLst>
            <a:rect l="l" t="t" r="r" b="b"/>
            <a:pathLst>
              <a:path w="957333" h="439491">
                <a:moveTo>
                  <a:pt x="218044" y="94333"/>
                </a:moveTo>
                <a:cubicBezTo>
                  <a:pt x="205979" y="101953"/>
                  <a:pt x="178674" y="121003"/>
                  <a:pt x="152639" y="134338"/>
                </a:cubicBezTo>
                <a:cubicBezTo>
                  <a:pt x="126604" y="147673"/>
                  <a:pt x="110094" y="141958"/>
                  <a:pt x="86599" y="160373"/>
                </a:cubicBezTo>
                <a:cubicBezTo>
                  <a:pt x="63104" y="178788"/>
                  <a:pt x="49769" y="199743"/>
                  <a:pt x="33894" y="226413"/>
                </a:cubicBezTo>
                <a:cubicBezTo>
                  <a:pt x="18019" y="253083"/>
                  <a:pt x="12304" y="265783"/>
                  <a:pt x="7224" y="292453"/>
                </a:cubicBezTo>
                <a:cubicBezTo>
                  <a:pt x="2144" y="319123"/>
                  <a:pt x="-6111" y="340078"/>
                  <a:pt x="7224" y="358493"/>
                </a:cubicBezTo>
                <a:cubicBezTo>
                  <a:pt x="20559" y="376908"/>
                  <a:pt x="46594" y="373733"/>
                  <a:pt x="73264" y="384528"/>
                </a:cubicBezTo>
                <a:cubicBezTo>
                  <a:pt x="99934" y="395323"/>
                  <a:pt x="110094" y="406118"/>
                  <a:pt x="139304" y="411198"/>
                </a:cubicBezTo>
                <a:cubicBezTo>
                  <a:pt x="168514" y="416278"/>
                  <a:pt x="188834" y="411198"/>
                  <a:pt x="218044" y="411198"/>
                </a:cubicBezTo>
                <a:cubicBezTo>
                  <a:pt x="247254" y="411198"/>
                  <a:pt x="257414" y="408658"/>
                  <a:pt x="284084" y="411198"/>
                </a:cubicBezTo>
                <a:cubicBezTo>
                  <a:pt x="310754" y="413738"/>
                  <a:pt x="320914" y="421358"/>
                  <a:pt x="350124" y="423898"/>
                </a:cubicBezTo>
                <a:cubicBezTo>
                  <a:pt x="379334" y="426438"/>
                  <a:pt x="397749" y="421358"/>
                  <a:pt x="429499" y="423898"/>
                </a:cubicBezTo>
                <a:cubicBezTo>
                  <a:pt x="461249" y="426438"/>
                  <a:pt x="479029" y="434693"/>
                  <a:pt x="508239" y="437233"/>
                </a:cubicBezTo>
                <a:cubicBezTo>
                  <a:pt x="537449" y="439773"/>
                  <a:pt x="547609" y="437233"/>
                  <a:pt x="574279" y="437233"/>
                </a:cubicBezTo>
                <a:cubicBezTo>
                  <a:pt x="600949" y="437233"/>
                  <a:pt x="613649" y="442313"/>
                  <a:pt x="640319" y="437233"/>
                </a:cubicBezTo>
                <a:cubicBezTo>
                  <a:pt x="666989" y="432153"/>
                  <a:pt x="679689" y="421993"/>
                  <a:pt x="706359" y="411198"/>
                </a:cubicBezTo>
                <a:cubicBezTo>
                  <a:pt x="733029" y="400403"/>
                  <a:pt x="745729" y="395323"/>
                  <a:pt x="772399" y="384528"/>
                </a:cubicBezTo>
                <a:cubicBezTo>
                  <a:pt x="799069" y="373733"/>
                  <a:pt x="812404" y="369288"/>
                  <a:pt x="838439" y="358493"/>
                </a:cubicBezTo>
                <a:cubicBezTo>
                  <a:pt x="864474" y="347698"/>
                  <a:pt x="882889" y="350238"/>
                  <a:pt x="903844" y="331823"/>
                </a:cubicBezTo>
                <a:cubicBezTo>
                  <a:pt x="924799" y="313408"/>
                  <a:pt x="933054" y="292453"/>
                  <a:pt x="943849" y="265783"/>
                </a:cubicBezTo>
                <a:cubicBezTo>
                  <a:pt x="954644" y="239113"/>
                  <a:pt x="957184" y="225778"/>
                  <a:pt x="957184" y="199743"/>
                </a:cubicBezTo>
                <a:cubicBezTo>
                  <a:pt x="957184" y="173708"/>
                  <a:pt x="959724" y="157833"/>
                  <a:pt x="943849" y="134338"/>
                </a:cubicBezTo>
                <a:cubicBezTo>
                  <a:pt x="927974" y="110843"/>
                  <a:pt x="904479" y="96873"/>
                  <a:pt x="877809" y="80998"/>
                </a:cubicBezTo>
                <a:cubicBezTo>
                  <a:pt x="851139" y="65123"/>
                  <a:pt x="838439" y="65758"/>
                  <a:pt x="811769" y="54963"/>
                </a:cubicBezTo>
                <a:cubicBezTo>
                  <a:pt x="785099" y="44168"/>
                  <a:pt x="772399" y="35913"/>
                  <a:pt x="745729" y="28293"/>
                </a:cubicBezTo>
                <a:cubicBezTo>
                  <a:pt x="719059" y="20673"/>
                  <a:pt x="705724" y="20673"/>
                  <a:pt x="679689" y="15593"/>
                </a:cubicBezTo>
                <a:cubicBezTo>
                  <a:pt x="653654" y="10513"/>
                  <a:pt x="640319" y="4798"/>
                  <a:pt x="614284" y="2258"/>
                </a:cubicBezTo>
                <a:cubicBezTo>
                  <a:pt x="588249" y="-282"/>
                  <a:pt x="574914" y="2258"/>
                  <a:pt x="548244" y="2258"/>
                </a:cubicBezTo>
                <a:cubicBezTo>
                  <a:pt x="521574" y="2258"/>
                  <a:pt x="508874" y="2258"/>
                  <a:pt x="482204" y="2258"/>
                </a:cubicBezTo>
                <a:cubicBezTo>
                  <a:pt x="455534" y="2258"/>
                  <a:pt x="442834" y="-2822"/>
                  <a:pt x="416164" y="2258"/>
                </a:cubicBezTo>
                <a:cubicBezTo>
                  <a:pt x="389494" y="7338"/>
                  <a:pt x="376794" y="14958"/>
                  <a:pt x="350124" y="28293"/>
                </a:cubicBezTo>
                <a:cubicBezTo>
                  <a:pt x="323454" y="41628"/>
                  <a:pt x="313294" y="57503"/>
                  <a:pt x="284084" y="68298"/>
                </a:cubicBezTo>
                <a:cubicBezTo>
                  <a:pt x="254874" y="79093"/>
                  <a:pt x="219949" y="79093"/>
                  <a:pt x="205344" y="80998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419600" y="4806950"/>
            <a:ext cx="957580" cy="439420"/>
          </a:xfrm>
          <a:custGeom>
            <a:avLst/>
            <a:gdLst>
              <a:gd name="connisteX0" fmla="*/ 218043 w 957333"/>
              <a:gd name="connsiteY0" fmla="*/ 94332 h 439490"/>
              <a:gd name="connisteX1" fmla="*/ 152638 w 957333"/>
              <a:gd name="connsiteY1" fmla="*/ 134337 h 439490"/>
              <a:gd name="connisteX2" fmla="*/ 86598 w 957333"/>
              <a:gd name="connsiteY2" fmla="*/ 160372 h 439490"/>
              <a:gd name="connisteX3" fmla="*/ 33893 w 957333"/>
              <a:gd name="connsiteY3" fmla="*/ 226412 h 439490"/>
              <a:gd name="connisteX4" fmla="*/ 7223 w 957333"/>
              <a:gd name="connsiteY4" fmla="*/ 292452 h 439490"/>
              <a:gd name="connisteX5" fmla="*/ 7223 w 957333"/>
              <a:gd name="connsiteY5" fmla="*/ 358492 h 439490"/>
              <a:gd name="connisteX6" fmla="*/ 73263 w 957333"/>
              <a:gd name="connsiteY6" fmla="*/ 384527 h 439490"/>
              <a:gd name="connisteX7" fmla="*/ 139303 w 957333"/>
              <a:gd name="connsiteY7" fmla="*/ 411197 h 439490"/>
              <a:gd name="connisteX8" fmla="*/ 218043 w 957333"/>
              <a:gd name="connsiteY8" fmla="*/ 411197 h 439490"/>
              <a:gd name="connisteX9" fmla="*/ 284083 w 957333"/>
              <a:gd name="connsiteY9" fmla="*/ 411197 h 439490"/>
              <a:gd name="connisteX10" fmla="*/ 350123 w 957333"/>
              <a:gd name="connsiteY10" fmla="*/ 423897 h 439490"/>
              <a:gd name="connisteX11" fmla="*/ 429498 w 957333"/>
              <a:gd name="connsiteY11" fmla="*/ 423897 h 439490"/>
              <a:gd name="connisteX12" fmla="*/ 508238 w 957333"/>
              <a:gd name="connsiteY12" fmla="*/ 437232 h 439490"/>
              <a:gd name="connisteX13" fmla="*/ 574278 w 957333"/>
              <a:gd name="connsiteY13" fmla="*/ 437232 h 439490"/>
              <a:gd name="connisteX14" fmla="*/ 640318 w 957333"/>
              <a:gd name="connsiteY14" fmla="*/ 437232 h 439490"/>
              <a:gd name="connisteX15" fmla="*/ 706358 w 957333"/>
              <a:gd name="connsiteY15" fmla="*/ 411197 h 439490"/>
              <a:gd name="connisteX16" fmla="*/ 772398 w 957333"/>
              <a:gd name="connsiteY16" fmla="*/ 384527 h 439490"/>
              <a:gd name="connisteX17" fmla="*/ 838438 w 957333"/>
              <a:gd name="connsiteY17" fmla="*/ 358492 h 439490"/>
              <a:gd name="connisteX18" fmla="*/ 903843 w 957333"/>
              <a:gd name="connsiteY18" fmla="*/ 331822 h 439490"/>
              <a:gd name="connisteX19" fmla="*/ 943848 w 957333"/>
              <a:gd name="connsiteY19" fmla="*/ 265782 h 439490"/>
              <a:gd name="connisteX20" fmla="*/ 957183 w 957333"/>
              <a:gd name="connsiteY20" fmla="*/ 199742 h 439490"/>
              <a:gd name="connisteX21" fmla="*/ 943848 w 957333"/>
              <a:gd name="connsiteY21" fmla="*/ 134337 h 439490"/>
              <a:gd name="connisteX22" fmla="*/ 877808 w 957333"/>
              <a:gd name="connsiteY22" fmla="*/ 80997 h 439490"/>
              <a:gd name="connisteX23" fmla="*/ 811768 w 957333"/>
              <a:gd name="connsiteY23" fmla="*/ 54962 h 439490"/>
              <a:gd name="connisteX24" fmla="*/ 745728 w 957333"/>
              <a:gd name="connsiteY24" fmla="*/ 28292 h 439490"/>
              <a:gd name="connisteX25" fmla="*/ 679688 w 957333"/>
              <a:gd name="connsiteY25" fmla="*/ 15592 h 439490"/>
              <a:gd name="connisteX26" fmla="*/ 614283 w 957333"/>
              <a:gd name="connsiteY26" fmla="*/ 2257 h 439490"/>
              <a:gd name="connisteX27" fmla="*/ 548243 w 957333"/>
              <a:gd name="connsiteY27" fmla="*/ 2257 h 439490"/>
              <a:gd name="connisteX28" fmla="*/ 482203 w 957333"/>
              <a:gd name="connsiteY28" fmla="*/ 2257 h 439490"/>
              <a:gd name="connisteX29" fmla="*/ 416163 w 957333"/>
              <a:gd name="connsiteY29" fmla="*/ 2257 h 439490"/>
              <a:gd name="connisteX30" fmla="*/ 350123 w 957333"/>
              <a:gd name="connsiteY30" fmla="*/ 28292 h 439490"/>
              <a:gd name="connisteX31" fmla="*/ 284083 w 957333"/>
              <a:gd name="connsiteY31" fmla="*/ 68297 h 439490"/>
              <a:gd name="connisteX32" fmla="*/ 205343 w 957333"/>
              <a:gd name="connsiteY32" fmla="*/ 80997 h 4394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</a:cxnLst>
            <a:rect l="l" t="t" r="r" b="b"/>
            <a:pathLst>
              <a:path w="957333" h="439491">
                <a:moveTo>
                  <a:pt x="218044" y="94333"/>
                </a:moveTo>
                <a:cubicBezTo>
                  <a:pt x="205979" y="101953"/>
                  <a:pt x="178674" y="121003"/>
                  <a:pt x="152639" y="134338"/>
                </a:cubicBezTo>
                <a:cubicBezTo>
                  <a:pt x="126604" y="147673"/>
                  <a:pt x="110094" y="141958"/>
                  <a:pt x="86599" y="160373"/>
                </a:cubicBezTo>
                <a:cubicBezTo>
                  <a:pt x="63104" y="178788"/>
                  <a:pt x="49769" y="199743"/>
                  <a:pt x="33894" y="226413"/>
                </a:cubicBezTo>
                <a:cubicBezTo>
                  <a:pt x="18019" y="253083"/>
                  <a:pt x="12304" y="265783"/>
                  <a:pt x="7224" y="292453"/>
                </a:cubicBezTo>
                <a:cubicBezTo>
                  <a:pt x="2144" y="319123"/>
                  <a:pt x="-6111" y="340078"/>
                  <a:pt x="7224" y="358493"/>
                </a:cubicBezTo>
                <a:cubicBezTo>
                  <a:pt x="20559" y="376908"/>
                  <a:pt x="46594" y="373733"/>
                  <a:pt x="73264" y="384528"/>
                </a:cubicBezTo>
                <a:cubicBezTo>
                  <a:pt x="99934" y="395323"/>
                  <a:pt x="110094" y="406118"/>
                  <a:pt x="139304" y="411198"/>
                </a:cubicBezTo>
                <a:cubicBezTo>
                  <a:pt x="168514" y="416278"/>
                  <a:pt x="188834" y="411198"/>
                  <a:pt x="218044" y="411198"/>
                </a:cubicBezTo>
                <a:cubicBezTo>
                  <a:pt x="247254" y="411198"/>
                  <a:pt x="257414" y="408658"/>
                  <a:pt x="284084" y="411198"/>
                </a:cubicBezTo>
                <a:cubicBezTo>
                  <a:pt x="310754" y="413738"/>
                  <a:pt x="320914" y="421358"/>
                  <a:pt x="350124" y="423898"/>
                </a:cubicBezTo>
                <a:cubicBezTo>
                  <a:pt x="379334" y="426438"/>
                  <a:pt x="397749" y="421358"/>
                  <a:pt x="429499" y="423898"/>
                </a:cubicBezTo>
                <a:cubicBezTo>
                  <a:pt x="461249" y="426438"/>
                  <a:pt x="479029" y="434693"/>
                  <a:pt x="508239" y="437233"/>
                </a:cubicBezTo>
                <a:cubicBezTo>
                  <a:pt x="537449" y="439773"/>
                  <a:pt x="547609" y="437233"/>
                  <a:pt x="574279" y="437233"/>
                </a:cubicBezTo>
                <a:cubicBezTo>
                  <a:pt x="600949" y="437233"/>
                  <a:pt x="613649" y="442313"/>
                  <a:pt x="640319" y="437233"/>
                </a:cubicBezTo>
                <a:cubicBezTo>
                  <a:pt x="666989" y="432153"/>
                  <a:pt x="679689" y="421993"/>
                  <a:pt x="706359" y="411198"/>
                </a:cubicBezTo>
                <a:cubicBezTo>
                  <a:pt x="733029" y="400403"/>
                  <a:pt x="745729" y="395323"/>
                  <a:pt x="772399" y="384528"/>
                </a:cubicBezTo>
                <a:cubicBezTo>
                  <a:pt x="799069" y="373733"/>
                  <a:pt x="812404" y="369288"/>
                  <a:pt x="838439" y="358493"/>
                </a:cubicBezTo>
                <a:cubicBezTo>
                  <a:pt x="864474" y="347698"/>
                  <a:pt x="882889" y="350238"/>
                  <a:pt x="903844" y="331823"/>
                </a:cubicBezTo>
                <a:cubicBezTo>
                  <a:pt x="924799" y="313408"/>
                  <a:pt x="933054" y="292453"/>
                  <a:pt x="943849" y="265783"/>
                </a:cubicBezTo>
                <a:cubicBezTo>
                  <a:pt x="954644" y="239113"/>
                  <a:pt x="957184" y="225778"/>
                  <a:pt x="957184" y="199743"/>
                </a:cubicBezTo>
                <a:cubicBezTo>
                  <a:pt x="957184" y="173708"/>
                  <a:pt x="959724" y="157833"/>
                  <a:pt x="943849" y="134338"/>
                </a:cubicBezTo>
                <a:cubicBezTo>
                  <a:pt x="927974" y="110843"/>
                  <a:pt x="904479" y="96873"/>
                  <a:pt x="877809" y="80998"/>
                </a:cubicBezTo>
                <a:cubicBezTo>
                  <a:pt x="851139" y="65123"/>
                  <a:pt x="838439" y="65758"/>
                  <a:pt x="811769" y="54963"/>
                </a:cubicBezTo>
                <a:cubicBezTo>
                  <a:pt x="785099" y="44168"/>
                  <a:pt x="772399" y="35913"/>
                  <a:pt x="745729" y="28293"/>
                </a:cubicBezTo>
                <a:cubicBezTo>
                  <a:pt x="719059" y="20673"/>
                  <a:pt x="705724" y="20673"/>
                  <a:pt x="679689" y="15593"/>
                </a:cubicBezTo>
                <a:cubicBezTo>
                  <a:pt x="653654" y="10513"/>
                  <a:pt x="640319" y="4798"/>
                  <a:pt x="614284" y="2258"/>
                </a:cubicBezTo>
                <a:cubicBezTo>
                  <a:pt x="588249" y="-282"/>
                  <a:pt x="574914" y="2258"/>
                  <a:pt x="548244" y="2258"/>
                </a:cubicBezTo>
                <a:cubicBezTo>
                  <a:pt x="521574" y="2258"/>
                  <a:pt x="508874" y="2258"/>
                  <a:pt x="482204" y="2258"/>
                </a:cubicBezTo>
                <a:cubicBezTo>
                  <a:pt x="455534" y="2258"/>
                  <a:pt x="442834" y="-2822"/>
                  <a:pt x="416164" y="2258"/>
                </a:cubicBezTo>
                <a:cubicBezTo>
                  <a:pt x="389494" y="7338"/>
                  <a:pt x="376794" y="14958"/>
                  <a:pt x="350124" y="28293"/>
                </a:cubicBezTo>
                <a:cubicBezTo>
                  <a:pt x="323454" y="41628"/>
                  <a:pt x="313294" y="57503"/>
                  <a:pt x="284084" y="68298"/>
                </a:cubicBezTo>
                <a:cubicBezTo>
                  <a:pt x="254874" y="79093"/>
                  <a:pt x="219949" y="79093"/>
                  <a:pt x="205344" y="80998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1400" b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  <p:bldP spid="6" grpId="0" bldLvl="0" animBg="1"/>
      <p:bldP spid="8" grpId="0" bldLvl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定位程序遇过的问题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总结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03825"/>
          </a:xfrm>
        </p:spPr>
        <p:txBody>
          <a:bodyPr/>
          <a:p>
            <a:r>
              <a:rPr lang="zh-CN" altLang="en-US" dirty="0" smtClean="0"/>
              <a:t>综上所述，数据质量问题主要体现在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数据源本身不正确、不完整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操作人员失误或遗漏导致数据不一致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因此，我们需要特别关注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数据正确性 </a:t>
            </a:r>
            <a:r>
              <a:rPr lang="en-US" altLang="zh-CN" dirty="0" smtClean="0"/>
              <a:t>← </a:t>
            </a:r>
            <a:r>
              <a:rPr lang="zh-CN" altLang="en-US" dirty="0" smtClean="0"/>
              <a:t>字段的错误值、缺失值、重复值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数据完整性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← 数据的记录</a:t>
            </a:r>
            <a:r>
              <a:rPr lang="zh-CN" altLang="en-US" dirty="0" smtClean="0">
                <a:sym typeface="+mn-ea"/>
              </a:rPr>
              <a:t>数</a:t>
            </a:r>
            <a:r>
              <a:rPr lang="en-US" altLang="zh-CN" dirty="0" smtClean="0">
                <a:sym typeface="+mn-ea"/>
              </a:rPr>
              <a:t>和</a:t>
            </a:r>
            <a:r>
              <a:rPr lang="zh-CN" altLang="en-US" dirty="0" smtClean="0">
                <a:sym typeface="+mn-ea"/>
              </a:rPr>
              <a:t>字段</a:t>
            </a:r>
            <a:r>
              <a:rPr lang="en-US" altLang="zh-CN" dirty="0" smtClean="0">
                <a:sym typeface="+mn-ea"/>
              </a:rPr>
              <a:t>是否完整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 smtClean="0"/>
              <a:t>数据一致性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← </a:t>
            </a:r>
            <a:r>
              <a:rPr lang="zh-CN" altLang="en-US" dirty="0" smtClean="0">
                <a:sym typeface="+mn-ea"/>
              </a:rPr>
              <a:t>历史结果对比，趋势应保持一致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29066" y="285357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829374"/>
            <a:ext cx="281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定位程序遇过的问题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29066" y="344027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440244"/>
            <a:ext cx="310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使用质量看板定位问题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37944" y="402408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56835" y="4034213"/>
            <a:ext cx="2113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报表工具使用简介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19668" y="2244958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31630" y="2447878"/>
                <a:ext cx="567266" cy="429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38559" y="2255091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使用质量看板</a:t>
            </a:r>
            <a:r>
              <a:rPr lang="zh-CN" altLang="en-US" dirty="0" smtClean="0">
                <a:sym typeface="+mn-ea"/>
              </a:rPr>
              <a:t>协助</a:t>
            </a:r>
            <a:r>
              <a:rPr lang="en-US" altLang="zh-CN" dirty="0" smtClean="0">
                <a:sym typeface="+mn-ea"/>
              </a:rPr>
              <a:t>定位问题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03825"/>
          </a:xfrm>
        </p:spPr>
        <p:txBody>
          <a:bodyPr/>
          <a:p>
            <a:r>
              <a:rPr lang="zh-CN" altLang="en-US" dirty="0" smtClean="0"/>
              <a:t>告警看板</a:t>
            </a:r>
            <a:endParaRPr lang="zh-CN" altLang="en-US" dirty="0" smtClean="0"/>
          </a:p>
          <a:p>
            <a:r>
              <a:rPr lang="zh-CN" altLang="en-US" dirty="0" smtClean="0"/>
              <a:t>事前看板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主要针对数据的正确性、完整性</a:t>
            </a:r>
            <a:endParaRPr lang="zh-CN" altLang="en-US" dirty="0" smtClean="0"/>
          </a:p>
          <a:p>
            <a:r>
              <a:rPr lang="zh-CN" altLang="en-US" dirty="0" smtClean="0"/>
              <a:t>事中看板</a:t>
            </a:r>
            <a:endParaRPr lang="zh-CN" altLang="en-US" dirty="0" smtClean="0"/>
          </a:p>
          <a:p>
            <a:r>
              <a:rPr lang="zh-CN" altLang="en-US" dirty="0" smtClean="0"/>
              <a:t>事后看板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对结果的一致性进行比较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使用质量看板</a:t>
            </a:r>
            <a:r>
              <a:rPr lang="zh-CN" altLang="en-US" dirty="0" smtClean="0">
                <a:sym typeface="+mn-ea"/>
              </a:rPr>
              <a:t>协助</a:t>
            </a:r>
            <a:r>
              <a:rPr lang="en-US" altLang="zh-CN" dirty="0" smtClean="0">
                <a:sym typeface="+mn-ea"/>
              </a:rPr>
              <a:t>定位问题/告警看板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告警看板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1760220"/>
            <a:ext cx="4524375" cy="3667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95" y="2268220"/>
            <a:ext cx="4524375" cy="3667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05" y="2651125"/>
            <a:ext cx="4524375" cy="36671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使用质量看板</a:t>
            </a:r>
            <a:r>
              <a:rPr lang="zh-CN" altLang="en-US" dirty="0" smtClean="0">
                <a:sym typeface="+mn-ea"/>
              </a:rPr>
              <a:t>协助</a:t>
            </a:r>
            <a:r>
              <a:rPr lang="en-US" altLang="zh-CN" dirty="0" smtClean="0">
                <a:sym typeface="+mn-ea"/>
              </a:rPr>
              <a:t>定位问题/事前看板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事前看板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表级别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757680"/>
            <a:ext cx="4476750" cy="428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2149475"/>
            <a:ext cx="4476750" cy="4010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2481580"/>
            <a:ext cx="4476750" cy="4286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925" y="2114550"/>
            <a:ext cx="4476750" cy="42862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使用质量看板</a:t>
            </a:r>
            <a:r>
              <a:rPr lang="zh-CN" altLang="en-US" dirty="0" smtClean="0">
                <a:sym typeface="+mn-ea"/>
              </a:rPr>
              <a:t>协助</a:t>
            </a:r>
            <a:r>
              <a:rPr lang="en-US" altLang="zh-CN" dirty="0" smtClean="0">
                <a:sym typeface="+mn-ea"/>
              </a:rPr>
              <a:t>定位问题/事前看板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事前看板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字段级别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734820"/>
            <a:ext cx="4476750" cy="3667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204720"/>
            <a:ext cx="4476750" cy="3667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620" y="2733675"/>
            <a:ext cx="9001125" cy="3667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0" y="3352800"/>
            <a:ext cx="8991600" cy="304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61597 -0.001111 " pathEditMode="relative" rAng="0" ptsTypes="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使用质量看板</a:t>
            </a:r>
            <a:r>
              <a:rPr lang="zh-CN" altLang="en-US" dirty="0" smtClean="0">
                <a:sym typeface="+mn-ea"/>
              </a:rPr>
              <a:t>协助</a:t>
            </a:r>
            <a:r>
              <a:rPr lang="en-US" altLang="zh-CN" dirty="0" smtClean="0">
                <a:sym typeface="+mn-ea"/>
              </a:rPr>
              <a:t>定位问题/事前看板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事前看板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字段级别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" y="1696720"/>
            <a:ext cx="9001125" cy="2524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" y="2442845"/>
            <a:ext cx="8905875" cy="2428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" y="3052445"/>
            <a:ext cx="8982075" cy="2428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" y="1476375"/>
            <a:ext cx="9096375" cy="5524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使用质量看板</a:t>
            </a:r>
            <a:r>
              <a:rPr lang="zh-CN" altLang="en-US" dirty="0" smtClean="0">
                <a:sym typeface="+mn-ea"/>
              </a:rPr>
              <a:t>协助</a:t>
            </a:r>
            <a:r>
              <a:rPr lang="en-US" altLang="zh-CN" dirty="0" smtClean="0">
                <a:sym typeface="+mn-ea"/>
              </a:rPr>
              <a:t>定位问题/事中看板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p>
            <a:pPr algn="r"/>
            <a:r>
              <a:rPr lang="zh-CN" altLang="en-US" dirty="0" smtClean="0"/>
              <a:t>事中</a:t>
            </a:r>
            <a:r>
              <a:rPr lang="zh-CN" altLang="en-US" dirty="0" smtClean="0"/>
              <a:t>看板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29066" y="285357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829374"/>
            <a:ext cx="281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定位程序遇过的问题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29066" y="344027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440244"/>
            <a:ext cx="3078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使用质量看板</a:t>
            </a:r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协助定位问题</a:t>
            </a:r>
            <a:endParaRPr lang="en-US" altLang="zh-CN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37944" y="402408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56835" y="4034213"/>
            <a:ext cx="2113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报表工具使用简介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19668" y="2244958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31630" y="2447878"/>
                <a:ext cx="567266" cy="429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38559" y="2255091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使用质量看板</a:t>
            </a:r>
            <a:r>
              <a:rPr lang="zh-CN" altLang="en-US" dirty="0" smtClean="0">
                <a:sym typeface="+mn-ea"/>
              </a:rPr>
              <a:t>协助</a:t>
            </a:r>
            <a:r>
              <a:rPr lang="en-US" altLang="zh-CN" dirty="0" smtClean="0">
                <a:sym typeface="+mn-ea"/>
              </a:rPr>
              <a:t>定位问题/事后看板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 dirty="0" smtClean="0"/>
              <a:t>事后看板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采集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1744980"/>
            <a:ext cx="9001125" cy="4286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2216150"/>
            <a:ext cx="9001125" cy="42862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使用质量看板</a:t>
            </a:r>
            <a:r>
              <a:rPr lang="zh-CN" altLang="en-US" dirty="0" smtClean="0">
                <a:sym typeface="+mn-ea"/>
              </a:rPr>
              <a:t>协助</a:t>
            </a:r>
            <a:r>
              <a:rPr lang="en-US" altLang="zh-CN" dirty="0" smtClean="0">
                <a:sym typeface="+mn-ea"/>
              </a:rPr>
              <a:t>定位问题/事后看板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 dirty="0" smtClean="0"/>
              <a:t>事后看板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计算结果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1736725"/>
            <a:ext cx="9001125" cy="3667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1882775"/>
            <a:ext cx="8972550" cy="4286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" y="2355850"/>
            <a:ext cx="8982075" cy="304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" y="1736725"/>
            <a:ext cx="8991600" cy="42862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29066" y="285357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829374"/>
            <a:ext cx="281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定位程序遇过的问题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29066" y="344027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440244"/>
            <a:ext cx="310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使用质量看板定位问题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37944" y="402408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56835" y="4035483"/>
            <a:ext cx="2113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报表工具使用简介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19668" y="2244958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31630" y="2447878"/>
                <a:ext cx="567266" cy="429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38559" y="2255091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报表工具使用简介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 dirty="0" smtClean="0"/>
              <a:t>报表工具使用简介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p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668588"/>
            <a:ext cx="562610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为什么需要数据质量管理？</a:t>
            </a:r>
            <a:endParaRPr lang="zh-CN" altLang="en-US" dirty="0"/>
          </a:p>
          <a:p>
            <a:pPr lvl="1"/>
            <a:r>
              <a:rPr lang="zh-CN" altLang="en-US" dirty="0" smtClean="0"/>
              <a:t>系统中的数据流转和处理环节越来越多，数据管理越来越复杂，数据出错的环节也就越显增多；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由于数据出错，不仅使我们的产品质量不可靠，也使我们花费大量时间在排查数据错误上；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为了节省时间、提升产品质量，有必要进行严格的数据质量监控；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534275" cy="576064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7584" y="1196752"/>
            <a:ext cx="817336" cy="81733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518265" y="1907922"/>
            <a:ext cx="572332" cy="5723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748398" y="4661503"/>
            <a:ext cx="687982" cy="6879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29066" y="2853576"/>
            <a:ext cx="910013" cy="360000"/>
            <a:chOff x="4935715" y="1778260"/>
            <a:chExt cx="910013" cy="36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47" name="圆角矩形 88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8" name="圆角矩形 89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6721164" y="2447877"/>
                <a:ext cx="588196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9" name="TextBox 45"/>
          <p:cNvSpPr txBox="1"/>
          <p:nvPr/>
        </p:nvSpPr>
        <p:spPr>
          <a:xfrm>
            <a:off x="5856847" y="2829374"/>
            <a:ext cx="281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定位程序遇过的</a:t>
            </a:r>
            <a:r>
              <a:rPr lang="zh-CN" altLang="en-US" sz="2000" b="1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000" b="1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4929066" y="3440271"/>
            <a:ext cx="910013" cy="359410"/>
            <a:chOff x="4935715" y="1778260"/>
            <a:chExt cx="910013" cy="360000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155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" name="矩形 153"/>
              <p:cNvSpPr/>
              <p:nvPr/>
            </p:nvSpPr>
            <p:spPr>
              <a:xfrm>
                <a:off x="6721166" y="2447877"/>
                <a:ext cx="588194" cy="430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7" name="TextBox 240"/>
          <p:cNvSpPr txBox="1"/>
          <p:nvPr/>
        </p:nvSpPr>
        <p:spPr>
          <a:xfrm>
            <a:off x="5856847" y="3440244"/>
            <a:ext cx="3078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使用质量看板</a:t>
            </a:r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协助定位问题</a:t>
            </a:r>
            <a:endParaRPr lang="en-US" altLang="zh-CN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08669" y="3469522"/>
            <a:ext cx="343991" cy="34399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2225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1619672" y="2393207"/>
            <a:ext cx="2446374" cy="3130430"/>
            <a:chOff x="3706622" y="1702991"/>
            <a:chExt cx="2056861" cy="2632003"/>
          </a:xfrm>
        </p:grpSpPr>
        <p:sp>
          <p:nvSpPr>
            <p:cNvPr id="176" name="椭圆 175"/>
            <p:cNvSpPr/>
            <p:nvPr/>
          </p:nvSpPr>
          <p:spPr>
            <a:xfrm>
              <a:off x="3706622" y="1735827"/>
              <a:ext cx="1730756" cy="173075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68300" dist="1397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圆角矩形 169"/>
            <p:cNvSpPr/>
            <p:nvPr/>
          </p:nvSpPr>
          <p:spPr>
            <a:xfrm rot="2700000">
              <a:off x="3664932" y="2236443"/>
              <a:ext cx="2632003" cy="156509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3841081" y="1870286"/>
              <a:ext cx="1461839" cy="14618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3048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Freeform 44"/>
            <p:cNvSpPr/>
            <p:nvPr/>
          </p:nvSpPr>
          <p:spPr bwMode="auto">
            <a:xfrm>
              <a:off x="5234245" y="2786297"/>
              <a:ext cx="12959" cy="18514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0 w 3"/>
                <a:gd name="T5" fmla="*/ 2 h 4"/>
                <a:gd name="T6" fmla="*/ 1 w 3"/>
                <a:gd name="T7" fmla="*/ 3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3 h 4"/>
                <a:gd name="T14" fmla="*/ 3 w 3"/>
                <a:gd name="T15" fmla="*/ 2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861175" y="2912627"/>
            <a:ext cx="1511044" cy="1121405"/>
            <a:chOff x="2149207" y="2375169"/>
            <a:chExt cx="1511044" cy="1121405"/>
          </a:xfrm>
        </p:grpSpPr>
        <p:sp>
          <p:nvSpPr>
            <p:cNvPr id="181" name="TextBox 41"/>
            <p:cNvSpPr txBox="1"/>
            <p:nvPr/>
          </p:nvSpPr>
          <p:spPr>
            <a:xfrm>
              <a:off x="2218831" y="2375169"/>
              <a:ext cx="144142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6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6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42"/>
            <p:cNvSpPr txBox="1"/>
            <p:nvPr/>
          </p:nvSpPr>
          <p:spPr>
            <a:xfrm>
              <a:off x="2149207" y="3096464"/>
              <a:ext cx="1311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</a:rPr>
                <a:t>CONTENTS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37944" y="4024080"/>
            <a:ext cx="910013" cy="359410"/>
            <a:chOff x="4935715" y="1778260"/>
            <a:chExt cx="910013" cy="360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36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6729715" y="2447878"/>
                <a:ext cx="571097" cy="43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TextBox 240"/>
          <p:cNvSpPr txBox="1"/>
          <p:nvPr/>
        </p:nvSpPr>
        <p:spPr>
          <a:xfrm>
            <a:off x="5856835" y="4034213"/>
            <a:ext cx="2113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报表工具使用简介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19668" y="2244958"/>
            <a:ext cx="910013" cy="359410"/>
            <a:chOff x="4935715" y="1778260"/>
            <a:chExt cx="910013" cy="360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845728" y="1778260"/>
              <a:ext cx="0" cy="360000"/>
            </a:xfrm>
            <a:prstGeom prst="line">
              <a:avLst/>
            </a:prstGeom>
            <a:ln w="6350">
              <a:solidFill>
                <a:srgbClr val="4D4D4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935715" y="1780963"/>
              <a:ext cx="822743" cy="354595"/>
              <a:chOff x="6225354" y="2411080"/>
              <a:chExt cx="1096990" cy="4727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225354" y="2411080"/>
                <a:ext cx="1096990" cy="472793"/>
                <a:chOff x="2207939" y="2018653"/>
                <a:chExt cx="6978844" cy="1220496"/>
              </a:xfrm>
            </p:grpSpPr>
            <p:sp>
              <p:nvSpPr>
                <p:cNvPr id="44" name="圆角矩形 245"/>
                <p:cNvSpPr/>
                <p:nvPr/>
              </p:nvSpPr>
              <p:spPr>
                <a:xfrm>
                  <a:off x="2207939" y="2018653"/>
                  <a:ext cx="6978844" cy="12204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C000"/>
                </a:solidFill>
                <a:ln w="31750">
                  <a:gradFill flip="none" rotWithShape="1">
                    <a:gsLst>
                      <a:gs pos="0">
                        <a:srgbClr val="CDCDCD"/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27000" dist="63500" dir="13500000">
                    <a:schemeClr val="tx1">
                      <a:lumMod val="65000"/>
                      <a:lumOff val="35000"/>
                      <a:alpha val="49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圆角矩形 246"/>
                <p:cNvSpPr/>
                <p:nvPr/>
              </p:nvSpPr>
              <p:spPr>
                <a:xfrm>
                  <a:off x="2252045" y="2038293"/>
                  <a:ext cx="2901718" cy="1151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  <a:effectLst>
                  <a:outerShdw blurRad="50800" dist="12700" dir="2700000" algn="tl" rotWithShape="0">
                    <a:schemeClr val="tx1">
                      <a:lumMod val="65000"/>
                      <a:lumOff val="35000"/>
                      <a:alpha val="6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 prstMaterial="softEdge">
                  <a:bevelT w="57150" h="127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6731630" y="2447878"/>
                <a:ext cx="567266" cy="429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algn="ctr"/>
                <a:r>
                  <a:rPr lang="en-US" altLang="zh-CN" sz="1500" spc="75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" name="TextBox 240"/>
          <p:cNvSpPr txBox="1"/>
          <p:nvPr/>
        </p:nvSpPr>
        <p:spPr>
          <a:xfrm>
            <a:off x="5838559" y="2255091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spc="300" dirty="0" smtClean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1600" spc="300" dirty="0" smtClean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定位程序遇过的问题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定位程序常见的问题</a:t>
            </a:r>
            <a:endParaRPr lang="zh-CN" altLang="en-US" dirty="0"/>
          </a:p>
          <a:p>
            <a:pPr lvl="1"/>
            <a:r>
              <a:rPr lang="zh-CN" altLang="en-US" dirty="0" smtClean="0"/>
              <a:t>数据缺失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数据异常</a:t>
            </a:r>
            <a:r>
              <a:rPr lang="zh-CN" altLang="en-US" dirty="0" smtClean="0"/>
              <a:t>类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定位程序遇过的问题</a:t>
            </a:r>
            <a:r>
              <a:rPr lang="en-US" altLang="zh-CN" dirty="0" smtClean="0">
                <a:sym typeface="+mn-ea"/>
              </a:rPr>
              <a:t>/数据缺失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案例一：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省市：陕西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时间：</a:t>
            </a:r>
            <a:r>
              <a:rPr lang="en-US" altLang="zh-CN" dirty="0" smtClean="0"/>
              <a:t>2020/04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问题现象：安康市连续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个月没有</a:t>
            </a:r>
            <a:r>
              <a:rPr lang="en-US" altLang="zh-CN" dirty="0" smtClean="0"/>
              <a:t>mro</a:t>
            </a:r>
            <a:r>
              <a:rPr lang="zh-CN" altLang="en-US" dirty="0" smtClean="0"/>
              <a:t>数据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问题原因：华为采集服务器把现场人员拉黑了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定位程序遇过的问题</a:t>
            </a:r>
            <a:r>
              <a:rPr lang="en-US" altLang="zh-CN" dirty="0" smtClean="0">
                <a:sym typeface="+mn-ea"/>
              </a:rPr>
              <a:t>/数据缺失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案例二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省市：辽宁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时间：</a:t>
            </a:r>
            <a:r>
              <a:rPr lang="en-US" altLang="zh-CN" dirty="0" smtClean="0"/>
              <a:t>2020/05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问题现象：没有</a:t>
            </a:r>
            <a:r>
              <a:rPr lang="en-US" altLang="zh-CN" dirty="0" smtClean="0"/>
              <a:t>mro</a:t>
            </a:r>
            <a:r>
              <a:rPr lang="zh-CN" altLang="en-US" dirty="0" smtClean="0"/>
              <a:t>结果数据输出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问题原因：</a:t>
            </a:r>
            <a:r>
              <a:rPr lang="en-US" altLang="zh-CN" dirty="0" smtClean="0"/>
              <a:t>mro</a:t>
            </a:r>
            <a:r>
              <a:rPr lang="zh-CN" altLang="en-US" dirty="0" smtClean="0"/>
              <a:t>数据路径配置错误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定位程序遇过的问题</a:t>
            </a:r>
            <a:r>
              <a:rPr lang="en-US" altLang="zh-CN" dirty="0" smtClean="0">
                <a:sym typeface="+mn-ea"/>
              </a:rPr>
              <a:t>/数据缺失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案例三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省市：山东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时间：</a:t>
            </a:r>
            <a:r>
              <a:rPr lang="en-US" altLang="zh-CN" dirty="0" smtClean="0"/>
              <a:t>2020/06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问题现象：</a:t>
            </a:r>
            <a:r>
              <a:rPr lang="en-US" altLang="zh-CN" dirty="0" smtClean="0"/>
              <a:t>mdt</a:t>
            </a:r>
            <a:r>
              <a:rPr lang="zh-CN" altLang="en-US" dirty="0" smtClean="0"/>
              <a:t>中兴小区只有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问题原因：</a:t>
            </a:r>
            <a:r>
              <a:rPr lang="en-US" altLang="zh-CN" dirty="0" smtClean="0"/>
              <a:t>mdt</a:t>
            </a:r>
            <a:r>
              <a:rPr lang="zh-CN" altLang="en-US" dirty="0" smtClean="0"/>
              <a:t>小区配置的字段错误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定位程序遇过的问题</a:t>
            </a:r>
            <a:r>
              <a:rPr lang="en-US" altLang="zh-CN" dirty="0" smtClean="0">
                <a:sym typeface="+mn-ea"/>
              </a:rPr>
              <a:t>/数据</a:t>
            </a:r>
            <a:r>
              <a:rPr lang="zh-CN" altLang="en-US" dirty="0" smtClean="0">
                <a:sym typeface="+mn-ea"/>
              </a:rPr>
              <a:t>异常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/>
              <a:t>案例四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省市：内蒙古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时间：</a:t>
            </a:r>
            <a:r>
              <a:rPr lang="en-US" altLang="zh-CN" dirty="0" smtClean="0"/>
              <a:t>2020/05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问题现象：采样点定位上的比例在4月某段时间是15%左右，别的时间是1%到2%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问题原因：常驻用户回填没有回填上位置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00872eb7-ea99-454e-8d65-466dfa1446ad}"/>
</p:tagLst>
</file>

<file path=ppt/theme/theme1.xml><?xml version="1.0" encoding="utf-8"?>
<a:theme xmlns:a="http://schemas.openxmlformats.org/drawingml/2006/main" name="2_移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移动1">
      <a:majorFont>
        <a:latin typeface="华文细黑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wrap="square" rtlCol="0" anchor="ctr">
        <a:noAutofit/>
      </a:bodyPr>
      <a:lstStyle>
        <a:defPPr algn="ctr">
          <a:lnSpc>
            <a:spcPct val="130000"/>
          </a:lnSpc>
          <a:buClr>
            <a:srgbClr val="0000FF"/>
          </a:buClr>
          <a:buFont typeface="Wingdings" panose="05000000000000000000" pitchFamily="2" charset="2"/>
          <a:buChar char="p"/>
          <a:defRPr sz="1400" b="0" dirty="0" smtClean="0">
            <a:solidFill>
              <a:srgbClr val="000000"/>
            </a:solidFill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移动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移动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移动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WPS 演示</Application>
  <PresentationFormat>全屏显示(4:3)</PresentationFormat>
  <Paragraphs>254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楷体_GB2312</vt:lpstr>
      <vt:lpstr>Times New Roman</vt:lpstr>
      <vt:lpstr>黑体</vt:lpstr>
      <vt:lpstr>微软雅黑</vt:lpstr>
      <vt:lpstr>华文细黑</vt:lpstr>
      <vt:lpstr>Calibri</vt:lpstr>
      <vt:lpstr>Verdana</vt:lpstr>
      <vt:lpstr>Arial Unicode MS</vt:lpstr>
      <vt:lpstr>新宋体</vt:lpstr>
      <vt:lpstr>2_移动1</vt:lpstr>
      <vt:lpstr>PowerPoint 演示文稿</vt:lpstr>
      <vt:lpstr>内容提纲</vt:lpstr>
      <vt:lpstr>背景介绍</vt:lpstr>
      <vt:lpstr>内容提纲</vt:lpstr>
      <vt:lpstr>定位程序遇过的问题</vt:lpstr>
      <vt:lpstr>定位程序遇过的问题/数据缺失</vt:lpstr>
      <vt:lpstr>定位程序遇过的问题/数据缺失</vt:lpstr>
      <vt:lpstr>定位程序遇过的问题/数据缺失</vt:lpstr>
      <vt:lpstr>定位程序遇过的问题/数据异常</vt:lpstr>
      <vt:lpstr>定位程序遇过的问题/数据异常</vt:lpstr>
      <vt:lpstr>定位程序遇过的问题/归纳</vt:lpstr>
      <vt:lpstr>定位程序遇过的问题/总结</vt:lpstr>
      <vt:lpstr>内容提纲</vt:lpstr>
      <vt:lpstr>使用质量看板协助定位问题</vt:lpstr>
      <vt:lpstr>使用质量看板协助定位问题/告警看板</vt:lpstr>
      <vt:lpstr>使用质量看板协助定位问题/事前看板</vt:lpstr>
      <vt:lpstr>使用质量看板协助定位问题/事前看板</vt:lpstr>
      <vt:lpstr>使用质量看板协助定位问题/事前看板</vt:lpstr>
      <vt:lpstr>使用质量看板协助定位问题/事中看板</vt:lpstr>
      <vt:lpstr>使用质量看板协助定位问题/事后看板</vt:lpstr>
      <vt:lpstr>使用质量看板协助定位问题/事后看板</vt:lpstr>
      <vt:lpstr>内容提纲</vt:lpstr>
      <vt:lpstr>报表工具使用简介</vt:lpstr>
      <vt:lpstr>PowerPoint 演示文稿</vt:lpstr>
    </vt:vector>
  </TitlesOfParts>
  <Company>GMCC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曾长江</dc:creator>
  <cp:lastModifiedBy>yangmanman</cp:lastModifiedBy>
  <cp:revision>4463</cp:revision>
  <dcterms:created xsi:type="dcterms:W3CDTF">2012-01-15T06:49:00Z</dcterms:created>
  <dcterms:modified xsi:type="dcterms:W3CDTF">2020-11-10T10:56:49Z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