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882" r:id="rId3"/>
    <p:sldId id="1215" r:id="rId5"/>
    <p:sldId id="1423" r:id="rId6"/>
    <p:sldId id="1319" r:id="rId7"/>
    <p:sldId id="1438" r:id="rId8"/>
    <p:sldId id="1426" r:id="rId9"/>
    <p:sldId id="1428" r:id="rId10"/>
    <p:sldId id="1427" r:id="rId11"/>
    <p:sldId id="1439" r:id="rId12"/>
    <p:sldId id="1430" r:id="rId13"/>
    <p:sldId id="1436" r:id="rId14"/>
    <p:sldId id="1434" r:id="rId15"/>
    <p:sldId id="1435" r:id="rId16"/>
    <p:sldId id="143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EC67F"/>
    <a:srgbClr val="FF6600"/>
    <a:srgbClr val="FFD13F"/>
    <a:srgbClr val="FFE699"/>
    <a:srgbClr val="F4B084"/>
    <a:srgbClr val="C9B7DD"/>
    <a:srgbClr val="0089F0"/>
    <a:srgbClr val="FFE5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72" d="100"/>
          <a:sy n="72" d="100"/>
        </p:scale>
        <p:origin x="1146" y="54"/>
      </p:cViewPr>
      <p:guideLst>
        <p:guide orient="horz" pos="2240"/>
        <p:guide pos="2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988"/>
        <p:guide pos="22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每个并发度插入</a:t>
            </a:r>
            <a:r>
              <a:rPr lang="en-US" altLang="zh-CN"/>
              <a:t>1000</a:t>
            </a:r>
            <a:r>
              <a:rPr lang="zh-CN" altLang="en-US"/>
              <a:t>条数据耗时误差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50035555555556"/>
          <c:y val="0.177083333333333"/>
          <c:w val="0.645797777777778"/>
          <c:h val="0.571342592592593"/>
        </c:manualLayout>
      </c:layout>
      <c:lineChart>
        <c:grouping val="standard"/>
        <c:varyColors val="0"/>
        <c:ser>
          <c:idx val="1"/>
          <c:order val="0"/>
          <c:tx>
            <c:strRef>
              <c:f>[工作簿1]Sheet1!$A$7</c:f>
              <c:strCache>
                <c:ptCount val="1"/>
                <c:pt idx="0">
                  <c:v>ConcurrentLinkedQueue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[工作簿1]Sheet1!$B$6:$D$6</c:f>
              <c:strCache>
                <c:ptCount val="3"/>
                <c:pt idx="0">
                  <c:v>并发度1</c:v>
                </c:pt>
                <c:pt idx="1">
                  <c:v>并发度4</c:v>
                </c:pt>
                <c:pt idx="2">
                  <c:v>并发度8</c:v>
                </c:pt>
              </c:strCache>
            </c:strRef>
          </c:cat>
          <c:val>
            <c:numRef>
              <c:f>[工作簿1]Sheet1!$B$7:$D$7</c:f>
              <c:numCache>
                <c:formatCode>General</c:formatCode>
                <c:ptCount val="3"/>
                <c:pt idx="0">
                  <c:v>17.912</c:v>
                </c:pt>
                <c:pt idx="1">
                  <c:v>33</c:v>
                </c:pt>
                <c:pt idx="2">
                  <c:v>1364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[工作簿1]Sheet1!$A$8</c:f>
              <c:strCache>
                <c:ptCount val="1"/>
                <c:pt idx="0">
                  <c:v>LinkedBlockingDeque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[工作簿1]Sheet1!$B$6:$D$6</c:f>
              <c:strCache>
                <c:ptCount val="3"/>
                <c:pt idx="0">
                  <c:v>并发度1</c:v>
                </c:pt>
                <c:pt idx="1">
                  <c:v>并发度4</c:v>
                </c:pt>
                <c:pt idx="2">
                  <c:v>并发度8</c:v>
                </c:pt>
              </c:strCache>
            </c:strRef>
          </c:cat>
          <c:val>
            <c:numRef>
              <c:f>[工作簿1]Sheet1!$B$8:$D$8</c:f>
              <c:numCache>
                <c:formatCode>General</c:formatCode>
                <c:ptCount val="3"/>
                <c:pt idx="0">
                  <c:v>47</c:v>
                </c:pt>
                <c:pt idx="1">
                  <c:v>67</c:v>
                </c:pt>
                <c:pt idx="2">
                  <c:v>2917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71585493"/>
        <c:axId val="793823807"/>
      </c:lineChart>
      <c:catAx>
        <c:axId val="67158549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3823807"/>
        <c:crosses val="autoZero"/>
        <c:auto val="1"/>
        <c:lblAlgn val="ctr"/>
        <c:lblOffset val="100"/>
        <c:noMultiLvlLbl val="0"/>
      </c:catAx>
      <c:valAx>
        <c:axId val="79382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毫秒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158549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客户直接感知的产品质量；客户非直接感知、对生产力有影响的代码质量；持续集成中及其重要的一道保险。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2288" y="1775718"/>
            <a:ext cx="66602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移动集团位置大数据信令采集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引擎巧用及程序改进优化之路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2022.3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SDTP C/S</a:t>
            </a:r>
            <a:r>
              <a:rPr lang="zh-CN" altLang="en-US" dirty="0"/>
              <a:t>程序改善优化之路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03825"/>
          </a:xfrm>
        </p:spPr>
        <p:txBody>
          <a:bodyPr/>
          <a:lstStyle/>
          <a:p>
            <a:pPr lvl="1"/>
            <a:r>
              <a:rPr lang="zh-CN" altLang="en-US" dirty="0"/>
              <a:t>原始实现</a:t>
            </a:r>
            <a:endParaRPr lang="zh-CN" altLang="en-US" dirty="0"/>
          </a:p>
          <a:p>
            <a:pPr lvl="2"/>
            <a:r>
              <a:rPr lang="zh-CN" altLang="en-US" dirty="0"/>
              <a:t>实现最基本客户端发送</a:t>
            </a:r>
            <a:r>
              <a:rPr lang="en-US" altLang="zh-CN" dirty="0"/>
              <a:t>/</a:t>
            </a:r>
            <a:r>
              <a:rPr lang="zh-CN" altLang="en-US" dirty="0"/>
              <a:t>服务端接收的功能</a:t>
            </a:r>
            <a:endParaRPr lang="zh-CN" altLang="en-US" dirty="0"/>
          </a:p>
          <a:p>
            <a:pPr lvl="2"/>
            <a:r>
              <a:rPr lang="zh-CN" altLang="en-US" dirty="0"/>
              <a:t>客户端</a:t>
            </a:r>
            <a:r>
              <a:rPr lang="en-US" altLang="zh-CN" dirty="0"/>
              <a:t>/</a:t>
            </a:r>
            <a:r>
              <a:rPr lang="zh-CN" altLang="en-US" dirty="0"/>
              <a:t>服务端挂掉了怎么办？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zh-CN" altLang="en-US" sz="2400" dirty="0">
                <a:solidFill>
                  <a:srgbClr val="00B050"/>
                </a:solidFill>
              </a:rPr>
              <a:t>健壮性</a:t>
            </a:r>
            <a:r>
              <a:rPr lang="zh-CN" altLang="en-US" sz="2400" dirty="0"/>
              <a:t>改善</a:t>
            </a:r>
            <a:endParaRPr lang="zh-CN" altLang="en-US" sz="2400" dirty="0"/>
          </a:p>
          <a:p>
            <a:pPr lvl="2"/>
            <a:r>
              <a:rPr lang="zh-CN" altLang="en-US" sz="2000" dirty="0"/>
              <a:t>客户端 </a:t>
            </a:r>
            <a:r>
              <a:rPr lang="en-US" altLang="zh-CN" sz="2000" dirty="0"/>
              <a:t>→ </a:t>
            </a:r>
            <a:r>
              <a:rPr lang="zh-CN" altLang="en-US" sz="2000" dirty="0"/>
              <a:t>超时重连</a:t>
            </a:r>
            <a:r>
              <a:rPr lang="en-US" altLang="zh-CN" sz="2000" dirty="0"/>
              <a:t>/</a:t>
            </a:r>
            <a:r>
              <a:rPr lang="zh-CN" altLang="en-US" sz="2000" dirty="0"/>
              <a:t>链路检测</a:t>
            </a:r>
            <a:endParaRPr lang="zh-CN" altLang="en-US" sz="2000" dirty="0"/>
          </a:p>
          <a:p>
            <a:pPr lvl="2"/>
            <a:r>
              <a:rPr lang="zh-CN" altLang="en-US" sz="2000" dirty="0"/>
              <a:t>服务端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→ </a:t>
            </a:r>
            <a:r>
              <a:rPr lang="zh-CN" altLang="en-US" dirty="0">
                <a:sym typeface="+mn-ea"/>
              </a:rPr>
              <a:t>链路老化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数据丢失怎么办？</a:t>
            </a:r>
            <a:endParaRPr lang="zh-CN" altLang="en-US" sz="2400" dirty="0">
              <a:sym typeface="+mn-ea"/>
            </a:endParaRPr>
          </a:p>
          <a:p>
            <a:pPr lvl="2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SDTP C/S</a:t>
            </a:r>
            <a:r>
              <a:rPr lang="zh-CN" altLang="en-US" dirty="0"/>
              <a:t>程序改善优化之路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03825"/>
          </a:xfrm>
        </p:spPr>
        <p:txBody>
          <a:bodyPr/>
          <a:lstStyle/>
          <a:p>
            <a:pPr lvl="1"/>
            <a:r>
              <a:rPr lang="zh-CN" altLang="en-US" sz="2400" dirty="0">
                <a:solidFill>
                  <a:srgbClr val="00B050"/>
                </a:solidFill>
                <a:sym typeface="+mn-ea"/>
              </a:rPr>
              <a:t>可靠性</a:t>
            </a:r>
            <a:r>
              <a:rPr lang="zh-CN" altLang="en-US" sz="2400" dirty="0">
                <a:sym typeface="+mn-ea"/>
              </a:rPr>
              <a:t>改善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服务端收到数据后发送回执</a:t>
            </a:r>
            <a:endParaRPr lang="zh-CN" altLang="en-US" sz="20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降低网络吞吐量怎么办？</a:t>
            </a:r>
            <a:endParaRPr lang="en-US" altLang="zh-CN" sz="2000" dirty="0">
              <a:sym typeface="+mn-ea"/>
            </a:endParaRPr>
          </a:p>
          <a:p>
            <a:pPr lvl="2"/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400" dirty="0">
                <a:solidFill>
                  <a:srgbClr val="00B050"/>
                </a:solidFill>
                <a:sym typeface="+mn-ea"/>
              </a:rPr>
              <a:t>性能</a:t>
            </a:r>
            <a:r>
              <a:rPr lang="zh-CN" altLang="en-US" sz="2400" dirty="0">
                <a:sym typeface="+mn-ea"/>
              </a:rPr>
              <a:t>改善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多个请求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响应打包成一个批次，减少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次数</a:t>
            </a:r>
            <a:endParaRPr lang="zh-CN" altLang="en-US" sz="2000" dirty="0"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使用流量窗口，窗口内数据确定送达前不能滚动</a:t>
            </a:r>
            <a:endParaRPr lang="zh-CN" altLang="en-US" sz="2000" dirty="0">
              <a:sym typeface="+mn-ea"/>
            </a:endParaRPr>
          </a:p>
          <a:p>
            <a:pPr lvl="2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程序调优永不止步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过往的经验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性能不够，程序来凑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多起几个实例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加内存</a:t>
            </a:r>
            <a:endParaRPr lang="zh-CN" altLang="en-US" sz="2400" dirty="0"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提高并发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程序调优永不止步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基于测试反馈优化性能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Kafka</a:t>
            </a:r>
            <a:r>
              <a:rPr lang="zh-CN" altLang="en-US" dirty="0"/>
              <a:t>客户端 </a:t>
            </a:r>
            <a:r>
              <a:rPr lang="en-US" altLang="zh-CN" dirty="0"/>
              <a:t>20 → 1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ConcurrentLinkedQueue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→ LinkedBlockingDeque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5" y="780415"/>
            <a:ext cx="4269105" cy="252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任意多边形 12"/>
          <p:cNvSpPr/>
          <p:nvPr/>
        </p:nvSpPr>
        <p:spPr>
          <a:xfrm>
            <a:off x="6278245" y="508000"/>
            <a:ext cx="1083945" cy="2800985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3"/>
          <p:cNvGraphicFramePr/>
          <p:nvPr/>
        </p:nvGraphicFramePr>
        <p:xfrm>
          <a:off x="4397375" y="3718560"/>
          <a:ext cx="4114165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程序改善优化后的惊人表现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5455"/>
            <a:ext cx="8229600" cy="5203825"/>
          </a:xfrm>
        </p:spPr>
        <p:txBody>
          <a:bodyPr/>
          <a:lstStyle/>
          <a:p>
            <a:pPr lvl="1"/>
            <a:r>
              <a:rPr lang="zh-CN" altLang="en-US" dirty="0"/>
              <a:t>表现环境</a:t>
            </a:r>
            <a:endParaRPr lang="zh-CN" altLang="en-US" dirty="0"/>
          </a:p>
          <a:p>
            <a:pPr lvl="2"/>
            <a:r>
              <a:rPr lang="en-US" altLang="zh-CN" dirty="0"/>
              <a:t>SSL</a:t>
            </a:r>
            <a:r>
              <a:rPr lang="zh-CN" altLang="en-US" dirty="0"/>
              <a:t>接收加密</a:t>
            </a:r>
            <a:r>
              <a:rPr lang="en-US" altLang="zh-CN" dirty="0"/>
              <a:t>MME</a:t>
            </a:r>
            <a:endParaRPr lang="en-US" altLang="zh-CN" dirty="0"/>
          </a:p>
          <a:p>
            <a:pPr lvl="2"/>
            <a:r>
              <a:rPr lang="zh-CN" altLang="en-US" dirty="0"/>
              <a:t>三路写入</a:t>
            </a:r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Mock</a:t>
            </a:r>
            <a:endParaRPr lang="en-US" altLang="zh-CN" dirty="0"/>
          </a:p>
          <a:p>
            <a:pPr lvl="2"/>
            <a:r>
              <a:rPr lang="zh-CN" altLang="en-US" dirty="0"/>
              <a:t>对敏感数据进行加密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3077691"/>
            <a:ext cx="7915275" cy="2295525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4403725" y="2780928"/>
            <a:ext cx="1775460" cy="2800985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761300" y="1351280"/>
            <a:ext cx="277114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10+</a:t>
            </a:r>
            <a:r>
              <a:rPr lang="zh-CN" altLang="en-US" sz="7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倍</a:t>
            </a:r>
            <a:endParaRPr lang="zh-CN" altLang="en-US" sz="7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609600" y="5517232"/>
            <a:ext cx="8229600" cy="13600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1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+mj-lt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1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j-lt"/>
                <a:ea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j-lt"/>
                <a:ea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>
                <a:solidFill>
                  <a:srgbClr val="00B050"/>
                </a:solidFill>
              </a:rPr>
              <a:t>击败华为</a:t>
            </a:r>
            <a:endParaRPr lang="en-US" altLang="zh-CN" kern="0" dirty="0">
              <a:solidFill>
                <a:srgbClr val="00B050"/>
              </a:solidFill>
            </a:endParaRPr>
          </a:p>
          <a:p>
            <a:pPr lvl="1"/>
            <a:r>
              <a:rPr lang="zh-CN" altLang="en-US" kern="0" dirty="0">
                <a:solidFill>
                  <a:srgbClr val="00B050"/>
                </a:solidFill>
              </a:rPr>
              <a:t>荣获阿里云架构奖</a:t>
            </a:r>
            <a:endParaRPr lang="zh-CN" altLang="en-US" kern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139952" y="2996952"/>
            <a:ext cx="910012" cy="399635"/>
            <a:chOff x="4935716" y="1778260"/>
            <a:chExt cx="910012" cy="399635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6" y="1780965"/>
              <a:ext cx="829035" cy="396930"/>
              <a:chOff x="6225354" y="2411080"/>
              <a:chExt cx="1105379" cy="529239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699792" y="2447877"/>
                <a:ext cx="630941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130850" y="2997674"/>
            <a:ext cx="2833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SQL</a:t>
            </a:r>
            <a:r>
              <a:rPr lang="zh-CN" altLang="en-US" sz="2000" b="1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引擎巧用</a:t>
            </a:r>
            <a:endParaRPr lang="zh-CN" altLang="en-US" sz="2000" b="1" spc="3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139952" y="3583651"/>
            <a:ext cx="910012" cy="399585"/>
            <a:chOff x="4935716" y="1778260"/>
            <a:chExt cx="910012" cy="40024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6" y="1780963"/>
              <a:ext cx="829035" cy="397537"/>
              <a:chOff x="6225354" y="2411080"/>
              <a:chExt cx="1105379" cy="53004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699792" y="2447878"/>
                <a:ext cx="630941" cy="493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130850" y="3583779"/>
            <a:ext cx="340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SDTP C/S</a:t>
            </a:r>
            <a:r>
              <a:rPr lang="zh-CN" altLang="en-US" sz="2000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改进优化之路</a:t>
            </a:r>
            <a:endParaRPr lang="zh-CN" altLang="en-US" sz="2000" spc="3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巧用 </a:t>
            </a:r>
            <a:r>
              <a:rPr lang="en-US" altLang="zh-CN" dirty="0"/>
              <a:t>--- </a:t>
            </a:r>
            <a:r>
              <a:rPr lang="zh-CN" altLang="en-US" dirty="0"/>
              <a:t>工作目标及数据特点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196975"/>
            <a:ext cx="8075240" cy="5203825"/>
          </a:xfrm>
        </p:spPr>
        <p:txBody>
          <a:bodyPr/>
          <a:lstStyle/>
          <a:p>
            <a:pPr lvl="1"/>
            <a:r>
              <a:rPr lang="zh-CN" altLang="en-US" dirty="0"/>
              <a:t>工作目标：接收全国各省端采集的信令数据，对数据进行解析、清洗、转换（包括加密处理），建设数仓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数据特点：</a:t>
            </a:r>
            <a:endParaRPr lang="en-US" altLang="zh-CN" dirty="0"/>
          </a:p>
          <a:p>
            <a:pPr lvl="2"/>
            <a:r>
              <a:rPr lang="zh-CN" altLang="en-US" dirty="0"/>
              <a:t>数据量巨大（全国总数据量：</a:t>
            </a:r>
            <a:r>
              <a:rPr lang="en-US" altLang="zh-CN" dirty="0"/>
              <a:t>60P/</a:t>
            </a:r>
            <a:r>
              <a:rPr lang="zh-CN" altLang="en-US" dirty="0"/>
              <a:t>每天）</a:t>
            </a:r>
            <a:endParaRPr lang="en-US" altLang="zh-CN" dirty="0"/>
          </a:p>
          <a:p>
            <a:pPr lvl="2"/>
            <a:r>
              <a:rPr lang="zh-CN" altLang="en-US" dirty="0"/>
              <a:t>数据种类非常多</a:t>
            </a:r>
            <a:endParaRPr lang="en-US" altLang="zh-CN" dirty="0"/>
          </a:p>
          <a:p>
            <a:pPr lvl="2"/>
            <a:r>
              <a:rPr lang="zh-CN" altLang="en-US" dirty="0"/>
              <a:t>数据字段的长度可变</a:t>
            </a:r>
            <a:endParaRPr lang="en-US" altLang="zh-CN" dirty="0"/>
          </a:p>
          <a:p>
            <a:pPr lvl="2"/>
            <a:r>
              <a:rPr lang="zh-CN" altLang="en-US" dirty="0"/>
              <a:t>数据字段的编码方式各异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巧用 </a:t>
            </a:r>
            <a:r>
              <a:rPr lang="en-US" altLang="zh-CN" dirty="0"/>
              <a:t>--- </a:t>
            </a:r>
            <a:r>
              <a:rPr lang="zh-CN" altLang="en-US" dirty="0"/>
              <a:t>常规方案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0382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对每种数据做适配，</a:t>
            </a:r>
            <a:r>
              <a:rPr lang="zh-CN" altLang="en-US" dirty="0">
                <a:solidFill>
                  <a:srgbClr val="FF0000"/>
                </a:solidFill>
              </a:rPr>
              <a:t>不做任何抽象，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个性化开发，开发、运维工作量大</a:t>
            </a:r>
            <a:endParaRPr lang="zh-CN" altLang="en-US" dirty="0"/>
          </a:p>
          <a:p>
            <a:pPr lvl="2"/>
            <a:r>
              <a:rPr lang="zh-CN" altLang="en-US" dirty="0"/>
              <a:t>会导致每个客户一个甚至多个版本</a:t>
            </a:r>
            <a:endParaRPr lang="en-US" altLang="zh-CN" dirty="0"/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最直接、最笨的方案</a:t>
            </a:r>
            <a:endParaRPr lang="en-US" altLang="zh-CN" sz="2800" dirty="0"/>
          </a:p>
          <a:p>
            <a:pPr lvl="2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对数据种类、编码方式及相关规则</a:t>
            </a:r>
            <a:r>
              <a:rPr lang="zh-CN" altLang="en-US" dirty="0">
                <a:solidFill>
                  <a:srgbClr val="FF0000"/>
                </a:solidFill>
              </a:rPr>
              <a:t>做部分抽象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配置项多，配置繁琐且对配置人员的业务水平要求较高</a:t>
            </a:r>
            <a:endParaRPr lang="zh-CN" altLang="en-US" dirty="0"/>
          </a:p>
          <a:p>
            <a:pPr lvl="2"/>
            <a:r>
              <a:rPr lang="zh-CN" altLang="en-US" dirty="0"/>
              <a:t>数据种类、编码方式及相关规则</a:t>
            </a:r>
            <a:r>
              <a:rPr lang="zh-CN" altLang="en-US" dirty="0">
                <a:sym typeface="+mn-ea"/>
              </a:rPr>
              <a:t>有变化时适配的工作量较大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sz="2800" dirty="0">
                <a:solidFill>
                  <a:srgbClr val="FF0000"/>
                </a:solidFill>
              </a:rPr>
              <a:t>有思想、有勇气的方案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巧用 </a:t>
            </a:r>
            <a:r>
              <a:rPr lang="en-US" altLang="zh-CN" dirty="0"/>
              <a:t>--- </a:t>
            </a:r>
            <a:r>
              <a:rPr lang="zh-CN" altLang="en-US" dirty="0"/>
              <a:t>高度抽象方案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/>
          <a:lstStyle/>
          <a:p>
            <a:pPr lvl="1"/>
            <a:r>
              <a:rPr lang="zh-CN" altLang="en-US" dirty="0"/>
              <a:t>高度抽象：将每种数据抽象、映射成对应的数据表（以便于用</a:t>
            </a:r>
            <a:r>
              <a:rPr lang="en-US" altLang="zh-CN" dirty="0"/>
              <a:t>SQL</a:t>
            </a:r>
            <a:r>
              <a:rPr lang="zh-CN" altLang="en-US" dirty="0"/>
              <a:t>进行数据的</a:t>
            </a:r>
            <a:r>
              <a:rPr lang="en-US" altLang="zh-CN" dirty="0"/>
              <a:t>ETL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如何做？</a:t>
            </a:r>
            <a:endParaRPr lang="en-US" altLang="zh-CN" dirty="0"/>
          </a:p>
          <a:p>
            <a:pPr lvl="2"/>
            <a:r>
              <a:rPr lang="zh-CN" altLang="en-US" dirty="0"/>
              <a:t>自己开发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引擎</a:t>
            </a:r>
            <a:r>
              <a:rPr lang="zh-CN" altLang="en-US" dirty="0"/>
              <a:t>不可行</a:t>
            </a:r>
            <a:endParaRPr lang="en-US" altLang="zh-CN" dirty="0"/>
          </a:p>
          <a:p>
            <a:pPr lvl="3"/>
            <a:r>
              <a:rPr lang="zh-CN" altLang="en-US" dirty="0"/>
              <a:t>编译器（ </a:t>
            </a:r>
            <a:r>
              <a:rPr lang="en-US" altLang="zh-CN" dirty="0"/>
              <a:t>SQL</a:t>
            </a:r>
            <a:r>
              <a:rPr lang="zh-CN" altLang="en-US" dirty="0"/>
              <a:t>引擎）是开发难度最大的软件之一</a:t>
            </a:r>
            <a:endParaRPr lang="en-US" altLang="zh-CN" dirty="0"/>
          </a:p>
          <a:p>
            <a:pPr lvl="3"/>
            <a:r>
              <a:rPr lang="zh-CN" altLang="en-US" dirty="0"/>
              <a:t>基于开源编译器框架开发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引擎</a:t>
            </a:r>
            <a:r>
              <a:rPr lang="zh-CN" altLang="en-US" dirty="0"/>
              <a:t>技术门槛也很高</a:t>
            </a:r>
            <a:endParaRPr lang="en-US" altLang="zh-CN" dirty="0"/>
          </a:p>
          <a:p>
            <a:pPr lvl="3"/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巧用已有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引擎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en-US" altLang="zh-CN" dirty="0"/>
              <a:t>SQL on Hadoop</a:t>
            </a:r>
            <a:endParaRPr lang="en-US" altLang="zh-CN" dirty="0"/>
          </a:p>
          <a:p>
            <a:pPr lvl="3"/>
            <a:r>
              <a:rPr lang="en-US" altLang="zh-CN" b="1" dirty="0">
                <a:solidFill>
                  <a:srgbClr val="00B050"/>
                </a:solidFill>
              </a:rPr>
              <a:t>Hive — Java</a:t>
            </a:r>
            <a:r>
              <a:rPr lang="zh-CN" altLang="en-US" b="1" dirty="0">
                <a:solidFill>
                  <a:srgbClr val="00B050"/>
                </a:solidFill>
              </a:rPr>
              <a:t>，抽象层次较简单（较适合我们）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3"/>
            <a:r>
              <a:rPr lang="en-US" altLang="zh-CN" dirty="0"/>
              <a:t>Spark — Java/Scala</a:t>
            </a:r>
            <a:r>
              <a:rPr lang="zh-CN" altLang="en-US" dirty="0"/>
              <a:t>，抽象层次多</a:t>
            </a:r>
            <a:endParaRPr lang="en-US" altLang="zh-CN" dirty="0"/>
          </a:p>
          <a:p>
            <a:pPr lvl="3"/>
            <a:r>
              <a:rPr lang="en-US" altLang="zh-CN" dirty="0"/>
              <a:t>Presto — C/C++</a:t>
            </a:r>
            <a:endParaRPr lang="en-US" altLang="zh-CN" dirty="0"/>
          </a:p>
          <a:p>
            <a:pPr lvl="3"/>
            <a:r>
              <a:rPr lang="en-US" altLang="zh-CN" dirty="0"/>
              <a:t>……</a:t>
            </a:r>
            <a:endParaRPr lang="en-US" altLang="zh-CN" dirty="0"/>
          </a:p>
          <a:p>
            <a:pPr lvl="2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巧用 </a:t>
            </a:r>
            <a:r>
              <a:rPr lang="en-US" altLang="zh-CN" dirty="0"/>
              <a:t>-- Hive SQL</a:t>
            </a:r>
            <a:r>
              <a:rPr lang="zh-CN" altLang="en-US" dirty="0"/>
              <a:t>引擎架构及巧用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180528" y="2132856"/>
            <a:ext cx="9792970" cy="3232785"/>
            <a:chOff x="-252" y="3788"/>
            <a:chExt cx="15422" cy="5091"/>
          </a:xfrm>
        </p:grpSpPr>
        <p:sp>
          <p:nvSpPr>
            <p:cNvPr id="4" name="矩形 3"/>
            <p:cNvSpPr/>
            <p:nvPr/>
          </p:nvSpPr>
          <p:spPr>
            <a:xfrm>
              <a:off x="1378" y="5055"/>
              <a:ext cx="1500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Driver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3" y="5185"/>
              <a:ext cx="77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SQL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直线箭头连接符 169"/>
            <p:cNvCxnSpPr>
              <a:stCxn id="5" idx="3"/>
              <a:endCxn id="4" idx="1"/>
            </p:cNvCxnSpPr>
            <p:nvPr/>
          </p:nvCxnSpPr>
          <p:spPr>
            <a:xfrm>
              <a:off x="1005" y="5427"/>
              <a:ext cx="3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398" y="5054"/>
              <a:ext cx="1859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ParseDriver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8" name="直线箭头连接符 169"/>
            <p:cNvCxnSpPr>
              <a:stCxn id="4" idx="3"/>
              <a:endCxn id="7" idx="1"/>
            </p:cNvCxnSpPr>
            <p:nvPr/>
          </p:nvCxnSpPr>
          <p:spPr>
            <a:xfrm flipV="1">
              <a:off x="2878" y="5426"/>
              <a:ext cx="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403" y="4702"/>
              <a:ext cx="11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SQL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7" y="5055"/>
              <a:ext cx="2893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SemanticAnalyzer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11" name="直线箭头连接符 169"/>
            <p:cNvCxnSpPr>
              <a:stCxn id="7" idx="3"/>
              <a:endCxn id="10" idx="1"/>
            </p:cNvCxnSpPr>
            <p:nvPr/>
          </p:nvCxnSpPr>
          <p:spPr>
            <a:xfrm>
              <a:off x="5257" y="5426"/>
              <a:ext cx="67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140" y="4571"/>
              <a:ext cx="16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ASTNode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826" y="5054"/>
              <a:ext cx="2669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Logical Plan Gen.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15" name="直线箭头连接符 169"/>
            <p:cNvCxnSpPr>
              <a:stCxn id="10" idx="3"/>
              <a:endCxn id="14" idx="1"/>
            </p:cNvCxnSpPr>
            <p:nvPr/>
          </p:nvCxnSpPr>
          <p:spPr>
            <a:xfrm flipV="1">
              <a:off x="8820" y="5426"/>
              <a:ext cx="100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9508" y="4702"/>
              <a:ext cx="94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QB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61" y="6392"/>
              <a:ext cx="1652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Optimizer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21" name="直线箭头连接符 169"/>
            <p:cNvCxnSpPr>
              <a:stCxn id="14" idx="2"/>
              <a:endCxn id="18" idx="0"/>
            </p:cNvCxnSpPr>
            <p:nvPr/>
          </p:nvCxnSpPr>
          <p:spPr>
            <a:xfrm>
              <a:off x="11161" y="5798"/>
              <a:ext cx="26" cy="5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1309" y="5853"/>
              <a:ext cx="157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Operator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81" y="6379"/>
              <a:ext cx="2185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TaskCompiler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24" name="直线箭头连接符 169"/>
            <p:cNvCxnSpPr>
              <a:stCxn id="18" idx="1"/>
              <a:endCxn id="23" idx="3"/>
            </p:cNvCxnSpPr>
            <p:nvPr/>
          </p:nvCxnSpPr>
          <p:spPr>
            <a:xfrm flipH="1" flipV="1">
              <a:off x="9566" y="6751"/>
              <a:ext cx="795" cy="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223" y="6027"/>
              <a:ext cx="157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Operator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标注 25"/>
            <p:cNvSpPr/>
            <p:nvPr/>
          </p:nvSpPr>
          <p:spPr>
            <a:xfrm>
              <a:off x="7717" y="3788"/>
              <a:ext cx="1715" cy="1005"/>
            </a:xfrm>
            <a:prstGeom prst="wedgeRectCallout">
              <a:avLst>
                <a:gd name="adj1" fmla="val -37491"/>
                <a:gd name="adj2" fmla="val 6144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000"/>
                <a:t>CBO</a:t>
              </a:r>
              <a:r>
                <a:rPr lang="zh-CN" altLang="en-US" sz="1000"/>
                <a:t>优化</a:t>
              </a:r>
              <a:endParaRPr lang="zh-CN" altLang="en-US" sz="1000"/>
            </a:p>
            <a:p>
              <a:pPr algn="l"/>
              <a:r>
                <a:rPr lang="en-US" altLang="zh-CN" sz="1000"/>
                <a:t>JOIN</a:t>
              </a:r>
              <a:r>
                <a:rPr lang="zh-CN" altLang="en-US" sz="1000"/>
                <a:t>优化</a:t>
              </a:r>
              <a:endParaRPr lang="zh-CN" altLang="en-US" sz="1000"/>
            </a:p>
            <a:p>
              <a:pPr algn="l"/>
              <a:r>
                <a:rPr lang="en-US" altLang="zh-CN" sz="1000"/>
                <a:t>PushJobFilter</a:t>
              </a:r>
              <a:endParaRPr lang="en-US" altLang="zh-CN" sz="1000"/>
            </a:p>
            <a:p>
              <a:pPr algn="l"/>
              <a:r>
                <a:rPr lang="zh-CN" altLang="en-US" sz="1000"/>
                <a:t>等等</a:t>
              </a:r>
              <a:endParaRPr lang="zh-CN" altLang="en-US" sz="1000"/>
            </a:p>
          </p:txBody>
        </p:sp>
        <p:sp>
          <p:nvSpPr>
            <p:cNvPr id="27" name="矩形标注 26"/>
            <p:cNvSpPr/>
            <p:nvPr/>
          </p:nvSpPr>
          <p:spPr>
            <a:xfrm>
              <a:off x="12635" y="6131"/>
              <a:ext cx="1551" cy="1005"/>
            </a:xfrm>
            <a:prstGeom prst="wedgeRectCallout">
              <a:avLst>
                <a:gd name="adj1" fmla="val -70373"/>
                <a:gd name="adj2" fmla="val 3606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zh-CN" altLang="en-US" sz="1000"/>
                <a:t>谓词下推</a:t>
              </a:r>
              <a:endParaRPr lang="zh-CN" altLang="en-US" sz="1000"/>
            </a:p>
            <a:p>
              <a:pPr algn="l"/>
              <a:r>
                <a:rPr lang="zh-CN" altLang="en-US" sz="1000"/>
                <a:t>动态分区</a:t>
              </a:r>
              <a:endParaRPr lang="zh-CN" altLang="en-US" sz="1000"/>
            </a:p>
            <a:p>
              <a:pPr algn="l"/>
              <a:r>
                <a:rPr lang="zh-CN" altLang="en-US" sz="1000"/>
                <a:t>列减枝</a:t>
              </a:r>
              <a:endParaRPr lang="zh-CN" altLang="en-US" sz="1000"/>
            </a:p>
            <a:p>
              <a:pPr algn="l"/>
              <a:r>
                <a:rPr lang="zh-CN" altLang="en-US" sz="1000"/>
                <a:t>等等</a:t>
              </a:r>
              <a:endParaRPr lang="zh-CN" altLang="en-US" sz="1000"/>
            </a:p>
          </p:txBody>
        </p:sp>
        <p:cxnSp>
          <p:nvCxnSpPr>
            <p:cNvPr id="29" name="直线箭头连接符 169"/>
            <p:cNvCxnSpPr>
              <a:stCxn id="23" idx="1"/>
              <a:endCxn id="30" idx="3"/>
            </p:cNvCxnSpPr>
            <p:nvPr/>
          </p:nvCxnSpPr>
          <p:spPr>
            <a:xfrm flipH="1">
              <a:off x="6513" y="6751"/>
              <a:ext cx="86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432" y="6510"/>
              <a:ext cx="10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Tasks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-252" y="7376"/>
              <a:ext cx="15422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903" y="8135"/>
              <a:ext cx="1500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Driver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34" name="肘形连接符 33"/>
            <p:cNvCxnSpPr>
              <a:stCxn id="30" idx="1"/>
              <a:endCxn id="32" idx="0"/>
            </p:cNvCxnSpPr>
            <p:nvPr/>
          </p:nvCxnSpPr>
          <p:spPr>
            <a:xfrm rot="10800000" flipV="1">
              <a:off x="1653" y="6752"/>
              <a:ext cx="3779" cy="138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981" y="8134"/>
              <a:ext cx="1842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TaskRunner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36" name="直线箭头连接符 169"/>
            <p:cNvCxnSpPr>
              <a:stCxn id="32" idx="3"/>
              <a:endCxn id="35" idx="1"/>
            </p:cNvCxnSpPr>
            <p:nvPr/>
          </p:nvCxnSpPr>
          <p:spPr>
            <a:xfrm flipV="1">
              <a:off x="2403" y="8506"/>
              <a:ext cx="157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652" y="7868"/>
              <a:ext cx="10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Task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381" y="8134"/>
              <a:ext cx="1842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ExecDriver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39" name="直线箭头连接符 169"/>
            <p:cNvCxnSpPr>
              <a:stCxn id="35" idx="3"/>
              <a:endCxn id="38" idx="1"/>
            </p:cNvCxnSpPr>
            <p:nvPr/>
          </p:nvCxnSpPr>
          <p:spPr>
            <a:xfrm>
              <a:off x="5823" y="8506"/>
              <a:ext cx="15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062" y="7768"/>
              <a:ext cx="10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Task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457" y="8251"/>
              <a:ext cx="207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j-ea"/>
                  <a:ea typeface="+mj-ea"/>
                </a:rPr>
                <a:t>MapReduce</a:t>
              </a:r>
              <a:endParaRPr kumimoji="1" lang="en-US" altLang="zh-CN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直线箭头连接符 169"/>
            <p:cNvCxnSpPr>
              <a:stCxn id="38" idx="3"/>
              <a:endCxn id="41" idx="1"/>
            </p:cNvCxnSpPr>
            <p:nvPr/>
          </p:nvCxnSpPr>
          <p:spPr>
            <a:xfrm flipV="1">
              <a:off x="9223" y="8493"/>
              <a:ext cx="1234" cy="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 12"/>
          <p:cNvSpPr/>
          <p:nvPr/>
        </p:nvSpPr>
        <p:spPr>
          <a:xfrm>
            <a:off x="5989320" y="2820670"/>
            <a:ext cx="3168650" cy="2039620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巧用 </a:t>
            </a:r>
            <a:r>
              <a:rPr lang="en-US" altLang="zh-CN" dirty="0"/>
              <a:t>--- </a:t>
            </a:r>
            <a:r>
              <a:rPr lang="zh-CN" altLang="en-US" dirty="0"/>
              <a:t>程序架构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115616" y="2276768"/>
            <a:ext cx="6501844" cy="1585314"/>
            <a:chOff x="2466" y="3603"/>
            <a:chExt cx="9530" cy="1535"/>
          </a:xfrm>
        </p:grpSpPr>
        <p:sp>
          <p:nvSpPr>
            <p:cNvPr id="49" name="矩形 48"/>
            <p:cNvSpPr/>
            <p:nvPr/>
          </p:nvSpPr>
          <p:spPr>
            <a:xfrm>
              <a:off x="2466" y="4337"/>
              <a:ext cx="2264" cy="5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SDTP</a:t>
              </a:r>
              <a:r>
                <a:rPr kumimoji="1" lang="zh-CN" altLang="en-US" sz="1400" dirty="0">
                  <a:latin typeface="+mj-ea"/>
                  <a:ea typeface="+mj-ea"/>
                </a:rPr>
                <a:t>客户端</a:t>
              </a:r>
              <a:endParaRPr kumimoji="1"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756" y="4037"/>
              <a:ext cx="2579" cy="11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232" y="4543"/>
              <a:ext cx="1626" cy="4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+mj-ea"/>
                  <a:ea typeface="+mj-ea"/>
                </a:rPr>
                <a:t>HiveSQL</a:t>
              </a:r>
              <a:r>
                <a:rPr kumimoji="1" lang="zh-CN" altLang="en-US" sz="1200" dirty="0">
                  <a:latin typeface="+mj-ea"/>
                  <a:ea typeface="+mj-ea"/>
                </a:rPr>
                <a:t>引擎</a:t>
              </a:r>
              <a:endParaRPr kumimoji="1"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756" y="4039"/>
              <a:ext cx="257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+mj-ea"/>
                  <a:ea typeface="+mj-ea"/>
                </a:rPr>
                <a:t>SDTP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+mj-ea"/>
                  <a:ea typeface="+mj-ea"/>
                </a:rPr>
                <a:t>服务端</a:t>
              </a:r>
              <a:endParaRPr kumimoji="1" lang="zh-CN" altLang="en-US" sz="1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70" name="直线箭头连接符 169"/>
            <p:cNvCxnSpPr>
              <a:stCxn id="49" idx="3"/>
              <a:endCxn id="50" idx="1"/>
            </p:cNvCxnSpPr>
            <p:nvPr/>
          </p:nvCxnSpPr>
          <p:spPr>
            <a:xfrm>
              <a:off x="4730" y="4588"/>
              <a:ext cx="102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90" y="3631"/>
              <a:ext cx="1965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二进制码流</a:t>
              </a:r>
              <a:endParaRPr kumimoji="1"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626" y="4215"/>
              <a:ext cx="2370" cy="74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+mj-ea"/>
                  <a:ea typeface="+mj-ea"/>
                </a:rPr>
                <a:t>HDFS/Kafka</a:t>
              </a:r>
              <a:endParaRPr kumimoji="1" lang="en-US" altLang="zh-CN" sz="1400" dirty="0">
                <a:latin typeface="+mj-ea"/>
                <a:ea typeface="+mj-ea"/>
              </a:endParaRPr>
            </a:p>
          </p:txBody>
        </p:sp>
        <p:cxnSp>
          <p:nvCxnSpPr>
            <p:cNvPr id="59" name="直线箭头连接符 169"/>
            <p:cNvCxnSpPr>
              <a:stCxn id="50" idx="3"/>
              <a:endCxn id="58" idx="1"/>
            </p:cNvCxnSpPr>
            <p:nvPr/>
          </p:nvCxnSpPr>
          <p:spPr>
            <a:xfrm flipV="1">
              <a:off x="8335" y="4587"/>
              <a:ext cx="12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8413" y="3603"/>
              <a:ext cx="1125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ea"/>
                  <a:ea typeface="+mj-ea"/>
                </a:rPr>
                <a:t>Event</a:t>
              </a:r>
              <a:endParaRPr kumimoji="1" lang="en-US" altLang="zh-CN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巧用 </a:t>
            </a:r>
            <a:r>
              <a:rPr lang="en-US" altLang="zh-CN" dirty="0"/>
              <a:t>--- </a:t>
            </a:r>
            <a:r>
              <a:rPr lang="zh-CN" altLang="en-US" dirty="0"/>
              <a:t>实现代码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140" y="845006"/>
            <a:ext cx="5250815" cy="6328410"/>
          </a:xfrm>
          <a:prstGeom prst="rect">
            <a:avLst/>
          </a:prstGeom>
        </p:spPr>
      </p:pic>
      <p:sp>
        <p:nvSpPr>
          <p:cNvPr id="28" name="任意多边形 27"/>
          <p:cNvSpPr/>
          <p:nvPr/>
        </p:nvSpPr>
        <p:spPr>
          <a:xfrm>
            <a:off x="3060065" y="2296616"/>
            <a:ext cx="1197610" cy="229870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976495" y="2398851"/>
            <a:ext cx="1197610" cy="229870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4069715" y="2526486"/>
            <a:ext cx="1197610" cy="229870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556125" y="2704921"/>
            <a:ext cx="1793875" cy="288925"/>
          </a:xfrm>
          <a:custGeom>
            <a:avLst/>
            <a:gdLst>
              <a:gd name="connisteX0" fmla="*/ 1671320 w 3649964"/>
              <a:gd name="connsiteY0" fmla="*/ 259715 h 1911561"/>
              <a:gd name="connisteX1" fmla="*/ 1572260 w 3649964"/>
              <a:gd name="connsiteY1" fmla="*/ 210185 h 1911561"/>
              <a:gd name="connisteX2" fmla="*/ 1493520 w 3649964"/>
              <a:gd name="connsiteY2" fmla="*/ 200025 h 1911561"/>
              <a:gd name="connisteX3" fmla="*/ 1414145 w 3649964"/>
              <a:gd name="connsiteY3" fmla="*/ 200025 h 1911561"/>
              <a:gd name="connisteX4" fmla="*/ 1335405 w 3649964"/>
              <a:gd name="connsiteY4" fmla="*/ 200025 h 1911561"/>
              <a:gd name="connisteX5" fmla="*/ 1256030 w 3649964"/>
              <a:gd name="connsiteY5" fmla="*/ 200025 h 1911561"/>
              <a:gd name="connisteX6" fmla="*/ 1176655 w 3649964"/>
              <a:gd name="connsiteY6" fmla="*/ 200025 h 1911561"/>
              <a:gd name="connisteX7" fmla="*/ 1107440 w 3649964"/>
              <a:gd name="connsiteY7" fmla="*/ 229870 h 1911561"/>
              <a:gd name="connisteX8" fmla="*/ 1028700 w 3649964"/>
              <a:gd name="connsiteY8" fmla="*/ 249555 h 1911561"/>
              <a:gd name="connisteX9" fmla="*/ 959485 w 3649964"/>
              <a:gd name="connsiteY9" fmla="*/ 289560 h 1911561"/>
              <a:gd name="connisteX10" fmla="*/ 870585 w 3649964"/>
              <a:gd name="connsiteY10" fmla="*/ 348615 h 1911561"/>
              <a:gd name="connisteX11" fmla="*/ 801370 w 3649964"/>
              <a:gd name="connsiteY11" fmla="*/ 387985 h 1911561"/>
              <a:gd name="connisteX12" fmla="*/ 702310 w 3649964"/>
              <a:gd name="connsiteY12" fmla="*/ 447675 h 1911561"/>
              <a:gd name="connisteX13" fmla="*/ 583565 w 3649964"/>
              <a:gd name="connsiteY13" fmla="*/ 516890 h 1911561"/>
              <a:gd name="connisteX14" fmla="*/ 494665 w 3649964"/>
              <a:gd name="connsiteY14" fmla="*/ 546100 h 1911561"/>
              <a:gd name="connisteX15" fmla="*/ 415290 w 3649964"/>
              <a:gd name="connsiteY15" fmla="*/ 595630 h 1911561"/>
              <a:gd name="connisteX16" fmla="*/ 326390 w 3649964"/>
              <a:gd name="connsiteY16" fmla="*/ 655320 h 1911561"/>
              <a:gd name="connisteX17" fmla="*/ 247650 w 3649964"/>
              <a:gd name="connsiteY17" fmla="*/ 694690 h 1911561"/>
              <a:gd name="connisteX18" fmla="*/ 168275 w 3649964"/>
              <a:gd name="connsiteY18" fmla="*/ 724535 h 1911561"/>
              <a:gd name="connisteX19" fmla="*/ 99060 w 3649964"/>
              <a:gd name="connsiteY19" fmla="*/ 783590 h 1911561"/>
              <a:gd name="connisteX20" fmla="*/ 29845 w 3649964"/>
              <a:gd name="connsiteY20" fmla="*/ 852805 h 1911561"/>
              <a:gd name="connisteX21" fmla="*/ 10160 w 3649964"/>
              <a:gd name="connsiteY21" fmla="*/ 932180 h 1911561"/>
              <a:gd name="connisteX22" fmla="*/ 0 w 3649964"/>
              <a:gd name="connsiteY22" fmla="*/ 1001395 h 1911561"/>
              <a:gd name="connisteX23" fmla="*/ 10160 w 3649964"/>
              <a:gd name="connsiteY23" fmla="*/ 1070610 h 1911561"/>
              <a:gd name="connisteX24" fmla="*/ 29845 w 3649964"/>
              <a:gd name="connsiteY24" fmla="*/ 1139825 h 1911561"/>
              <a:gd name="connisteX25" fmla="*/ 69215 w 3649964"/>
              <a:gd name="connsiteY25" fmla="*/ 1209040 h 1911561"/>
              <a:gd name="connisteX26" fmla="*/ 109220 w 3649964"/>
              <a:gd name="connsiteY26" fmla="*/ 1278255 h 1911561"/>
              <a:gd name="connisteX27" fmla="*/ 148590 w 3649964"/>
              <a:gd name="connsiteY27" fmla="*/ 1377315 h 1911561"/>
              <a:gd name="connisteX28" fmla="*/ 207645 w 3649964"/>
              <a:gd name="connsiteY28" fmla="*/ 1446530 h 1911561"/>
              <a:gd name="connisteX29" fmla="*/ 276860 w 3649964"/>
              <a:gd name="connsiteY29" fmla="*/ 1505585 h 1911561"/>
              <a:gd name="connisteX30" fmla="*/ 346075 w 3649964"/>
              <a:gd name="connsiteY30" fmla="*/ 1574800 h 1911561"/>
              <a:gd name="connisteX31" fmla="*/ 434975 w 3649964"/>
              <a:gd name="connsiteY31" fmla="*/ 1644015 h 1911561"/>
              <a:gd name="connisteX32" fmla="*/ 504190 w 3649964"/>
              <a:gd name="connsiteY32" fmla="*/ 1673860 h 1911561"/>
              <a:gd name="connisteX33" fmla="*/ 593725 w 3649964"/>
              <a:gd name="connsiteY33" fmla="*/ 1723390 h 1911561"/>
              <a:gd name="connisteX34" fmla="*/ 711835 w 3649964"/>
              <a:gd name="connsiteY34" fmla="*/ 1772285 h 1911561"/>
              <a:gd name="connisteX35" fmla="*/ 850265 w 3649964"/>
              <a:gd name="connsiteY35" fmla="*/ 1812290 h 1911561"/>
              <a:gd name="connisteX36" fmla="*/ 959485 w 3649964"/>
              <a:gd name="connsiteY36" fmla="*/ 1812290 h 1911561"/>
              <a:gd name="connisteX37" fmla="*/ 1068070 w 3649964"/>
              <a:gd name="connsiteY37" fmla="*/ 1821815 h 1911561"/>
              <a:gd name="connisteX38" fmla="*/ 1186815 w 3649964"/>
              <a:gd name="connsiteY38" fmla="*/ 1851660 h 1911561"/>
              <a:gd name="connisteX39" fmla="*/ 1295400 w 3649964"/>
              <a:gd name="connsiteY39" fmla="*/ 1871345 h 1911561"/>
              <a:gd name="connisteX40" fmla="*/ 1384300 w 3649964"/>
              <a:gd name="connsiteY40" fmla="*/ 1881505 h 1911561"/>
              <a:gd name="connisteX41" fmla="*/ 1473835 w 3649964"/>
              <a:gd name="connsiteY41" fmla="*/ 1901190 h 1911561"/>
              <a:gd name="connisteX42" fmla="*/ 1552575 w 3649964"/>
              <a:gd name="connsiteY42" fmla="*/ 1910715 h 1911561"/>
              <a:gd name="connisteX43" fmla="*/ 1641475 w 3649964"/>
              <a:gd name="connsiteY43" fmla="*/ 1910715 h 1911561"/>
              <a:gd name="connisteX44" fmla="*/ 1710690 w 3649964"/>
              <a:gd name="connsiteY44" fmla="*/ 1910715 h 1911561"/>
              <a:gd name="connisteX45" fmla="*/ 1849120 w 3649964"/>
              <a:gd name="connsiteY45" fmla="*/ 1910715 h 1911561"/>
              <a:gd name="connisteX46" fmla="*/ 1938020 w 3649964"/>
              <a:gd name="connsiteY46" fmla="*/ 1901190 h 1911561"/>
              <a:gd name="connisteX47" fmla="*/ 2007235 w 3649964"/>
              <a:gd name="connsiteY47" fmla="*/ 1901190 h 1911561"/>
              <a:gd name="connisteX48" fmla="*/ 2076450 w 3649964"/>
              <a:gd name="connsiteY48" fmla="*/ 1901190 h 1911561"/>
              <a:gd name="connisteX49" fmla="*/ 2145665 w 3649964"/>
              <a:gd name="connsiteY49" fmla="*/ 1881505 h 1911561"/>
              <a:gd name="connisteX50" fmla="*/ 2244725 w 3649964"/>
              <a:gd name="connsiteY50" fmla="*/ 1841500 h 1911561"/>
              <a:gd name="connisteX51" fmla="*/ 2333625 w 3649964"/>
              <a:gd name="connsiteY51" fmla="*/ 1821815 h 1911561"/>
              <a:gd name="connisteX52" fmla="*/ 2422525 w 3649964"/>
              <a:gd name="connsiteY52" fmla="*/ 1782445 h 1911561"/>
              <a:gd name="connisteX53" fmla="*/ 2501900 w 3649964"/>
              <a:gd name="connsiteY53" fmla="*/ 1762760 h 1911561"/>
              <a:gd name="connisteX54" fmla="*/ 2581275 w 3649964"/>
              <a:gd name="connsiteY54" fmla="*/ 1732915 h 1911561"/>
              <a:gd name="connisteX55" fmla="*/ 2650490 w 3649964"/>
              <a:gd name="connsiteY55" fmla="*/ 1713230 h 1911561"/>
              <a:gd name="connisteX56" fmla="*/ 2729230 w 3649964"/>
              <a:gd name="connsiteY56" fmla="*/ 1693545 h 1911561"/>
              <a:gd name="connisteX57" fmla="*/ 2808605 w 3649964"/>
              <a:gd name="connsiteY57" fmla="*/ 1663700 h 1911561"/>
              <a:gd name="connisteX58" fmla="*/ 2897505 w 3649964"/>
              <a:gd name="connsiteY58" fmla="*/ 1633855 h 1911561"/>
              <a:gd name="connisteX59" fmla="*/ 2976245 w 3649964"/>
              <a:gd name="connsiteY59" fmla="*/ 1584960 h 1911561"/>
              <a:gd name="connisteX60" fmla="*/ 3045460 w 3649964"/>
              <a:gd name="connsiteY60" fmla="*/ 1535430 h 1911561"/>
              <a:gd name="connisteX61" fmla="*/ 3114675 w 3649964"/>
              <a:gd name="connsiteY61" fmla="*/ 1505585 h 1911561"/>
              <a:gd name="connisteX62" fmla="*/ 3194050 w 3649964"/>
              <a:gd name="connsiteY62" fmla="*/ 1466215 h 1911561"/>
              <a:gd name="connisteX63" fmla="*/ 3282950 w 3649964"/>
              <a:gd name="connsiteY63" fmla="*/ 1416685 h 1911561"/>
              <a:gd name="connisteX64" fmla="*/ 3362325 w 3649964"/>
              <a:gd name="connsiteY64" fmla="*/ 1347470 h 1911561"/>
              <a:gd name="connisteX65" fmla="*/ 3421380 w 3649964"/>
              <a:gd name="connsiteY65" fmla="*/ 1278255 h 1911561"/>
              <a:gd name="connisteX66" fmla="*/ 3481070 w 3649964"/>
              <a:gd name="connsiteY66" fmla="*/ 1209040 h 1911561"/>
              <a:gd name="connisteX67" fmla="*/ 3550285 w 3649964"/>
              <a:gd name="connsiteY67" fmla="*/ 1129665 h 1911561"/>
              <a:gd name="connisteX68" fmla="*/ 3589655 w 3649964"/>
              <a:gd name="connsiteY68" fmla="*/ 1060450 h 1911561"/>
              <a:gd name="connisteX69" fmla="*/ 3629025 w 3649964"/>
              <a:gd name="connsiteY69" fmla="*/ 991235 h 1911561"/>
              <a:gd name="connisteX70" fmla="*/ 3639185 w 3649964"/>
              <a:gd name="connsiteY70" fmla="*/ 912495 h 1911561"/>
              <a:gd name="connisteX71" fmla="*/ 3648710 w 3649964"/>
              <a:gd name="connsiteY71" fmla="*/ 833120 h 1911561"/>
              <a:gd name="connisteX72" fmla="*/ 3639185 w 3649964"/>
              <a:gd name="connsiteY72" fmla="*/ 763905 h 1911561"/>
              <a:gd name="connisteX73" fmla="*/ 3569970 w 3649964"/>
              <a:gd name="connsiteY73" fmla="*/ 694690 h 1911561"/>
              <a:gd name="connisteX74" fmla="*/ 3470910 w 3649964"/>
              <a:gd name="connsiteY74" fmla="*/ 625475 h 1911561"/>
              <a:gd name="connisteX75" fmla="*/ 3382010 w 3649964"/>
              <a:gd name="connsiteY75" fmla="*/ 566420 h 1911561"/>
              <a:gd name="connisteX76" fmla="*/ 3293110 w 3649964"/>
              <a:gd name="connsiteY76" fmla="*/ 506730 h 1911561"/>
              <a:gd name="connisteX77" fmla="*/ 3213735 w 3649964"/>
              <a:gd name="connsiteY77" fmla="*/ 447675 h 1911561"/>
              <a:gd name="connisteX78" fmla="*/ 3134995 w 3649964"/>
              <a:gd name="connsiteY78" fmla="*/ 387985 h 1911561"/>
              <a:gd name="connisteX79" fmla="*/ 3055620 w 3649964"/>
              <a:gd name="connsiteY79" fmla="*/ 358775 h 1911561"/>
              <a:gd name="connisteX80" fmla="*/ 2976245 w 3649964"/>
              <a:gd name="connsiteY80" fmla="*/ 328930 h 1911561"/>
              <a:gd name="connisteX81" fmla="*/ 2867660 w 3649964"/>
              <a:gd name="connsiteY81" fmla="*/ 289560 h 1911561"/>
              <a:gd name="connisteX82" fmla="*/ 2778760 w 3649964"/>
              <a:gd name="connsiteY82" fmla="*/ 240030 h 1911561"/>
              <a:gd name="connisteX83" fmla="*/ 2709545 w 3649964"/>
              <a:gd name="connsiteY83" fmla="*/ 210185 h 1911561"/>
              <a:gd name="connisteX84" fmla="*/ 2630170 w 3649964"/>
              <a:gd name="connsiteY84" fmla="*/ 160655 h 1911561"/>
              <a:gd name="connisteX85" fmla="*/ 2551430 w 3649964"/>
              <a:gd name="connsiteY85" fmla="*/ 111125 h 1911561"/>
              <a:gd name="connisteX86" fmla="*/ 2482215 w 3649964"/>
              <a:gd name="connsiteY86" fmla="*/ 71755 h 1911561"/>
              <a:gd name="connisteX87" fmla="*/ 2402840 w 3649964"/>
              <a:gd name="connsiteY87" fmla="*/ 32385 h 1911561"/>
              <a:gd name="connisteX88" fmla="*/ 2333625 w 3649964"/>
              <a:gd name="connsiteY88" fmla="*/ 2540 h 1911561"/>
              <a:gd name="connisteX89" fmla="*/ 2264410 w 3649964"/>
              <a:gd name="connsiteY89" fmla="*/ 2540 h 1911561"/>
              <a:gd name="connisteX90" fmla="*/ 2195195 w 3649964"/>
              <a:gd name="connsiteY90" fmla="*/ 2540 h 1911561"/>
              <a:gd name="connisteX91" fmla="*/ 2116455 w 3649964"/>
              <a:gd name="connsiteY91" fmla="*/ 12700 h 1911561"/>
              <a:gd name="connisteX92" fmla="*/ 2037080 w 3649964"/>
              <a:gd name="connsiteY92" fmla="*/ 52070 h 1911561"/>
              <a:gd name="connisteX93" fmla="*/ 1967865 w 3649964"/>
              <a:gd name="connsiteY93" fmla="*/ 81915 h 1911561"/>
              <a:gd name="connisteX94" fmla="*/ 1898650 w 3649964"/>
              <a:gd name="connsiteY94" fmla="*/ 101600 h 1911561"/>
              <a:gd name="connisteX95" fmla="*/ 1829435 w 3649964"/>
              <a:gd name="connsiteY95" fmla="*/ 121285 h 1911561"/>
              <a:gd name="connisteX96" fmla="*/ 1750695 w 3649964"/>
              <a:gd name="connsiteY96" fmla="*/ 151130 h 1911561"/>
              <a:gd name="connisteX97" fmla="*/ 1681480 w 3649964"/>
              <a:gd name="connsiteY97" fmla="*/ 160655 h 1911561"/>
              <a:gd name="connisteX98" fmla="*/ 1612265 w 3649964"/>
              <a:gd name="connsiteY98" fmla="*/ 180340 h 1911561"/>
              <a:gd name="connisteX99" fmla="*/ 1543050 w 3649964"/>
              <a:gd name="connsiteY99" fmla="*/ 200025 h 1911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</a:cxnLst>
            <a:rect l="l" t="t" r="r" b="b"/>
            <a:pathLst>
              <a:path w="3649964" h="1911562">
                <a:moveTo>
                  <a:pt x="1671320" y="259715"/>
                </a:moveTo>
                <a:cubicBezTo>
                  <a:pt x="1652905" y="250190"/>
                  <a:pt x="1607820" y="222250"/>
                  <a:pt x="1572260" y="210185"/>
                </a:cubicBezTo>
                <a:cubicBezTo>
                  <a:pt x="1536700" y="198120"/>
                  <a:pt x="1525270" y="201930"/>
                  <a:pt x="1493520" y="200025"/>
                </a:cubicBezTo>
                <a:cubicBezTo>
                  <a:pt x="1461770" y="198120"/>
                  <a:pt x="1445895" y="200025"/>
                  <a:pt x="1414145" y="200025"/>
                </a:cubicBezTo>
                <a:cubicBezTo>
                  <a:pt x="1382395" y="200025"/>
                  <a:pt x="1367155" y="200025"/>
                  <a:pt x="1335405" y="200025"/>
                </a:cubicBezTo>
                <a:cubicBezTo>
                  <a:pt x="1303655" y="200025"/>
                  <a:pt x="1287780" y="200025"/>
                  <a:pt x="1256030" y="200025"/>
                </a:cubicBezTo>
                <a:cubicBezTo>
                  <a:pt x="1224280" y="200025"/>
                  <a:pt x="1206500" y="194310"/>
                  <a:pt x="1176655" y="200025"/>
                </a:cubicBezTo>
                <a:cubicBezTo>
                  <a:pt x="1146810" y="205740"/>
                  <a:pt x="1137285" y="219710"/>
                  <a:pt x="1107440" y="229870"/>
                </a:cubicBezTo>
                <a:cubicBezTo>
                  <a:pt x="1077595" y="240030"/>
                  <a:pt x="1058545" y="237490"/>
                  <a:pt x="1028700" y="249555"/>
                </a:cubicBezTo>
                <a:cubicBezTo>
                  <a:pt x="998855" y="261620"/>
                  <a:pt x="991235" y="269875"/>
                  <a:pt x="959485" y="289560"/>
                </a:cubicBezTo>
                <a:cubicBezTo>
                  <a:pt x="927735" y="309245"/>
                  <a:pt x="902335" y="328930"/>
                  <a:pt x="870585" y="348615"/>
                </a:cubicBezTo>
                <a:cubicBezTo>
                  <a:pt x="838835" y="368300"/>
                  <a:pt x="835025" y="368300"/>
                  <a:pt x="801370" y="387985"/>
                </a:cubicBezTo>
                <a:cubicBezTo>
                  <a:pt x="767715" y="407670"/>
                  <a:pt x="746125" y="421640"/>
                  <a:pt x="702310" y="447675"/>
                </a:cubicBezTo>
                <a:cubicBezTo>
                  <a:pt x="658495" y="473710"/>
                  <a:pt x="624840" y="497205"/>
                  <a:pt x="583565" y="516890"/>
                </a:cubicBezTo>
                <a:cubicBezTo>
                  <a:pt x="542290" y="536575"/>
                  <a:pt x="528320" y="530225"/>
                  <a:pt x="494665" y="546100"/>
                </a:cubicBezTo>
                <a:cubicBezTo>
                  <a:pt x="461010" y="561975"/>
                  <a:pt x="448945" y="574040"/>
                  <a:pt x="415290" y="595630"/>
                </a:cubicBezTo>
                <a:cubicBezTo>
                  <a:pt x="381635" y="617220"/>
                  <a:pt x="360045" y="635635"/>
                  <a:pt x="326390" y="655320"/>
                </a:cubicBezTo>
                <a:cubicBezTo>
                  <a:pt x="292735" y="675005"/>
                  <a:pt x="279400" y="680720"/>
                  <a:pt x="247650" y="694690"/>
                </a:cubicBezTo>
                <a:cubicBezTo>
                  <a:pt x="215900" y="708660"/>
                  <a:pt x="198120" y="706755"/>
                  <a:pt x="168275" y="724535"/>
                </a:cubicBezTo>
                <a:cubicBezTo>
                  <a:pt x="138430" y="742315"/>
                  <a:pt x="127000" y="758190"/>
                  <a:pt x="99060" y="783590"/>
                </a:cubicBezTo>
                <a:cubicBezTo>
                  <a:pt x="71120" y="808990"/>
                  <a:pt x="47625" y="822960"/>
                  <a:pt x="29845" y="852805"/>
                </a:cubicBezTo>
                <a:cubicBezTo>
                  <a:pt x="12065" y="882650"/>
                  <a:pt x="15875" y="902335"/>
                  <a:pt x="10160" y="932180"/>
                </a:cubicBezTo>
                <a:cubicBezTo>
                  <a:pt x="4445" y="962025"/>
                  <a:pt x="0" y="973455"/>
                  <a:pt x="0" y="1001395"/>
                </a:cubicBezTo>
                <a:cubicBezTo>
                  <a:pt x="0" y="1029335"/>
                  <a:pt x="4445" y="1042670"/>
                  <a:pt x="10160" y="1070610"/>
                </a:cubicBezTo>
                <a:cubicBezTo>
                  <a:pt x="15875" y="1098550"/>
                  <a:pt x="17780" y="1111885"/>
                  <a:pt x="29845" y="1139825"/>
                </a:cubicBezTo>
                <a:cubicBezTo>
                  <a:pt x="41910" y="1167765"/>
                  <a:pt x="53340" y="1181100"/>
                  <a:pt x="69215" y="1209040"/>
                </a:cubicBezTo>
                <a:cubicBezTo>
                  <a:pt x="85090" y="1236980"/>
                  <a:pt x="93345" y="1244600"/>
                  <a:pt x="109220" y="1278255"/>
                </a:cubicBezTo>
                <a:cubicBezTo>
                  <a:pt x="125095" y="1311910"/>
                  <a:pt x="128905" y="1343660"/>
                  <a:pt x="148590" y="1377315"/>
                </a:cubicBezTo>
                <a:cubicBezTo>
                  <a:pt x="168275" y="1410970"/>
                  <a:pt x="182245" y="1421130"/>
                  <a:pt x="207645" y="1446530"/>
                </a:cubicBezTo>
                <a:cubicBezTo>
                  <a:pt x="233045" y="1471930"/>
                  <a:pt x="248920" y="1480185"/>
                  <a:pt x="276860" y="1505585"/>
                </a:cubicBezTo>
                <a:cubicBezTo>
                  <a:pt x="304800" y="1530985"/>
                  <a:pt x="314325" y="1546860"/>
                  <a:pt x="346075" y="1574800"/>
                </a:cubicBezTo>
                <a:cubicBezTo>
                  <a:pt x="377825" y="1602740"/>
                  <a:pt x="403225" y="1624330"/>
                  <a:pt x="434975" y="1644015"/>
                </a:cubicBezTo>
                <a:cubicBezTo>
                  <a:pt x="466725" y="1663700"/>
                  <a:pt x="472440" y="1657985"/>
                  <a:pt x="504190" y="1673860"/>
                </a:cubicBezTo>
                <a:cubicBezTo>
                  <a:pt x="535940" y="1689735"/>
                  <a:pt x="552450" y="1703705"/>
                  <a:pt x="593725" y="1723390"/>
                </a:cubicBezTo>
                <a:cubicBezTo>
                  <a:pt x="635000" y="1743075"/>
                  <a:pt x="660400" y="1754505"/>
                  <a:pt x="711835" y="1772285"/>
                </a:cubicBezTo>
                <a:cubicBezTo>
                  <a:pt x="763270" y="1790065"/>
                  <a:pt x="800735" y="1804035"/>
                  <a:pt x="850265" y="1812290"/>
                </a:cubicBezTo>
                <a:cubicBezTo>
                  <a:pt x="899795" y="1820545"/>
                  <a:pt x="915670" y="1810385"/>
                  <a:pt x="959485" y="1812290"/>
                </a:cubicBezTo>
                <a:cubicBezTo>
                  <a:pt x="1003300" y="1814195"/>
                  <a:pt x="1022350" y="1814195"/>
                  <a:pt x="1068070" y="1821815"/>
                </a:cubicBezTo>
                <a:cubicBezTo>
                  <a:pt x="1113790" y="1829435"/>
                  <a:pt x="1141095" y="1841500"/>
                  <a:pt x="1186815" y="1851660"/>
                </a:cubicBezTo>
                <a:cubicBezTo>
                  <a:pt x="1232535" y="1861820"/>
                  <a:pt x="1256030" y="1865630"/>
                  <a:pt x="1295400" y="1871345"/>
                </a:cubicBezTo>
                <a:cubicBezTo>
                  <a:pt x="1334770" y="1877060"/>
                  <a:pt x="1348740" y="1875790"/>
                  <a:pt x="1384300" y="1881505"/>
                </a:cubicBezTo>
                <a:cubicBezTo>
                  <a:pt x="1419860" y="1887220"/>
                  <a:pt x="1440180" y="1895475"/>
                  <a:pt x="1473835" y="1901190"/>
                </a:cubicBezTo>
                <a:cubicBezTo>
                  <a:pt x="1507490" y="1906905"/>
                  <a:pt x="1518920" y="1908810"/>
                  <a:pt x="1552575" y="1910715"/>
                </a:cubicBezTo>
                <a:cubicBezTo>
                  <a:pt x="1586230" y="1912620"/>
                  <a:pt x="1609725" y="1910715"/>
                  <a:pt x="1641475" y="1910715"/>
                </a:cubicBezTo>
                <a:cubicBezTo>
                  <a:pt x="1673225" y="1910715"/>
                  <a:pt x="1669415" y="1910715"/>
                  <a:pt x="1710690" y="1910715"/>
                </a:cubicBezTo>
                <a:cubicBezTo>
                  <a:pt x="1751965" y="1910715"/>
                  <a:pt x="1803400" y="1912620"/>
                  <a:pt x="1849120" y="1910715"/>
                </a:cubicBezTo>
                <a:cubicBezTo>
                  <a:pt x="1894840" y="1908810"/>
                  <a:pt x="1906270" y="1903095"/>
                  <a:pt x="1938020" y="1901190"/>
                </a:cubicBezTo>
                <a:cubicBezTo>
                  <a:pt x="1969770" y="1899285"/>
                  <a:pt x="1979295" y="1901190"/>
                  <a:pt x="2007235" y="1901190"/>
                </a:cubicBezTo>
                <a:cubicBezTo>
                  <a:pt x="2035175" y="1901190"/>
                  <a:pt x="2048510" y="1905000"/>
                  <a:pt x="2076450" y="1901190"/>
                </a:cubicBezTo>
                <a:cubicBezTo>
                  <a:pt x="2104390" y="1897380"/>
                  <a:pt x="2112010" y="1893570"/>
                  <a:pt x="2145665" y="1881505"/>
                </a:cubicBezTo>
                <a:cubicBezTo>
                  <a:pt x="2179320" y="1869440"/>
                  <a:pt x="2207260" y="1853565"/>
                  <a:pt x="2244725" y="1841500"/>
                </a:cubicBezTo>
                <a:cubicBezTo>
                  <a:pt x="2282190" y="1829435"/>
                  <a:pt x="2298065" y="1833880"/>
                  <a:pt x="2333625" y="1821815"/>
                </a:cubicBezTo>
                <a:cubicBezTo>
                  <a:pt x="2369185" y="1809750"/>
                  <a:pt x="2388870" y="1794510"/>
                  <a:pt x="2422525" y="1782445"/>
                </a:cubicBezTo>
                <a:cubicBezTo>
                  <a:pt x="2456180" y="1770380"/>
                  <a:pt x="2470150" y="1772920"/>
                  <a:pt x="2501900" y="1762760"/>
                </a:cubicBezTo>
                <a:cubicBezTo>
                  <a:pt x="2533650" y="1752600"/>
                  <a:pt x="2551430" y="1743075"/>
                  <a:pt x="2581275" y="1732915"/>
                </a:cubicBezTo>
                <a:cubicBezTo>
                  <a:pt x="2611120" y="1722755"/>
                  <a:pt x="2620645" y="1720850"/>
                  <a:pt x="2650490" y="1713230"/>
                </a:cubicBezTo>
                <a:cubicBezTo>
                  <a:pt x="2680335" y="1705610"/>
                  <a:pt x="2697480" y="1703705"/>
                  <a:pt x="2729230" y="1693545"/>
                </a:cubicBezTo>
                <a:cubicBezTo>
                  <a:pt x="2760980" y="1683385"/>
                  <a:pt x="2774950" y="1675765"/>
                  <a:pt x="2808605" y="1663700"/>
                </a:cubicBezTo>
                <a:cubicBezTo>
                  <a:pt x="2842260" y="1651635"/>
                  <a:pt x="2863850" y="1649730"/>
                  <a:pt x="2897505" y="1633855"/>
                </a:cubicBezTo>
                <a:cubicBezTo>
                  <a:pt x="2931160" y="1617980"/>
                  <a:pt x="2946400" y="1604645"/>
                  <a:pt x="2976245" y="1584960"/>
                </a:cubicBezTo>
                <a:cubicBezTo>
                  <a:pt x="3006090" y="1565275"/>
                  <a:pt x="3017520" y="1551305"/>
                  <a:pt x="3045460" y="1535430"/>
                </a:cubicBezTo>
                <a:cubicBezTo>
                  <a:pt x="3073400" y="1519555"/>
                  <a:pt x="3084830" y="1519555"/>
                  <a:pt x="3114675" y="1505585"/>
                </a:cubicBezTo>
                <a:cubicBezTo>
                  <a:pt x="3144520" y="1491615"/>
                  <a:pt x="3160395" y="1483995"/>
                  <a:pt x="3194050" y="1466215"/>
                </a:cubicBezTo>
                <a:cubicBezTo>
                  <a:pt x="3227705" y="1448435"/>
                  <a:pt x="3249295" y="1440180"/>
                  <a:pt x="3282950" y="1416685"/>
                </a:cubicBezTo>
                <a:cubicBezTo>
                  <a:pt x="3316605" y="1393190"/>
                  <a:pt x="3334385" y="1375410"/>
                  <a:pt x="3362325" y="1347470"/>
                </a:cubicBezTo>
                <a:cubicBezTo>
                  <a:pt x="3390265" y="1319530"/>
                  <a:pt x="3397885" y="1306195"/>
                  <a:pt x="3421380" y="1278255"/>
                </a:cubicBezTo>
                <a:cubicBezTo>
                  <a:pt x="3444875" y="1250315"/>
                  <a:pt x="3455035" y="1238885"/>
                  <a:pt x="3481070" y="1209040"/>
                </a:cubicBezTo>
                <a:cubicBezTo>
                  <a:pt x="3507105" y="1179195"/>
                  <a:pt x="3528695" y="1159510"/>
                  <a:pt x="3550285" y="1129665"/>
                </a:cubicBezTo>
                <a:cubicBezTo>
                  <a:pt x="3571875" y="1099820"/>
                  <a:pt x="3573780" y="1088390"/>
                  <a:pt x="3589655" y="1060450"/>
                </a:cubicBezTo>
                <a:cubicBezTo>
                  <a:pt x="3605530" y="1032510"/>
                  <a:pt x="3618865" y="1021080"/>
                  <a:pt x="3629025" y="991235"/>
                </a:cubicBezTo>
                <a:cubicBezTo>
                  <a:pt x="3639185" y="961390"/>
                  <a:pt x="3635375" y="944245"/>
                  <a:pt x="3639185" y="912495"/>
                </a:cubicBezTo>
                <a:cubicBezTo>
                  <a:pt x="3642995" y="880745"/>
                  <a:pt x="3648710" y="862965"/>
                  <a:pt x="3648710" y="833120"/>
                </a:cubicBezTo>
                <a:cubicBezTo>
                  <a:pt x="3648710" y="803275"/>
                  <a:pt x="3655060" y="791845"/>
                  <a:pt x="3639185" y="763905"/>
                </a:cubicBezTo>
                <a:cubicBezTo>
                  <a:pt x="3623310" y="735965"/>
                  <a:pt x="3603625" y="722630"/>
                  <a:pt x="3569970" y="694690"/>
                </a:cubicBezTo>
                <a:cubicBezTo>
                  <a:pt x="3536315" y="666750"/>
                  <a:pt x="3508375" y="650875"/>
                  <a:pt x="3470910" y="625475"/>
                </a:cubicBezTo>
                <a:cubicBezTo>
                  <a:pt x="3433445" y="600075"/>
                  <a:pt x="3417570" y="589915"/>
                  <a:pt x="3382010" y="566420"/>
                </a:cubicBezTo>
                <a:cubicBezTo>
                  <a:pt x="3346450" y="542925"/>
                  <a:pt x="3326765" y="530225"/>
                  <a:pt x="3293110" y="506730"/>
                </a:cubicBezTo>
                <a:cubicBezTo>
                  <a:pt x="3259455" y="483235"/>
                  <a:pt x="3245485" y="471170"/>
                  <a:pt x="3213735" y="447675"/>
                </a:cubicBezTo>
                <a:cubicBezTo>
                  <a:pt x="3181985" y="424180"/>
                  <a:pt x="3166745" y="405765"/>
                  <a:pt x="3134995" y="387985"/>
                </a:cubicBezTo>
                <a:cubicBezTo>
                  <a:pt x="3103245" y="370205"/>
                  <a:pt x="3087370" y="370840"/>
                  <a:pt x="3055620" y="358775"/>
                </a:cubicBezTo>
                <a:cubicBezTo>
                  <a:pt x="3023870" y="346710"/>
                  <a:pt x="3013710" y="342900"/>
                  <a:pt x="2976245" y="328930"/>
                </a:cubicBezTo>
                <a:cubicBezTo>
                  <a:pt x="2938780" y="314960"/>
                  <a:pt x="2907030" y="307340"/>
                  <a:pt x="2867660" y="289560"/>
                </a:cubicBezTo>
                <a:cubicBezTo>
                  <a:pt x="2828290" y="271780"/>
                  <a:pt x="2810510" y="255905"/>
                  <a:pt x="2778760" y="240030"/>
                </a:cubicBezTo>
                <a:cubicBezTo>
                  <a:pt x="2747010" y="224155"/>
                  <a:pt x="2739390" y="226060"/>
                  <a:pt x="2709545" y="210185"/>
                </a:cubicBezTo>
                <a:cubicBezTo>
                  <a:pt x="2679700" y="194310"/>
                  <a:pt x="2661920" y="180340"/>
                  <a:pt x="2630170" y="160655"/>
                </a:cubicBezTo>
                <a:cubicBezTo>
                  <a:pt x="2598420" y="140970"/>
                  <a:pt x="2581275" y="128905"/>
                  <a:pt x="2551430" y="111125"/>
                </a:cubicBezTo>
                <a:cubicBezTo>
                  <a:pt x="2521585" y="93345"/>
                  <a:pt x="2512060" y="87630"/>
                  <a:pt x="2482215" y="71755"/>
                </a:cubicBezTo>
                <a:cubicBezTo>
                  <a:pt x="2452370" y="55880"/>
                  <a:pt x="2432685" y="46355"/>
                  <a:pt x="2402840" y="32385"/>
                </a:cubicBezTo>
                <a:cubicBezTo>
                  <a:pt x="2372995" y="18415"/>
                  <a:pt x="2361565" y="8255"/>
                  <a:pt x="2333625" y="2540"/>
                </a:cubicBezTo>
                <a:cubicBezTo>
                  <a:pt x="2305685" y="-3175"/>
                  <a:pt x="2292350" y="2540"/>
                  <a:pt x="2264410" y="2540"/>
                </a:cubicBezTo>
                <a:cubicBezTo>
                  <a:pt x="2236470" y="2540"/>
                  <a:pt x="2225040" y="635"/>
                  <a:pt x="2195195" y="2540"/>
                </a:cubicBezTo>
                <a:cubicBezTo>
                  <a:pt x="2165350" y="4445"/>
                  <a:pt x="2148205" y="2540"/>
                  <a:pt x="2116455" y="12700"/>
                </a:cubicBezTo>
                <a:cubicBezTo>
                  <a:pt x="2084705" y="22860"/>
                  <a:pt x="2066925" y="38100"/>
                  <a:pt x="2037080" y="52070"/>
                </a:cubicBezTo>
                <a:cubicBezTo>
                  <a:pt x="2007235" y="66040"/>
                  <a:pt x="1995805" y="71755"/>
                  <a:pt x="1967865" y="81915"/>
                </a:cubicBezTo>
                <a:cubicBezTo>
                  <a:pt x="1939925" y="92075"/>
                  <a:pt x="1926590" y="93980"/>
                  <a:pt x="1898650" y="101600"/>
                </a:cubicBezTo>
                <a:cubicBezTo>
                  <a:pt x="1870710" y="109220"/>
                  <a:pt x="1859280" y="111125"/>
                  <a:pt x="1829435" y="121285"/>
                </a:cubicBezTo>
                <a:cubicBezTo>
                  <a:pt x="1799590" y="131445"/>
                  <a:pt x="1780540" y="143510"/>
                  <a:pt x="1750695" y="151130"/>
                </a:cubicBezTo>
                <a:cubicBezTo>
                  <a:pt x="1720850" y="158750"/>
                  <a:pt x="1709420" y="154940"/>
                  <a:pt x="1681480" y="160655"/>
                </a:cubicBezTo>
                <a:cubicBezTo>
                  <a:pt x="1653540" y="166370"/>
                  <a:pt x="1640205" y="172720"/>
                  <a:pt x="1612265" y="180340"/>
                </a:cubicBezTo>
                <a:cubicBezTo>
                  <a:pt x="1584325" y="187960"/>
                  <a:pt x="1555750" y="196215"/>
                  <a:pt x="1543050" y="200025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" y="4897120"/>
            <a:ext cx="9844405" cy="68516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4230370" y="4896941"/>
            <a:ext cx="1943735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3" grpId="0" bldLvl="0" animBg="1"/>
      <p:bldP spid="43" grpId="0" bldLvl="0" animBg="1"/>
      <p:bldP spid="44" grpId="0" bldLvl="0" animBg="1"/>
      <p:bldP spid="4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139952" y="2996952"/>
            <a:ext cx="910012" cy="399635"/>
            <a:chOff x="4935716" y="1778260"/>
            <a:chExt cx="910012" cy="399635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6" y="1780965"/>
              <a:ext cx="829035" cy="396930"/>
              <a:chOff x="6225354" y="2411080"/>
              <a:chExt cx="1105379" cy="529239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699792" y="2447877"/>
                <a:ext cx="630941" cy="49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130850" y="2997674"/>
            <a:ext cx="2833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SQL</a:t>
            </a:r>
            <a:r>
              <a:rPr lang="zh-CN" altLang="en-US" sz="2000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引擎巧用</a:t>
            </a:r>
            <a:endParaRPr lang="zh-CN" altLang="en-US" sz="2000" spc="3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139952" y="3583651"/>
            <a:ext cx="910012" cy="399585"/>
            <a:chOff x="4935716" y="1778260"/>
            <a:chExt cx="910012" cy="40024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6" y="1780963"/>
              <a:ext cx="829035" cy="397537"/>
              <a:chOff x="6225354" y="2411080"/>
              <a:chExt cx="1105379" cy="53004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699792" y="2447878"/>
                <a:ext cx="630941" cy="493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130850" y="3583779"/>
            <a:ext cx="346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SDTP C/S</a:t>
            </a:r>
            <a:r>
              <a:rPr lang="zh-CN" altLang="en-US" sz="2000" b="1" spc="3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改进优化之路</a:t>
            </a:r>
            <a:endParaRPr lang="zh-CN" altLang="en-US" sz="2000" b="1" spc="30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648177500473_1_1"/>
</p:tagLst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WPS 演示</Application>
  <PresentationFormat>全屏显示(4:3)</PresentationFormat>
  <Paragraphs>203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Consolas</vt:lpstr>
      <vt:lpstr>Verdana</vt:lpstr>
      <vt:lpstr>Arial Unicode MS</vt:lpstr>
      <vt:lpstr>新宋体</vt:lpstr>
      <vt:lpstr>2_移动1</vt:lpstr>
      <vt:lpstr>PowerPoint 演示文稿</vt:lpstr>
      <vt:lpstr>PowerPoint 演示文稿</vt:lpstr>
      <vt:lpstr>Hive巧用 --- 工作目标及数据特点</vt:lpstr>
      <vt:lpstr>Hive巧用 --- 常规方案</vt:lpstr>
      <vt:lpstr>Hive巧用 --- 高度抽象方案</vt:lpstr>
      <vt:lpstr>Hive巧用 -- Hive SQL引擎架构及巧用</vt:lpstr>
      <vt:lpstr>Hive巧用 --- 程序架构</vt:lpstr>
      <vt:lpstr>Hive巧用 --- 实现代码</vt:lpstr>
      <vt:lpstr>PowerPoint 演示文稿</vt:lpstr>
      <vt:lpstr>SDTP C/S程序改善优化之路</vt:lpstr>
      <vt:lpstr>SDTP C/S程序改善优化之路</vt:lpstr>
      <vt:lpstr>程序调优永不止步</vt:lpstr>
      <vt:lpstr>程序调优永不止步</vt:lpstr>
      <vt:lpstr>程序改善优化后的惊人表现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4505</cp:revision>
  <dcterms:created xsi:type="dcterms:W3CDTF">2012-01-15T06:49:00Z</dcterms:created>
  <dcterms:modified xsi:type="dcterms:W3CDTF">2022-03-25T10:58:44Z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ICV">
    <vt:lpwstr>7EE8B4155576480FB5031D226BA3F4CE</vt:lpwstr>
  </property>
</Properties>
</file>