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882" r:id="rId3"/>
    <p:sldId id="1215" r:id="rId5"/>
    <p:sldId id="1183" r:id="rId6"/>
    <p:sldId id="1289" r:id="rId7"/>
    <p:sldId id="1290" r:id="rId8"/>
    <p:sldId id="1291" r:id="rId9"/>
    <p:sldId id="1292" r:id="rId10"/>
    <p:sldId id="1293" r:id="rId11"/>
    <p:sldId id="1294" r:id="rId12"/>
    <p:sldId id="1295" r:id="rId13"/>
    <p:sldId id="1296" r:id="rId14"/>
    <p:sldId id="1297" r:id="rId15"/>
    <p:sldId id="1298" r:id="rId16"/>
    <p:sldId id="1299" r:id="rId17"/>
    <p:sldId id="1300" r:id="rId18"/>
    <p:sldId id="1301" r:id="rId19"/>
    <p:sldId id="1302" r:id="rId20"/>
    <p:sldId id="1303" r:id="rId21"/>
    <p:sldId id="1304" r:id="rId22"/>
    <p:sldId id="1305" r:id="rId23"/>
    <p:sldId id="1306" r:id="rId24"/>
    <p:sldId id="1307" r:id="rId25"/>
    <p:sldId id="1308" r:id="rId26"/>
    <p:sldId id="1309" r:id="rId27"/>
    <p:sldId id="1310" r:id="rId28"/>
    <p:sldId id="1311" r:id="rId29"/>
    <p:sldId id="1312" r:id="rId30"/>
    <p:sldId id="1313" r:id="rId31"/>
    <p:sldId id="1314" r:id="rId32"/>
    <p:sldId id="301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67F"/>
    <a:srgbClr val="FFD13F"/>
    <a:srgbClr val="FFE699"/>
    <a:srgbClr val="F4B084"/>
    <a:srgbClr val="C9B7DD"/>
    <a:srgbClr val="0089F0"/>
    <a:srgbClr val="FFE593"/>
    <a:srgbClr val="0070C0"/>
    <a:srgbClr val="FFFFFF"/>
    <a:srgbClr val="BAA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090" autoAdjust="0"/>
  </p:normalViewPr>
  <p:slideViewPr>
    <p:cSldViewPr>
      <p:cViewPr varScale="1">
        <p:scale>
          <a:sx n="59" d="100"/>
          <a:sy n="59" d="100"/>
        </p:scale>
        <p:origin x="1332" y="64"/>
      </p:cViewPr>
      <p:guideLst>
        <p:guide orient="horz" pos="23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307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C9049-8358-49C4-A21D-241D603A2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046FE-1D81-41B4-92E7-9AE57C4139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D9959D1-402D-4804-900D-A09921BCDCFE}" type="datetimeFigureOut">
              <a:rPr lang="zh-CN" altLang="en-US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60464F6-C1B2-4B1A-9DBA-5E255D44742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客户直接感知的产品质量；客户非直接感知、对生产力有影响的代码质量；持续集成中及其重要的一道保险。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完成审批后，产生请假审批已通过领域事件。后续有两个进一步的业务操作：发送请假审批已通过的通知，通知邮件系统告知请假人；将请假数据发送到考勤以便核销。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经过分析，我们建立了请假、人员组织关系和考勤三个聚合。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由于人员组织关系聚合与请假聚合，共同完成请假的业务功能，两者在请假的限界上下文内。考勤聚合则单独构成考勤统计限界上下文。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经过分析，我们建立了请假、人员组织关系和考勤三个聚合。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由于人员组织关系聚合与请假聚合，共同完成请假的业务功能，两者在请假的限界上下文内。考勤聚合则单独构成考勤统计限界上下文。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自顶向下 自底向上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要了解DDD是什么，我们首先要从一个函数讲起，我们要这样的一个需求：</a:t>
            </a:r>
            <a:endParaRPr lang="zh-CN" altLang="en-US"/>
          </a:p>
          <a:p>
            <a:r>
              <a:rPr lang="zh-CN" altLang="en-US"/>
              <a:t>用户登录，需要填写用户名密码，密码不能明文保存，所以要加密密码，因此在代码需要写一段加密逻辑，然后我们发现很多其他的地方也需要用到加密，所以写了一个加密函数，方便其他地方的复用；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再后来，我们又要开发一个新的系统，发现又要用户登录功能，之前我们已经写过这样的功能了，所以就把功能抽取出来，性能框架；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再后来，我们开发的系统越来越多，于是，干脆把我们这个框架做成一个系统，系统系统要认证的时候，直接调用认证系统的接口就行了；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再后来，我们把账号功能开放给第三方登录，这个时候，我们的系统就需要升级成可以对外的服务了。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微服务不是把大的单体应用拆成多个小的单体应用，而是把大的应用拆成多个演进式的小应用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时候，我们就会使用微服务的来改造庞大的单体应用，把一个庞大的单体应用拆分成多个微服务，核心是要怎样划分业务逻辑领域，从而使我们的微服务架构变成一个演进式架构：随着业务的发展或需求的变更，在不断重新拆分或者组合成新的微服务的过程中，不会大幅增加软件开发和维护的成本，并且这个架构演进的过程是非常轻松、简单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从业务视角出发：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提出产品远景：我们的业务目标</a:t>
            </a:r>
            <a:endParaRPr lang="zh-CN" altLang="en-US"/>
          </a:p>
          <a:p>
            <a:r>
              <a:rPr lang="zh-CN" altLang="en-US"/>
              <a:t>- 进行场景分析：从用户视角出发，探索业务领域中的典型场景，（产生大量的命令、业务流、事件）</a:t>
            </a:r>
            <a:endParaRPr lang="zh-CN" altLang="en-US"/>
          </a:p>
          <a:p>
            <a:r>
              <a:rPr lang="zh-CN" altLang="en-US"/>
              <a:t>- 建立领域模型：根据场景中产生的命令和事件找出对应实体、将有联系的实体定义为聚合，划分界限上下文</a:t>
            </a:r>
            <a:endParaRPr lang="zh-CN" altLang="en-US"/>
          </a:p>
          <a:p>
            <a:r>
              <a:rPr lang="zh-CN" altLang="en-US"/>
              <a:t>- 拆分微服务：一般来说，一个界限上下文对应一个微服务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从代码落地出发：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分析微服务领域对象：将领域模型对应到微服务内的对象</a:t>
            </a:r>
            <a:endParaRPr lang="zh-CN" altLang="en-US"/>
          </a:p>
          <a:p>
            <a:r>
              <a:rPr lang="zh-CN" altLang="en-US"/>
              <a:t>- 设计微服务代码结构：应用层、领域层</a:t>
            </a:r>
            <a:endParaRPr lang="zh-CN" altLang="en-US"/>
          </a:p>
          <a:p>
            <a:r>
              <a:rPr lang="zh-CN" altLang="en-US"/>
              <a:t>- 其他设计：数据库设计、服务参数等</a:t>
            </a:r>
            <a:endParaRPr lang="zh-CN" altLang="en-US"/>
          </a:p>
          <a:p>
            <a:r>
              <a:rPr lang="zh-CN" altLang="en-US"/>
              <a:t>- 代码开发与测试：按照详细的设计文档和功能需求，开发代码就完成了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76" y="0"/>
            <a:ext cx="9151247" cy="4653136"/>
          </a:xfrm>
          <a:prstGeom prst="rect">
            <a:avLst/>
          </a:prstGeom>
          <a:solidFill>
            <a:srgbClr val="2E6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1628800"/>
            <a:ext cx="5760640" cy="14700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3356992"/>
            <a:ext cx="5824736" cy="864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5" name="Picture 3" descr="D:\21 公司产品\02 网优之家\02 产品宣传\未标题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2328"/>
            <a:ext cx="2232248" cy="205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01 公司管理\公司LOGO标准件\logo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093296"/>
            <a:ext cx="1285245" cy="4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6975"/>
            <a:ext cx="8229600" cy="52038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19075"/>
            <a:ext cx="2171700" cy="6181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19075"/>
            <a:ext cx="6362700" cy="6181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9075"/>
            <a:ext cx="7681913" cy="511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9600" cy="520382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9075"/>
            <a:ext cx="7681913" cy="511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5203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203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7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/>
          <p:cNvSpPr>
            <a:spLocks noGrp="1"/>
          </p:cNvSpPr>
          <p:nvPr>
            <p:ph type="dt" sz="quarter" idx="10"/>
          </p:nvPr>
        </p:nvSpPr>
        <p:spPr bwMode="auto">
          <a:xfrm>
            <a:off x="107950" y="6488116"/>
            <a:ext cx="2160588" cy="325437"/>
          </a:xfrm>
          <a:prstGeom prst="rect">
            <a:avLst/>
          </a:prstGeom>
          <a:ln>
            <a:miter lim="800000"/>
          </a:ln>
        </p:spPr>
        <p:txBody>
          <a:bodyPr wrap="square" numCol="1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TW" altLang="zh-CN" dirty="0"/>
              <a:t>中</a:t>
            </a:r>
            <a:r>
              <a:rPr lang="zh-TW" altLang="en-US" dirty="0"/>
              <a:t>国</a:t>
            </a:r>
            <a:r>
              <a:rPr lang="zh-CN" altLang="en-US" dirty="0"/>
              <a:t>移动贵州公司   李志成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147638" y="0"/>
            <a:ext cx="7534275" cy="803275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单击此处编辑母版标题样式</a:t>
            </a:r>
            <a:endParaRPr lang="zh-CN" altLang="en-US" sz="2800" b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203825"/>
          </a:xfrm>
          <a:prstGeom prst="rect">
            <a:avLst/>
          </a:prstGeom>
        </p:spPr>
        <p:txBody>
          <a:bodyPr/>
          <a:lstStyle>
            <a:lvl2pPr>
              <a:defRPr sz="2400">
                <a:latin typeface="+mj-lt"/>
                <a:ea typeface="+mj-lt"/>
              </a:defRPr>
            </a:lvl2pPr>
            <a:lvl3pPr>
              <a:defRPr sz="2000">
                <a:latin typeface="+mj-lt"/>
                <a:ea typeface="+mj-lt"/>
              </a:defRPr>
            </a:lvl3pPr>
            <a:lvl4pPr>
              <a:defRPr sz="1800">
                <a:latin typeface="+mj-lt"/>
                <a:ea typeface="+mj-lt"/>
              </a:defRPr>
            </a:lvl4pPr>
            <a:lvl5pPr>
              <a:defRPr sz="1600">
                <a:latin typeface="+mj-lt"/>
                <a:ea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147638" y="0"/>
            <a:ext cx="7534275" cy="803275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单击此处编辑母版标题样式</a:t>
            </a:r>
            <a:endParaRPr lang="zh-CN" altLang="en-US" sz="2800" b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203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203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81" y="1"/>
            <a:ext cx="7533632" cy="8031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81" y="1"/>
            <a:ext cx="7533632" cy="8031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2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8" y="0"/>
            <a:ext cx="7534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52400" y="731838"/>
            <a:ext cx="8839200" cy="76200"/>
          </a:xfrm>
          <a:prstGeom prst="rect">
            <a:avLst/>
          </a:prstGeom>
          <a:gradFill rotWithShape="0">
            <a:gsLst>
              <a:gs pos="0">
                <a:srgbClr val="0000CC">
                  <a:alpha val="65999"/>
                </a:srgbClr>
              </a:gs>
              <a:gs pos="100000">
                <a:srgbClr val="FF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2" descr="D:\01 公司管理\公司LOGO标准件\logo1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90001"/>
            <a:ext cx="1285245" cy="4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6921152" y="6594535"/>
            <a:ext cx="225936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深圳市名通科技股份有限公司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1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p"/>
        <a:defRPr sz="2400" b="1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1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1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1754" y="1700808"/>
            <a:ext cx="622273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DDD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40152" y="4293096"/>
            <a:ext cx="32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深圳市名通科技股份有限公司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0152" y="3857326"/>
            <a:ext cx="230425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2020.11  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张敏坷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假设现在我们需要实现一个在线请假和考勤管理系统，功能如下：</a:t>
            </a:r>
            <a:endParaRPr lang="en-US" altLang="zh-CN" dirty="0" smtClean="0"/>
          </a:p>
          <a:p>
            <a:pPr lvl="1"/>
            <a:r>
              <a:rPr lang="zh-CN" altLang="en-US">
                <a:sym typeface="+mn-ea"/>
              </a:rPr>
              <a:t>1. 请假人填写请假单提交审批，根据请假人身份、请假类型和请假天数进行校验，根据审批规则逐级递交上级审批，逐级核批通过则完成审批，否则审批不通过退回申请人。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2. 根据考勤规则，核销请假数据后，对考勤数据进行校验，输出考勤统计。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/从业务视角出发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提出产品</a:t>
            </a:r>
            <a:r>
              <a:rPr lang="zh-CN" altLang="en-US" dirty="0" smtClean="0"/>
              <a:t>愿</a:t>
            </a:r>
            <a:r>
              <a:rPr lang="en-US" altLang="zh-CN" dirty="0" smtClean="0"/>
              <a:t>景</a:t>
            </a:r>
            <a:endParaRPr lang="en-US" altLang="zh-CN" dirty="0" smtClean="0"/>
          </a:p>
          <a:p>
            <a:pPr lvl="1"/>
            <a:r>
              <a:rPr lang="zh-CN" altLang="en-US">
                <a:solidFill>
                  <a:schemeClr val="accent2"/>
                </a:solidFill>
                <a:sym typeface="+mn-ea"/>
              </a:rPr>
              <a:t>为了</a:t>
            </a:r>
            <a:r>
              <a:rPr lang="zh-CN" altLang="en-US">
                <a:sym typeface="+mn-ea"/>
              </a:rPr>
              <a:t>满足内外部人员，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他们的</a:t>
            </a:r>
            <a:r>
              <a:rPr lang="zh-CN" altLang="en-US">
                <a:sym typeface="+mn-ea"/>
              </a:rPr>
              <a:t>在线请假、自动考勤统计和外部人员管理的需求，我们建设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这个</a:t>
            </a:r>
            <a:r>
              <a:rPr lang="zh-CN" altLang="en-US">
                <a:sym typeface="+mn-ea"/>
              </a:rPr>
              <a:t>在线请假考勤系统，它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是一个</a:t>
            </a:r>
            <a:r>
              <a:rPr lang="zh-CN" altLang="en-US">
                <a:sym typeface="+mn-ea"/>
              </a:rPr>
              <a:t>在线请假平台，可以自动考勤统计。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它可以</a:t>
            </a:r>
            <a:r>
              <a:rPr lang="zh-CN" altLang="en-US">
                <a:sym typeface="+mn-ea"/>
              </a:rPr>
              <a:t>同时支持内外网请假，同时管理内外部人员请假和定期考勤分析，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而不像</a:t>
            </a:r>
            <a:r>
              <a:rPr lang="zh-CN" altLang="en-US">
                <a:sym typeface="+mn-ea"/>
              </a:rPr>
              <a:t> HR 系统，只管理内部人员，且只能内网使用。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我们的产品</a:t>
            </a:r>
            <a:r>
              <a:rPr lang="zh-CN" altLang="en-US">
                <a:sym typeface="+mn-ea"/>
              </a:rPr>
              <a:t>内外网皆可使用，可实现内外部人员无差异管理。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通过产品愿景分析，项目团队统一了系统名称——在线请假考勤系统，明确了项目目标和关键功能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25" y="1390015"/>
            <a:ext cx="6890385" cy="53079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/从业务视角出发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提出产品</a:t>
            </a:r>
            <a:r>
              <a:rPr lang="zh-CN" altLang="en-US" dirty="0" smtClean="0"/>
              <a:t>愿</a:t>
            </a:r>
            <a:r>
              <a:rPr lang="en-US" altLang="zh-CN" dirty="0" smtClean="0"/>
              <a:t>景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/从业务视角出发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进行场景分析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列举两个典型场景：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第一个场景：请假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用户：请假人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请假人登录系统：从权限微服务获取请假人信息和权限数据，完成登录认证。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创建请假单：打开请假页面，选择请假类型和起始时间，录入请假信息。保存并创建请假单，提交请假审批。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修改请假单：查询请假单，打开请假页面，修改请假单，提交请假审批。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提交审批：获取审批规则，根据审批规则，从人员组织关系中获取审批人，给请假单分配审批人。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/从业务视角出发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进行场景分析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列举两个典型场景：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第</a:t>
            </a:r>
            <a:r>
              <a:rPr lang="zh-CN" altLang="en-US" dirty="0" smtClean="0"/>
              <a:t>二</a:t>
            </a:r>
            <a:r>
              <a:rPr lang="en-US" altLang="zh-CN" dirty="0" smtClean="0"/>
              <a:t>个场景：审批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用户：审批人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审批人登录系统：从权限微服务获取审批人信息和权限数据，完成登录认证。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获取请假单：获取审批人名下请假单，选择请假单。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审批：填写审批意见。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逐级审批：如果还需要上级审批，根据审批规则，从人员组织关系中获取审批人，给请假单分配审批人。重复以上 4 步。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最后审批人完成审批。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985" y="1517015"/>
            <a:ext cx="7860030" cy="50222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/从业务视角出发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进行场景分析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2194560"/>
            <a:ext cx="8395970" cy="42062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/从业务视角出发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建立领域模型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根据场景分析，分析并找出发起或产生这些命令或领域事件的实体对象。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/从业务视角出发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建立领域模型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现在我们有：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请假单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审批意见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审批规则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考勤明细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考勤统计</a:t>
            </a:r>
            <a:endParaRPr lang="zh-CN" altLang="en-US" dirty="0" smtClean="0"/>
          </a:p>
          <a:p>
            <a:pPr lvl="2"/>
            <a:r>
              <a:rPr lang="zh-CN" altLang="en-US" dirty="0" smtClean="0">
                <a:sym typeface="+mn-ea"/>
              </a:rPr>
              <a:t>刷卡明细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人员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组织关系</a:t>
            </a:r>
            <a:endParaRPr lang="zh-CN" altLang="en-US" dirty="0" smtClean="0"/>
          </a:p>
        </p:txBody>
      </p:sp>
      <p:sp>
        <p:nvSpPr>
          <p:cNvPr id="6" name="任意多边形 5"/>
          <p:cNvSpPr/>
          <p:nvPr/>
        </p:nvSpPr>
        <p:spPr>
          <a:xfrm>
            <a:off x="842645" y="2200910"/>
            <a:ext cx="2084070" cy="1374140"/>
          </a:xfrm>
          <a:custGeom>
            <a:avLst/>
            <a:gdLst>
              <a:gd name="connisteX0" fmla="*/ 797701 w 1789641"/>
              <a:gd name="connsiteY0" fmla="*/ 56005 h 1374107"/>
              <a:gd name="connisteX1" fmla="*/ 711341 w 1789641"/>
              <a:gd name="connsiteY1" fmla="*/ 38225 h 1374107"/>
              <a:gd name="connisteX2" fmla="*/ 642126 w 1789641"/>
              <a:gd name="connsiteY2" fmla="*/ 21080 h 1374107"/>
              <a:gd name="connisteX3" fmla="*/ 572911 w 1789641"/>
              <a:gd name="connsiteY3" fmla="*/ 3935 h 1374107"/>
              <a:gd name="connisteX4" fmla="*/ 485916 w 1789641"/>
              <a:gd name="connsiteY4" fmla="*/ 3935 h 1374107"/>
              <a:gd name="connisteX5" fmla="*/ 416701 w 1789641"/>
              <a:gd name="connsiteY5" fmla="*/ 38225 h 1374107"/>
              <a:gd name="connisteX6" fmla="*/ 347486 w 1789641"/>
              <a:gd name="connsiteY6" fmla="*/ 90295 h 1374107"/>
              <a:gd name="connisteX7" fmla="*/ 278271 w 1789641"/>
              <a:gd name="connsiteY7" fmla="*/ 159510 h 1374107"/>
              <a:gd name="connisteX8" fmla="*/ 209056 w 1789641"/>
              <a:gd name="connsiteY8" fmla="*/ 211580 h 1374107"/>
              <a:gd name="connisteX9" fmla="*/ 139841 w 1789641"/>
              <a:gd name="connsiteY9" fmla="*/ 298575 h 1374107"/>
              <a:gd name="connisteX10" fmla="*/ 87771 w 1789641"/>
              <a:gd name="connsiteY10" fmla="*/ 367790 h 1374107"/>
              <a:gd name="connisteX11" fmla="*/ 18556 w 1789641"/>
              <a:gd name="connsiteY11" fmla="*/ 419225 h 1374107"/>
              <a:gd name="connisteX12" fmla="*/ 1411 w 1789641"/>
              <a:gd name="connsiteY12" fmla="*/ 489075 h 1374107"/>
              <a:gd name="connisteX13" fmla="*/ 1411 w 1789641"/>
              <a:gd name="connsiteY13" fmla="*/ 575435 h 1374107"/>
              <a:gd name="connisteX14" fmla="*/ 1411 w 1789641"/>
              <a:gd name="connsiteY14" fmla="*/ 644650 h 1374107"/>
              <a:gd name="connisteX15" fmla="*/ 18556 w 1789641"/>
              <a:gd name="connsiteY15" fmla="*/ 713865 h 1374107"/>
              <a:gd name="connisteX16" fmla="*/ 70626 w 1789641"/>
              <a:gd name="connsiteY16" fmla="*/ 783080 h 1374107"/>
              <a:gd name="connisteX17" fmla="*/ 139841 w 1789641"/>
              <a:gd name="connsiteY17" fmla="*/ 818005 h 1374107"/>
              <a:gd name="connisteX18" fmla="*/ 226201 w 1789641"/>
              <a:gd name="connsiteY18" fmla="*/ 852295 h 1374107"/>
              <a:gd name="connisteX19" fmla="*/ 295416 w 1789641"/>
              <a:gd name="connsiteY19" fmla="*/ 904365 h 1374107"/>
              <a:gd name="connisteX20" fmla="*/ 364631 w 1789641"/>
              <a:gd name="connsiteY20" fmla="*/ 921510 h 1374107"/>
              <a:gd name="connisteX21" fmla="*/ 433846 w 1789641"/>
              <a:gd name="connsiteY21" fmla="*/ 956435 h 1374107"/>
              <a:gd name="connisteX22" fmla="*/ 503061 w 1789641"/>
              <a:gd name="connsiteY22" fmla="*/ 990725 h 1374107"/>
              <a:gd name="connisteX23" fmla="*/ 572911 w 1789641"/>
              <a:gd name="connsiteY23" fmla="*/ 1008505 h 1374107"/>
              <a:gd name="connisteX24" fmla="*/ 624346 w 1789641"/>
              <a:gd name="connsiteY24" fmla="*/ 1077720 h 1374107"/>
              <a:gd name="connisteX25" fmla="*/ 693561 w 1789641"/>
              <a:gd name="connsiteY25" fmla="*/ 1146935 h 1374107"/>
              <a:gd name="connisteX26" fmla="*/ 745631 w 1789641"/>
              <a:gd name="connsiteY26" fmla="*/ 1216150 h 1374107"/>
              <a:gd name="connisteX27" fmla="*/ 814846 w 1789641"/>
              <a:gd name="connsiteY27" fmla="*/ 1251075 h 1374107"/>
              <a:gd name="connisteX28" fmla="*/ 884061 w 1789641"/>
              <a:gd name="connsiteY28" fmla="*/ 1268220 h 1374107"/>
              <a:gd name="connisteX29" fmla="*/ 971056 w 1789641"/>
              <a:gd name="connsiteY29" fmla="*/ 1302510 h 1374107"/>
              <a:gd name="connisteX30" fmla="*/ 1040271 w 1789641"/>
              <a:gd name="connsiteY30" fmla="*/ 1320290 h 1374107"/>
              <a:gd name="connisteX31" fmla="*/ 1109486 w 1789641"/>
              <a:gd name="connsiteY31" fmla="*/ 1337435 h 1374107"/>
              <a:gd name="connisteX32" fmla="*/ 1178701 w 1789641"/>
              <a:gd name="connsiteY32" fmla="*/ 1354580 h 1374107"/>
              <a:gd name="connisteX33" fmla="*/ 1247916 w 1789641"/>
              <a:gd name="connsiteY33" fmla="*/ 1371725 h 1374107"/>
              <a:gd name="connisteX34" fmla="*/ 1317131 w 1789641"/>
              <a:gd name="connsiteY34" fmla="*/ 1371725 h 1374107"/>
              <a:gd name="connisteX35" fmla="*/ 1386346 w 1789641"/>
              <a:gd name="connsiteY35" fmla="*/ 1354580 h 1374107"/>
              <a:gd name="connisteX36" fmla="*/ 1455561 w 1789641"/>
              <a:gd name="connsiteY36" fmla="*/ 1337435 h 1374107"/>
              <a:gd name="connisteX37" fmla="*/ 1525411 w 1789641"/>
              <a:gd name="connsiteY37" fmla="*/ 1285365 h 1374107"/>
              <a:gd name="connisteX38" fmla="*/ 1594626 w 1789641"/>
              <a:gd name="connsiteY38" fmla="*/ 1216150 h 1374107"/>
              <a:gd name="connisteX39" fmla="*/ 1646061 w 1789641"/>
              <a:gd name="connsiteY39" fmla="*/ 1146935 h 1374107"/>
              <a:gd name="connisteX40" fmla="*/ 1680986 w 1789641"/>
              <a:gd name="connsiteY40" fmla="*/ 1077720 h 1374107"/>
              <a:gd name="connisteX41" fmla="*/ 1698131 w 1789641"/>
              <a:gd name="connsiteY41" fmla="*/ 1008505 h 1374107"/>
              <a:gd name="connisteX42" fmla="*/ 1733056 w 1789641"/>
              <a:gd name="connsiteY42" fmla="*/ 939290 h 1374107"/>
              <a:gd name="connisteX43" fmla="*/ 1767346 w 1789641"/>
              <a:gd name="connsiteY43" fmla="*/ 870075 h 1374107"/>
              <a:gd name="connisteX44" fmla="*/ 1767346 w 1789641"/>
              <a:gd name="connsiteY44" fmla="*/ 800225 h 1374107"/>
              <a:gd name="connisteX45" fmla="*/ 1785126 w 1789641"/>
              <a:gd name="connsiteY45" fmla="*/ 731010 h 1374107"/>
              <a:gd name="connisteX46" fmla="*/ 1785126 w 1789641"/>
              <a:gd name="connsiteY46" fmla="*/ 661795 h 1374107"/>
              <a:gd name="connisteX47" fmla="*/ 1785126 w 1789641"/>
              <a:gd name="connsiteY47" fmla="*/ 592580 h 1374107"/>
              <a:gd name="connisteX48" fmla="*/ 1785126 w 1789641"/>
              <a:gd name="connsiteY48" fmla="*/ 523365 h 1374107"/>
              <a:gd name="connisteX49" fmla="*/ 1733056 w 1789641"/>
              <a:gd name="connsiteY49" fmla="*/ 454150 h 1374107"/>
              <a:gd name="connisteX50" fmla="*/ 1698131 w 1789641"/>
              <a:gd name="connsiteY50" fmla="*/ 384935 h 1374107"/>
              <a:gd name="connisteX51" fmla="*/ 1646061 w 1789641"/>
              <a:gd name="connsiteY51" fmla="*/ 298575 h 1374107"/>
              <a:gd name="connisteX52" fmla="*/ 1594626 w 1789641"/>
              <a:gd name="connsiteY52" fmla="*/ 228725 h 1374107"/>
              <a:gd name="connisteX53" fmla="*/ 1525411 w 1789641"/>
              <a:gd name="connsiteY53" fmla="*/ 177290 h 1374107"/>
              <a:gd name="connisteX54" fmla="*/ 1455561 w 1789641"/>
              <a:gd name="connsiteY54" fmla="*/ 142365 h 1374107"/>
              <a:gd name="connisteX55" fmla="*/ 1386346 w 1789641"/>
              <a:gd name="connsiteY55" fmla="*/ 108075 h 1374107"/>
              <a:gd name="connisteX56" fmla="*/ 1317131 w 1789641"/>
              <a:gd name="connsiteY56" fmla="*/ 90295 h 1374107"/>
              <a:gd name="connisteX57" fmla="*/ 1247916 w 1789641"/>
              <a:gd name="connsiteY57" fmla="*/ 38225 h 1374107"/>
              <a:gd name="connisteX58" fmla="*/ 1178701 w 1789641"/>
              <a:gd name="connsiteY58" fmla="*/ 21080 h 1374107"/>
              <a:gd name="connisteX59" fmla="*/ 1109486 w 1789641"/>
              <a:gd name="connsiteY59" fmla="*/ 3935 h 1374107"/>
              <a:gd name="connisteX60" fmla="*/ 1040271 w 1789641"/>
              <a:gd name="connsiteY60" fmla="*/ 3935 h 1374107"/>
              <a:gd name="connisteX61" fmla="*/ 971056 w 1789641"/>
              <a:gd name="connsiteY61" fmla="*/ 21080 h 1374107"/>
              <a:gd name="connisteX62" fmla="*/ 901841 w 1789641"/>
              <a:gd name="connsiteY62" fmla="*/ 56005 h 1374107"/>
              <a:gd name="connisteX63" fmla="*/ 832626 w 1789641"/>
              <a:gd name="connsiteY63" fmla="*/ 73150 h 1374107"/>
              <a:gd name="connisteX64" fmla="*/ 797701 w 1789641"/>
              <a:gd name="connsiteY64" fmla="*/ 56005 h 137410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</a:cxnLst>
            <a:rect l="l" t="t" r="r" b="b"/>
            <a:pathLst>
              <a:path w="1789642" h="1374107">
                <a:moveTo>
                  <a:pt x="797701" y="56006"/>
                </a:moveTo>
                <a:cubicBezTo>
                  <a:pt x="773571" y="49021"/>
                  <a:pt x="742456" y="45211"/>
                  <a:pt x="711341" y="38226"/>
                </a:cubicBezTo>
                <a:cubicBezTo>
                  <a:pt x="680226" y="31241"/>
                  <a:pt x="670066" y="28066"/>
                  <a:pt x="642126" y="21081"/>
                </a:cubicBezTo>
                <a:cubicBezTo>
                  <a:pt x="614186" y="14096"/>
                  <a:pt x="604026" y="7111"/>
                  <a:pt x="572911" y="3936"/>
                </a:cubicBezTo>
                <a:cubicBezTo>
                  <a:pt x="541796" y="761"/>
                  <a:pt x="517031" y="-3049"/>
                  <a:pt x="485916" y="3936"/>
                </a:cubicBezTo>
                <a:cubicBezTo>
                  <a:pt x="454801" y="10921"/>
                  <a:pt x="444641" y="21081"/>
                  <a:pt x="416701" y="38226"/>
                </a:cubicBezTo>
                <a:cubicBezTo>
                  <a:pt x="388761" y="55371"/>
                  <a:pt x="375426" y="66166"/>
                  <a:pt x="347486" y="90296"/>
                </a:cubicBezTo>
                <a:cubicBezTo>
                  <a:pt x="319546" y="114426"/>
                  <a:pt x="306211" y="135381"/>
                  <a:pt x="278271" y="159511"/>
                </a:cubicBezTo>
                <a:cubicBezTo>
                  <a:pt x="250331" y="183641"/>
                  <a:pt x="236996" y="183641"/>
                  <a:pt x="209056" y="211581"/>
                </a:cubicBezTo>
                <a:cubicBezTo>
                  <a:pt x="181116" y="239521"/>
                  <a:pt x="163971" y="267461"/>
                  <a:pt x="139841" y="298576"/>
                </a:cubicBezTo>
                <a:cubicBezTo>
                  <a:pt x="115711" y="329691"/>
                  <a:pt x="111901" y="343661"/>
                  <a:pt x="87771" y="367791"/>
                </a:cubicBezTo>
                <a:cubicBezTo>
                  <a:pt x="63641" y="391921"/>
                  <a:pt x="35701" y="395096"/>
                  <a:pt x="18556" y="419226"/>
                </a:cubicBezTo>
                <a:cubicBezTo>
                  <a:pt x="1411" y="443356"/>
                  <a:pt x="4586" y="457961"/>
                  <a:pt x="1411" y="489076"/>
                </a:cubicBezTo>
                <a:cubicBezTo>
                  <a:pt x="-1764" y="520191"/>
                  <a:pt x="1411" y="544321"/>
                  <a:pt x="1411" y="575436"/>
                </a:cubicBezTo>
                <a:cubicBezTo>
                  <a:pt x="1411" y="606551"/>
                  <a:pt x="-1764" y="616711"/>
                  <a:pt x="1411" y="644651"/>
                </a:cubicBezTo>
                <a:cubicBezTo>
                  <a:pt x="4586" y="672591"/>
                  <a:pt x="4586" y="685926"/>
                  <a:pt x="18556" y="713866"/>
                </a:cubicBezTo>
                <a:cubicBezTo>
                  <a:pt x="32526" y="741806"/>
                  <a:pt x="46496" y="762126"/>
                  <a:pt x="70626" y="783081"/>
                </a:cubicBezTo>
                <a:cubicBezTo>
                  <a:pt x="94756" y="804036"/>
                  <a:pt x="108726" y="804036"/>
                  <a:pt x="139841" y="818006"/>
                </a:cubicBezTo>
                <a:cubicBezTo>
                  <a:pt x="170956" y="831976"/>
                  <a:pt x="195086" y="835151"/>
                  <a:pt x="226201" y="852296"/>
                </a:cubicBezTo>
                <a:cubicBezTo>
                  <a:pt x="257316" y="869441"/>
                  <a:pt x="267476" y="890396"/>
                  <a:pt x="295416" y="904366"/>
                </a:cubicBezTo>
                <a:cubicBezTo>
                  <a:pt x="323356" y="918336"/>
                  <a:pt x="336691" y="911351"/>
                  <a:pt x="364631" y="921511"/>
                </a:cubicBezTo>
                <a:cubicBezTo>
                  <a:pt x="392571" y="931671"/>
                  <a:pt x="405906" y="942466"/>
                  <a:pt x="433846" y="956436"/>
                </a:cubicBezTo>
                <a:cubicBezTo>
                  <a:pt x="461786" y="970406"/>
                  <a:pt x="475121" y="980566"/>
                  <a:pt x="503061" y="990726"/>
                </a:cubicBezTo>
                <a:cubicBezTo>
                  <a:pt x="531001" y="1000886"/>
                  <a:pt x="548781" y="991361"/>
                  <a:pt x="572911" y="1008506"/>
                </a:cubicBezTo>
                <a:cubicBezTo>
                  <a:pt x="597041" y="1025651"/>
                  <a:pt x="600216" y="1049781"/>
                  <a:pt x="624346" y="1077721"/>
                </a:cubicBezTo>
                <a:cubicBezTo>
                  <a:pt x="648476" y="1105661"/>
                  <a:pt x="669431" y="1118996"/>
                  <a:pt x="693561" y="1146936"/>
                </a:cubicBezTo>
                <a:cubicBezTo>
                  <a:pt x="717691" y="1174876"/>
                  <a:pt x="721501" y="1195196"/>
                  <a:pt x="745631" y="1216151"/>
                </a:cubicBezTo>
                <a:cubicBezTo>
                  <a:pt x="769761" y="1237106"/>
                  <a:pt x="786906" y="1240916"/>
                  <a:pt x="814846" y="1251076"/>
                </a:cubicBezTo>
                <a:cubicBezTo>
                  <a:pt x="842786" y="1261236"/>
                  <a:pt x="852946" y="1258061"/>
                  <a:pt x="884061" y="1268221"/>
                </a:cubicBezTo>
                <a:cubicBezTo>
                  <a:pt x="915176" y="1278381"/>
                  <a:pt x="939941" y="1292351"/>
                  <a:pt x="971056" y="1302511"/>
                </a:cubicBezTo>
                <a:cubicBezTo>
                  <a:pt x="1002171" y="1312671"/>
                  <a:pt x="1012331" y="1313306"/>
                  <a:pt x="1040271" y="1320291"/>
                </a:cubicBezTo>
                <a:cubicBezTo>
                  <a:pt x="1068211" y="1327276"/>
                  <a:pt x="1081546" y="1330451"/>
                  <a:pt x="1109486" y="1337436"/>
                </a:cubicBezTo>
                <a:cubicBezTo>
                  <a:pt x="1137426" y="1344421"/>
                  <a:pt x="1150761" y="1347596"/>
                  <a:pt x="1178701" y="1354581"/>
                </a:cubicBezTo>
                <a:cubicBezTo>
                  <a:pt x="1206641" y="1361566"/>
                  <a:pt x="1219976" y="1368551"/>
                  <a:pt x="1247916" y="1371726"/>
                </a:cubicBezTo>
                <a:cubicBezTo>
                  <a:pt x="1275856" y="1374901"/>
                  <a:pt x="1289191" y="1374901"/>
                  <a:pt x="1317131" y="1371726"/>
                </a:cubicBezTo>
                <a:cubicBezTo>
                  <a:pt x="1345071" y="1368551"/>
                  <a:pt x="1358406" y="1361566"/>
                  <a:pt x="1386346" y="1354581"/>
                </a:cubicBezTo>
                <a:cubicBezTo>
                  <a:pt x="1414286" y="1347596"/>
                  <a:pt x="1427621" y="1351406"/>
                  <a:pt x="1455561" y="1337436"/>
                </a:cubicBezTo>
                <a:cubicBezTo>
                  <a:pt x="1483501" y="1323466"/>
                  <a:pt x="1497471" y="1309496"/>
                  <a:pt x="1525411" y="1285366"/>
                </a:cubicBezTo>
                <a:cubicBezTo>
                  <a:pt x="1553351" y="1261236"/>
                  <a:pt x="1570496" y="1244091"/>
                  <a:pt x="1594626" y="1216151"/>
                </a:cubicBezTo>
                <a:cubicBezTo>
                  <a:pt x="1618756" y="1188211"/>
                  <a:pt x="1628916" y="1174876"/>
                  <a:pt x="1646061" y="1146936"/>
                </a:cubicBezTo>
                <a:cubicBezTo>
                  <a:pt x="1663206" y="1118996"/>
                  <a:pt x="1670826" y="1105661"/>
                  <a:pt x="1680986" y="1077721"/>
                </a:cubicBezTo>
                <a:cubicBezTo>
                  <a:pt x="1691146" y="1049781"/>
                  <a:pt x="1687971" y="1036446"/>
                  <a:pt x="1698131" y="1008506"/>
                </a:cubicBezTo>
                <a:cubicBezTo>
                  <a:pt x="1708291" y="980566"/>
                  <a:pt x="1719086" y="967231"/>
                  <a:pt x="1733056" y="939291"/>
                </a:cubicBezTo>
                <a:cubicBezTo>
                  <a:pt x="1747026" y="911351"/>
                  <a:pt x="1760361" y="898016"/>
                  <a:pt x="1767346" y="870076"/>
                </a:cubicBezTo>
                <a:cubicBezTo>
                  <a:pt x="1774331" y="842136"/>
                  <a:pt x="1763536" y="828166"/>
                  <a:pt x="1767346" y="800226"/>
                </a:cubicBezTo>
                <a:cubicBezTo>
                  <a:pt x="1771156" y="772286"/>
                  <a:pt x="1781316" y="758951"/>
                  <a:pt x="1785126" y="731011"/>
                </a:cubicBezTo>
                <a:cubicBezTo>
                  <a:pt x="1788936" y="703071"/>
                  <a:pt x="1785126" y="689736"/>
                  <a:pt x="1785126" y="661796"/>
                </a:cubicBezTo>
                <a:cubicBezTo>
                  <a:pt x="1785126" y="633856"/>
                  <a:pt x="1785126" y="620521"/>
                  <a:pt x="1785126" y="592581"/>
                </a:cubicBezTo>
                <a:cubicBezTo>
                  <a:pt x="1785126" y="564641"/>
                  <a:pt x="1795286" y="551306"/>
                  <a:pt x="1785126" y="523366"/>
                </a:cubicBezTo>
                <a:cubicBezTo>
                  <a:pt x="1774966" y="495426"/>
                  <a:pt x="1750201" y="482091"/>
                  <a:pt x="1733056" y="454151"/>
                </a:cubicBezTo>
                <a:cubicBezTo>
                  <a:pt x="1715911" y="426211"/>
                  <a:pt x="1715276" y="416051"/>
                  <a:pt x="1698131" y="384936"/>
                </a:cubicBezTo>
                <a:cubicBezTo>
                  <a:pt x="1680986" y="353821"/>
                  <a:pt x="1667016" y="329691"/>
                  <a:pt x="1646061" y="298576"/>
                </a:cubicBezTo>
                <a:cubicBezTo>
                  <a:pt x="1625106" y="267461"/>
                  <a:pt x="1618756" y="252856"/>
                  <a:pt x="1594626" y="228726"/>
                </a:cubicBezTo>
                <a:cubicBezTo>
                  <a:pt x="1570496" y="204596"/>
                  <a:pt x="1553351" y="194436"/>
                  <a:pt x="1525411" y="177291"/>
                </a:cubicBezTo>
                <a:cubicBezTo>
                  <a:pt x="1497471" y="160146"/>
                  <a:pt x="1483501" y="156336"/>
                  <a:pt x="1455561" y="142366"/>
                </a:cubicBezTo>
                <a:cubicBezTo>
                  <a:pt x="1427621" y="128396"/>
                  <a:pt x="1414286" y="118236"/>
                  <a:pt x="1386346" y="108076"/>
                </a:cubicBezTo>
                <a:cubicBezTo>
                  <a:pt x="1358406" y="97916"/>
                  <a:pt x="1345071" y="104266"/>
                  <a:pt x="1317131" y="90296"/>
                </a:cubicBezTo>
                <a:cubicBezTo>
                  <a:pt x="1289191" y="76326"/>
                  <a:pt x="1275856" y="52196"/>
                  <a:pt x="1247916" y="38226"/>
                </a:cubicBezTo>
                <a:cubicBezTo>
                  <a:pt x="1219976" y="24256"/>
                  <a:pt x="1206641" y="28066"/>
                  <a:pt x="1178701" y="21081"/>
                </a:cubicBezTo>
                <a:cubicBezTo>
                  <a:pt x="1150761" y="14096"/>
                  <a:pt x="1137426" y="7111"/>
                  <a:pt x="1109486" y="3936"/>
                </a:cubicBezTo>
                <a:cubicBezTo>
                  <a:pt x="1081546" y="761"/>
                  <a:pt x="1068211" y="761"/>
                  <a:pt x="1040271" y="3936"/>
                </a:cubicBezTo>
                <a:cubicBezTo>
                  <a:pt x="1012331" y="7111"/>
                  <a:pt x="998996" y="10921"/>
                  <a:pt x="971056" y="21081"/>
                </a:cubicBezTo>
                <a:cubicBezTo>
                  <a:pt x="943116" y="31241"/>
                  <a:pt x="929781" y="45846"/>
                  <a:pt x="901841" y="56006"/>
                </a:cubicBezTo>
                <a:cubicBezTo>
                  <a:pt x="873901" y="66166"/>
                  <a:pt x="853581" y="73151"/>
                  <a:pt x="832626" y="73151"/>
                </a:cubicBezTo>
                <a:cubicBezTo>
                  <a:pt x="811671" y="73151"/>
                  <a:pt x="821831" y="62991"/>
                  <a:pt x="797701" y="56006"/>
                </a:cubicBezTo>
                <a:close/>
              </a:path>
            </a:pathLst>
          </a:cu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021715" y="3418840"/>
            <a:ext cx="2084070" cy="1374140"/>
          </a:xfrm>
          <a:custGeom>
            <a:avLst/>
            <a:gdLst>
              <a:gd name="connisteX0" fmla="*/ 797701 w 1789641"/>
              <a:gd name="connsiteY0" fmla="*/ 56005 h 1374107"/>
              <a:gd name="connisteX1" fmla="*/ 711341 w 1789641"/>
              <a:gd name="connsiteY1" fmla="*/ 38225 h 1374107"/>
              <a:gd name="connisteX2" fmla="*/ 642126 w 1789641"/>
              <a:gd name="connsiteY2" fmla="*/ 21080 h 1374107"/>
              <a:gd name="connisteX3" fmla="*/ 572911 w 1789641"/>
              <a:gd name="connsiteY3" fmla="*/ 3935 h 1374107"/>
              <a:gd name="connisteX4" fmla="*/ 485916 w 1789641"/>
              <a:gd name="connsiteY4" fmla="*/ 3935 h 1374107"/>
              <a:gd name="connisteX5" fmla="*/ 416701 w 1789641"/>
              <a:gd name="connsiteY5" fmla="*/ 38225 h 1374107"/>
              <a:gd name="connisteX6" fmla="*/ 347486 w 1789641"/>
              <a:gd name="connsiteY6" fmla="*/ 90295 h 1374107"/>
              <a:gd name="connisteX7" fmla="*/ 278271 w 1789641"/>
              <a:gd name="connsiteY7" fmla="*/ 159510 h 1374107"/>
              <a:gd name="connisteX8" fmla="*/ 209056 w 1789641"/>
              <a:gd name="connsiteY8" fmla="*/ 211580 h 1374107"/>
              <a:gd name="connisteX9" fmla="*/ 139841 w 1789641"/>
              <a:gd name="connsiteY9" fmla="*/ 298575 h 1374107"/>
              <a:gd name="connisteX10" fmla="*/ 87771 w 1789641"/>
              <a:gd name="connsiteY10" fmla="*/ 367790 h 1374107"/>
              <a:gd name="connisteX11" fmla="*/ 18556 w 1789641"/>
              <a:gd name="connsiteY11" fmla="*/ 419225 h 1374107"/>
              <a:gd name="connisteX12" fmla="*/ 1411 w 1789641"/>
              <a:gd name="connsiteY12" fmla="*/ 489075 h 1374107"/>
              <a:gd name="connisteX13" fmla="*/ 1411 w 1789641"/>
              <a:gd name="connsiteY13" fmla="*/ 575435 h 1374107"/>
              <a:gd name="connisteX14" fmla="*/ 1411 w 1789641"/>
              <a:gd name="connsiteY14" fmla="*/ 644650 h 1374107"/>
              <a:gd name="connisteX15" fmla="*/ 18556 w 1789641"/>
              <a:gd name="connsiteY15" fmla="*/ 713865 h 1374107"/>
              <a:gd name="connisteX16" fmla="*/ 70626 w 1789641"/>
              <a:gd name="connsiteY16" fmla="*/ 783080 h 1374107"/>
              <a:gd name="connisteX17" fmla="*/ 139841 w 1789641"/>
              <a:gd name="connsiteY17" fmla="*/ 818005 h 1374107"/>
              <a:gd name="connisteX18" fmla="*/ 226201 w 1789641"/>
              <a:gd name="connsiteY18" fmla="*/ 852295 h 1374107"/>
              <a:gd name="connisteX19" fmla="*/ 295416 w 1789641"/>
              <a:gd name="connsiteY19" fmla="*/ 904365 h 1374107"/>
              <a:gd name="connisteX20" fmla="*/ 364631 w 1789641"/>
              <a:gd name="connsiteY20" fmla="*/ 921510 h 1374107"/>
              <a:gd name="connisteX21" fmla="*/ 433846 w 1789641"/>
              <a:gd name="connsiteY21" fmla="*/ 956435 h 1374107"/>
              <a:gd name="connisteX22" fmla="*/ 503061 w 1789641"/>
              <a:gd name="connsiteY22" fmla="*/ 990725 h 1374107"/>
              <a:gd name="connisteX23" fmla="*/ 572911 w 1789641"/>
              <a:gd name="connsiteY23" fmla="*/ 1008505 h 1374107"/>
              <a:gd name="connisteX24" fmla="*/ 624346 w 1789641"/>
              <a:gd name="connsiteY24" fmla="*/ 1077720 h 1374107"/>
              <a:gd name="connisteX25" fmla="*/ 693561 w 1789641"/>
              <a:gd name="connsiteY25" fmla="*/ 1146935 h 1374107"/>
              <a:gd name="connisteX26" fmla="*/ 745631 w 1789641"/>
              <a:gd name="connsiteY26" fmla="*/ 1216150 h 1374107"/>
              <a:gd name="connisteX27" fmla="*/ 814846 w 1789641"/>
              <a:gd name="connsiteY27" fmla="*/ 1251075 h 1374107"/>
              <a:gd name="connisteX28" fmla="*/ 884061 w 1789641"/>
              <a:gd name="connsiteY28" fmla="*/ 1268220 h 1374107"/>
              <a:gd name="connisteX29" fmla="*/ 971056 w 1789641"/>
              <a:gd name="connsiteY29" fmla="*/ 1302510 h 1374107"/>
              <a:gd name="connisteX30" fmla="*/ 1040271 w 1789641"/>
              <a:gd name="connsiteY30" fmla="*/ 1320290 h 1374107"/>
              <a:gd name="connisteX31" fmla="*/ 1109486 w 1789641"/>
              <a:gd name="connsiteY31" fmla="*/ 1337435 h 1374107"/>
              <a:gd name="connisteX32" fmla="*/ 1178701 w 1789641"/>
              <a:gd name="connsiteY32" fmla="*/ 1354580 h 1374107"/>
              <a:gd name="connisteX33" fmla="*/ 1247916 w 1789641"/>
              <a:gd name="connsiteY33" fmla="*/ 1371725 h 1374107"/>
              <a:gd name="connisteX34" fmla="*/ 1317131 w 1789641"/>
              <a:gd name="connsiteY34" fmla="*/ 1371725 h 1374107"/>
              <a:gd name="connisteX35" fmla="*/ 1386346 w 1789641"/>
              <a:gd name="connsiteY35" fmla="*/ 1354580 h 1374107"/>
              <a:gd name="connisteX36" fmla="*/ 1455561 w 1789641"/>
              <a:gd name="connsiteY36" fmla="*/ 1337435 h 1374107"/>
              <a:gd name="connisteX37" fmla="*/ 1525411 w 1789641"/>
              <a:gd name="connsiteY37" fmla="*/ 1285365 h 1374107"/>
              <a:gd name="connisteX38" fmla="*/ 1594626 w 1789641"/>
              <a:gd name="connsiteY38" fmla="*/ 1216150 h 1374107"/>
              <a:gd name="connisteX39" fmla="*/ 1646061 w 1789641"/>
              <a:gd name="connsiteY39" fmla="*/ 1146935 h 1374107"/>
              <a:gd name="connisteX40" fmla="*/ 1680986 w 1789641"/>
              <a:gd name="connsiteY40" fmla="*/ 1077720 h 1374107"/>
              <a:gd name="connisteX41" fmla="*/ 1698131 w 1789641"/>
              <a:gd name="connsiteY41" fmla="*/ 1008505 h 1374107"/>
              <a:gd name="connisteX42" fmla="*/ 1733056 w 1789641"/>
              <a:gd name="connsiteY42" fmla="*/ 939290 h 1374107"/>
              <a:gd name="connisteX43" fmla="*/ 1767346 w 1789641"/>
              <a:gd name="connsiteY43" fmla="*/ 870075 h 1374107"/>
              <a:gd name="connisteX44" fmla="*/ 1767346 w 1789641"/>
              <a:gd name="connsiteY44" fmla="*/ 800225 h 1374107"/>
              <a:gd name="connisteX45" fmla="*/ 1785126 w 1789641"/>
              <a:gd name="connsiteY45" fmla="*/ 731010 h 1374107"/>
              <a:gd name="connisteX46" fmla="*/ 1785126 w 1789641"/>
              <a:gd name="connsiteY46" fmla="*/ 661795 h 1374107"/>
              <a:gd name="connisteX47" fmla="*/ 1785126 w 1789641"/>
              <a:gd name="connsiteY47" fmla="*/ 592580 h 1374107"/>
              <a:gd name="connisteX48" fmla="*/ 1785126 w 1789641"/>
              <a:gd name="connsiteY48" fmla="*/ 523365 h 1374107"/>
              <a:gd name="connisteX49" fmla="*/ 1733056 w 1789641"/>
              <a:gd name="connsiteY49" fmla="*/ 454150 h 1374107"/>
              <a:gd name="connisteX50" fmla="*/ 1698131 w 1789641"/>
              <a:gd name="connsiteY50" fmla="*/ 384935 h 1374107"/>
              <a:gd name="connisteX51" fmla="*/ 1646061 w 1789641"/>
              <a:gd name="connsiteY51" fmla="*/ 298575 h 1374107"/>
              <a:gd name="connisteX52" fmla="*/ 1594626 w 1789641"/>
              <a:gd name="connsiteY52" fmla="*/ 228725 h 1374107"/>
              <a:gd name="connisteX53" fmla="*/ 1525411 w 1789641"/>
              <a:gd name="connsiteY53" fmla="*/ 177290 h 1374107"/>
              <a:gd name="connisteX54" fmla="*/ 1455561 w 1789641"/>
              <a:gd name="connsiteY54" fmla="*/ 142365 h 1374107"/>
              <a:gd name="connisteX55" fmla="*/ 1386346 w 1789641"/>
              <a:gd name="connsiteY55" fmla="*/ 108075 h 1374107"/>
              <a:gd name="connisteX56" fmla="*/ 1317131 w 1789641"/>
              <a:gd name="connsiteY56" fmla="*/ 90295 h 1374107"/>
              <a:gd name="connisteX57" fmla="*/ 1247916 w 1789641"/>
              <a:gd name="connsiteY57" fmla="*/ 38225 h 1374107"/>
              <a:gd name="connisteX58" fmla="*/ 1178701 w 1789641"/>
              <a:gd name="connsiteY58" fmla="*/ 21080 h 1374107"/>
              <a:gd name="connisteX59" fmla="*/ 1109486 w 1789641"/>
              <a:gd name="connsiteY59" fmla="*/ 3935 h 1374107"/>
              <a:gd name="connisteX60" fmla="*/ 1040271 w 1789641"/>
              <a:gd name="connsiteY60" fmla="*/ 3935 h 1374107"/>
              <a:gd name="connisteX61" fmla="*/ 971056 w 1789641"/>
              <a:gd name="connsiteY61" fmla="*/ 21080 h 1374107"/>
              <a:gd name="connisteX62" fmla="*/ 901841 w 1789641"/>
              <a:gd name="connsiteY62" fmla="*/ 56005 h 1374107"/>
              <a:gd name="connisteX63" fmla="*/ 832626 w 1789641"/>
              <a:gd name="connsiteY63" fmla="*/ 73150 h 1374107"/>
              <a:gd name="connisteX64" fmla="*/ 797701 w 1789641"/>
              <a:gd name="connsiteY64" fmla="*/ 56005 h 137410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</a:cxnLst>
            <a:rect l="l" t="t" r="r" b="b"/>
            <a:pathLst>
              <a:path w="1789642" h="1374107">
                <a:moveTo>
                  <a:pt x="797701" y="56006"/>
                </a:moveTo>
                <a:cubicBezTo>
                  <a:pt x="773571" y="49021"/>
                  <a:pt x="742456" y="45211"/>
                  <a:pt x="711341" y="38226"/>
                </a:cubicBezTo>
                <a:cubicBezTo>
                  <a:pt x="680226" y="31241"/>
                  <a:pt x="670066" y="28066"/>
                  <a:pt x="642126" y="21081"/>
                </a:cubicBezTo>
                <a:cubicBezTo>
                  <a:pt x="614186" y="14096"/>
                  <a:pt x="604026" y="7111"/>
                  <a:pt x="572911" y="3936"/>
                </a:cubicBezTo>
                <a:cubicBezTo>
                  <a:pt x="541796" y="761"/>
                  <a:pt x="517031" y="-3049"/>
                  <a:pt x="485916" y="3936"/>
                </a:cubicBezTo>
                <a:cubicBezTo>
                  <a:pt x="454801" y="10921"/>
                  <a:pt x="444641" y="21081"/>
                  <a:pt x="416701" y="38226"/>
                </a:cubicBezTo>
                <a:cubicBezTo>
                  <a:pt x="388761" y="55371"/>
                  <a:pt x="375426" y="66166"/>
                  <a:pt x="347486" y="90296"/>
                </a:cubicBezTo>
                <a:cubicBezTo>
                  <a:pt x="319546" y="114426"/>
                  <a:pt x="306211" y="135381"/>
                  <a:pt x="278271" y="159511"/>
                </a:cubicBezTo>
                <a:cubicBezTo>
                  <a:pt x="250331" y="183641"/>
                  <a:pt x="236996" y="183641"/>
                  <a:pt x="209056" y="211581"/>
                </a:cubicBezTo>
                <a:cubicBezTo>
                  <a:pt x="181116" y="239521"/>
                  <a:pt x="163971" y="267461"/>
                  <a:pt x="139841" y="298576"/>
                </a:cubicBezTo>
                <a:cubicBezTo>
                  <a:pt x="115711" y="329691"/>
                  <a:pt x="111901" y="343661"/>
                  <a:pt x="87771" y="367791"/>
                </a:cubicBezTo>
                <a:cubicBezTo>
                  <a:pt x="63641" y="391921"/>
                  <a:pt x="35701" y="395096"/>
                  <a:pt x="18556" y="419226"/>
                </a:cubicBezTo>
                <a:cubicBezTo>
                  <a:pt x="1411" y="443356"/>
                  <a:pt x="4586" y="457961"/>
                  <a:pt x="1411" y="489076"/>
                </a:cubicBezTo>
                <a:cubicBezTo>
                  <a:pt x="-1764" y="520191"/>
                  <a:pt x="1411" y="544321"/>
                  <a:pt x="1411" y="575436"/>
                </a:cubicBezTo>
                <a:cubicBezTo>
                  <a:pt x="1411" y="606551"/>
                  <a:pt x="-1764" y="616711"/>
                  <a:pt x="1411" y="644651"/>
                </a:cubicBezTo>
                <a:cubicBezTo>
                  <a:pt x="4586" y="672591"/>
                  <a:pt x="4586" y="685926"/>
                  <a:pt x="18556" y="713866"/>
                </a:cubicBezTo>
                <a:cubicBezTo>
                  <a:pt x="32526" y="741806"/>
                  <a:pt x="46496" y="762126"/>
                  <a:pt x="70626" y="783081"/>
                </a:cubicBezTo>
                <a:cubicBezTo>
                  <a:pt x="94756" y="804036"/>
                  <a:pt x="108726" y="804036"/>
                  <a:pt x="139841" y="818006"/>
                </a:cubicBezTo>
                <a:cubicBezTo>
                  <a:pt x="170956" y="831976"/>
                  <a:pt x="195086" y="835151"/>
                  <a:pt x="226201" y="852296"/>
                </a:cubicBezTo>
                <a:cubicBezTo>
                  <a:pt x="257316" y="869441"/>
                  <a:pt x="267476" y="890396"/>
                  <a:pt x="295416" y="904366"/>
                </a:cubicBezTo>
                <a:cubicBezTo>
                  <a:pt x="323356" y="918336"/>
                  <a:pt x="336691" y="911351"/>
                  <a:pt x="364631" y="921511"/>
                </a:cubicBezTo>
                <a:cubicBezTo>
                  <a:pt x="392571" y="931671"/>
                  <a:pt x="405906" y="942466"/>
                  <a:pt x="433846" y="956436"/>
                </a:cubicBezTo>
                <a:cubicBezTo>
                  <a:pt x="461786" y="970406"/>
                  <a:pt x="475121" y="980566"/>
                  <a:pt x="503061" y="990726"/>
                </a:cubicBezTo>
                <a:cubicBezTo>
                  <a:pt x="531001" y="1000886"/>
                  <a:pt x="548781" y="991361"/>
                  <a:pt x="572911" y="1008506"/>
                </a:cubicBezTo>
                <a:cubicBezTo>
                  <a:pt x="597041" y="1025651"/>
                  <a:pt x="600216" y="1049781"/>
                  <a:pt x="624346" y="1077721"/>
                </a:cubicBezTo>
                <a:cubicBezTo>
                  <a:pt x="648476" y="1105661"/>
                  <a:pt x="669431" y="1118996"/>
                  <a:pt x="693561" y="1146936"/>
                </a:cubicBezTo>
                <a:cubicBezTo>
                  <a:pt x="717691" y="1174876"/>
                  <a:pt x="721501" y="1195196"/>
                  <a:pt x="745631" y="1216151"/>
                </a:cubicBezTo>
                <a:cubicBezTo>
                  <a:pt x="769761" y="1237106"/>
                  <a:pt x="786906" y="1240916"/>
                  <a:pt x="814846" y="1251076"/>
                </a:cubicBezTo>
                <a:cubicBezTo>
                  <a:pt x="842786" y="1261236"/>
                  <a:pt x="852946" y="1258061"/>
                  <a:pt x="884061" y="1268221"/>
                </a:cubicBezTo>
                <a:cubicBezTo>
                  <a:pt x="915176" y="1278381"/>
                  <a:pt x="939941" y="1292351"/>
                  <a:pt x="971056" y="1302511"/>
                </a:cubicBezTo>
                <a:cubicBezTo>
                  <a:pt x="1002171" y="1312671"/>
                  <a:pt x="1012331" y="1313306"/>
                  <a:pt x="1040271" y="1320291"/>
                </a:cubicBezTo>
                <a:cubicBezTo>
                  <a:pt x="1068211" y="1327276"/>
                  <a:pt x="1081546" y="1330451"/>
                  <a:pt x="1109486" y="1337436"/>
                </a:cubicBezTo>
                <a:cubicBezTo>
                  <a:pt x="1137426" y="1344421"/>
                  <a:pt x="1150761" y="1347596"/>
                  <a:pt x="1178701" y="1354581"/>
                </a:cubicBezTo>
                <a:cubicBezTo>
                  <a:pt x="1206641" y="1361566"/>
                  <a:pt x="1219976" y="1368551"/>
                  <a:pt x="1247916" y="1371726"/>
                </a:cubicBezTo>
                <a:cubicBezTo>
                  <a:pt x="1275856" y="1374901"/>
                  <a:pt x="1289191" y="1374901"/>
                  <a:pt x="1317131" y="1371726"/>
                </a:cubicBezTo>
                <a:cubicBezTo>
                  <a:pt x="1345071" y="1368551"/>
                  <a:pt x="1358406" y="1361566"/>
                  <a:pt x="1386346" y="1354581"/>
                </a:cubicBezTo>
                <a:cubicBezTo>
                  <a:pt x="1414286" y="1347596"/>
                  <a:pt x="1427621" y="1351406"/>
                  <a:pt x="1455561" y="1337436"/>
                </a:cubicBezTo>
                <a:cubicBezTo>
                  <a:pt x="1483501" y="1323466"/>
                  <a:pt x="1497471" y="1309496"/>
                  <a:pt x="1525411" y="1285366"/>
                </a:cubicBezTo>
                <a:cubicBezTo>
                  <a:pt x="1553351" y="1261236"/>
                  <a:pt x="1570496" y="1244091"/>
                  <a:pt x="1594626" y="1216151"/>
                </a:cubicBezTo>
                <a:cubicBezTo>
                  <a:pt x="1618756" y="1188211"/>
                  <a:pt x="1628916" y="1174876"/>
                  <a:pt x="1646061" y="1146936"/>
                </a:cubicBezTo>
                <a:cubicBezTo>
                  <a:pt x="1663206" y="1118996"/>
                  <a:pt x="1670826" y="1105661"/>
                  <a:pt x="1680986" y="1077721"/>
                </a:cubicBezTo>
                <a:cubicBezTo>
                  <a:pt x="1691146" y="1049781"/>
                  <a:pt x="1687971" y="1036446"/>
                  <a:pt x="1698131" y="1008506"/>
                </a:cubicBezTo>
                <a:cubicBezTo>
                  <a:pt x="1708291" y="980566"/>
                  <a:pt x="1719086" y="967231"/>
                  <a:pt x="1733056" y="939291"/>
                </a:cubicBezTo>
                <a:cubicBezTo>
                  <a:pt x="1747026" y="911351"/>
                  <a:pt x="1760361" y="898016"/>
                  <a:pt x="1767346" y="870076"/>
                </a:cubicBezTo>
                <a:cubicBezTo>
                  <a:pt x="1774331" y="842136"/>
                  <a:pt x="1763536" y="828166"/>
                  <a:pt x="1767346" y="800226"/>
                </a:cubicBezTo>
                <a:cubicBezTo>
                  <a:pt x="1771156" y="772286"/>
                  <a:pt x="1781316" y="758951"/>
                  <a:pt x="1785126" y="731011"/>
                </a:cubicBezTo>
                <a:cubicBezTo>
                  <a:pt x="1788936" y="703071"/>
                  <a:pt x="1785126" y="689736"/>
                  <a:pt x="1785126" y="661796"/>
                </a:cubicBezTo>
                <a:cubicBezTo>
                  <a:pt x="1785126" y="633856"/>
                  <a:pt x="1785126" y="620521"/>
                  <a:pt x="1785126" y="592581"/>
                </a:cubicBezTo>
                <a:cubicBezTo>
                  <a:pt x="1785126" y="564641"/>
                  <a:pt x="1795286" y="551306"/>
                  <a:pt x="1785126" y="523366"/>
                </a:cubicBezTo>
                <a:cubicBezTo>
                  <a:pt x="1774966" y="495426"/>
                  <a:pt x="1750201" y="482091"/>
                  <a:pt x="1733056" y="454151"/>
                </a:cubicBezTo>
                <a:cubicBezTo>
                  <a:pt x="1715911" y="426211"/>
                  <a:pt x="1715276" y="416051"/>
                  <a:pt x="1698131" y="384936"/>
                </a:cubicBezTo>
                <a:cubicBezTo>
                  <a:pt x="1680986" y="353821"/>
                  <a:pt x="1667016" y="329691"/>
                  <a:pt x="1646061" y="298576"/>
                </a:cubicBezTo>
                <a:cubicBezTo>
                  <a:pt x="1625106" y="267461"/>
                  <a:pt x="1618756" y="252856"/>
                  <a:pt x="1594626" y="228726"/>
                </a:cubicBezTo>
                <a:cubicBezTo>
                  <a:pt x="1570496" y="204596"/>
                  <a:pt x="1553351" y="194436"/>
                  <a:pt x="1525411" y="177291"/>
                </a:cubicBezTo>
                <a:cubicBezTo>
                  <a:pt x="1497471" y="160146"/>
                  <a:pt x="1483501" y="156336"/>
                  <a:pt x="1455561" y="142366"/>
                </a:cubicBezTo>
                <a:cubicBezTo>
                  <a:pt x="1427621" y="128396"/>
                  <a:pt x="1414286" y="118236"/>
                  <a:pt x="1386346" y="108076"/>
                </a:cubicBezTo>
                <a:cubicBezTo>
                  <a:pt x="1358406" y="97916"/>
                  <a:pt x="1345071" y="104266"/>
                  <a:pt x="1317131" y="90296"/>
                </a:cubicBezTo>
                <a:cubicBezTo>
                  <a:pt x="1289191" y="76326"/>
                  <a:pt x="1275856" y="52196"/>
                  <a:pt x="1247916" y="38226"/>
                </a:cubicBezTo>
                <a:cubicBezTo>
                  <a:pt x="1219976" y="24256"/>
                  <a:pt x="1206641" y="28066"/>
                  <a:pt x="1178701" y="21081"/>
                </a:cubicBezTo>
                <a:cubicBezTo>
                  <a:pt x="1150761" y="14096"/>
                  <a:pt x="1137426" y="7111"/>
                  <a:pt x="1109486" y="3936"/>
                </a:cubicBezTo>
                <a:cubicBezTo>
                  <a:pt x="1081546" y="761"/>
                  <a:pt x="1068211" y="761"/>
                  <a:pt x="1040271" y="3936"/>
                </a:cubicBezTo>
                <a:cubicBezTo>
                  <a:pt x="1012331" y="7111"/>
                  <a:pt x="998996" y="10921"/>
                  <a:pt x="971056" y="21081"/>
                </a:cubicBezTo>
                <a:cubicBezTo>
                  <a:pt x="943116" y="31241"/>
                  <a:pt x="929781" y="45846"/>
                  <a:pt x="901841" y="56006"/>
                </a:cubicBezTo>
                <a:cubicBezTo>
                  <a:pt x="873901" y="66166"/>
                  <a:pt x="853581" y="73151"/>
                  <a:pt x="832626" y="73151"/>
                </a:cubicBezTo>
                <a:cubicBezTo>
                  <a:pt x="811671" y="73151"/>
                  <a:pt x="821831" y="62991"/>
                  <a:pt x="797701" y="56006"/>
                </a:cubicBezTo>
                <a:close/>
              </a:path>
            </a:pathLst>
          </a:cu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842645" y="4689475"/>
            <a:ext cx="2084070" cy="958215"/>
          </a:xfrm>
          <a:custGeom>
            <a:avLst/>
            <a:gdLst>
              <a:gd name="connisteX0" fmla="*/ 797701 w 1789641"/>
              <a:gd name="connsiteY0" fmla="*/ 56005 h 1374107"/>
              <a:gd name="connisteX1" fmla="*/ 711341 w 1789641"/>
              <a:gd name="connsiteY1" fmla="*/ 38225 h 1374107"/>
              <a:gd name="connisteX2" fmla="*/ 642126 w 1789641"/>
              <a:gd name="connsiteY2" fmla="*/ 21080 h 1374107"/>
              <a:gd name="connisteX3" fmla="*/ 572911 w 1789641"/>
              <a:gd name="connsiteY3" fmla="*/ 3935 h 1374107"/>
              <a:gd name="connisteX4" fmla="*/ 485916 w 1789641"/>
              <a:gd name="connsiteY4" fmla="*/ 3935 h 1374107"/>
              <a:gd name="connisteX5" fmla="*/ 416701 w 1789641"/>
              <a:gd name="connsiteY5" fmla="*/ 38225 h 1374107"/>
              <a:gd name="connisteX6" fmla="*/ 347486 w 1789641"/>
              <a:gd name="connsiteY6" fmla="*/ 90295 h 1374107"/>
              <a:gd name="connisteX7" fmla="*/ 278271 w 1789641"/>
              <a:gd name="connsiteY7" fmla="*/ 159510 h 1374107"/>
              <a:gd name="connisteX8" fmla="*/ 209056 w 1789641"/>
              <a:gd name="connsiteY8" fmla="*/ 211580 h 1374107"/>
              <a:gd name="connisteX9" fmla="*/ 139841 w 1789641"/>
              <a:gd name="connsiteY9" fmla="*/ 298575 h 1374107"/>
              <a:gd name="connisteX10" fmla="*/ 87771 w 1789641"/>
              <a:gd name="connsiteY10" fmla="*/ 367790 h 1374107"/>
              <a:gd name="connisteX11" fmla="*/ 18556 w 1789641"/>
              <a:gd name="connsiteY11" fmla="*/ 419225 h 1374107"/>
              <a:gd name="connisteX12" fmla="*/ 1411 w 1789641"/>
              <a:gd name="connsiteY12" fmla="*/ 489075 h 1374107"/>
              <a:gd name="connisteX13" fmla="*/ 1411 w 1789641"/>
              <a:gd name="connsiteY13" fmla="*/ 575435 h 1374107"/>
              <a:gd name="connisteX14" fmla="*/ 1411 w 1789641"/>
              <a:gd name="connsiteY14" fmla="*/ 644650 h 1374107"/>
              <a:gd name="connisteX15" fmla="*/ 18556 w 1789641"/>
              <a:gd name="connsiteY15" fmla="*/ 713865 h 1374107"/>
              <a:gd name="connisteX16" fmla="*/ 70626 w 1789641"/>
              <a:gd name="connsiteY16" fmla="*/ 783080 h 1374107"/>
              <a:gd name="connisteX17" fmla="*/ 139841 w 1789641"/>
              <a:gd name="connsiteY17" fmla="*/ 818005 h 1374107"/>
              <a:gd name="connisteX18" fmla="*/ 226201 w 1789641"/>
              <a:gd name="connsiteY18" fmla="*/ 852295 h 1374107"/>
              <a:gd name="connisteX19" fmla="*/ 295416 w 1789641"/>
              <a:gd name="connsiteY19" fmla="*/ 904365 h 1374107"/>
              <a:gd name="connisteX20" fmla="*/ 364631 w 1789641"/>
              <a:gd name="connsiteY20" fmla="*/ 921510 h 1374107"/>
              <a:gd name="connisteX21" fmla="*/ 433846 w 1789641"/>
              <a:gd name="connsiteY21" fmla="*/ 956435 h 1374107"/>
              <a:gd name="connisteX22" fmla="*/ 503061 w 1789641"/>
              <a:gd name="connsiteY22" fmla="*/ 990725 h 1374107"/>
              <a:gd name="connisteX23" fmla="*/ 572911 w 1789641"/>
              <a:gd name="connsiteY23" fmla="*/ 1008505 h 1374107"/>
              <a:gd name="connisteX24" fmla="*/ 624346 w 1789641"/>
              <a:gd name="connsiteY24" fmla="*/ 1077720 h 1374107"/>
              <a:gd name="connisteX25" fmla="*/ 693561 w 1789641"/>
              <a:gd name="connsiteY25" fmla="*/ 1146935 h 1374107"/>
              <a:gd name="connisteX26" fmla="*/ 745631 w 1789641"/>
              <a:gd name="connsiteY26" fmla="*/ 1216150 h 1374107"/>
              <a:gd name="connisteX27" fmla="*/ 814846 w 1789641"/>
              <a:gd name="connsiteY27" fmla="*/ 1251075 h 1374107"/>
              <a:gd name="connisteX28" fmla="*/ 884061 w 1789641"/>
              <a:gd name="connsiteY28" fmla="*/ 1268220 h 1374107"/>
              <a:gd name="connisteX29" fmla="*/ 971056 w 1789641"/>
              <a:gd name="connsiteY29" fmla="*/ 1302510 h 1374107"/>
              <a:gd name="connisteX30" fmla="*/ 1040271 w 1789641"/>
              <a:gd name="connsiteY30" fmla="*/ 1320290 h 1374107"/>
              <a:gd name="connisteX31" fmla="*/ 1109486 w 1789641"/>
              <a:gd name="connsiteY31" fmla="*/ 1337435 h 1374107"/>
              <a:gd name="connisteX32" fmla="*/ 1178701 w 1789641"/>
              <a:gd name="connsiteY32" fmla="*/ 1354580 h 1374107"/>
              <a:gd name="connisteX33" fmla="*/ 1247916 w 1789641"/>
              <a:gd name="connsiteY33" fmla="*/ 1371725 h 1374107"/>
              <a:gd name="connisteX34" fmla="*/ 1317131 w 1789641"/>
              <a:gd name="connsiteY34" fmla="*/ 1371725 h 1374107"/>
              <a:gd name="connisteX35" fmla="*/ 1386346 w 1789641"/>
              <a:gd name="connsiteY35" fmla="*/ 1354580 h 1374107"/>
              <a:gd name="connisteX36" fmla="*/ 1455561 w 1789641"/>
              <a:gd name="connsiteY36" fmla="*/ 1337435 h 1374107"/>
              <a:gd name="connisteX37" fmla="*/ 1525411 w 1789641"/>
              <a:gd name="connsiteY37" fmla="*/ 1285365 h 1374107"/>
              <a:gd name="connisteX38" fmla="*/ 1594626 w 1789641"/>
              <a:gd name="connsiteY38" fmla="*/ 1216150 h 1374107"/>
              <a:gd name="connisteX39" fmla="*/ 1646061 w 1789641"/>
              <a:gd name="connsiteY39" fmla="*/ 1146935 h 1374107"/>
              <a:gd name="connisteX40" fmla="*/ 1680986 w 1789641"/>
              <a:gd name="connsiteY40" fmla="*/ 1077720 h 1374107"/>
              <a:gd name="connisteX41" fmla="*/ 1698131 w 1789641"/>
              <a:gd name="connsiteY41" fmla="*/ 1008505 h 1374107"/>
              <a:gd name="connisteX42" fmla="*/ 1733056 w 1789641"/>
              <a:gd name="connsiteY42" fmla="*/ 939290 h 1374107"/>
              <a:gd name="connisteX43" fmla="*/ 1767346 w 1789641"/>
              <a:gd name="connsiteY43" fmla="*/ 870075 h 1374107"/>
              <a:gd name="connisteX44" fmla="*/ 1767346 w 1789641"/>
              <a:gd name="connsiteY44" fmla="*/ 800225 h 1374107"/>
              <a:gd name="connisteX45" fmla="*/ 1785126 w 1789641"/>
              <a:gd name="connsiteY45" fmla="*/ 731010 h 1374107"/>
              <a:gd name="connisteX46" fmla="*/ 1785126 w 1789641"/>
              <a:gd name="connsiteY46" fmla="*/ 661795 h 1374107"/>
              <a:gd name="connisteX47" fmla="*/ 1785126 w 1789641"/>
              <a:gd name="connsiteY47" fmla="*/ 592580 h 1374107"/>
              <a:gd name="connisteX48" fmla="*/ 1785126 w 1789641"/>
              <a:gd name="connsiteY48" fmla="*/ 523365 h 1374107"/>
              <a:gd name="connisteX49" fmla="*/ 1733056 w 1789641"/>
              <a:gd name="connsiteY49" fmla="*/ 454150 h 1374107"/>
              <a:gd name="connisteX50" fmla="*/ 1698131 w 1789641"/>
              <a:gd name="connsiteY50" fmla="*/ 384935 h 1374107"/>
              <a:gd name="connisteX51" fmla="*/ 1646061 w 1789641"/>
              <a:gd name="connsiteY51" fmla="*/ 298575 h 1374107"/>
              <a:gd name="connisteX52" fmla="*/ 1594626 w 1789641"/>
              <a:gd name="connsiteY52" fmla="*/ 228725 h 1374107"/>
              <a:gd name="connisteX53" fmla="*/ 1525411 w 1789641"/>
              <a:gd name="connsiteY53" fmla="*/ 177290 h 1374107"/>
              <a:gd name="connisteX54" fmla="*/ 1455561 w 1789641"/>
              <a:gd name="connsiteY54" fmla="*/ 142365 h 1374107"/>
              <a:gd name="connisteX55" fmla="*/ 1386346 w 1789641"/>
              <a:gd name="connsiteY55" fmla="*/ 108075 h 1374107"/>
              <a:gd name="connisteX56" fmla="*/ 1317131 w 1789641"/>
              <a:gd name="connsiteY56" fmla="*/ 90295 h 1374107"/>
              <a:gd name="connisteX57" fmla="*/ 1247916 w 1789641"/>
              <a:gd name="connsiteY57" fmla="*/ 38225 h 1374107"/>
              <a:gd name="connisteX58" fmla="*/ 1178701 w 1789641"/>
              <a:gd name="connsiteY58" fmla="*/ 21080 h 1374107"/>
              <a:gd name="connisteX59" fmla="*/ 1109486 w 1789641"/>
              <a:gd name="connsiteY59" fmla="*/ 3935 h 1374107"/>
              <a:gd name="connisteX60" fmla="*/ 1040271 w 1789641"/>
              <a:gd name="connsiteY60" fmla="*/ 3935 h 1374107"/>
              <a:gd name="connisteX61" fmla="*/ 971056 w 1789641"/>
              <a:gd name="connsiteY61" fmla="*/ 21080 h 1374107"/>
              <a:gd name="connisteX62" fmla="*/ 901841 w 1789641"/>
              <a:gd name="connsiteY62" fmla="*/ 56005 h 1374107"/>
              <a:gd name="connisteX63" fmla="*/ 832626 w 1789641"/>
              <a:gd name="connsiteY63" fmla="*/ 73150 h 1374107"/>
              <a:gd name="connisteX64" fmla="*/ 797701 w 1789641"/>
              <a:gd name="connsiteY64" fmla="*/ 56005 h 137410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</a:cxnLst>
            <a:rect l="l" t="t" r="r" b="b"/>
            <a:pathLst>
              <a:path w="1789642" h="1374107">
                <a:moveTo>
                  <a:pt x="797701" y="56006"/>
                </a:moveTo>
                <a:cubicBezTo>
                  <a:pt x="773571" y="49021"/>
                  <a:pt x="742456" y="45211"/>
                  <a:pt x="711341" y="38226"/>
                </a:cubicBezTo>
                <a:cubicBezTo>
                  <a:pt x="680226" y="31241"/>
                  <a:pt x="670066" y="28066"/>
                  <a:pt x="642126" y="21081"/>
                </a:cubicBezTo>
                <a:cubicBezTo>
                  <a:pt x="614186" y="14096"/>
                  <a:pt x="604026" y="7111"/>
                  <a:pt x="572911" y="3936"/>
                </a:cubicBezTo>
                <a:cubicBezTo>
                  <a:pt x="541796" y="761"/>
                  <a:pt x="517031" y="-3049"/>
                  <a:pt x="485916" y="3936"/>
                </a:cubicBezTo>
                <a:cubicBezTo>
                  <a:pt x="454801" y="10921"/>
                  <a:pt x="444641" y="21081"/>
                  <a:pt x="416701" y="38226"/>
                </a:cubicBezTo>
                <a:cubicBezTo>
                  <a:pt x="388761" y="55371"/>
                  <a:pt x="375426" y="66166"/>
                  <a:pt x="347486" y="90296"/>
                </a:cubicBezTo>
                <a:cubicBezTo>
                  <a:pt x="319546" y="114426"/>
                  <a:pt x="306211" y="135381"/>
                  <a:pt x="278271" y="159511"/>
                </a:cubicBezTo>
                <a:cubicBezTo>
                  <a:pt x="250331" y="183641"/>
                  <a:pt x="236996" y="183641"/>
                  <a:pt x="209056" y="211581"/>
                </a:cubicBezTo>
                <a:cubicBezTo>
                  <a:pt x="181116" y="239521"/>
                  <a:pt x="163971" y="267461"/>
                  <a:pt x="139841" y="298576"/>
                </a:cubicBezTo>
                <a:cubicBezTo>
                  <a:pt x="115711" y="329691"/>
                  <a:pt x="111901" y="343661"/>
                  <a:pt x="87771" y="367791"/>
                </a:cubicBezTo>
                <a:cubicBezTo>
                  <a:pt x="63641" y="391921"/>
                  <a:pt x="35701" y="395096"/>
                  <a:pt x="18556" y="419226"/>
                </a:cubicBezTo>
                <a:cubicBezTo>
                  <a:pt x="1411" y="443356"/>
                  <a:pt x="4586" y="457961"/>
                  <a:pt x="1411" y="489076"/>
                </a:cubicBezTo>
                <a:cubicBezTo>
                  <a:pt x="-1764" y="520191"/>
                  <a:pt x="1411" y="544321"/>
                  <a:pt x="1411" y="575436"/>
                </a:cubicBezTo>
                <a:cubicBezTo>
                  <a:pt x="1411" y="606551"/>
                  <a:pt x="-1764" y="616711"/>
                  <a:pt x="1411" y="644651"/>
                </a:cubicBezTo>
                <a:cubicBezTo>
                  <a:pt x="4586" y="672591"/>
                  <a:pt x="4586" y="685926"/>
                  <a:pt x="18556" y="713866"/>
                </a:cubicBezTo>
                <a:cubicBezTo>
                  <a:pt x="32526" y="741806"/>
                  <a:pt x="46496" y="762126"/>
                  <a:pt x="70626" y="783081"/>
                </a:cubicBezTo>
                <a:cubicBezTo>
                  <a:pt x="94756" y="804036"/>
                  <a:pt x="108726" y="804036"/>
                  <a:pt x="139841" y="818006"/>
                </a:cubicBezTo>
                <a:cubicBezTo>
                  <a:pt x="170956" y="831976"/>
                  <a:pt x="195086" y="835151"/>
                  <a:pt x="226201" y="852296"/>
                </a:cubicBezTo>
                <a:cubicBezTo>
                  <a:pt x="257316" y="869441"/>
                  <a:pt x="267476" y="890396"/>
                  <a:pt x="295416" y="904366"/>
                </a:cubicBezTo>
                <a:cubicBezTo>
                  <a:pt x="323356" y="918336"/>
                  <a:pt x="336691" y="911351"/>
                  <a:pt x="364631" y="921511"/>
                </a:cubicBezTo>
                <a:cubicBezTo>
                  <a:pt x="392571" y="931671"/>
                  <a:pt x="405906" y="942466"/>
                  <a:pt x="433846" y="956436"/>
                </a:cubicBezTo>
                <a:cubicBezTo>
                  <a:pt x="461786" y="970406"/>
                  <a:pt x="475121" y="980566"/>
                  <a:pt x="503061" y="990726"/>
                </a:cubicBezTo>
                <a:cubicBezTo>
                  <a:pt x="531001" y="1000886"/>
                  <a:pt x="548781" y="991361"/>
                  <a:pt x="572911" y="1008506"/>
                </a:cubicBezTo>
                <a:cubicBezTo>
                  <a:pt x="597041" y="1025651"/>
                  <a:pt x="600216" y="1049781"/>
                  <a:pt x="624346" y="1077721"/>
                </a:cubicBezTo>
                <a:cubicBezTo>
                  <a:pt x="648476" y="1105661"/>
                  <a:pt x="669431" y="1118996"/>
                  <a:pt x="693561" y="1146936"/>
                </a:cubicBezTo>
                <a:cubicBezTo>
                  <a:pt x="717691" y="1174876"/>
                  <a:pt x="721501" y="1195196"/>
                  <a:pt x="745631" y="1216151"/>
                </a:cubicBezTo>
                <a:cubicBezTo>
                  <a:pt x="769761" y="1237106"/>
                  <a:pt x="786906" y="1240916"/>
                  <a:pt x="814846" y="1251076"/>
                </a:cubicBezTo>
                <a:cubicBezTo>
                  <a:pt x="842786" y="1261236"/>
                  <a:pt x="852946" y="1258061"/>
                  <a:pt x="884061" y="1268221"/>
                </a:cubicBezTo>
                <a:cubicBezTo>
                  <a:pt x="915176" y="1278381"/>
                  <a:pt x="939941" y="1292351"/>
                  <a:pt x="971056" y="1302511"/>
                </a:cubicBezTo>
                <a:cubicBezTo>
                  <a:pt x="1002171" y="1312671"/>
                  <a:pt x="1012331" y="1313306"/>
                  <a:pt x="1040271" y="1320291"/>
                </a:cubicBezTo>
                <a:cubicBezTo>
                  <a:pt x="1068211" y="1327276"/>
                  <a:pt x="1081546" y="1330451"/>
                  <a:pt x="1109486" y="1337436"/>
                </a:cubicBezTo>
                <a:cubicBezTo>
                  <a:pt x="1137426" y="1344421"/>
                  <a:pt x="1150761" y="1347596"/>
                  <a:pt x="1178701" y="1354581"/>
                </a:cubicBezTo>
                <a:cubicBezTo>
                  <a:pt x="1206641" y="1361566"/>
                  <a:pt x="1219976" y="1368551"/>
                  <a:pt x="1247916" y="1371726"/>
                </a:cubicBezTo>
                <a:cubicBezTo>
                  <a:pt x="1275856" y="1374901"/>
                  <a:pt x="1289191" y="1374901"/>
                  <a:pt x="1317131" y="1371726"/>
                </a:cubicBezTo>
                <a:cubicBezTo>
                  <a:pt x="1345071" y="1368551"/>
                  <a:pt x="1358406" y="1361566"/>
                  <a:pt x="1386346" y="1354581"/>
                </a:cubicBezTo>
                <a:cubicBezTo>
                  <a:pt x="1414286" y="1347596"/>
                  <a:pt x="1427621" y="1351406"/>
                  <a:pt x="1455561" y="1337436"/>
                </a:cubicBezTo>
                <a:cubicBezTo>
                  <a:pt x="1483501" y="1323466"/>
                  <a:pt x="1497471" y="1309496"/>
                  <a:pt x="1525411" y="1285366"/>
                </a:cubicBezTo>
                <a:cubicBezTo>
                  <a:pt x="1553351" y="1261236"/>
                  <a:pt x="1570496" y="1244091"/>
                  <a:pt x="1594626" y="1216151"/>
                </a:cubicBezTo>
                <a:cubicBezTo>
                  <a:pt x="1618756" y="1188211"/>
                  <a:pt x="1628916" y="1174876"/>
                  <a:pt x="1646061" y="1146936"/>
                </a:cubicBezTo>
                <a:cubicBezTo>
                  <a:pt x="1663206" y="1118996"/>
                  <a:pt x="1670826" y="1105661"/>
                  <a:pt x="1680986" y="1077721"/>
                </a:cubicBezTo>
                <a:cubicBezTo>
                  <a:pt x="1691146" y="1049781"/>
                  <a:pt x="1687971" y="1036446"/>
                  <a:pt x="1698131" y="1008506"/>
                </a:cubicBezTo>
                <a:cubicBezTo>
                  <a:pt x="1708291" y="980566"/>
                  <a:pt x="1719086" y="967231"/>
                  <a:pt x="1733056" y="939291"/>
                </a:cubicBezTo>
                <a:cubicBezTo>
                  <a:pt x="1747026" y="911351"/>
                  <a:pt x="1760361" y="898016"/>
                  <a:pt x="1767346" y="870076"/>
                </a:cubicBezTo>
                <a:cubicBezTo>
                  <a:pt x="1774331" y="842136"/>
                  <a:pt x="1763536" y="828166"/>
                  <a:pt x="1767346" y="800226"/>
                </a:cubicBezTo>
                <a:cubicBezTo>
                  <a:pt x="1771156" y="772286"/>
                  <a:pt x="1781316" y="758951"/>
                  <a:pt x="1785126" y="731011"/>
                </a:cubicBezTo>
                <a:cubicBezTo>
                  <a:pt x="1788936" y="703071"/>
                  <a:pt x="1785126" y="689736"/>
                  <a:pt x="1785126" y="661796"/>
                </a:cubicBezTo>
                <a:cubicBezTo>
                  <a:pt x="1785126" y="633856"/>
                  <a:pt x="1785126" y="620521"/>
                  <a:pt x="1785126" y="592581"/>
                </a:cubicBezTo>
                <a:cubicBezTo>
                  <a:pt x="1785126" y="564641"/>
                  <a:pt x="1795286" y="551306"/>
                  <a:pt x="1785126" y="523366"/>
                </a:cubicBezTo>
                <a:cubicBezTo>
                  <a:pt x="1774966" y="495426"/>
                  <a:pt x="1750201" y="482091"/>
                  <a:pt x="1733056" y="454151"/>
                </a:cubicBezTo>
                <a:cubicBezTo>
                  <a:pt x="1715911" y="426211"/>
                  <a:pt x="1715276" y="416051"/>
                  <a:pt x="1698131" y="384936"/>
                </a:cubicBezTo>
                <a:cubicBezTo>
                  <a:pt x="1680986" y="353821"/>
                  <a:pt x="1667016" y="329691"/>
                  <a:pt x="1646061" y="298576"/>
                </a:cubicBezTo>
                <a:cubicBezTo>
                  <a:pt x="1625106" y="267461"/>
                  <a:pt x="1618756" y="252856"/>
                  <a:pt x="1594626" y="228726"/>
                </a:cubicBezTo>
                <a:cubicBezTo>
                  <a:pt x="1570496" y="204596"/>
                  <a:pt x="1553351" y="194436"/>
                  <a:pt x="1525411" y="177291"/>
                </a:cubicBezTo>
                <a:cubicBezTo>
                  <a:pt x="1497471" y="160146"/>
                  <a:pt x="1483501" y="156336"/>
                  <a:pt x="1455561" y="142366"/>
                </a:cubicBezTo>
                <a:cubicBezTo>
                  <a:pt x="1427621" y="128396"/>
                  <a:pt x="1414286" y="118236"/>
                  <a:pt x="1386346" y="108076"/>
                </a:cubicBezTo>
                <a:cubicBezTo>
                  <a:pt x="1358406" y="97916"/>
                  <a:pt x="1345071" y="104266"/>
                  <a:pt x="1317131" y="90296"/>
                </a:cubicBezTo>
                <a:cubicBezTo>
                  <a:pt x="1289191" y="76326"/>
                  <a:pt x="1275856" y="52196"/>
                  <a:pt x="1247916" y="38226"/>
                </a:cubicBezTo>
                <a:cubicBezTo>
                  <a:pt x="1219976" y="24256"/>
                  <a:pt x="1206641" y="28066"/>
                  <a:pt x="1178701" y="21081"/>
                </a:cubicBezTo>
                <a:cubicBezTo>
                  <a:pt x="1150761" y="14096"/>
                  <a:pt x="1137426" y="7111"/>
                  <a:pt x="1109486" y="3936"/>
                </a:cubicBezTo>
                <a:cubicBezTo>
                  <a:pt x="1081546" y="761"/>
                  <a:pt x="1068211" y="761"/>
                  <a:pt x="1040271" y="3936"/>
                </a:cubicBezTo>
                <a:cubicBezTo>
                  <a:pt x="1012331" y="7111"/>
                  <a:pt x="998996" y="10921"/>
                  <a:pt x="971056" y="21081"/>
                </a:cubicBezTo>
                <a:cubicBezTo>
                  <a:pt x="943116" y="31241"/>
                  <a:pt x="929781" y="45846"/>
                  <a:pt x="901841" y="56006"/>
                </a:cubicBezTo>
                <a:cubicBezTo>
                  <a:pt x="873901" y="66166"/>
                  <a:pt x="853581" y="73151"/>
                  <a:pt x="832626" y="73151"/>
                </a:cubicBezTo>
                <a:cubicBezTo>
                  <a:pt x="811671" y="73151"/>
                  <a:pt x="821831" y="62991"/>
                  <a:pt x="797701" y="56006"/>
                </a:cubicBezTo>
                <a:close/>
              </a:path>
            </a:pathLst>
          </a:cu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910" y="2390775"/>
            <a:ext cx="7027545" cy="44272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/从业务视角出发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建立领域模型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这些实体不是互相独立的，而是相互配合，将能够相互配合的实体划分到一起，形成聚合。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3070" y="3601085"/>
            <a:ext cx="4443730" cy="27997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/从业务视角出发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拆分微服务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一个限界上下文就可以设计为一个微服务。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因此根据限界上下文就可以拆分为请假和考勤两个微服务。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其中请假微服务包含人员组织关系和请假两个聚合，考勤微服务包含考勤聚合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37956" y="249289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503619"/>
            <a:ext cx="767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引子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37956" y="307959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089724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46834" y="366340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65725" y="3673533"/>
            <a:ext cx="665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55863" y="4248383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74754" y="4258516"/>
            <a:ext cx="665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4370" y="1936115"/>
            <a:ext cx="5428615" cy="48901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/代码落地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分析微服务领域对象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在此之前，需要介绍一下DDD的分层架构：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/代码落地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分析微服务领域对象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DDD的分层架构如何工作：</a:t>
            </a:r>
            <a:endParaRPr lang="zh-CN" altLang="en-US" dirty="0" smtClean="0"/>
          </a:p>
        </p:txBody>
      </p:sp>
      <p:pic>
        <p:nvPicPr>
          <p:cNvPr id="6" name="图片 5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845" y="2352675"/>
            <a:ext cx="8575675" cy="40481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/代码落地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分析微服务领域对象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这个步骤，就是要确定应用服务的功能，然后根据应用服务功能要求设计领域服务，然后根据领域服务的功能，确定领域服务内的实体以及功能，最后设计实体基本属性和方法。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/代码落地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分析微服务领域对象</a:t>
            </a:r>
            <a:endParaRPr lang="zh-CN" altLang="en-US" dirty="0" smtClean="0"/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785" y="1718945"/>
            <a:ext cx="4710430" cy="50387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/代码落地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分析微服务领域对象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在确定各领域对象的属性后，我们就可以设计各领域对象在代码模型中的代码对象（包括代码对象的包名、类名和方法名），建立领域对象与代码对象的一一映射关系了。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/代码落地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分析微服务领域对象</a:t>
            </a:r>
            <a:endParaRPr lang="en-US" altLang="zh-CN" dirty="0" smtClean="0"/>
          </a:p>
        </p:txBody>
      </p:sp>
      <p:pic>
        <p:nvPicPr>
          <p:cNvPr id="4" name="图片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420" y="1742440"/>
            <a:ext cx="6994525" cy="70624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/代码落地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设计微服务代码结构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用户接口层代码结构：包括数据的组装、数据传输格式以及 Facade 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应用层代码结构：包括应用服务、DTO 以及事件发布相关代码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领域层代码结构：包括一个或多个聚合的实体类、事件实体类、领域服务以及工厂、仓储相关代码。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基础层代码结构：包括为其它各层提供的通用技术能力、三方软件包、数据库服务、配置和基础资源服务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/代码落地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其他设计 &amp; 代码开发与测试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37956" y="249289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503619"/>
            <a:ext cx="767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引子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37956" y="307959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08972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本概念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46834" y="366340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65725" y="3673533"/>
            <a:ext cx="767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55863" y="4248383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74754" y="4258516"/>
            <a:ext cx="665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DDD</a:t>
            </a:r>
            <a:r>
              <a:rPr lang="zh-CN" altLang="en-US" dirty="0" smtClean="0"/>
              <a:t>能</a:t>
            </a:r>
            <a:r>
              <a:rPr lang="zh-CN" altLang="en-US" dirty="0" smtClean="0"/>
              <a:t>把我们的业务划分得刚刚好。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虽然DDD给我们提供了一种架构设计的手段，在领域划分的过程中，不是划得越细越好，而是需要把握一个度，即点到为止，在业务扩张的时候，可以把一个子域拆成更多的子子域，在业务收缩的时候，可以把子子愈合并成子域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另外，也不是所有的业务都适合DDD设计，像数据分析型的业务，对于一些很小的业务，使用传统的单体应用架构也是可以接受的。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在谈</a:t>
            </a:r>
            <a:r>
              <a:rPr lang="en-US" altLang="zh-CN" dirty="0" smtClean="0"/>
              <a:t>DDD</a:t>
            </a:r>
            <a:r>
              <a:rPr lang="zh-CN" altLang="en-US" dirty="0" smtClean="0"/>
              <a:t>之前，大家有没有听过</a:t>
            </a:r>
            <a:endParaRPr lang="zh-CN" altLang="en-US" dirty="0"/>
          </a:p>
          <a:p>
            <a:pPr lvl="1"/>
            <a:r>
              <a:rPr lang="en-US" altLang="zh-CN" dirty="0" smtClean="0"/>
              <a:t>TDD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BDD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ATDD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DDD</a:t>
            </a:r>
            <a:endParaRPr lang="en-US" altLang="zh-CN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2382520" y="1816735"/>
            <a:ext cx="65735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solidFill>
                  <a:srgbClr val="1D8711"/>
                </a:solidFill>
                <a:latin typeface="JetBrains Mono" charset="0"/>
              </a:rPr>
              <a:t>测试驱动开发（Test-Driven Development）</a:t>
            </a:r>
            <a:endParaRPr lang="en-US" altLang="en-US" sz="2000" b="0">
              <a:solidFill>
                <a:srgbClr val="1D8711"/>
              </a:solidFill>
              <a:latin typeface="JetBrains Mono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82520" y="2296160"/>
            <a:ext cx="65735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solidFill>
                  <a:srgbClr val="1D8711"/>
                </a:solidFill>
                <a:latin typeface="JetBrains Mono" charset="0"/>
              </a:rPr>
              <a:t>行为驱动开发（Behavior Driven Development）</a:t>
            </a:r>
            <a:endParaRPr lang="en-US" altLang="en-US" sz="2000" b="0">
              <a:solidFill>
                <a:srgbClr val="1D8711"/>
              </a:solidFill>
              <a:latin typeface="JetBrains Mon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2520" y="2694940"/>
            <a:ext cx="657352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solidFill>
                  <a:srgbClr val="1D8711"/>
                </a:solidFill>
                <a:latin typeface="JetBrains Mono" charset="0"/>
              </a:rPr>
              <a:t>验收测试驱动开发（Acceptance Test Driven Development）</a:t>
            </a:r>
            <a:endParaRPr lang="en-US" altLang="en-US" sz="2000" b="0">
              <a:solidFill>
                <a:srgbClr val="1D8711"/>
              </a:solidFill>
              <a:latin typeface="JetBrains Mon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82520" y="3401695"/>
            <a:ext cx="65735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solidFill>
                  <a:srgbClr val="1D8711"/>
                </a:solidFill>
                <a:latin typeface="JetBrains Mono" charset="0"/>
              </a:rPr>
              <a:t>领域驱动设计（Domain Drive Design）</a:t>
            </a:r>
            <a:endParaRPr lang="en-US" altLang="en-US" sz="2000" b="0">
              <a:solidFill>
                <a:srgbClr val="1D8711"/>
              </a:solidFill>
              <a:latin typeface="JetBrains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p-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2668588"/>
            <a:ext cx="562610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DDD</a:t>
            </a:r>
            <a:endParaRPr lang="zh-CN" altLang="en-US" dirty="0"/>
          </a:p>
          <a:p>
            <a:pPr lvl="1"/>
            <a:r>
              <a:rPr lang="zh-CN" altLang="en-US">
                <a:sym typeface="+mn-ea"/>
              </a:rPr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DDD</a:t>
            </a:r>
            <a:endParaRPr lang="zh-CN" altLang="en-US" dirty="0"/>
          </a:p>
          <a:p>
            <a:pPr lvl="1"/>
            <a:r>
              <a:rPr lang="zh-CN" altLang="en-US">
                <a:sym typeface="+mn-ea"/>
              </a:rPr>
              <a:t>随着业务的发展，系统越来越庞大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传统的单体应用，代码会越来越复杂，维护越来越困难，性能瓶颈越来越突出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微服务改造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DDD，就提供了这样一种设计思想：通过领域驱动设计方法定义领域模型，从而确定业务和应用边界，保证业务模型与代码模型的一致性。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37956" y="249289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503619"/>
            <a:ext cx="767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引子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37956" y="307959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089724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46834" y="366340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65725" y="3673533"/>
            <a:ext cx="665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55863" y="4248383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74754" y="4258516"/>
            <a:ext cx="665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DDD</a:t>
            </a:r>
            <a:endParaRPr lang="zh-CN" altLang="en-US" dirty="0"/>
          </a:p>
          <a:p>
            <a:pPr lvl="1"/>
            <a:r>
              <a:rPr lang="zh-CN" altLang="en-US">
                <a:sym typeface="+mn-ea"/>
              </a:rPr>
              <a:t>DDD 不是架构，而是一种架构设计方法论，它通过边界划分将复杂业务领域简单化，帮我们设计出清晰的领域和应用边界，可以很容易地实现架构演进。</a:t>
            </a:r>
            <a:endParaRPr lang="zh-CN" altLang="en-US"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5936615" y="1694815"/>
            <a:ext cx="1309370" cy="579120"/>
          </a:xfrm>
          <a:custGeom>
            <a:avLst/>
            <a:gdLst>
              <a:gd name="connisteX0" fmla="*/ 466090 w 1309399"/>
              <a:gd name="connsiteY0" fmla="*/ 16016 h 579402"/>
              <a:gd name="connisteX1" fmla="*/ 393700 w 1309399"/>
              <a:gd name="connsiteY1" fmla="*/ 16016 h 579402"/>
              <a:gd name="connisteX2" fmla="*/ 307340 w 1309399"/>
              <a:gd name="connsiteY2" fmla="*/ 16016 h 579402"/>
              <a:gd name="connisteX3" fmla="*/ 206375 w 1309399"/>
              <a:gd name="connsiteY3" fmla="*/ 16016 h 579402"/>
              <a:gd name="connisteX4" fmla="*/ 134620 w 1309399"/>
              <a:gd name="connsiteY4" fmla="*/ 16016 h 579402"/>
              <a:gd name="connisteX5" fmla="*/ 91440 w 1309399"/>
              <a:gd name="connsiteY5" fmla="*/ 87771 h 579402"/>
              <a:gd name="connisteX6" fmla="*/ 48260 w 1309399"/>
              <a:gd name="connsiteY6" fmla="*/ 160161 h 579402"/>
              <a:gd name="connisteX7" fmla="*/ 19050 w 1309399"/>
              <a:gd name="connsiteY7" fmla="*/ 231916 h 579402"/>
              <a:gd name="connisteX8" fmla="*/ 5080 w 1309399"/>
              <a:gd name="connsiteY8" fmla="*/ 304306 h 579402"/>
              <a:gd name="connisteX9" fmla="*/ 5080 w 1309399"/>
              <a:gd name="connsiteY9" fmla="*/ 376061 h 579402"/>
              <a:gd name="connisteX10" fmla="*/ 5080 w 1309399"/>
              <a:gd name="connsiteY10" fmla="*/ 462421 h 579402"/>
              <a:gd name="connisteX11" fmla="*/ 62865 w 1309399"/>
              <a:gd name="connsiteY11" fmla="*/ 534811 h 579402"/>
              <a:gd name="connisteX12" fmla="*/ 149225 w 1309399"/>
              <a:gd name="connsiteY12" fmla="*/ 548781 h 579402"/>
              <a:gd name="connisteX13" fmla="*/ 220980 w 1309399"/>
              <a:gd name="connsiteY13" fmla="*/ 563386 h 579402"/>
              <a:gd name="connisteX14" fmla="*/ 307340 w 1309399"/>
              <a:gd name="connsiteY14" fmla="*/ 577991 h 579402"/>
              <a:gd name="connisteX15" fmla="*/ 408305 w 1309399"/>
              <a:gd name="connsiteY15" fmla="*/ 577991 h 579402"/>
              <a:gd name="connisteX16" fmla="*/ 480695 w 1309399"/>
              <a:gd name="connsiteY16" fmla="*/ 577991 h 579402"/>
              <a:gd name="connisteX17" fmla="*/ 567055 w 1309399"/>
              <a:gd name="connsiteY17" fmla="*/ 577991 h 579402"/>
              <a:gd name="connisteX18" fmla="*/ 638810 w 1309399"/>
              <a:gd name="connsiteY18" fmla="*/ 563386 h 579402"/>
              <a:gd name="connisteX19" fmla="*/ 711200 w 1309399"/>
              <a:gd name="connsiteY19" fmla="*/ 548781 h 579402"/>
              <a:gd name="connisteX20" fmla="*/ 797560 w 1309399"/>
              <a:gd name="connsiteY20" fmla="*/ 548781 h 579402"/>
              <a:gd name="connisteX21" fmla="*/ 869315 w 1309399"/>
              <a:gd name="connsiteY21" fmla="*/ 534811 h 579402"/>
              <a:gd name="connisteX22" fmla="*/ 941705 w 1309399"/>
              <a:gd name="connsiteY22" fmla="*/ 534811 h 579402"/>
              <a:gd name="connisteX23" fmla="*/ 1013460 w 1309399"/>
              <a:gd name="connsiteY23" fmla="*/ 520206 h 579402"/>
              <a:gd name="connisteX24" fmla="*/ 1085215 w 1309399"/>
              <a:gd name="connsiteY24" fmla="*/ 491631 h 579402"/>
              <a:gd name="connisteX25" fmla="*/ 1157605 w 1309399"/>
              <a:gd name="connsiteY25" fmla="*/ 448451 h 579402"/>
              <a:gd name="connisteX26" fmla="*/ 1243965 w 1309399"/>
              <a:gd name="connsiteY26" fmla="*/ 390666 h 579402"/>
              <a:gd name="connisteX27" fmla="*/ 1301750 w 1309399"/>
              <a:gd name="connsiteY27" fmla="*/ 318276 h 579402"/>
              <a:gd name="connisteX28" fmla="*/ 1301750 w 1309399"/>
              <a:gd name="connsiteY28" fmla="*/ 231916 h 579402"/>
              <a:gd name="connisteX29" fmla="*/ 1258570 w 1309399"/>
              <a:gd name="connsiteY29" fmla="*/ 160161 h 579402"/>
              <a:gd name="connisteX30" fmla="*/ 1186180 w 1309399"/>
              <a:gd name="connsiteY30" fmla="*/ 130951 h 579402"/>
              <a:gd name="connisteX31" fmla="*/ 1099820 w 1309399"/>
              <a:gd name="connsiteY31" fmla="*/ 87771 h 579402"/>
              <a:gd name="connisteX32" fmla="*/ 1028065 w 1309399"/>
              <a:gd name="connsiteY32" fmla="*/ 44591 h 579402"/>
              <a:gd name="connisteX33" fmla="*/ 955675 w 1309399"/>
              <a:gd name="connsiteY33" fmla="*/ 30621 h 579402"/>
              <a:gd name="connisteX34" fmla="*/ 883920 w 1309399"/>
              <a:gd name="connsiteY34" fmla="*/ 16016 h 579402"/>
              <a:gd name="connisteX35" fmla="*/ 811530 w 1309399"/>
              <a:gd name="connsiteY35" fmla="*/ 16016 h 579402"/>
              <a:gd name="connisteX36" fmla="*/ 739775 w 1309399"/>
              <a:gd name="connsiteY36" fmla="*/ 1411 h 579402"/>
              <a:gd name="connisteX37" fmla="*/ 667385 w 1309399"/>
              <a:gd name="connsiteY37" fmla="*/ 1411 h 579402"/>
              <a:gd name="connisteX38" fmla="*/ 595630 w 1309399"/>
              <a:gd name="connsiteY38" fmla="*/ 1411 h 579402"/>
              <a:gd name="connisteX39" fmla="*/ 523875 w 1309399"/>
              <a:gd name="connsiteY39" fmla="*/ 1411 h 579402"/>
              <a:gd name="connisteX40" fmla="*/ 466090 w 1309399"/>
              <a:gd name="connsiteY40" fmla="*/ 16016 h 57940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</a:cxnLst>
            <a:rect l="l" t="t" r="r" b="b"/>
            <a:pathLst>
              <a:path w="1309400" h="579402">
                <a:moveTo>
                  <a:pt x="466090" y="16016"/>
                </a:moveTo>
                <a:cubicBezTo>
                  <a:pt x="440055" y="19191"/>
                  <a:pt x="425450" y="16016"/>
                  <a:pt x="393700" y="16016"/>
                </a:cubicBezTo>
                <a:cubicBezTo>
                  <a:pt x="361950" y="16016"/>
                  <a:pt x="344805" y="16016"/>
                  <a:pt x="307340" y="16016"/>
                </a:cubicBezTo>
                <a:cubicBezTo>
                  <a:pt x="269875" y="16016"/>
                  <a:pt x="240665" y="16016"/>
                  <a:pt x="206375" y="16016"/>
                </a:cubicBezTo>
                <a:cubicBezTo>
                  <a:pt x="172085" y="16016"/>
                  <a:pt x="157480" y="1411"/>
                  <a:pt x="134620" y="16016"/>
                </a:cubicBezTo>
                <a:cubicBezTo>
                  <a:pt x="111760" y="30621"/>
                  <a:pt x="108585" y="59196"/>
                  <a:pt x="91440" y="87771"/>
                </a:cubicBezTo>
                <a:cubicBezTo>
                  <a:pt x="74295" y="116346"/>
                  <a:pt x="62865" y="131586"/>
                  <a:pt x="48260" y="160161"/>
                </a:cubicBezTo>
                <a:cubicBezTo>
                  <a:pt x="33655" y="188736"/>
                  <a:pt x="27940" y="203341"/>
                  <a:pt x="19050" y="231916"/>
                </a:cubicBezTo>
                <a:cubicBezTo>
                  <a:pt x="10160" y="260491"/>
                  <a:pt x="7620" y="275731"/>
                  <a:pt x="5080" y="304306"/>
                </a:cubicBezTo>
                <a:cubicBezTo>
                  <a:pt x="2540" y="332881"/>
                  <a:pt x="5080" y="344311"/>
                  <a:pt x="5080" y="376061"/>
                </a:cubicBezTo>
                <a:cubicBezTo>
                  <a:pt x="5080" y="407811"/>
                  <a:pt x="-6350" y="430671"/>
                  <a:pt x="5080" y="462421"/>
                </a:cubicBezTo>
                <a:cubicBezTo>
                  <a:pt x="16510" y="494171"/>
                  <a:pt x="34290" y="517666"/>
                  <a:pt x="62865" y="534811"/>
                </a:cubicBezTo>
                <a:cubicBezTo>
                  <a:pt x="91440" y="551956"/>
                  <a:pt x="117475" y="543066"/>
                  <a:pt x="149225" y="548781"/>
                </a:cubicBezTo>
                <a:cubicBezTo>
                  <a:pt x="180975" y="554496"/>
                  <a:pt x="189230" y="557671"/>
                  <a:pt x="220980" y="563386"/>
                </a:cubicBezTo>
                <a:cubicBezTo>
                  <a:pt x="252730" y="569101"/>
                  <a:pt x="269875" y="574816"/>
                  <a:pt x="307340" y="577991"/>
                </a:cubicBezTo>
                <a:cubicBezTo>
                  <a:pt x="344805" y="581166"/>
                  <a:pt x="373380" y="577991"/>
                  <a:pt x="408305" y="577991"/>
                </a:cubicBezTo>
                <a:cubicBezTo>
                  <a:pt x="443230" y="577991"/>
                  <a:pt x="448945" y="577991"/>
                  <a:pt x="480695" y="577991"/>
                </a:cubicBezTo>
                <a:cubicBezTo>
                  <a:pt x="512445" y="577991"/>
                  <a:pt x="535305" y="581166"/>
                  <a:pt x="567055" y="577991"/>
                </a:cubicBezTo>
                <a:cubicBezTo>
                  <a:pt x="598805" y="574816"/>
                  <a:pt x="610235" y="569101"/>
                  <a:pt x="638810" y="563386"/>
                </a:cubicBezTo>
                <a:cubicBezTo>
                  <a:pt x="667385" y="557671"/>
                  <a:pt x="679450" y="551956"/>
                  <a:pt x="711200" y="548781"/>
                </a:cubicBezTo>
                <a:cubicBezTo>
                  <a:pt x="742950" y="545606"/>
                  <a:pt x="765810" y="551321"/>
                  <a:pt x="797560" y="548781"/>
                </a:cubicBezTo>
                <a:cubicBezTo>
                  <a:pt x="829310" y="546241"/>
                  <a:pt x="840740" y="537351"/>
                  <a:pt x="869315" y="534811"/>
                </a:cubicBezTo>
                <a:cubicBezTo>
                  <a:pt x="897890" y="532271"/>
                  <a:pt x="913130" y="537986"/>
                  <a:pt x="941705" y="534811"/>
                </a:cubicBezTo>
                <a:cubicBezTo>
                  <a:pt x="970280" y="531636"/>
                  <a:pt x="984885" y="529096"/>
                  <a:pt x="1013460" y="520206"/>
                </a:cubicBezTo>
                <a:cubicBezTo>
                  <a:pt x="1042035" y="511316"/>
                  <a:pt x="1056640" y="506236"/>
                  <a:pt x="1085215" y="491631"/>
                </a:cubicBezTo>
                <a:cubicBezTo>
                  <a:pt x="1113790" y="477026"/>
                  <a:pt x="1125855" y="468771"/>
                  <a:pt x="1157605" y="448451"/>
                </a:cubicBezTo>
                <a:cubicBezTo>
                  <a:pt x="1189355" y="428131"/>
                  <a:pt x="1215390" y="416701"/>
                  <a:pt x="1243965" y="390666"/>
                </a:cubicBezTo>
                <a:cubicBezTo>
                  <a:pt x="1272540" y="364631"/>
                  <a:pt x="1290320" y="350026"/>
                  <a:pt x="1301750" y="318276"/>
                </a:cubicBezTo>
                <a:cubicBezTo>
                  <a:pt x="1313180" y="286526"/>
                  <a:pt x="1310640" y="263666"/>
                  <a:pt x="1301750" y="231916"/>
                </a:cubicBezTo>
                <a:cubicBezTo>
                  <a:pt x="1292860" y="200166"/>
                  <a:pt x="1281430" y="180481"/>
                  <a:pt x="1258570" y="160161"/>
                </a:cubicBezTo>
                <a:cubicBezTo>
                  <a:pt x="1235710" y="139841"/>
                  <a:pt x="1217930" y="145556"/>
                  <a:pt x="1186180" y="130951"/>
                </a:cubicBezTo>
                <a:cubicBezTo>
                  <a:pt x="1154430" y="116346"/>
                  <a:pt x="1131570" y="104916"/>
                  <a:pt x="1099820" y="87771"/>
                </a:cubicBezTo>
                <a:cubicBezTo>
                  <a:pt x="1068070" y="70626"/>
                  <a:pt x="1056640" y="56021"/>
                  <a:pt x="1028065" y="44591"/>
                </a:cubicBezTo>
                <a:cubicBezTo>
                  <a:pt x="999490" y="33161"/>
                  <a:pt x="984250" y="36336"/>
                  <a:pt x="955675" y="30621"/>
                </a:cubicBezTo>
                <a:cubicBezTo>
                  <a:pt x="927100" y="24906"/>
                  <a:pt x="912495" y="19191"/>
                  <a:pt x="883920" y="16016"/>
                </a:cubicBezTo>
                <a:cubicBezTo>
                  <a:pt x="855345" y="12841"/>
                  <a:pt x="840105" y="19191"/>
                  <a:pt x="811530" y="16016"/>
                </a:cubicBezTo>
                <a:cubicBezTo>
                  <a:pt x="782955" y="12841"/>
                  <a:pt x="768350" y="4586"/>
                  <a:pt x="739775" y="1411"/>
                </a:cubicBezTo>
                <a:cubicBezTo>
                  <a:pt x="711200" y="-1764"/>
                  <a:pt x="695960" y="1411"/>
                  <a:pt x="667385" y="1411"/>
                </a:cubicBezTo>
                <a:cubicBezTo>
                  <a:pt x="638810" y="1411"/>
                  <a:pt x="624205" y="1411"/>
                  <a:pt x="595630" y="1411"/>
                </a:cubicBezTo>
                <a:cubicBezTo>
                  <a:pt x="567055" y="1411"/>
                  <a:pt x="549910" y="-1764"/>
                  <a:pt x="523875" y="1411"/>
                </a:cubicBezTo>
                <a:cubicBezTo>
                  <a:pt x="497840" y="4586"/>
                  <a:pt x="492125" y="12841"/>
                  <a:pt x="466090" y="16016"/>
                </a:cubicBezTo>
                <a:close/>
              </a:path>
            </a:pathLst>
          </a:cu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5530850" y="2657475"/>
            <a:ext cx="1957070" cy="579120"/>
          </a:xfrm>
          <a:custGeom>
            <a:avLst/>
            <a:gdLst>
              <a:gd name="connisteX0" fmla="*/ 466090 w 1309399"/>
              <a:gd name="connsiteY0" fmla="*/ 16016 h 579402"/>
              <a:gd name="connisteX1" fmla="*/ 393700 w 1309399"/>
              <a:gd name="connsiteY1" fmla="*/ 16016 h 579402"/>
              <a:gd name="connisteX2" fmla="*/ 307340 w 1309399"/>
              <a:gd name="connsiteY2" fmla="*/ 16016 h 579402"/>
              <a:gd name="connisteX3" fmla="*/ 206375 w 1309399"/>
              <a:gd name="connsiteY3" fmla="*/ 16016 h 579402"/>
              <a:gd name="connisteX4" fmla="*/ 134620 w 1309399"/>
              <a:gd name="connsiteY4" fmla="*/ 16016 h 579402"/>
              <a:gd name="connisteX5" fmla="*/ 91440 w 1309399"/>
              <a:gd name="connsiteY5" fmla="*/ 87771 h 579402"/>
              <a:gd name="connisteX6" fmla="*/ 48260 w 1309399"/>
              <a:gd name="connsiteY6" fmla="*/ 160161 h 579402"/>
              <a:gd name="connisteX7" fmla="*/ 19050 w 1309399"/>
              <a:gd name="connsiteY7" fmla="*/ 231916 h 579402"/>
              <a:gd name="connisteX8" fmla="*/ 5080 w 1309399"/>
              <a:gd name="connsiteY8" fmla="*/ 304306 h 579402"/>
              <a:gd name="connisteX9" fmla="*/ 5080 w 1309399"/>
              <a:gd name="connsiteY9" fmla="*/ 376061 h 579402"/>
              <a:gd name="connisteX10" fmla="*/ 5080 w 1309399"/>
              <a:gd name="connsiteY10" fmla="*/ 462421 h 579402"/>
              <a:gd name="connisteX11" fmla="*/ 62865 w 1309399"/>
              <a:gd name="connsiteY11" fmla="*/ 534811 h 579402"/>
              <a:gd name="connisteX12" fmla="*/ 149225 w 1309399"/>
              <a:gd name="connsiteY12" fmla="*/ 548781 h 579402"/>
              <a:gd name="connisteX13" fmla="*/ 220980 w 1309399"/>
              <a:gd name="connsiteY13" fmla="*/ 563386 h 579402"/>
              <a:gd name="connisteX14" fmla="*/ 307340 w 1309399"/>
              <a:gd name="connsiteY14" fmla="*/ 577991 h 579402"/>
              <a:gd name="connisteX15" fmla="*/ 408305 w 1309399"/>
              <a:gd name="connsiteY15" fmla="*/ 577991 h 579402"/>
              <a:gd name="connisteX16" fmla="*/ 480695 w 1309399"/>
              <a:gd name="connsiteY16" fmla="*/ 577991 h 579402"/>
              <a:gd name="connisteX17" fmla="*/ 567055 w 1309399"/>
              <a:gd name="connsiteY17" fmla="*/ 577991 h 579402"/>
              <a:gd name="connisteX18" fmla="*/ 638810 w 1309399"/>
              <a:gd name="connsiteY18" fmla="*/ 563386 h 579402"/>
              <a:gd name="connisteX19" fmla="*/ 711200 w 1309399"/>
              <a:gd name="connsiteY19" fmla="*/ 548781 h 579402"/>
              <a:gd name="connisteX20" fmla="*/ 797560 w 1309399"/>
              <a:gd name="connsiteY20" fmla="*/ 548781 h 579402"/>
              <a:gd name="connisteX21" fmla="*/ 869315 w 1309399"/>
              <a:gd name="connsiteY21" fmla="*/ 534811 h 579402"/>
              <a:gd name="connisteX22" fmla="*/ 941705 w 1309399"/>
              <a:gd name="connsiteY22" fmla="*/ 534811 h 579402"/>
              <a:gd name="connisteX23" fmla="*/ 1013460 w 1309399"/>
              <a:gd name="connsiteY23" fmla="*/ 520206 h 579402"/>
              <a:gd name="connisteX24" fmla="*/ 1085215 w 1309399"/>
              <a:gd name="connsiteY24" fmla="*/ 491631 h 579402"/>
              <a:gd name="connisteX25" fmla="*/ 1157605 w 1309399"/>
              <a:gd name="connsiteY25" fmla="*/ 448451 h 579402"/>
              <a:gd name="connisteX26" fmla="*/ 1243965 w 1309399"/>
              <a:gd name="connsiteY26" fmla="*/ 390666 h 579402"/>
              <a:gd name="connisteX27" fmla="*/ 1301750 w 1309399"/>
              <a:gd name="connsiteY27" fmla="*/ 318276 h 579402"/>
              <a:gd name="connisteX28" fmla="*/ 1301750 w 1309399"/>
              <a:gd name="connsiteY28" fmla="*/ 231916 h 579402"/>
              <a:gd name="connisteX29" fmla="*/ 1258570 w 1309399"/>
              <a:gd name="connsiteY29" fmla="*/ 160161 h 579402"/>
              <a:gd name="connisteX30" fmla="*/ 1186180 w 1309399"/>
              <a:gd name="connsiteY30" fmla="*/ 130951 h 579402"/>
              <a:gd name="connisteX31" fmla="*/ 1099820 w 1309399"/>
              <a:gd name="connsiteY31" fmla="*/ 87771 h 579402"/>
              <a:gd name="connisteX32" fmla="*/ 1028065 w 1309399"/>
              <a:gd name="connsiteY32" fmla="*/ 44591 h 579402"/>
              <a:gd name="connisteX33" fmla="*/ 955675 w 1309399"/>
              <a:gd name="connsiteY33" fmla="*/ 30621 h 579402"/>
              <a:gd name="connisteX34" fmla="*/ 883920 w 1309399"/>
              <a:gd name="connsiteY34" fmla="*/ 16016 h 579402"/>
              <a:gd name="connisteX35" fmla="*/ 811530 w 1309399"/>
              <a:gd name="connsiteY35" fmla="*/ 16016 h 579402"/>
              <a:gd name="connisteX36" fmla="*/ 739775 w 1309399"/>
              <a:gd name="connsiteY36" fmla="*/ 1411 h 579402"/>
              <a:gd name="connisteX37" fmla="*/ 667385 w 1309399"/>
              <a:gd name="connsiteY37" fmla="*/ 1411 h 579402"/>
              <a:gd name="connisteX38" fmla="*/ 595630 w 1309399"/>
              <a:gd name="connsiteY38" fmla="*/ 1411 h 579402"/>
              <a:gd name="connisteX39" fmla="*/ 523875 w 1309399"/>
              <a:gd name="connsiteY39" fmla="*/ 1411 h 579402"/>
              <a:gd name="connisteX40" fmla="*/ 466090 w 1309399"/>
              <a:gd name="connsiteY40" fmla="*/ 16016 h 57940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</a:cxnLst>
            <a:rect l="l" t="t" r="r" b="b"/>
            <a:pathLst>
              <a:path w="1309400" h="579402">
                <a:moveTo>
                  <a:pt x="466090" y="16016"/>
                </a:moveTo>
                <a:cubicBezTo>
                  <a:pt x="440055" y="19191"/>
                  <a:pt x="425450" y="16016"/>
                  <a:pt x="393700" y="16016"/>
                </a:cubicBezTo>
                <a:cubicBezTo>
                  <a:pt x="361950" y="16016"/>
                  <a:pt x="344805" y="16016"/>
                  <a:pt x="307340" y="16016"/>
                </a:cubicBezTo>
                <a:cubicBezTo>
                  <a:pt x="269875" y="16016"/>
                  <a:pt x="240665" y="16016"/>
                  <a:pt x="206375" y="16016"/>
                </a:cubicBezTo>
                <a:cubicBezTo>
                  <a:pt x="172085" y="16016"/>
                  <a:pt x="157480" y="1411"/>
                  <a:pt x="134620" y="16016"/>
                </a:cubicBezTo>
                <a:cubicBezTo>
                  <a:pt x="111760" y="30621"/>
                  <a:pt x="108585" y="59196"/>
                  <a:pt x="91440" y="87771"/>
                </a:cubicBezTo>
                <a:cubicBezTo>
                  <a:pt x="74295" y="116346"/>
                  <a:pt x="62865" y="131586"/>
                  <a:pt x="48260" y="160161"/>
                </a:cubicBezTo>
                <a:cubicBezTo>
                  <a:pt x="33655" y="188736"/>
                  <a:pt x="27940" y="203341"/>
                  <a:pt x="19050" y="231916"/>
                </a:cubicBezTo>
                <a:cubicBezTo>
                  <a:pt x="10160" y="260491"/>
                  <a:pt x="7620" y="275731"/>
                  <a:pt x="5080" y="304306"/>
                </a:cubicBezTo>
                <a:cubicBezTo>
                  <a:pt x="2540" y="332881"/>
                  <a:pt x="5080" y="344311"/>
                  <a:pt x="5080" y="376061"/>
                </a:cubicBezTo>
                <a:cubicBezTo>
                  <a:pt x="5080" y="407811"/>
                  <a:pt x="-6350" y="430671"/>
                  <a:pt x="5080" y="462421"/>
                </a:cubicBezTo>
                <a:cubicBezTo>
                  <a:pt x="16510" y="494171"/>
                  <a:pt x="34290" y="517666"/>
                  <a:pt x="62865" y="534811"/>
                </a:cubicBezTo>
                <a:cubicBezTo>
                  <a:pt x="91440" y="551956"/>
                  <a:pt x="117475" y="543066"/>
                  <a:pt x="149225" y="548781"/>
                </a:cubicBezTo>
                <a:cubicBezTo>
                  <a:pt x="180975" y="554496"/>
                  <a:pt x="189230" y="557671"/>
                  <a:pt x="220980" y="563386"/>
                </a:cubicBezTo>
                <a:cubicBezTo>
                  <a:pt x="252730" y="569101"/>
                  <a:pt x="269875" y="574816"/>
                  <a:pt x="307340" y="577991"/>
                </a:cubicBezTo>
                <a:cubicBezTo>
                  <a:pt x="344805" y="581166"/>
                  <a:pt x="373380" y="577991"/>
                  <a:pt x="408305" y="577991"/>
                </a:cubicBezTo>
                <a:cubicBezTo>
                  <a:pt x="443230" y="577991"/>
                  <a:pt x="448945" y="577991"/>
                  <a:pt x="480695" y="577991"/>
                </a:cubicBezTo>
                <a:cubicBezTo>
                  <a:pt x="512445" y="577991"/>
                  <a:pt x="535305" y="581166"/>
                  <a:pt x="567055" y="577991"/>
                </a:cubicBezTo>
                <a:cubicBezTo>
                  <a:pt x="598805" y="574816"/>
                  <a:pt x="610235" y="569101"/>
                  <a:pt x="638810" y="563386"/>
                </a:cubicBezTo>
                <a:cubicBezTo>
                  <a:pt x="667385" y="557671"/>
                  <a:pt x="679450" y="551956"/>
                  <a:pt x="711200" y="548781"/>
                </a:cubicBezTo>
                <a:cubicBezTo>
                  <a:pt x="742950" y="545606"/>
                  <a:pt x="765810" y="551321"/>
                  <a:pt x="797560" y="548781"/>
                </a:cubicBezTo>
                <a:cubicBezTo>
                  <a:pt x="829310" y="546241"/>
                  <a:pt x="840740" y="537351"/>
                  <a:pt x="869315" y="534811"/>
                </a:cubicBezTo>
                <a:cubicBezTo>
                  <a:pt x="897890" y="532271"/>
                  <a:pt x="913130" y="537986"/>
                  <a:pt x="941705" y="534811"/>
                </a:cubicBezTo>
                <a:cubicBezTo>
                  <a:pt x="970280" y="531636"/>
                  <a:pt x="984885" y="529096"/>
                  <a:pt x="1013460" y="520206"/>
                </a:cubicBezTo>
                <a:cubicBezTo>
                  <a:pt x="1042035" y="511316"/>
                  <a:pt x="1056640" y="506236"/>
                  <a:pt x="1085215" y="491631"/>
                </a:cubicBezTo>
                <a:cubicBezTo>
                  <a:pt x="1113790" y="477026"/>
                  <a:pt x="1125855" y="468771"/>
                  <a:pt x="1157605" y="448451"/>
                </a:cubicBezTo>
                <a:cubicBezTo>
                  <a:pt x="1189355" y="428131"/>
                  <a:pt x="1215390" y="416701"/>
                  <a:pt x="1243965" y="390666"/>
                </a:cubicBezTo>
                <a:cubicBezTo>
                  <a:pt x="1272540" y="364631"/>
                  <a:pt x="1290320" y="350026"/>
                  <a:pt x="1301750" y="318276"/>
                </a:cubicBezTo>
                <a:cubicBezTo>
                  <a:pt x="1313180" y="286526"/>
                  <a:pt x="1310640" y="263666"/>
                  <a:pt x="1301750" y="231916"/>
                </a:cubicBezTo>
                <a:cubicBezTo>
                  <a:pt x="1292860" y="200166"/>
                  <a:pt x="1281430" y="180481"/>
                  <a:pt x="1258570" y="160161"/>
                </a:cubicBezTo>
                <a:cubicBezTo>
                  <a:pt x="1235710" y="139841"/>
                  <a:pt x="1217930" y="145556"/>
                  <a:pt x="1186180" y="130951"/>
                </a:cubicBezTo>
                <a:cubicBezTo>
                  <a:pt x="1154430" y="116346"/>
                  <a:pt x="1131570" y="104916"/>
                  <a:pt x="1099820" y="87771"/>
                </a:cubicBezTo>
                <a:cubicBezTo>
                  <a:pt x="1068070" y="70626"/>
                  <a:pt x="1056640" y="56021"/>
                  <a:pt x="1028065" y="44591"/>
                </a:cubicBezTo>
                <a:cubicBezTo>
                  <a:pt x="999490" y="33161"/>
                  <a:pt x="984250" y="36336"/>
                  <a:pt x="955675" y="30621"/>
                </a:cubicBezTo>
                <a:cubicBezTo>
                  <a:pt x="927100" y="24906"/>
                  <a:pt x="912495" y="19191"/>
                  <a:pt x="883920" y="16016"/>
                </a:cubicBezTo>
                <a:cubicBezTo>
                  <a:pt x="855345" y="12841"/>
                  <a:pt x="840105" y="19191"/>
                  <a:pt x="811530" y="16016"/>
                </a:cubicBezTo>
                <a:cubicBezTo>
                  <a:pt x="782955" y="12841"/>
                  <a:pt x="768350" y="4586"/>
                  <a:pt x="739775" y="1411"/>
                </a:cubicBezTo>
                <a:cubicBezTo>
                  <a:pt x="711200" y="-1764"/>
                  <a:pt x="695960" y="1411"/>
                  <a:pt x="667385" y="1411"/>
                </a:cubicBezTo>
                <a:cubicBezTo>
                  <a:pt x="638810" y="1411"/>
                  <a:pt x="624205" y="1411"/>
                  <a:pt x="595630" y="1411"/>
                </a:cubicBezTo>
                <a:cubicBezTo>
                  <a:pt x="567055" y="1411"/>
                  <a:pt x="549910" y="-1764"/>
                  <a:pt x="523875" y="1411"/>
                </a:cubicBezTo>
                <a:cubicBezTo>
                  <a:pt x="497840" y="4586"/>
                  <a:pt x="492125" y="12841"/>
                  <a:pt x="466090" y="16016"/>
                </a:cubicBezTo>
                <a:close/>
              </a:path>
            </a:pathLst>
          </a:cu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一个完整的DDD过程如下</a:t>
            </a:r>
            <a:endParaRPr lang="en-US" altLang="zh-CN" dirty="0" smtClean="0"/>
          </a:p>
          <a:p>
            <a:pPr lvl="1"/>
            <a:r>
              <a:rPr lang="zh-CN" altLang="en-US">
                <a:sym typeface="+mn-ea"/>
              </a:rPr>
              <a:t>从业务视角出发：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提出产品远景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进行场景分析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建立领域模型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拆分微服务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从代码落地出发：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分析微服务领域对象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设计微服务代码结构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其他设计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代码开发与测试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37956" y="249289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503619"/>
            <a:ext cx="767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引子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37956" y="307959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08972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本概念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46834" y="366340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65725" y="3673533"/>
            <a:ext cx="716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55863" y="4248383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74754" y="4258516"/>
            <a:ext cx="665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移动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移动1">
      <a:majorFont>
        <a:latin typeface="华文细黑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wrap="square" rtlCol="0" anchor="ctr">
        <a:noAutofit/>
      </a:bodyPr>
      <a:lstStyle>
        <a:defPPr algn="ctr">
          <a:lnSpc>
            <a:spcPct val="130000"/>
          </a:lnSpc>
          <a:buClr>
            <a:srgbClr val="0000FF"/>
          </a:buClr>
          <a:buFont typeface="Wingdings" panose="05000000000000000000" pitchFamily="2" charset="2"/>
          <a:buChar char="p"/>
          <a:defRPr sz="1400" b="0" dirty="0" smtClean="0">
            <a:solidFill>
              <a:srgbClr val="000000"/>
            </a:solidFill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移动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移动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2292</Words>
  <Application>WPS 演示</Application>
  <PresentationFormat>全屏显示(4:3)</PresentationFormat>
  <Paragraphs>266</Paragraphs>
  <Slides>30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Arial</vt:lpstr>
      <vt:lpstr>宋体</vt:lpstr>
      <vt:lpstr>Wingdings</vt:lpstr>
      <vt:lpstr>楷体_GB2312</vt:lpstr>
      <vt:lpstr>Times New Roman</vt:lpstr>
      <vt:lpstr>黑体</vt:lpstr>
      <vt:lpstr>微软雅黑</vt:lpstr>
      <vt:lpstr>华文细黑</vt:lpstr>
      <vt:lpstr>Calibri</vt:lpstr>
      <vt:lpstr>JetBrains Mono</vt:lpstr>
      <vt:lpstr>Segoe Print</vt:lpstr>
      <vt:lpstr>Verdana</vt:lpstr>
      <vt:lpstr>Arial Unicode MS</vt:lpstr>
      <vt:lpstr>新宋体</vt:lpstr>
      <vt:lpstr>华文细黑</vt:lpstr>
      <vt:lpstr>2_移动1</vt:lpstr>
      <vt:lpstr>PowerPoint 演示文稿</vt:lpstr>
      <vt:lpstr>内容提纲</vt:lpstr>
      <vt:lpstr>引子</vt:lpstr>
      <vt:lpstr>引子</vt:lpstr>
      <vt:lpstr>引子</vt:lpstr>
      <vt:lpstr>内容提纲</vt:lpstr>
      <vt:lpstr>基本概念</vt:lpstr>
      <vt:lpstr>基本概念</vt:lpstr>
      <vt:lpstr>内容提纲</vt:lpstr>
      <vt:lpstr>案例</vt:lpstr>
      <vt:lpstr>案例/从业务视角出发</vt:lpstr>
      <vt:lpstr>案例/从业务视角出发</vt:lpstr>
      <vt:lpstr>案例/从业务视角出发</vt:lpstr>
      <vt:lpstr>案例/从业务视角出发</vt:lpstr>
      <vt:lpstr>案例/从业务视角出发</vt:lpstr>
      <vt:lpstr>案例/从业务视角出发</vt:lpstr>
      <vt:lpstr>案例/从业务视角出发</vt:lpstr>
      <vt:lpstr>案例/从业务视角出发</vt:lpstr>
      <vt:lpstr>案例/从业务视角出发</vt:lpstr>
      <vt:lpstr>案例/代码落地</vt:lpstr>
      <vt:lpstr>案例/代码落地</vt:lpstr>
      <vt:lpstr>案例/代码落地</vt:lpstr>
      <vt:lpstr>案例/代码落地</vt:lpstr>
      <vt:lpstr>案例/代码落地</vt:lpstr>
      <vt:lpstr>案例/代码落地</vt:lpstr>
      <vt:lpstr>案例/代码落地</vt:lpstr>
      <vt:lpstr>案例/代码落地</vt:lpstr>
      <vt:lpstr>内容提纲</vt:lpstr>
      <vt:lpstr>总结</vt:lpstr>
      <vt:lpstr>PowerPoint 演示文稿</vt:lpstr>
    </vt:vector>
  </TitlesOfParts>
  <Company>GMCC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曾长江</dc:creator>
  <cp:lastModifiedBy>yangmanman</cp:lastModifiedBy>
  <cp:revision>4454</cp:revision>
  <dcterms:created xsi:type="dcterms:W3CDTF">2012-01-15T06:49:00Z</dcterms:created>
  <dcterms:modified xsi:type="dcterms:W3CDTF">2020-11-26T12:32:50Z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