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1" r:id="rId3"/>
    <p:sldId id="280" r:id="rId4"/>
    <p:sldId id="257" r:id="rId6"/>
    <p:sldId id="260" r:id="rId7"/>
    <p:sldId id="268" r:id="rId8"/>
    <p:sldId id="261" r:id="rId9"/>
    <p:sldId id="262" r:id="rId10"/>
    <p:sldId id="269" r:id="rId11"/>
    <p:sldId id="285" r:id="rId12"/>
    <p:sldId id="299" r:id="rId13"/>
    <p:sldId id="273" r:id="rId14"/>
    <p:sldId id="275" r:id="rId15"/>
    <p:sldId id="283" r:id="rId16"/>
    <p:sldId id="276" r:id="rId17"/>
    <p:sldId id="300" r:id="rId18"/>
    <p:sldId id="301" r:id="rId19"/>
    <p:sldId id="282" r:id="rId20"/>
    <p:sldId id="304" r:id="rId21"/>
    <p:sldId id="303" r:id="rId22"/>
    <p:sldId id="278" r:id="rId23"/>
    <p:sldId id="28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B"/>
    <a:srgbClr val="1AA3AA"/>
    <a:srgbClr val="70AD47"/>
    <a:srgbClr val="57B7C1"/>
    <a:srgbClr val="9FC5E6"/>
    <a:srgbClr val="9BBB59"/>
    <a:srgbClr val="69A35B"/>
    <a:srgbClr val="1F74AD"/>
    <a:srgbClr val="75BDA7"/>
    <a:srgbClr val="048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>
            <a:endCxn id="7" idx="24"/>
          </p:cNvCxnSpPr>
          <p:nvPr userDrawn="1"/>
        </p:nvCxnSpPr>
        <p:spPr>
          <a:xfrm>
            <a:off x="0" y="803854"/>
            <a:ext cx="9331132" cy="39722"/>
          </a:xfrm>
          <a:prstGeom prst="line">
            <a:avLst/>
          </a:pr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 w="25400" cap="flat" cmpd="sng" algn="ctr">
            <a:solidFill>
              <a:srgbClr val="ADCF3C"/>
            </a:solidFill>
            <a:prstDash val="solid"/>
            <a:miter lim="800000"/>
          </a:ln>
          <a:effectLst/>
        </p:spPr>
      </p:cxn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8910704" y="606981"/>
            <a:ext cx="3150231" cy="393746"/>
          </a:xfrm>
          <a:custGeom>
            <a:avLst/>
            <a:gdLst>
              <a:gd name="T0" fmla="*/ 4660 w 5290"/>
              <a:gd name="T1" fmla="*/ 674 h 1814"/>
              <a:gd name="T2" fmla="*/ 4622 w 5290"/>
              <a:gd name="T3" fmla="*/ 674 h 1814"/>
              <a:gd name="T4" fmla="*/ 4092 w 5290"/>
              <a:gd name="T5" fmla="*/ 1060 h 1814"/>
              <a:gd name="T6" fmla="*/ 3926 w 5290"/>
              <a:gd name="T7" fmla="*/ 1600 h 1814"/>
              <a:gd name="T8" fmla="*/ 3648 w 5290"/>
              <a:gd name="T9" fmla="*/ 0 h 1814"/>
              <a:gd name="T10" fmla="*/ 3470 w 5290"/>
              <a:gd name="T11" fmla="*/ 1082 h 1814"/>
              <a:gd name="T12" fmla="*/ 3244 w 5290"/>
              <a:gd name="T13" fmla="*/ 920 h 1814"/>
              <a:gd name="T14" fmla="*/ 3208 w 5290"/>
              <a:gd name="T15" fmla="*/ 918 h 1814"/>
              <a:gd name="T16" fmla="*/ 2830 w 5290"/>
              <a:gd name="T17" fmla="*/ 1070 h 1814"/>
              <a:gd name="T18" fmla="*/ 3098 w 5290"/>
              <a:gd name="T19" fmla="*/ 1116 h 1814"/>
              <a:gd name="T20" fmla="*/ 3222 w 5290"/>
              <a:gd name="T21" fmla="*/ 972 h 1814"/>
              <a:gd name="T22" fmla="*/ 3322 w 5290"/>
              <a:gd name="T23" fmla="*/ 1128 h 1814"/>
              <a:gd name="T24" fmla="*/ 3512 w 5290"/>
              <a:gd name="T25" fmla="*/ 1108 h 1814"/>
              <a:gd name="T26" fmla="*/ 3896 w 5290"/>
              <a:gd name="T27" fmla="*/ 1700 h 1814"/>
              <a:gd name="T28" fmla="*/ 3942 w 5290"/>
              <a:gd name="T29" fmla="*/ 1702 h 1814"/>
              <a:gd name="T30" fmla="*/ 4396 w 5290"/>
              <a:gd name="T31" fmla="*/ 1104 h 1814"/>
              <a:gd name="T32" fmla="*/ 4640 w 5290"/>
              <a:gd name="T33" fmla="*/ 728 h 1814"/>
              <a:gd name="T34" fmla="*/ 4886 w 5290"/>
              <a:gd name="T35" fmla="*/ 1128 h 1814"/>
              <a:gd name="T36" fmla="*/ 5290 w 5290"/>
              <a:gd name="T37" fmla="*/ 1082 h 1814"/>
              <a:gd name="T38" fmla="*/ 1566 w 5290"/>
              <a:gd name="T39" fmla="*/ 922 h 1814"/>
              <a:gd name="T40" fmla="*/ 1530 w 5290"/>
              <a:gd name="T41" fmla="*/ 918 h 1814"/>
              <a:gd name="T42" fmla="*/ 954 w 5290"/>
              <a:gd name="T43" fmla="*/ 1060 h 1814"/>
              <a:gd name="T44" fmla="*/ 916 w 5290"/>
              <a:gd name="T45" fmla="*/ 1198 h 1814"/>
              <a:gd name="T46" fmla="*/ 836 w 5290"/>
              <a:gd name="T47" fmla="*/ 820 h 1814"/>
              <a:gd name="T48" fmla="*/ 706 w 5290"/>
              <a:gd name="T49" fmla="*/ 1090 h 1814"/>
              <a:gd name="T50" fmla="*/ 536 w 5290"/>
              <a:gd name="T51" fmla="*/ 970 h 1814"/>
              <a:gd name="T52" fmla="*/ 500 w 5290"/>
              <a:gd name="T53" fmla="*/ 968 h 1814"/>
              <a:gd name="T54" fmla="*/ 288 w 5290"/>
              <a:gd name="T55" fmla="*/ 1070 h 1814"/>
              <a:gd name="T56" fmla="*/ 226 w 5290"/>
              <a:gd name="T57" fmla="*/ 1220 h 1814"/>
              <a:gd name="T58" fmla="*/ 176 w 5290"/>
              <a:gd name="T59" fmla="*/ 1064 h 1814"/>
              <a:gd name="T60" fmla="*/ 0 w 5290"/>
              <a:gd name="T61" fmla="*/ 1108 h 1814"/>
              <a:gd name="T62" fmla="*/ 202 w 5290"/>
              <a:gd name="T63" fmla="*/ 1292 h 1814"/>
              <a:gd name="T64" fmla="*/ 244 w 5290"/>
              <a:gd name="T65" fmla="*/ 1294 h 1814"/>
              <a:gd name="T66" fmla="*/ 432 w 5290"/>
              <a:gd name="T67" fmla="*/ 1116 h 1814"/>
              <a:gd name="T68" fmla="*/ 514 w 5290"/>
              <a:gd name="T69" fmla="*/ 1020 h 1814"/>
              <a:gd name="T70" fmla="*/ 578 w 5290"/>
              <a:gd name="T71" fmla="*/ 1126 h 1814"/>
              <a:gd name="T72" fmla="*/ 718 w 5290"/>
              <a:gd name="T73" fmla="*/ 1136 h 1814"/>
              <a:gd name="T74" fmla="*/ 740 w 5290"/>
              <a:gd name="T75" fmla="*/ 1124 h 1814"/>
              <a:gd name="T76" fmla="*/ 890 w 5290"/>
              <a:gd name="T77" fmla="*/ 1298 h 1814"/>
              <a:gd name="T78" fmla="*/ 934 w 5290"/>
              <a:gd name="T79" fmla="*/ 1300 h 1814"/>
              <a:gd name="T80" fmla="*/ 1412 w 5290"/>
              <a:gd name="T81" fmla="*/ 1104 h 1814"/>
              <a:gd name="T82" fmla="*/ 1542 w 5290"/>
              <a:gd name="T83" fmla="*/ 970 h 1814"/>
              <a:gd name="T84" fmla="*/ 1636 w 5290"/>
              <a:gd name="T85" fmla="*/ 1128 h 1814"/>
              <a:gd name="T86" fmla="*/ 1954 w 5290"/>
              <a:gd name="T87" fmla="*/ 1082 h 1814"/>
              <a:gd name="T88" fmla="*/ 1566 w 5290"/>
              <a:gd name="T89" fmla="*/ 922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90" h="1814">
                <a:moveTo>
                  <a:pt x="4912" y="1082"/>
                </a:moveTo>
                <a:lnTo>
                  <a:pt x="4660" y="674"/>
                </a:lnTo>
                <a:lnTo>
                  <a:pt x="4642" y="644"/>
                </a:lnTo>
                <a:lnTo>
                  <a:pt x="4622" y="674"/>
                </a:lnTo>
                <a:lnTo>
                  <a:pt x="4372" y="1060"/>
                </a:lnTo>
                <a:lnTo>
                  <a:pt x="4092" y="1060"/>
                </a:lnTo>
                <a:lnTo>
                  <a:pt x="4086" y="1074"/>
                </a:lnTo>
                <a:lnTo>
                  <a:pt x="3926" y="1600"/>
                </a:lnTo>
                <a:lnTo>
                  <a:pt x="3672" y="122"/>
                </a:lnTo>
                <a:lnTo>
                  <a:pt x="3648" y="0"/>
                </a:lnTo>
                <a:lnTo>
                  <a:pt x="3628" y="122"/>
                </a:lnTo>
                <a:lnTo>
                  <a:pt x="3470" y="1082"/>
                </a:lnTo>
                <a:lnTo>
                  <a:pt x="3346" y="1082"/>
                </a:lnTo>
                <a:lnTo>
                  <a:pt x="3244" y="920"/>
                </a:lnTo>
                <a:lnTo>
                  <a:pt x="3228" y="896"/>
                </a:lnTo>
                <a:lnTo>
                  <a:pt x="3208" y="918"/>
                </a:lnTo>
                <a:lnTo>
                  <a:pt x="3078" y="1070"/>
                </a:lnTo>
                <a:lnTo>
                  <a:pt x="2830" y="1070"/>
                </a:lnTo>
                <a:lnTo>
                  <a:pt x="2830" y="1116"/>
                </a:lnTo>
                <a:lnTo>
                  <a:pt x="3098" y="1116"/>
                </a:lnTo>
                <a:lnTo>
                  <a:pt x="3104" y="1108"/>
                </a:lnTo>
                <a:lnTo>
                  <a:pt x="3222" y="972"/>
                </a:lnTo>
                <a:lnTo>
                  <a:pt x="3314" y="1118"/>
                </a:lnTo>
                <a:lnTo>
                  <a:pt x="3322" y="1128"/>
                </a:lnTo>
                <a:lnTo>
                  <a:pt x="3508" y="1128"/>
                </a:lnTo>
                <a:lnTo>
                  <a:pt x="3512" y="1108"/>
                </a:lnTo>
                <a:lnTo>
                  <a:pt x="3650" y="268"/>
                </a:lnTo>
                <a:lnTo>
                  <a:pt x="3896" y="1700"/>
                </a:lnTo>
                <a:lnTo>
                  <a:pt x="3910" y="1814"/>
                </a:lnTo>
                <a:lnTo>
                  <a:pt x="3942" y="1702"/>
                </a:lnTo>
                <a:lnTo>
                  <a:pt x="4124" y="1104"/>
                </a:lnTo>
                <a:lnTo>
                  <a:pt x="4396" y="1104"/>
                </a:lnTo>
                <a:lnTo>
                  <a:pt x="4402" y="1094"/>
                </a:lnTo>
                <a:lnTo>
                  <a:pt x="4640" y="728"/>
                </a:lnTo>
                <a:lnTo>
                  <a:pt x="4880" y="1116"/>
                </a:lnTo>
                <a:lnTo>
                  <a:pt x="4886" y="1128"/>
                </a:lnTo>
                <a:lnTo>
                  <a:pt x="5290" y="1128"/>
                </a:lnTo>
                <a:lnTo>
                  <a:pt x="5290" y="1082"/>
                </a:lnTo>
                <a:lnTo>
                  <a:pt x="4912" y="1082"/>
                </a:lnTo>
                <a:close/>
                <a:moveTo>
                  <a:pt x="1566" y="922"/>
                </a:moveTo>
                <a:lnTo>
                  <a:pt x="1552" y="896"/>
                </a:lnTo>
                <a:lnTo>
                  <a:pt x="1530" y="918"/>
                </a:lnTo>
                <a:lnTo>
                  <a:pt x="1394" y="1060"/>
                </a:lnTo>
                <a:lnTo>
                  <a:pt x="954" y="1060"/>
                </a:lnTo>
                <a:lnTo>
                  <a:pt x="950" y="1076"/>
                </a:lnTo>
                <a:lnTo>
                  <a:pt x="916" y="1198"/>
                </a:lnTo>
                <a:lnTo>
                  <a:pt x="850" y="886"/>
                </a:lnTo>
                <a:lnTo>
                  <a:pt x="836" y="820"/>
                </a:lnTo>
                <a:lnTo>
                  <a:pt x="806" y="880"/>
                </a:lnTo>
                <a:lnTo>
                  <a:pt x="706" y="1090"/>
                </a:lnTo>
                <a:lnTo>
                  <a:pt x="606" y="1084"/>
                </a:lnTo>
                <a:lnTo>
                  <a:pt x="536" y="970"/>
                </a:lnTo>
                <a:lnTo>
                  <a:pt x="520" y="944"/>
                </a:lnTo>
                <a:lnTo>
                  <a:pt x="500" y="968"/>
                </a:lnTo>
                <a:lnTo>
                  <a:pt x="410" y="1070"/>
                </a:lnTo>
                <a:lnTo>
                  <a:pt x="288" y="1070"/>
                </a:lnTo>
                <a:lnTo>
                  <a:pt x="284" y="1084"/>
                </a:lnTo>
                <a:lnTo>
                  <a:pt x="226" y="1220"/>
                </a:lnTo>
                <a:lnTo>
                  <a:pt x="182" y="1078"/>
                </a:lnTo>
                <a:lnTo>
                  <a:pt x="176" y="1064"/>
                </a:lnTo>
                <a:lnTo>
                  <a:pt x="0" y="1064"/>
                </a:lnTo>
                <a:lnTo>
                  <a:pt x="0" y="1108"/>
                </a:lnTo>
                <a:lnTo>
                  <a:pt x="144" y="1108"/>
                </a:lnTo>
                <a:lnTo>
                  <a:pt x="202" y="1292"/>
                </a:lnTo>
                <a:lnTo>
                  <a:pt x="222" y="1352"/>
                </a:lnTo>
                <a:lnTo>
                  <a:pt x="244" y="1294"/>
                </a:lnTo>
                <a:lnTo>
                  <a:pt x="320" y="1116"/>
                </a:lnTo>
                <a:lnTo>
                  <a:pt x="432" y="1116"/>
                </a:lnTo>
                <a:lnTo>
                  <a:pt x="438" y="1108"/>
                </a:lnTo>
                <a:lnTo>
                  <a:pt x="514" y="1020"/>
                </a:lnTo>
                <a:lnTo>
                  <a:pt x="572" y="1116"/>
                </a:lnTo>
                <a:lnTo>
                  <a:pt x="578" y="1126"/>
                </a:lnTo>
                <a:lnTo>
                  <a:pt x="590" y="1128"/>
                </a:lnTo>
                <a:lnTo>
                  <a:pt x="718" y="1136"/>
                </a:lnTo>
                <a:lnTo>
                  <a:pt x="734" y="1138"/>
                </a:lnTo>
                <a:lnTo>
                  <a:pt x="740" y="1124"/>
                </a:lnTo>
                <a:lnTo>
                  <a:pt x="818" y="960"/>
                </a:lnTo>
                <a:lnTo>
                  <a:pt x="890" y="1298"/>
                </a:lnTo>
                <a:lnTo>
                  <a:pt x="906" y="1382"/>
                </a:lnTo>
                <a:lnTo>
                  <a:pt x="934" y="1300"/>
                </a:lnTo>
                <a:lnTo>
                  <a:pt x="988" y="1104"/>
                </a:lnTo>
                <a:lnTo>
                  <a:pt x="1412" y="1104"/>
                </a:lnTo>
                <a:lnTo>
                  <a:pt x="1420" y="1098"/>
                </a:lnTo>
                <a:lnTo>
                  <a:pt x="1542" y="970"/>
                </a:lnTo>
                <a:lnTo>
                  <a:pt x="1628" y="1116"/>
                </a:lnTo>
                <a:lnTo>
                  <a:pt x="1636" y="1128"/>
                </a:lnTo>
                <a:lnTo>
                  <a:pt x="1954" y="1128"/>
                </a:lnTo>
                <a:lnTo>
                  <a:pt x="1954" y="1082"/>
                </a:lnTo>
                <a:lnTo>
                  <a:pt x="1662" y="1082"/>
                </a:lnTo>
                <a:lnTo>
                  <a:pt x="1566" y="922"/>
                </a:lnTo>
                <a:close/>
              </a:path>
            </a:pathLst>
          </a:cu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>
            <a:noFill/>
          </a:ln>
        </p:spPr>
        <p:txBody>
          <a:bodyPr vert="horz" wrap="square" lIns="68513" tIns="34278" rIns="68513" bIns="34278" numCol="1" anchor="t" anchorCtr="0" compatLnSpc="1"/>
          <a:lstStyle/>
          <a:p>
            <a:pPr defTabSz="685165"/>
            <a:endParaRPr lang="zh-CN" altLang="en-US" sz="1400" dirty="0">
              <a:solidFill>
                <a:prstClr val="black"/>
              </a:solidFill>
            </a:endParaRPr>
          </a:p>
        </p:txBody>
      </p:sp>
      <p:pic>
        <p:nvPicPr>
          <p:cNvPr id="8" name="Picture 2" descr="D:\MasterCom\MasterCom\公司形象\公司LOGO标准件\logo标准色谱无背景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403" y="6464254"/>
            <a:ext cx="2818597" cy="3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任意多边形 19"/>
          <p:cNvSpPr/>
          <p:nvPr userDrawn="1"/>
        </p:nvSpPr>
        <p:spPr bwMode="auto">
          <a:xfrm>
            <a:off x="10119558" y="536834"/>
            <a:ext cx="384317" cy="354023"/>
          </a:xfrm>
          <a:custGeom>
            <a:avLst/>
            <a:gdLst>
              <a:gd name="connsiteX0" fmla="*/ 488950 w 1746250"/>
              <a:gd name="connsiteY0" fmla="*/ 698500 h 828675"/>
              <a:gd name="connsiteX1" fmla="*/ 596900 w 1746250"/>
              <a:gd name="connsiteY1" fmla="*/ 698500 h 828675"/>
              <a:gd name="connsiteX2" fmla="*/ 596900 w 1746250"/>
              <a:gd name="connsiteY2" fmla="*/ 793750 h 828675"/>
              <a:gd name="connsiteX3" fmla="*/ 488950 w 1746250"/>
              <a:gd name="connsiteY3" fmla="*/ 793750 h 828675"/>
              <a:gd name="connsiteX4" fmla="*/ 774700 w 1746250"/>
              <a:gd name="connsiteY4" fmla="*/ 565150 h 828675"/>
              <a:gd name="connsiteX5" fmla="*/ 882650 w 1746250"/>
              <a:gd name="connsiteY5" fmla="*/ 565150 h 828675"/>
              <a:gd name="connsiteX6" fmla="*/ 882650 w 1746250"/>
              <a:gd name="connsiteY6" fmla="*/ 822325 h 828675"/>
              <a:gd name="connsiteX7" fmla="*/ 774700 w 1746250"/>
              <a:gd name="connsiteY7" fmla="*/ 822325 h 828675"/>
              <a:gd name="connsiteX8" fmla="*/ 1063625 w 1746250"/>
              <a:gd name="connsiteY8" fmla="*/ 381000 h 828675"/>
              <a:gd name="connsiteX9" fmla="*/ 1171575 w 1746250"/>
              <a:gd name="connsiteY9" fmla="*/ 381000 h 828675"/>
              <a:gd name="connsiteX10" fmla="*/ 1171575 w 1746250"/>
              <a:gd name="connsiteY10" fmla="*/ 822325 h 828675"/>
              <a:gd name="connsiteX11" fmla="*/ 1063625 w 1746250"/>
              <a:gd name="connsiteY11" fmla="*/ 822325 h 828675"/>
              <a:gd name="connsiteX12" fmla="*/ 1352550 w 1746250"/>
              <a:gd name="connsiteY12" fmla="*/ 225425 h 828675"/>
              <a:gd name="connsiteX13" fmla="*/ 1460500 w 1746250"/>
              <a:gd name="connsiteY13" fmla="*/ 225425 h 828675"/>
              <a:gd name="connsiteX14" fmla="*/ 1460500 w 1746250"/>
              <a:gd name="connsiteY14" fmla="*/ 822325 h 828675"/>
              <a:gd name="connsiteX15" fmla="*/ 1352550 w 1746250"/>
              <a:gd name="connsiteY15" fmla="*/ 822325 h 828675"/>
              <a:gd name="connsiteX16" fmla="*/ 352425 w 1746250"/>
              <a:gd name="connsiteY16" fmla="*/ 117475 h 828675"/>
              <a:gd name="connsiteX17" fmla="*/ 352425 w 1746250"/>
              <a:gd name="connsiteY17" fmla="*/ 388205 h 828675"/>
              <a:gd name="connsiteX18" fmla="*/ 570125 w 1746250"/>
              <a:gd name="connsiteY18" fmla="*/ 117475 h 828675"/>
              <a:gd name="connsiteX19" fmla="*/ 68050 w 1746250"/>
              <a:gd name="connsiteY19" fmla="*/ 117475 h 828675"/>
              <a:gd name="connsiteX20" fmla="*/ 288925 w 1746250"/>
              <a:gd name="connsiteY20" fmla="*/ 392153 h 828675"/>
              <a:gd name="connsiteX21" fmla="*/ 288925 w 1746250"/>
              <a:gd name="connsiteY21" fmla="*/ 117475 h 828675"/>
              <a:gd name="connsiteX22" fmla="*/ 0 w 1746250"/>
              <a:gd name="connsiteY22" fmla="*/ 50800 h 828675"/>
              <a:gd name="connsiteX23" fmla="*/ 638175 w 1746250"/>
              <a:gd name="connsiteY23" fmla="*/ 50800 h 828675"/>
              <a:gd name="connsiteX24" fmla="*/ 638175 w 1746250"/>
              <a:gd name="connsiteY24" fmla="*/ 92075 h 828675"/>
              <a:gd name="connsiteX25" fmla="*/ 638175 w 1746250"/>
              <a:gd name="connsiteY25" fmla="*/ 117475 h 828675"/>
              <a:gd name="connsiteX26" fmla="*/ 352425 w 1746250"/>
              <a:gd name="connsiteY26" fmla="*/ 476967 h 828675"/>
              <a:gd name="connsiteX27" fmla="*/ 352425 w 1746250"/>
              <a:gd name="connsiteY27" fmla="*/ 828675 h 828675"/>
              <a:gd name="connsiteX28" fmla="*/ 288925 w 1746250"/>
              <a:gd name="connsiteY28" fmla="*/ 828675 h 828675"/>
              <a:gd name="connsiteX29" fmla="*/ 288925 w 1746250"/>
              <a:gd name="connsiteY29" fmla="*/ 480961 h 828675"/>
              <a:gd name="connsiteX30" fmla="*/ 0 w 1746250"/>
              <a:gd name="connsiteY30" fmla="*/ 117475 h 828675"/>
              <a:gd name="connsiteX31" fmla="*/ 0 w 1746250"/>
              <a:gd name="connsiteY31" fmla="*/ 92075 h 828675"/>
              <a:gd name="connsiteX32" fmla="*/ 1638300 w 1746250"/>
              <a:gd name="connsiteY32" fmla="*/ 0 h 828675"/>
              <a:gd name="connsiteX33" fmla="*/ 1746250 w 1746250"/>
              <a:gd name="connsiteY33" fmla="*/ 0 h 828675"/>
              <a:gd name="connsiteX34" fmla="*/ 1746250 w 1746250"/>
              <a:gd name="connsiteY34" fmla="*/ 822325 h 828675"/>
              <a:gd name="connsiteX35" fmla="*/ 1638300 w 1746250"/>
              <a:gd name="connsiteY35" fmla="*/ 82232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46250" h="828675">
                <a:moveTo>
                  <a:pt x="488950" y="698500"/>
                </a:moveTo>
                <a:lnTo>
                  <a:pt x="596900" y="698500"/>
                </a:lnTo>
                <a:lnTo>
                  <a:pt x="596900" y="793750"/>
                </a:lnTo>
                <a:lnTo>
                  <a:pt x="488950" y="793750"/>
                </a:lnTo>
                <a:close/>
                <a:moveTo>
                  <a:pt x="774700" y="565150"/>
                </a:moveTo>
                <a:lnTo>
                  <a:pt x="882650" y="565150"/>
                </a:lnTo>
                <a:lnTo>
                  <a:pt x="882650" y="822325"/>
                </a:lnTo>
                <a:lnTo>
                  <a:pt x="774700" y="822325"/>
                </a:lnTo>
                <a:close/>
                <a:moveTo>
                  <a:pt x="1063625" y="381000"/>
                </a:moveTo>
                <a:lnTo>
                  <a:pt x="1171575" y="381000"/>
                </a:lnTo>
                <a:lnTo>
                  <a:pt x="1171575" y="822325"/>
                </a:lnTo>
                <a:lnTo>
                  <a:pt x="1063625" y="822325"/>
                </a:lnTo>
                <a:close/>
                <a:moveTo>
                  <a:pt x="1352550" y="225425"/>
                </a:moveTo>
                <a:lnTo>
                  <a:pt x="1460500" y="225425"/>
                </a:lnTo>
                <a:lnTo>
                  <a:pt x="1460500" y="822325"/>
                </a:lnTo>
                <a:lnTo>
                  <a:pt x="1352550" y="822325"/>
                </a:lnTo>
                <a:close/>
                <a:moveTo>
                  <a:pt x="352425" y="117475"/>
                </a:moveTo>
                <a:lnTo>
                  <a:pt x="352425" y="388205"/>
                </a:lnTo>
                <a:lnTo>
                  <a:pt x="570125" y="117475"/>
                </a:lnTo>
                <a:close/>
                <a:moveTo>
                  <a:pt x="68050" y="117475"/>
                </a:moveTo>
                <a:lnTo>
                  <a:pt x="288925" y="392153"/>
                </a:lnTo>
                <a:lnTo>
                  <a:pt x="288925" y="117475"/>
                </a:lnTo>
                <a:close/>
                <a:moveTo>
                  <a:pt x="0" y="50800"/>
                </a:moveTo>
                <a:lnTo>
                  <a:pt x="638175" y="50800"/>
                </a:lnTo>
                <a:lnTo>
                  <a:pt x="638175" y="92075"/>
                </a:lnTo>
                <a:lnTo>
                  <a:pt x="638175" y="117475"/>
                </a:lnTo>
                <a:lnTo>
                  <a:pt x="352425" y="476967"/>
                </a:lnTo>
                <a:lnTo>
                  <a:pt x="352425" y="828675"/>
                </a:lnTo>
                <a:lnTo>
                  <a:pt x="288925" y="828675"/>
                </a:lnTo>
                <a:lnTo>
                  <a:pt x="288925" y="480961"/>
                </a:lnTo>
                <a:lnTo>
                  <a:pt x="0" y="117475"/>
                </a:lnTo>
                <a:lnTo>
                  <a:pt x="0" y="92075"/>
                </a:lnTo>
                <a:close/>
                <a:moveTo>
                  <a:pt x="1638300" y="0"/>
                </a:moveTo>
                <a:lnTo>
                  <a:pt x="1746250" y="0"/>
                </a:lnTo>
                <a:lnTo>
                  <a:pt x="1746250" y="822325"/>
                </a:lnTo>
                <a:lnTo>
                  <a:pt x="1638300" y="822325"/>
                </a:lnTo>
                <a:close/>
              </a:path>
            </a:pathLst>
          </a:custGeom>
          <a:gradFill>
            <a:gsLst>
              <a:gs pos="0">
                <a:srgbClr val="94C123"/>
              </a:gs>
              <a:gs pos="100000">
                <a:srgbClr val="0087CF"/>
              </a:gs>
            </a:gsLst>
            <a:lin ang="0" scaled="1"/>
          </a:gradFill>
          <a:ln>
            <a:noFill/>
          </a:ln>
        </p:spPr>
        <p:txBody>
          <a:bodyPr vert="horz" wrap="square" lIns="68513" tIns="34278" rIns="68513" bIns="34278" numCol="1" anchor="t" anchorCtr="0" compatLnSpc="1">
            <a:noAutofit/>
          </a:bodyPr>
          <a:lstStyle/>
          <a:p>
            <a:pPr defTabSz="685165"/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11" name="标题占位符 1"/>
          <p:cNvSpPr>
            <a:spLocks noGrp="1"/>
          </p:cNvSpPr>
          <p:nvPr>
            <p:ph type="title"/>
          </p:nvPr>
        </p:nvSpPr>
        <p:spPr>
          <a:xfrm>
            <a:off x="511810" y="203835"/>
            <a:ext cx="7886700" cy="490855"/>
          </a:xfrm>
          <a:prstGeom prst="rect">
            <a:avLst/>
          </a:prstGeom>
        </p:spPr>
        <p:txBody>
          <a:bodyPr vert="horz" lIns="68513" tIns="34278" rIns="68513" bIns="34278" rtlCol="0" anchor="ctr">
            <a:noAutofit/>
          </a:bodyPr>
          <a:lstStyle>
            <a:lvl1pPr>
              <a:defRPr sz="2800" b="1" u="none" strike="noStrike" kern="1200" cap="none" spc="150" normalizeH="0">
                <a:solidFill>
                  <a:srgbClr val="0187CF"/>
                </a:solidFill>
                <a:effectLst>
                  <a:outerShdw blurRad="254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337867" y="239023"/>
            <a:ext cx="113559" cy="360000"/>
          </a:xfrm>
          <a:prstGeom prst="rect">
            <a:avLst/>
          </a:prstGeom>
          <a:solidFill>
            <a:srgbClr val="0187CF"/>
          </a:solidFill>
          <a:ln w="25400" cap="flat" cmpd="sng" algn="ctr">
            <a:noFill/>
            <a:prstDash val="solid"/>
          </a:ln>
          <a:effectLst/>
        </p:spPr>
        <p:txBody>
          <a:bodyPr lIns="121917" tIns="60959" rIns="121917" bIns="60959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0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9" Type="http://schemas.openxmlformats.org/officeDocument/2006/relationships/tags" Target="../tags/tag12.xml"/><Relationship Id="rId18" Type="http://schemas.openxmlformats.org/officeDocument/2006/relationships/image" Target="../media/image4.svg"/><Relationship Id="rId17" Type="http://schemas.openxmlformats.org/officeDocument/2006/relationships/image" Target="../media/image37.png"/><Relationship Id="rId16" Type="http://schemas.openxmlformats.org/officeDocument/2006/relationships/image" Target="../media/image3.svg"/><Relationship Id="rId15" Type="http://schemas.openxmlformats.org/officeDocument/2006/relationships/image" Target="../media/image36.png"/><Relationship Id="rId14" Type="http://schemas.openxmlformats.org/officeDocument/2006/relationships/image" Target="../media/image2.svg"/><Relationship Id="rId13" Type="http://schemas.openxmlformats.org/officeDocument/2006/relationships/image" Target="../media/image35.png"/><Relationship Id="rId12" Type="http://schemas.openxmlformats.org/officeDocument/2006/relationships/image" Target="../media/image1.svg"/><Relationship Id="rId11" Type="http://schemas.openxmlformats.org/officeDocument/2006/relationships/image" Target="../media/image34.png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0.jpeg"/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2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43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4.png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6.png"/><Relationship Id="rId2" Type="http://schemas.openxmlformats.org/officeDocument/2006/relationships/hyperlink" Target="http://www.mastercom.cn/" TargetMode="External"/><Relationship Id="rId1" Type="http://schemas.openxmlformats.org/officeDocument/2006/relationships/image" Target="../media/image45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jpeg"/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8.emf"/><Relationship Id="rId16" Type="http://schemas.openxmlformats.org/officeDocument/2006/relationships/notesSlide" Target="../notesSlides/notesSlide2.xml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18.jpeg"/><Relationship Id="rId12" Type="http://schemas.openxmlformats.org/officeDocument/2006/relationships/image" Target="../media/image17.jpeg"/><Relationship Id="rId11" Type="http://schemas.openxmlformats.org/officeDocument/2006/relationships/image" Target="../media/image16.jpeg"/><Relationship Id="rId10" Type="http://schemas.openxmlformats.org/officeDocument/2006/relationships/image" Target="../media/image15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8.png"/><Relationship Id="rId2" Type="http://schemas.openxmlformats.org/officeDocument/2006/relationships/image" Target="../media/image14.png"/><Relationship Id="rId1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" t="7500" r="3853" b="7500"/>
          <a:stretch>
            <a:fillRect/>
          </a:stretch>
        </p:blipFill>
        <p:spPr>
          <a:xfrm>
            <a:off x="5463695" y="2726067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66" name="任意多边形 65"/>
          <p:cNvSpPr/>
          <p:nvPr/>
        </p:nvSpPr>
        <p:spPr>
          <a:xfrm rot="10800000">
            <a:off x="1587" y="-186361"/>
            <a:ext cx="12190413" cy="3600000"/>
          </a:xfrm>
          <a:custGeom>
            <a:avLst/>
            <a:gdLst>
              <a:gd name="connsiteX0" fmla="*/ 12190413 w 12190413"/>
              <a:gd name="connsiteY0" fmla="*/ 3600000 h 3600000"/>
              <a:gd name="connsiteX1" fmla="*/ 0 w 12190413"/>
              <a:gd name="connsiteY1" fmla="*/ 3600000 h 3600000"/>
              <a:gd name="connsiteX2" fmla="*/ 0 w 12190413"/>
              <a:gd name="connsiteY2" fmla="*/ 0 h 3600000"/>
              <a:gd name="connsiteX3" fmla="*/ 5235125 w 12190413"/>
              <a:gd name="connsiteY3" fmla="*/ 0 h 3600000"/>
              <a:gd name="connsiteX4" fmla="*/ 5231207 w 12190413"/>
              <a:gd name="connsiteY4" fmla="*/ 35335 h 3600000"/>
              <a:gd name="connsiteX5" fmla="*/ 5231394 w 12190413"/>
              <a:gd name="connsiteY5" fmla="*/ 37017 h 3600000"/>
              <a:gd name="connsiteX6" fmla="*/ 5231207 w 12190413"/>
              <a:gd name="connsiteY6" fmla="*/ 38867 h 3600000"/>
              <a:gd name="connsiteX7" fmla="*/ 6095207 w 12190413"/>
              <a:gd name="connsiteY7" fmla="*/ 902867 h 3600000"/>
              <a:gd name="connsiteX8" fmla="*/ 6959207 w 12190413"/>
              <a:gd name="connsiteY8" fmla="*/ 38867 h 3600000"/>
              <a:gd name="connsiteX9" fmla="*/ 6959021 w 12190413"/>
              <a:gd name="connsiteY9" fmla="*/ 37017 h 3600000"/>
              <a:gd name="connsiteX10" fmla="*/ 6959207 w 12190413"/>
              <a:gd name="connsiteY10" fmla="*/ 35335 h 3600000"/>
              <a:gd name="connsiteX11" fmla="*/ 6955289 w 12190413"/>
              <a:gd name="connsiteY11" fmla="*/ 0 h 3600000"/>
              <a:gd name="connsiteX12" fmla="*/ 12190413 w 12190413"/>
              <a:gd name="connsiteY12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0413" h="3600000">
                <a:moveTo>
                  <a:pt x="12190413" y="3600000"/>
                </a:moveTo>
                <a:lnTo>
                  <a:pt x="0" y="3600000"/>
                </a:lnTo>
                <a:lnTo>
                  <a:pt x="0" y="0"/>
                </a:lnTo>
                <a:lnTo>
                  <a:pt x="5235125" y="0"/>
                </a:lnTo>
                <a:lnTo>
                  <a:pt x="5231207" y="35335"/>
                </a:lnTo>
                <a:lnTo>
                  <a:pt x="5231394" y="37017"/>
                </a:lnTo>
                <a:lnTo>
                  <a:pt x="5231207" y="38867"/>
                </a:lnTo>
                <a:cubicBezTo>
                  <a:pt x="5231207" y="516041"/>
                  <a:pt x="5618033" y="902867"/>
                  <a:pt x="6095207" y="902867"/>
                </a:cubicBezTo>
                <a:cubicBezTo>
                  <a:pt x="6572381" y="902867"/>
                  <a:pt x="6959207" y="516041"/>
                  <a:pt x="6959207" y="38867"/>
                </a:cubicBezTo>
                <a:lnTo>
                  <a:pt x="6959021" y="37017"/>
                </a:lnTo>
                <a:lnTo>
                  <a:pt x="6959207" y="35335"/>
                </a:lnTo>
                <a:lnTo>
                  <a:pt x="6955289" y="0"/>
                </a:lnTo>
                <a:lnTo>
                  <a:pt x="12190413" y="0"/>
                </a:lnTo>
                <a:close/>
              </a:path>
            </a:pathLst>
          </a:custGeom>
          <a:gradFill flip="none" rotWithShape="1">
            <a:gsLst>
              <a:gs pos="61000">
                <a:srgbClr val="0089F0"/>
              </a:gs>
              <a:gs pos="0">
                <a:srgbClr val="0089F0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1917" tIns="60958" rIns="121917" bIns="60958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>
            <a:spLocks noChangeAspect="1"/>
          </p:cNvSpPr>
          <p:nvPr/>
        </p:nvSpPr>
        <p:spPr>
          <a:xfrm>
            <a:off x="1817159" y="-186361"/>
            <a:ext cx="1912527" cy="607496"/>
          </a:xfrm>
          <a:custGeom>
            <a:avLst/>
            <a:gdLst>
              <a:gd name="connsiteX0" fmla="*/ 0 w 1912527"/>
              <a:gd name="connsiteY0" fmla="*/ 0 h 607496"/>
              <a:gd name="connsiteX1" fmla="*/ 1912527 w 1912527"/>
              <a:gd name="connsiteY1" fmla="*/ 0 h 607496"/>
              <a:gd name="connsiteX2" fmla="*/ 1886625 w 1912527"/>
              <a:gd name="connsiteY2" fmla="*/ 53768 h 607496"/>
              <a:gd name="connsiteX3" fmla="*/ 956263 w 1912527"/>
              <a:gd name="connsiteY3" fmla="*/ 607496 h 607496"/>
              <a:gd name="connsiteX4" fmla="*/ 25901 w 1912527"/>
              <a:gd name="connsiteY4" fmla="*/ 53768 h 607496"/>
              <a:gd name="connsiteX5" fmla="*/ 0 w 1912527"/>
              <a:gd name="connsiteY5" fmla="*/ 0 h 607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2527" h="607496">
                <a:moveTo>
                  <a:pt x="0" y="0"/>
                </a:moveTo>
                <a:lnTo>
                  <a:pt x="1912527" y="0"/>
                </a:lnTo>
                <a:lnTo>
                  <a:pt x="1886625" y="53768"/>
                </a:lnTo>
                <a:cubicBezTo>
                  <a:pt x="1707453" y="383593"/>
                  <a:pt x="1358006" y="607496"/>
                  <a:pt x="956263" y="607496"/>
                </a:cubicBezTo>
                <a:cubicBezTo>
                  <a:pt x="554521" y="607496"/>
                  <a:pt x="205073" y="383593"/>
                  <a:pt x="25901" y="5376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Oval 9"/>
          <p:cNvSpPr/>
          <p:nvPr/>
        </p:nvSpPr>
        <p:spPr>
          <a:xfrm>
            <a:off x="2458762" y="855645"/>
            <a:ext cx="358696" cy="358696"/>
          </a:xfrm>
          <a:prstGeom prst="ellipse">
            <a:avLst/>
          </a:prstGeom>
          <a:solidFill>
            <a:srgbClr val="FFBE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0" name="组合 49"/>
          <p:cNvGrpSpPr>
            <a:grpSpLocks noChangeAspect="1"/>
          </p:cNvGrpSpPr>
          <p:nvPr/>
        </p:nvGrpSpPr>
        <p:grpSpPr>
          <a:xfrm>
            <a:off x="6852139" y="26067"/>
            <a:ext cx="4411610" cy="3312000"/>
            <a:chOff x="575485" y="1485071"/>
            <a:chExt cx="5754274" cy="4320000"/>
          </a:xfrm>
        </p:grpSpPr>
        <p:pic>
          <p:nvPicPr>
            <p:cNvPr id="11" name="Picture 2" descr="https://cnet4.cbsistatic.com/img/7mxUFZHsjKP0-XdetaC5jLI3jGM=/670x503/2011/08/31/befe7014-f0e8-11e2-8c7c-d4ae52e62bcc/MacBookProIconX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85" y="1485071"/>
              <a:ext cx="5754274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909" y="2518466"/>
              <a:ext cx="4029097" cy="2224800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9" r="42422" b="91059"/>
            <a:stretch>
              <a:fillRect/>
            </a:stretch>
          </p:blipFill>
          <p:spPr>
            <a:xfrm>
              <a:off x="1438909" y="2256086"/>
              <a:ext cx="4037966" cy="270000"/>
            </a:xfrm>
            <a:custGeom>
              <a:avLst/>
              <a:gdLst>
                <a:gd name="connsiteX0" fmla="*/ 0 w 7906535"/>
                <a:gd name="connsiteY0" fmla="*/ 0 h 387246"/>
                <a:gd name="connsiteX1" fmla="*/ 7906535 w 7906535"/>
                <a:gd name="connsiteY1" fmla="*/ 0 h 387246"/>
                <a:gd name="connsiteX2" fmla="*/ 7906535 w 7906535"/>
                <a:gd name="connsiteY2" fmla="*/ 387246 h 387246"/>
                <a:gd name="connsiteX3" fmla="*/ 0 w 7906535"/>
                <a:gd name="connsiteY3" fmla="*/ 387246 h 387246"/>
                <a:gd name="connsiteX4" fmla="*/ 0 w 7906535"/>
                <a:gd name="connsiteY4" fmla="*/ 0 h 3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6535" h="387246">
                  <a:moveTo>
                    <a:pt x="0" y="0"/>
                  </a:moveTo>
                  <a:lnTo>
                    <a:pt x="7906535" y="0"/>
                  </a:lnTo>
                  <a:lnTo>
                    <a:pt x="7906535" y="387246"/>
                  </a:lnTo>
                  <a:lnTo>
                    <a:pt x="0" y="387246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48" name="图片 4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06" t="979" b="94938"/>
            <a:stretch>
              <a:fillRect/>
            </a:stretch>
          </p:blipFill>
          <p:spPr>
            <a:xfrm>
              <a:off x="3967658" y="2263623"/>
              <a:ext cx="1500348" cy="138442"/>
            </a:xfrm>
            <a:custGeom>
              <a:avLst/>
              <a:gdLst>
                <a:gd name="connsiteX0" fmla="*/ 0 w 2151865"/>
                <a:gd name="connsiteY0" fmla="*/ 0 h 387246"/>
                <a:gd name="connsiteX1" fmla="*/ 2151865 w 2151865"/>
                <a:gd name="connsiteY1" fmla="*/ 0 h 387246"/>
                <a:gd name="connsiteX2" fmla="*/ 2151865 w 2151865"/>
                <a:gd name="connsiteY2" fmla="*/ 387246 h 387246"/>
                <a:gd name="connsiteX3" fmla="*/ 0 w 2151865"/>
                <a:gd name="connsiteY3" fmla="*/ 387246 h 387246"/>
                <a:gd name="connsiteX4" fmla="*/ 0 w 2151865"/>
                <a:gd name="connsiteY4" fmla="*/ 0 h 387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1865" h="387246">
                  <a:moveTo>
                    <a:pt x="0" y="0"/>
                  </a:moveTo>
                  <a:lnTo>
                    <a:pt x="2151865" y="0"/>
                  </a:lnTo>
                  <a:lnTo>
                    <a:pt x="2151865" y="387246"/>
                  </a:lnTo>
                  <a:lnTo>
                    <a:pt x="0" y="387246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9488126" y="-12937"/>
            <a:ext cx="3168000" cy="3168000"/>
            <a:chOff x="4391975" y="2461919"/>
            <a:chExt cx="4320000" cy="432000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1975" y="2461919"/>
              <a:ext cx="4320000" cy="43200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68"/>
            <a:stretch>
              <a:fillRect/>
            </a:stretch>
          </p:blipFill>
          <p:spPr>
            <a:xfrm>
              <a:off x="5738058" y="3055452"/>
              <a:ext cx="1627833" cy="3182457"/>
            </a:xfrm>
            <a:prstGeom prst="rect">
              <a:avLst/>
            </a:prstGeom>
          </p:spPr>
        </p:pic>
      </p:grpSp>
      <p:sp>
        <p:nvSpPr>
          <p:cNvPr id="56" name="Oval 10"/>
          <p:cNvSpPr/>
          <p:nvPr/>
        </p:nvSpPr>
        <p:spPr>
          <a:xfrm>
            <a:off x="3153686" y="452237"/>
            <a:ext cx="1240228" cy="1240228"/>
          </a:xfrm>
          <a:prstGeom prst="ellipse">
            <a:avLst/>
          </a:prstGeom>
          <a:solidFill>
            <a:srgbClr val="F3F3F5">
              <a:alpha val="61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Oval 10"/>
          <p:cNvSpPr>
            <a:spLocks noChangeAspect="1"/>
          </p:cNvSpPr>
          <p:nvPr/>
        </p:nvSpPr>
        <p:spPr>
          <a:xfrm>
            <a:off x="2457982" y="1913276"/>
            <a:ext cx="1008000" cy="1008000"/>
          </a:xfrm>
          <a:prstGeom prst="ellipse">
            <a:avLst/>
          </a:prstGeom>
          <a:solidFill>
            <a:srgbClr val="F3F3F5">
              <a:alpha val="50196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Oval 10"/>
          <p:cNvSpPr>
            <a:spLocks noChangeAspect="1"/>
          </p:cNvSpPr>
          <p:nvPr/>
        </p:nvSpPr>
        <p:spPr>
          <a:xfrm>
            <a:off x="3485552" y="2927671"/>
            <a:ext cx="720000" cy="720000"/>
          </a:xfrm>
          <a:prstGeom prst="ellipse">
            <a:avLst/>
          </a:prstGeom>
          <a:solidFill>
            <a:srgbClr val="F3F3F5">
              <a:alpha val="30196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909861" y="91064"/>
            <a:ext cx="5207624" cy="2964783"/>
          </a:xfrm>
          <a:prstGeom prst="rect">
            <a:avLst/>
          </a:prstGeom>
          <a:solidFill>
            <a:srgbClr val="0089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4150657" y="4208221"/>
            <a:ext cx="385254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spc="15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DevOps</a:t>
            </a:r>
            <a:r>
              <a:rPr lang="zh-CN" altLang="en-US" sz="4800" spc="15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建设</a:t>
            </a:r>
            <a:endParaRPr lang="zh-CN" altLang="en-US" sz="4800" spc="15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2499446" y="4664722"/>
            <a:ext cx="720000" cy="0"/>
          </a:xfrm>
          <a:prstGeom prst="line">
            <a:avLst/>
          </a:prstGeom>
          <a:ln>
            <a:solidFill>
              <a:srgbClr val="008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9113308" y="4680488"/>
            <a:ext cx="720000" cy="0"/>
          </a:xfrm>
          <a:prstGeom prst="line">
            <a:avLst/>
          </a:prstGeom>
          <a:ln>
            <a:solidFill>
              <a:srgbClr val="008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9"/>
          <p:cNvSpPr txBox="1"/>
          <p:nvPr/>
        </p:nvSpPr>
        <p:spPr>
          <a:xfrm>
            <a:off x="3191301" y="5833800"/>
            <a:ext cx="57687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15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深圳市名通科技股份有限公司</a:t>
            </a:r>
            <a:endParaRPr lang="zh-CN" altLang="en-US" sz="2400" b="1" spc="15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Oval 10"/>
          <p:cNvSpPr>
            <a:spLocks noChangeAspect="1"/>
          </p:cNvSpPr>
          <p:nvPr/>
        </p:nvSpPr>
        <p:spPr>
          <a:xfrm>
            <a:off x="2617775" y="3803913"/>
            <a:ext cx="648000" cy="64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Oval 10"/>
          <p:cNvSpPr>
            <a:spLocks noChangeAspect="1"/>
          </p:cNvSpPr>
          <p:nvPr/>
        </p:nvSpPr>
        <p:spPr>
          <a:xfrm>
            <a:off x="3138605" y="5163964"/>
            <a:ext cx="432000" cy="43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7017385" y="3978275"/>
            <a:ext cx="5032375" cy="24669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底层的</a:t>
            </a:r>
            <a:r>
              <a:rPr lang="zh-CN" altLang="en-US">
                <a:sym typeface="+mn-ea"/>
              </a:rPr>
              <a:t>集成测试 </a:t>
            </a:r>
            <a:r>
              <a:rPr lang="en-US" altLang="zh-CN">
                <a:sym typeface="+mn-ea"/>
              </a:rPr>
              <a:t>+ </a:t>
            </a:r>
            <a:r>
              <a:rPr lang="zh-CN" altLang="en-US">
                <a:sym typeface="+mn-ea"/>
              </a:rPr>
              <a:t>回归测试</a:t>
            </a:r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700" y="1680845"/>
            <a:ext cx="3375025" cy="2157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8140" y="2000250"/>
            <a:ext cx="3066415" cy="1715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en-US" altLang="zh-CN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r>
              <a:rPr lang="zh-CN" altLang="en-US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规范</a:t>
            </a:r>
            <a:endParaRPr lang="zh-CN" altLang="en-US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统一接口定义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模块化接口调用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62350" y="1681480"/>
            <a:ext cx="3367405" cy="2157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84015" y="2000250"/>
            <a:ext cx="2746375" cy="1198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集成测试服务</a:t>
            </a:r>
            <a:endParaRPr lang="zh-CN" altLang="en-US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拉取与部署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测试制品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运行程序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返回运行状态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9700" y="3885565"/>
            <a:ext cx="3375025" cy="2027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58140" y="4476115"/>
            <a:ext cx="3180080" cy="1456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回归测试服务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对比运行结果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组织结果报告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返回测试结果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62350" y="3885565"/>
            <a:ext cx="3367405" cy="2027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184015" y="4476115"/>
            <a:ext cx="2746375" cy="939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解析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解析测试结果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显示测试报告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730500" y="3048000"/>
            <a:ext cx="1620000" cy="1620000"/>
          </a:xfrm>
          <a:prstGeom prst="ellipse">
            <a:avLst/>
          </a:prstGeom>
          <a:solidFill>
            <a:srgbClr val="9FC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sym typeface="+mn-ea"/>
              </a:rPr>
              <a:t>自研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29450" y="4058285"/>
            <a:ext cx="50082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spc="150">
                <a:solidFill>
                  <a:schemeClr val="tx1"/>
                </a:solidFill>
                <a:uFillTx/>
              </a:rPr>
              <a:t>回归测试信息</a:t>
            </a:r>
            <a:r>
              <a:rPr lang="zh-CN" altLang="en-US" spc="150">
                <a:solidFill>
                  <a:schemeClr val="tx1"/>
                </a:solidFill>
                <a:uFillTx/>
              </a:rPr>
              <a:t>：</a:t>
            </a:r>
            <a:endParaRPr lang="zh-CN" altLang="en-US" spc="150">
              <a:solidFill>
                <a:schemeClr val="tx1"/>
              </a:solidFill>
              <a:uFillTx/>
            </a:endParaRPr>
          </a:p>
          <a:p>
            <a:r>
              <a:rPr lang="zh-CN" altLang="en-US"/>
              <a:t>{data={result=[{result=abnormal, table_content_diff=[TB_SIGNAL_CELLGRID_01, TB_SIGNAL_CELLGRID_01, TB_SIGNAL_CELL_01, tb_mr_ingrid_nbcell_group_low_yd_dd], projectStep=bigdata-mroxdrmerge-bigdata-mroxdrmerge-mergestat}]}, succeed=false, remarks=}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750" y="1117600"/>
            <a:ext cx="5020945" cy="26841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Jenkins</a:t>
            </a:r>
            <a:r>
              <a:rPr lang="zh-CN" altLang="en-US"/>
              <a:t>模块化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50545" y="1316990"/>
            <a:ext cx="571500" cy="663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代码</a:t>
            </a:r>
            <a:endParaRPr lang="zh-CN" altLang="en-US" sz="1400"/>
          </a:p>
          <a:p>
            <a:pPr algn="ctr"/>
            <a:r>
              <a:rPr lang="zh-CN" altLang="en-US" sz="1400"/>
              <a:t>拉取</a:t>
            </a:r>
            <a:endParaRPr lang="zh-CN" altLang="en-US" sz="1400"/>
          </a:p>
        </p:txBody>
      </p:sp>
      <p:sp>
        <p:nvSpPr>
          <p:cNvPr id="4" name="椭圆 3"/>
          <p:cNvSpPr/>
          <p:nvPr/>
        </p:nvSpPr>
        <p:spPr>
          <a:xfrm>
            <a:off x="1473200" y="1316990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pom</a:t>
            </a:r>
            <a:r>
              <a:rPr lang="zh-CN" altLang="en-US" sz="1400"/>
              <a:t>解析</a:t>
            </a:r>
            <a:endParaRPr lang="zh-CN" altLang="en-US" sz="1400"/>
          </a:p>
        </p:txBody>
      </p:sp>
      <p:sp>
        <p:nvSpPr>
          <p:cNvPr id="5" name="等腰三角形 4"/>
          <p:cNvSpPr/>
          <p:nvPr/>
        </p:nvSpPr>
        <p:spPr>
          <a:xfrm rot="21060000">
            <a:off x="1183640" y="2994025"/>
            <a:ext cx="1082040" cy="869950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单元测试</a:t>
            </a:r>
            <a:endParaRPr lang="zh-CN" altLang="en-US" sz="1400"/>
          </a:p>
        </p:txBody>
      </p:sp>
      <p:sp>
        <p:nvSpPr>
          <p:cNvPr id="6" name="十字形 5"/>
          <p:cNvSpPr/>
          <p:nvPr/>
        </p:nvSpPr>
        <p:spPr>
          <a:xfrm rot="21000000">
            <a:off x="290830" y="4163695"/>
            <a:ext cx="762635" cy="720090"/>
          </a:xfrm>
          <a:prstGeom prst="plus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Sonar</a:t>
            </a:r>
            <a:endParaRPr lang="en-US" altLang="zh-CN" sz="1400"/>
          </a:p>
          <a:p>
            <a:pPr algn="ctr"/>
            <a:r>
              <a:rPr lang="zh-CN" altLang="en-US" sz="1400"/>
              <a:t>接口</a:t>
            </a:r>
            <a:endParaRPr lang="zh-CN" altLang="en-US" sz="1400"/>
          </a:p>
        </p:txBody>
      </p:sp>
      <p:sp>
        <p:nvSpPr>
          <p:cNvPr id="7" name="圆柱形 6"/>
          <p:cNvSpPr/>
          <p:nvPr/>
        </p:nvSpPr>
        <p:spPr>
          <a:xfrm rot="720000">
            <a:off x="2261235" y="2446020"/>
            <a:ext cx="603885" cy="761365"/>
          </a:xfrm>
          <a:prstGeom prst="ca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代码</a:t>
            </a:r>
            <a:endParaRPr lang="zh-CN" altLang="en-US" sz="1400"/>
          </a:p>
          <a:p>
            <a:pPr algn="ctr"/>
            <a:r>
              <a:rPr lang="zh-CN" altLang="en-US" sz="1400"/>
              <a:t>编译</a:t>
            </a:r>
            <a:endParaRPr lang="zh-CN" altLang="en-US" sz="1400"/>
          </a:p>
        </p:txBody>
      </p:sp>
      <p:sp>
        <p:nvSpPr>
          <p:cNvPr id="8" name="流程图: 手动输入 7"/>
          <p:cNvSpPr/>
          <p:nvPr/>
        </p:nvSpPr>
        <p:spPr>
          <a:xfrm rot="20220000">
            <a:off x="1425575" y="4448175"/>
            <a:ext cx="950595" cy="464820"/>
          </a:xfrm>
          <a:prstGeom prst="flowChartManualInp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规范</a:t>
            </a:r>
            <a:r>
              <a:rPr lang="zh-CN" altLang="en-US" sz="1400"/>
              <a:t>接口</a:t>
            </a:r>
            <a:endParaRPr lang="zh-CN" altLang="en-US" sz="1400"/>
          </a:p>
        </p:txBody>
      </p:sp>
      <p:sp>
        <p:nvSpPr>
          <p:cNvPr id="9" name="流程图: 延期 8"/>
          <p:cNvSpPr/>
          <p:nvPr/>
        </p:nvSpPr>
        <p:spPr>
          <a:xfrm rot="660000">
            <a:off x="416560" y="5495290"/>
            <a:ext cx="885825" cy="817245"/>
          </a:xfrm>
          <a:prstGeom prst="flowChartDela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Json</a:t>
            </a:r>
            <a:endParaRPr lang="en-US" altLang="zh-CN" sz="1400"/>
          </a:p>
          <a:p>
            <a:pPr algn="ctr"/>
            <a:r>
              <a:rPr lang="zh-CN" altLang="en-US" sz="1400"/>
              <a:t>解析</a:t>
            </a:r>
            <a:endParaRPr lang="zh-CN" altLang="en-US" sz="1400"/>
          </a:p>
        </p:txBody>
      </p:sp>
      <p:sp>
        <p:nvSpPr>
          <p:cNvPr id="10" name="流程图: 数据 9"/>
          <p:cNvSpPr/>
          <p:nvPr/>
        </p:nvSpPr>
        <p:spPr>
          <a:xfrm rot="20700000">
            <a:off x="246380" y="2604135"/>
            <a:ext cx="1226820" cy="611505"/>
          </a:xfrm>
          <a:prstGeom prst="flowChartInputOutp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开发者</a:t>
            </a:r>
            <a:endParaRPr lang="zh-CN" altLang="en-US" sz="1400"/>
          </a:p>
          <a:p>
            <a:pPr algn="ctr"/>
            <a:r>
              <a:rPr lang="zh-CN" altLang="en-US" sz="1400"/>
              <a:t>提取</a:t>
            </a:r>
            <a:endParaRPr lang="zh-CN" altLang="en-US" sz="1400"/>
          </a:p>
        </p:txBody>
      </p:sp>
      <p:sp>
        <p:nvSpPr>
          <p:cNvPr id="11" name="流程图: 手动输入 10"/>
          <p:cNvSpPr/>
          <p:nvPr/>
        </p:nvSpPr>
        <p:spPr>
          <a:xfrm rot="1140000">
            <a:off x="1612265" y="5357495"/>
            <a:ext cx="1041400" cy="633095"/>
          </a:xfrm>
          <a:prstGeom prst="flowChartManualInp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Harbor</a:t>
            </a:r>
            <a:endParaRPr lang="en-US" altLang="zh-CN" sz="1400"/>
          </a:p>
          <a:p>
            <a:pPr algn="ctr"/>
            <a:r>
              <a:rPr lang="zh-CN" altLang="en-US" sz="1400"/>
              <a:t>接口</a:t>
            </a:r>
            <a:endParaRPr lang="zh-CN" altLang="en-US" sz="1400"/>
          </a:p>
        </p:txBody>
      </p:sp>
      <p:sp>
        <p:nvSpPr>
          <p:cNvPr id="14" name="流程图: 库存数据 13"/>
          <p:cNvSpPr/>
          <p:nvPr/>
        </p:nvSpPr>
        <p:spPr>
          <a:xfrm rot="20520000">
            <a:off x="3000375" y="4855210"/>
            <a:ext cx="990600" cy="626110"/>
          </a:xfrm>
          <a:prstGeom prst="flowChartOnlineStorag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Robot</a:t>
            </a:r>
            <a:r>
              <a:rPr lang="zh-CN" altLang="en-US" sz="1400"/>
              <a:t>接口</a:t>
            </a:r>
            <a:endParaRPr lang="zh-CN" altLang="en-US" sz="1400"/>
          </a:p>
        </p:txBody>
      </p:sp>
      <p:sp>
        <p:nvSpPr>
          <p:cNvPr id="15" name="立方体 14"/>
          <p:cNvSpPr/>
          <p:nvPr/>
        </p:nvSpPr>
        <p:spPr>
          <a:xfrm rot="900000">
            <a:off x="2796540" y="3641725"/>
            <a:ext cx="981075" cy="913765"/>
          </a:xfrm>
          <a:prstGeom prst="cub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流水线</a:t>
            </a:r>
            <a:endParaRPr lang="zh-CN" altLang="en-US" sz="1400"/>
          </a:p>
          <a:p>
            <a:pPr algn="ctr"/>
            <a:r>
              <a:rPr lang="zh-CN" altLang="en-US" sz="1400"/>
              <a:t>编排</a:t>
            </a:r>
            <a:endParaRPr lang="zh-CN" altLang="en-US" sz="1400"/>
          </a:p>
        </p:txBody>
      </p:sp>
      <p:sp>
        <p:nvSpPr>
          <p:cNvPr id="16" name="流程图: 准备 15"/>
          <p:cNvSpPr/>
          <p:nvPr/>
        </p:nvSpPr>
        <p:spPr>
          <a:xfrm rot="1140000">
            <a:off x="2795905" y="1316990"/>
            <a:ext cx="1199515" cy="618490"/>
          </a:xfrm>
          <a:prstGeom prst="flowChartPreparati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JMeter</a:t>
            </a:r>
            <a:r>
              <a:rPr lang="zh-CN" altLang="en-US" sz="1400"/>
              <a:t>接口</a:t>
            </a:r>
            <a:endParaRPr lang="zh-CN" altLang="en-US" sz="1400"/>
          </a:p>
        </p:txBody>
      </p:sp>
      <p:sp>
        <p:nvSpPr>
          <p:cNvPr id="17" name="燕尾形箭头 16"/>
          <p:cNvSpPr/>
          <p:nvPr/>
        </p:nvSpPr>
        <p:spPr>
          <a:xfrm>
            <a:off x="4271645" y="3637915"/>
            <a:ext cx="803910" cy="470535"/>
          </a:xfrm>
          <a:prstGeom prst="notchedRightArrow">
            <a:avLst/>
          </a:prstGeom>
          <a:solidFill>
            <a:srgbClr val="1F7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154930" y="1453515"/>
            <a:ext cx="504190" cy="4797425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分组</a:t>
            </a:r>
            <a:r>
              <a:rPr lang="zh-CN" altLang="en-US"/>
              <a:t>编排</a:t>
            </a: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005955" y="2148875"/>
            <a:ext cx="763200" cy="76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代码拉取</a:t>
            </a:r>
            <a:endParaRPr lang="zh-CN" altLang="en-US" sz="1400"/>
          </a:p>
        </p:txBody>
      </p:sp>
      <p:sp>
        <p:nvSpPr>
          <p:cNvPr id="22" name="椭圆 21"/>
          <p:cNvSpPr/>
          <p:nvPr/>
        </p:nvSpPr>
        <p:spPr>
          <a:xfrm>
            <a:off x="7937183" y="2148875"/>
            <a:ext cx="763200" cy="76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代码编译</a:t>
            </a:r>
            <a:endParaRPr lang="zh-CN" altLang="en-US" sz="1400"/>
          </a:p>
        </p:txBody>
      </p:sp>
      <p:sp>
        <p:nvSpPr>
          <p:cNvPr id="23" name="椭圆 22"/>
          <p:cNvSpPr/>
          <p:nvPr/>
        </p:nvSpPr>
        <p:spPr>
          <a:xfrm>
            <a:off x="8891270" y="2148875"/>
            <a:ext cx="763200" cy="76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单元测试</a:t>
            </a:r>
            <a:endParaRPr lang="zh-CN" altLang="en-US" sz="1400"/>
          </a:p>
        </p:txBody>
      </p:sp>
      <p:sp>
        <p:nvSpPr>
          <p:cNvPr id="24" name="椭圆 23"/>
          <p:cNvSpPr/>
          <p:nvPr/>
        </p:nvSpPr>
        <p:spPr>
          <a:xfrm>
            <a:off x="9851073" y="2148875"/>
            <a:ext cx="763200" cy="76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质量门禁</a:t>
            </a:r>
            <a:endParaRPr lang="zh-CN" altLang="en-US" sz="1400"/>
          </a:p>
        </p:txBody>
      </p:sp>
      <p:sp>
        <p:nvSpPr>
          <p:cNvPr id="25" name="椭圆 24"/>
          <p:cNvSpPr/>
          <p:nvPr/>
        </p:nvSpPr>
        <p:spPr>
          <a:xfrm>
            <a:off x="10759440" y="2148875"/>
            <a:ext cx="763200" cy="76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制品入库</a:t>
            </a:r>
            <a:endParaRPr lang="zh-CN" altLang="en-US" sz="1400"/>
          </a:p>
        </p:txBody>
      </p:sp>
      <p:sp>
        <p:nvSpPr>
          <p:cNvPr id="26" name="流程图: 资料带 25"/>
          <p:cNvSpPr/>
          <p:nvPr/>
        </p:nvSpPr>
        <p:spPr>
          <a:xfrm rot="20340000">
            <a:off x="3250565" y="2419985"/>
            <a:ext cx="914400" cy="806450"/>
          </a:xfrm>
          <a:prstGeom prst="flowChartPunchedTap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邮件</a:t>
            </a:r>
            <a:endParaRPr lang="zh-CN" altLang="en-US" sz="1400"/>
          </a:p>
          <a:p>
            <a:pPr algn="ctr"/>
            <a:r>
              <a:rPr lang="zh-CN" altLang="en-US" sz="1400"/>
              <a:t>通知</a:t>
            </a:r>
            <a:endParaRPr lang="zh-CN" altLang="en-US" sz="1400"/>
          </a:p>
        </p:txBody>
      </p:sp>
      <p:sp>
        <p:nvSpPr>
          <p:cNvPr id="27" name="流程图: 资料带 26"/>
          <p:cNvSpPr/>
          <p:nvPr/>
        </p:nvSpPr>
        <p:spPr>
          <a:xfrm rot="1560000">
            <a:off x="3132455" y="5778500"/>
            <a:ext cx="914400" cy="806450"/>
          </a:xfrm>
          <a:prstGeom prst="flowChartPunchedTap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……</a:t>
            </a:r>
            <a:endParaRPr lang="en-US" altLang="zh-CN" sz="1400"/>
          </a:p>
        </p:txBody>
      </p:sp>
      <p:sp>
        <p:nvSpPr>
          <p:cNvPr id="28" name="矩形 27"/>
          <p:cNvSpPr/>
          <p:nvPr/>
        </p:nvSpPr>
        <p:spPr>
          <a:xfrm>
            <a:off x="5946775" y="1500505"/>
            <a:ext cx="809625" cy="48006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pc="150">
                <a:solidFill>
                  <a:schemeClr val="bg1"/>
                </a:solidFill>
                <a:uFillTx/>
              </a:rPr>
              <a:t>项目</a:t>
            </a:r>
            <a:endParaRPr lang="zh-CN" altLang="en-US" sz="1400" spc="150">
              <a:solidFill>
                <a:schemeClr val="bg1"/>
              </a:solidFill>
              <a:uFillTx/>
            </a:endParaRPr>
          </a:p>
          <a:p>
            <a:pPr algn="ctr"/>
            <a:r>
              <a:rPr lang="zh-CN" altLang="en-US" sz="1400" spc="150">
                <a:solidFill>
                  <a:schemeClr val="bg1"/>
                </a:solidFill>
                <a:uFillTx/>
              </a:rPr>
              <a:t>编排</a:t>
            </a:r>
            <a:endParaRPr lang="zh-CN" altLang="en-US" sz="1400" spc="150">
              <a:solidFill>
                <a:schemeClr val="bg1"/>
              </a:solidFill>
              <a:uFillTx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46775" y="2290445"/>
            <a:ext cx="809625" cy="480060"/>
          </a:xfrm>
          <a:prstGeom prst="rect">
            <a:avLst/>
          </a:prstGeom>
          <a:solidFill>
            <a:srgbClr val="5FB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pc="150">
                <a:solidFill>
                  <a:schemeClr val="bg1"/>
                </a:solidFill>
                <a:uFillTx/>
              </a:rPr>
              <a:t>流程</a:t>
            </a:r>
            <a:endParaRPr lang="zh-CN" altLang="en-US" sz="1400" spc="150">
              <a:solidFill>
                <a:schemeClr val="bg1"/>
              </a:solidFill>
              <a:uFillTx/>
            </a:endParaRPr>
          </a:p>
          <a:p>
            <a:pPr algn="ctr"/>
            <a:r>
              <a:rPr lang="zh-CN" altLang="en-US" sz="1400" spc="150">
                <a:solidFill>
                  <a:schemeClr val="bg1"/>
                </a:solidFill>
                <a:uFillTx/>
              </a:rPr>
              <a:t>编排</a:t>
            </a:r>
            <a:endParaRPr lang="zh-CN" altLang="en-US" sz="1400" spc="150">
              <a:solidFill>
                <a:schemeClr val="bg1"/>
              </a:solidFill>
              <a:uFillTx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28815" y="1556385"/>
            <a:ext cx="4665980" cy="368300"/>
          </a:xfrm>
          <a:prstGeom prst="rect">
            <a:avLst/>
          </a:prstGeom>
          <a:noFill/>
          <a:ln>
            <a:solidFill>
              <a:srgbClr val="3498DB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platform-export</a:t>
            </a:r>
            <a:r>
              <a:rPr lang="en-US" altLang="zh-CN"/>
              <a:t>,bigdata-mroxdrmerge-common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5782945" y="1270635"/>
            <a:ext cx="6035040" cy="1811020"/>
          </a:xfrm>
          <a:prstGeom prst="rect">
            <a:avLst/>
          </a:prstGeom>
          <a:noFill/>
          <a:ln>
            <a:solidFill>
              <a:srgbClr val="1F74A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156960" y="1117600"/>
            <a:ext cx="1196975" cy="288290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pc="150">
                <a:solidFill>
                  <a:schemeClr val="bg1"/>
                </a:solidFill>
                <a:uFillTx/>
              </a:rPr>
              <a:t>基本构建</a:t>
            </a:r>
            <a:endParaRPr lang="zh-CN" altLang="en-US" sz="1400" spc="150">
              <a:solidFill>
                <a:schemeClr val="bg1"/>
              </a:solidFill>
              <a:uFillTx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028815" y="4408840"/>
            <a:ext cx="763200" cy="76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代码拉取</a:t>
            </a:r>
            <a:endParaRPr lang="zh-CN" altLang="en-US" sz="1400"/>
          </a:p>
        </p:txBody>
      </p:sp>
      <p:sp>
        <p:nvSpPr>
          <p:cNvPr id="34" name="椭圆 33"/>
          <p:cNvSpPr/>
          <p:nvPr/>
        </p:nvSpPr>
        <p:spPr>
          <a:xfrm>
            <a:off x="7988618" y="4408840"/>
            <a:ext cx="763200" cy="76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代码编译</a:t>
            </a:r>
            <a:endParaRPr lang="zh-CN" altLang="en-US" sz="1400"/>
          </a:p>
        </p:txBody>
      </p:sp>
      <p:sp>
        <p:nvSpPr>
          <p:cNvPr id="35" name="椭圆 34"/>
          <p:cNvSpPr/>
          <p:nvPr/>
        </p:nvSpPr>
        <p:spPr>
          <a:xfrm>
            <a:off x="8948420" y="4408840"/>
            <a:ext cx="763200" cy="76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单元测试</a:t>
            </a:r>
            <a:endParaRPr lang="zh-CN" altLang="en-US" sz="1400"/>
          </a:p>
        </p:txBody>
      </p:sp>
      <p:sp>
        <p:nvSpPr>
          <p:cNvPr id="36" name="椭圆 35"/>
          <p:cNvSpPr/>
          <p:nvPr/>
        </p:nvSpPr>
        <p:spPr>
          <a:xfrm>
            <a:off x="9908223" y="4408840"/>
            <a:ext cx="763200" cy="76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质量门禁</a:t>
            </a:r>
            <a:endParaRPr lang="zh-CN" altLang="en-US" sz="1400"/>
          </a:p>
        </p:txBody>
      </p:sp>
      <p:sp>
        <p:nvSpPr>
          <p:cNvPr id="37" name="椭圆 36"/>
          <p:cNvSpPr/>
          <p:nvPr/>
        </p:nvSpPr>
        <p:spPr>
          <a:xfrm>
            <a:off x="10868025" y="4408840"/>
            <a:ext cx="763200" cy="76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测试制品</a:t>
            </a:r>
            <a:r>
              <a:rPr lang="zh-CN" altLang="en-US" sz="1400"/>
              <a:t>晋级</a:t>
            </a:r>
            <a:endParaRPr lang="zh-CN" altLang="en-US" sz="1400"/>
          </a:p>
        </p:txBody>
      </p:sp>
      <p:sp>
        <p:nvSpPr>
          <p:cNvPr id="38" name="矩形 37"/>
          <p:cNvSpPr/>
          <p:nvPr/>
        </p:nvSpPr>
        <p:spPr>
          <a:xfrm>
            <a:off x="5946775" y="3760470"/>
            <a:ext cx="809625" cy="48006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pc="150">
                <a:solidFill>
                  <a:schemeClr val="bg1"/>
                </a:solidFill>
                <a:uFillTx/>
              </a:rPr>
              <a:t>项目</a:t>
            </a:r>
            <a:endParaRPr lang="zh-CN" altLang="en-US" sz="1400" spc="150">
              <a:solidFill>
                <a:schemeClr val="bg1"/>
              </a:solidFill>
              <a:uFillTx/>
            </a:endParaRPr>
          </a:p>
          <a:p>
            <a:pPr algn="ctr"/>
            <a:r>
              <a:rPr lang="zh-CN" altLang="en-US" sz="1400" spc="150">
                <a:solidFill>
                  <a:schemeClr val="bg1"/>
                </a:solidFill>
                <a:uFillTx/>
              </a:rPr>
              <a:t>编排</a:t>
            </a:r>
            <a:endParaRPr lang="zh-CN" altLang="en-US" sz="1400" spc="150">
              <a:solidFill>
                <a:schemeClr val="bg1"/>
              </a:solidFill>
              <a:uFillTx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946775" y="4550410"/>
            <a:ext cx="809625" cy="480060"/>
          </a:xfrm>
          <a:prstGeom prst="rect">
            <a:avLst/>
          </a:prstGeom>
          <a:solidFill>
            <a:srgbClr val="5FB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pc="150">
                <a:solidFill>
                  <a:schemeClr val="bg1"/>
                </a:solidFill>
                <a:uFillTx/>
              </a:rPr>
              <a:t>流程</a:t>
            </a:r>
            <a:endParaRPr lang="zh-CN" altLang="en-US" sz="1400" spc="150">
              <a:solidFill>
                <a:schemeClr val="bg1"/>
              </a:solidFill>
              <a:uFillTx/>
            </a:endParaRPr>
          </a:p>
          <a:p>
            <a:pPr algn="ctr"/>
            <a:r>
              <a:rPr lang="zh-CN" altLang="en-US" sz="1400" spc="150">
                <a:solidFill>
                  <a:schemeClr val="bg1"/>
                </a:solidFill>
                <a:uFillTx/>
              </a:rPr>
              <a:t>编排</a:t>
            </a:r>
            <a:endParaRPr lang="zh-CN" altLang="en-US" sz="1400" spc="150">
              <a:solidFill>
                <a:schemeClr val="bg1"/>
              </a:solidFill>
              <a:uFillTx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28815" y="3816350"/>
            <a:ext cx="4665980" cy="368300"/>
          </a:xfrm>
          <a:prstGeom prst="rect">
            <a:avLst/>
          </a:prstGeom>
          <a:noFill/>
          <a:ln>
            <a:solidFill>
              <a:srgbClr val="3498DB"/>
            </a:solidFill>
          </a:ln>
        </p:spPr>
        <p:txBody>
          <a:bodyPr wrap="square" rtlCol="0">
            <a:spAutoFit/>
          </a:bodyPr>
          <a:p>
            <a:r>
              <a:t>mtex-noh</a:t>
            </a:r>
            <a:r>
              <a:rPr lang="en-US"/>
              <a:t>,mtex-sys,mtex-noh,mtex-data-e……</a:t>
            </a:r>
            <a:endParaRPr lang="en-US"/>
          </a:p>
        </p:txBody>
      </p:sp>
      <p:sp>
        <p:nvSpPr>
          <p:cNvPr id="41" name="矩形 40"/>
          <p:cNvSpPr/>
          <p:nvPr/>
        </p:nvSpPr>
        <p:spPr>
          <a:xfrm>
            <a:off x="5782945" y="3530600"/>
            <a:ext cx="6035040" cy="2859405"/>
          </a:xfrm>
          <a:prstGeom prst="rect">
            <a:avLst/>
          </a:prstGeom>
          <a:noFill/>
          <a:ln>
            <a:solidFill>
              <a:srgbClr val="1F74A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156960" y="3377565"/>
            <a:ext cx="1196975" cy="288290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spc="150">
                <a:solidFill>
                  <a:schemeClr val="bg1"/>
                </a:solidFill>
                <a:uFillTx/>
              </a:rPr>
              <a:t>web</a:t>
            </a:r>
            <a:r>
              <a:rPr lang="zh-CN" altLang="en-US" sz="1400" spc="150">
                <a:solidFill>
                  <a:schemeClr val="bg1"/>
                </a:solidFill>
                <a:uFillTx/>
              </a:rPr>
              <a:t>后台</a:t>
            </a:r>
            <a:endParaRPr lang="zh-CN" altLang="en-US" sz="1400" spc="150">
              <a:solidFill>
                <a:schemeClr val="bg1"/>
              </a:solidFill>
              <a:uFillTx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0868025" y="5388010"/>
            <a:ext cx="763200" cy="76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推送部署</a:t>
            </a:r>
            <a:endParaRPr lang="zh-CN" altLang="en-US" sz="1400"/>
          </a:p>
        </p:txBody>
      </p:sp>
      <p:sp>
        <p:nvSpPr>
          <p:cNvPr id="44" name="椭圆 43"/>
          <p:cNvSpPr/>
          <p:nvPr/>
        </p:nvSpPr>
        <p:spPr>
          <a:xfrm>
            <a:off x="9908223" y="5388010"/>
            <a:ext cx="763200" cy="76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接口测试</a:t>
            </a:r>
            <a:endParaRPr lang="zh-CN" altLang="en-US" sz="1400"/>
          </a:p>
        </p:txBody>
      </p:sp>
      <p:sp>
        <p:nvSpPr>
          <p:cNvPr id="45" name="椭圆 44"/>
          <p:cNvSpPr/>
          <p:nvPr/>
        </p:nvSpPr>
        <p:spPr>
          <a:xfrm>
            <a:off x="8948420" y="5388010"/>
            <a:ext cx="763200" cy="76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压力</a:t>
            </a:r>
            <a:r>
              <a:rPr lang="zh-CN" altLang="en-US" sz="1400"/>
              <a:t>测试</a:t>
            </a:r>
            <a:endParaRPr lang="zh-CN" altLang="en-US" sz="1400"/>
          </a:p>
        </p:txBody>
      </p:sp>
      <p:sp>
        <p:nvSpPr>
          <p:cNvPr id="47" name="椭圆 46"/>
          <p:cNvSpPr/>
          <p:nvPr/>
        </p:nvSpPr>
        <p:spPr>
          <a:xfrm>
            <a:off x="7034530" y="5388010"/>
            <a:ext cx="763200" cy="76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发布制品</a:t>
            </a:r>
            <a:r>
              <a:rPr lang="zh-CN" altLang="en-US" sz="1400"/>
              <a:t>晋级</a:t>
            </a:r>
            <a:endParaRPr lang="zh-CN" altLang="en-US" sz="1400"/>
          </a:p>
        </p:txBody>
      </p:sp>
      <p:cxnSp>
        <p:nvCxnSpPr>
          <p:cNvPr id="50" name="直接连接符 49"/>
          <p:cNvCxnSpPr>
            <a:endCxn id="33" idx="2"/>
          </p:cNvCxnSpPr>
          <p:nvPr/>
        </p:nvCxnSpPr>
        <p:spPr>
          <a:xfrm>
            <a:off x="6881495" y="4789170"/>
            <a:ext cx="153035" cy="127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3" idx="6"/>
            <a:endCxn id="34" idx="2"/>
          </p:cNvCxnSpPr>
          <p:nvPr/>
        </p:nvCxnSpPr>
        <p:spPr>
          <a:xfrm>
            <a:off x="7797800" y="4790440"/>
            <a:ext cx="19685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34" idx="6"/>
            <a:endCxn id="35" idx="2"/>
          </p:cNvCxnSpPr>
          <p:nvPr/>
        </p:nvCxnSpPr>
        <p:spPr>
          <a:xfrm>
            <a:off x="8757920" y="4790440"/>
            <a:ext cx="196215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5" idx="6"/>
            <a:endCxn id="36" idx="2"/>
          </p:cNvCxnSpPr>
          <p:nvPr/>
        </p:nvCxnSpPr>
        <p:spPr>
          <a:xfrm>
            <a:off x="9717405" y="4790440"/>
            <a:ext cx="19685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36" idx="6"/>
            <a:endCxn id="37" idx="2"/>
          </p:cNvCxnSpPr>
          <p:nvPr/>
        </p:nvCxnSpPr>
        <p:spPr>
          <a:xfrm>
            <a:off x="10677525" y="4790440"/>
            <a:ext cx="196215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7" idx="4"/>
            <a:endCxn id="43" idx="0"/>
          </p:cNvCxnSpPr>
          <p:nvPr/>
        </p:nvCxnSpPr>
        <p:spPr>
          <a:xfrm>
            <a:off x="11255375" y="5172075"/>
            <a:ext cx="0" cy="21590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3" idx="2"/>
            <a:endCxn id="44" idx="6"/>
          </p:cNvCxnSpPr>
          <p:nvPr/>
        </p:nvCxnSpPr>
        <p:spPr>
          <a:xfrm flipH="1">
            <a:off x="10677525" y="5769610"/>
            <a:ext cx="196215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44" idx="2"/>
            <a:endCxn id="45" idx="6"/>
          </p:cNvCxnSpPr>
          <p:nvPr/>
        </p:nvCxnSpPr>
        <p:spPr>
          <a:xfrm flipH="1">
            <a:off x="9717405" y="5769610"/>
            <a:ext cx="19685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6" idx="2"/>
            <a:endCxn id="47" idx="6"/>
          </p:cNvCxnSpPr>
          <p:nvPr/>
        </p:nvCxnSpPr>
        <p:spPr>
          <a:xfrm flipH="1">
            <a:off x="7797800" y="5769610"/>
            <a:ext cx="19685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47" idx="2"/>
          </p:cNvCxnSpPr>
          <p:nvPr/>
        </p:nvCxnSpPr>
        <p:spPr>
          <a:xfrm flipH="1">
            <a:off x="6677660" y="5769610"/>
            <a:ext cx="356870" cy="63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20" idx="6"/>
            <a:endCxn id="22" idx="2"/>
          </p:cNvCxnSpPr>
          <p:nvPr/>
        </p:nvCxnSpPr>
        <p:spPr>
          <a:xfrm>
            <a:off x="7774940" y="2530475"/>
            <a:ext cx="168275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22" idx="6"/>
          </p:cNvCxnSpPr>
          <p:nvPr/>
        </p:nvCxnSpPr>
        <p:spPr>
          <a:xfrm>
            <a:off x="8706485" y="2530475"/>
            <a:ext cx="270510" cy="508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23" idx="6"/>
            <a:endCxn id="24" idx="2"/>
          </p:cNvCxnSpPr>
          <p:nvPr/>
        </p:nvCxnSpPr>
        <p:spPr>
          <a:xfrm>
            <a:off x="9660255" y="2530475"/>
            <a:ext cx="19685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24" idx="6"/>
            <a:endCxn id="25" idx="2"/>
          </p:cNvCxnSpPr>
          <p:nvPr/>
        </p:nvCxnSpPr>
        <p:spPr>
          <a:xfrm>
            <a:off x="10620375" y="2530475"/>
            <a:ext cx="14478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6875780" y="2535555"/>
            <a:ext cx="153035" cy="127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25" idx="6"/>
          </p:cNvCxnSpPr>
          <p:nvPr/>
        </p:nvCxnSpPr>
        <p:spPr>
          <a:xfrm>
            <a:off x="11528425" y="2530475"/>
            <a:ext cx="295275" cy="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994650" y="5379755"/>
            <a:ext cx="763200" cy="763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web</a:t>
            </a:r>
            <a:r>
              <a:rPr lang="zh-CN" altLang="en-US" sz="1400"/>
              <a:t>测试</a:t>
            </a:r>
            <a:endParaRPr lang="zh-CN" altLang="en-US" sz="1400"/>
          </a:p>
        </p:txBody>
      </p:sp>
      <p:cxnSp>
        <p:nvCxnSpPr>
          <p:cNvPr id="13" name="直接连接符 12"/>
          <p:cNvCxnSpPr>
            <a:endCxn id="12" idx="6"/>
          </p:cNvCxnSpPr>
          <p:nvPr/>
        </p:nvCxnSpPr>
        <p:spPr>
          <a:xfrm flipH="1">
            <a:off x="8757920" y="5761355"/>
            <a:ext cx="196850" cy="0"/>
          </a:xfrm>
          <a:prstGeom prst="line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度量</a:t>
            </a:r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689610" y="1113790"/>
            <a:ext cx="6735445" cy="2519045"/>
            <a:chOff x="574" y="2008"/>
            <a:chExt cx="10607" cy="3967"/>
          </a:xfrm>
        </p:grpSpPr>
        <p:sp>
          <p:nvSpPr>
            <p:cNvPr id="4" name="矩形 3"/>
            <p:cNvSpPr/>
            <p:nvPr>
              <p:custDataLst>
                <p:tags r:id="rId1"/>
              </p:custDataLst>
            </p:nvPr>
          </p:nvSpPr>
          <p:spPr>
            <a:xfrm>
              <a:off x="574" y="3347"/>
              <a:ext cx="4827" cy="2629"/>
            </a:xfrm>
            <a:prstGeom prst="rect">
              <a:avLst/>
            </a:prstGeom>
            <a:noFill/>
            <a:ln>
              <a:solidFill>
                <a:srgbClr val="57B7C1"/>
              </a:solidFill>
            </a:ln>
          </p:spPr>
          <p:style>
            <a:lnRef idx="2">
              <a:srgbClr val="57B7C1">
                <a:shade val="50000"/>
              </a:srgbClr>
            </a:lnRef>
            <a:fillRef idx="1">
              <a:srgbClr val="57B7C1"/>
            </a:fillRef>
            <a:effectRef idx="0">
              <a:srgbClr val="57B7C1"/>
            </a:effectRef>
            <a:fontRef idx="minor">
              <a:srgbClr val="FFFFFF"/>
            </a:fontRef>
          </p:style>
          <p:txBody>
            <a:bodyPr vert="horz" wrap="square" lIns="90000" tIns="46800" rIns="90000" bIns="46800" rtlCol="0" anchor="ctr">
              <a:normAutofit/>
            </a:bodyPr>
            <a:lstStyle/>
            <a:p>
              <a:pPr algn="ctr"/>
              <a:endParaRPr lang="zh-CN" altLang="en-US" sz="2200">
                <a:solidFill>
                  <a:srgbClr val="838383"/>
                </a:solidFill>
              </a:endParaRPr>
            </a:p>
          </p:txBody>
        </p:sp>
        <p:sp>
          <p:nvSpPr>
            <p:cNvPr id="5" name="任意多边形: 形状 2"/>
            <p:cNvSpPr/>
            <p:nvPr>
              <p:custDataLst>
                <p:tags r:id="rId2"/>
              </p:custDataLst>
            </p:nvPr>
          </p:nvSpPr>
          <p:spPr>
            <a:xfrm rot="16200000" flipH="1">
              <a:off x="8311" y="60"/>
              <a:ext cx="923" cy="4819"/>
            </a:xfrm>
            <a:custGeom>
              <a:avLst/>
              <a:gdLst>
                <a:gd name="connsiteX0" fmla="*/ 0 w 833795"/>
                <a:gd name="connsiteY0" fmla="*/ 344468 h 4354832"/>
                <a:gd name="connsiteX1" fmla="*/ 0 w 833795"/>
                <a:gd name="connsiteY1" fmla="*/ 352541 h 4354832"/>
                <a:gd name="connsiteX2" fmla="*/ 0 w 833795"/>
                <a:gd name="connsiteY2" fmla="*/ 4354832 h 4354832"/>
                <a:gd name="connsiteX3" fmla="*/ 833795 w 833795"/>
                <a:gd name="connsiteY3" fmla="*/ 4354832 h 4354832"/>
                <a:gd name="connsiteX4" fmla="*/ 833795 w 833795"/>
                <a:gd name="connsiteY4" fmla="*/ 352541 h 4354832"/>
                <a:gd name="connsiteX5" fmla="*/ 833795 w 833795"/>
                <a:gd name="connsiteY5" fmla="*/ 344468 h 4354832"/>
                <a:gd name="connsiteX6" fmla="*/ 824248 w 833795"/>
                <a:gd name="connsiteY6" fmla="*/ 344468 h 4354832"/>
                <a:gd name="connsiteX7" fmla="*/ 416898 w 833795"/>
                <a:gd name="connsiteY7" fmla="*/ 0 h 4354832"/>
                <a:gd name="connsiteX8" fmla="*/ 9547 w 833795"/>
                <a:gd name="connsiteY8" fmla="*/ 344468 h 435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795" h="4354832">
                  <a:moveTo>
                    <a:pt x="0" y="344468"/>
                  </a:moveTo>
                  <a:lnTo>
                    <a:pt x="0" y="352541"/>
                  </a:lnTo>
                  <a:lnTo>
                    <a:pt x="0" y="4354832"/>
                  </a:lnTo>
                  <a:lnTo>
                    <a:pt x="833795" y="4354832"/>
                  </a:lnTo>
                  <a:lnTo>
                    <a:pt x="833795" y="352541"/>
                  </a:lnTo>
                  <a:lnTo>
                    <a:pt x="833795" y="344468"/>
                  </a:lnTo>
                  <a:lnTo>
                    <a:pt x="824248" y="344468"/>
                  </a:lnTo>
                  <a:lnTo>
                    <a:pt x="416898" y="0"/>
                  </a:lnTo>
                  <a:lnTo>
                    <a:pt x="9547" y="344468"/>
                  </a:lnTo>
                  <a:close/>
                </a:path>
              </a:pathLst>
            </a:custGeom>
            <a:solidFill>
              <a:srgbClr val="75BDA7"/>
            </a:solidFill>
            <a:ln>
              <a:noFill/>
            </a:ln>
          </p:spPr>
          <p:style>
            <a:lnRef idx="2">
              <a:srgbClr val="57B7C1">
                <a:shade val="50000"/>
              </a:srgbClr>
            </a:lnRef>
            <a:fillRef idx="1">
              <a:srgbClr val="57B7C1"/>
            </a:fillRef>
            <a:effectRef idx="0">
              <a:srgbClr val="57B7C1"/>
            </a:effectRef>
            <a:fontRef idx="minor">
              <a:srgbClr val="FFFFFF"/>
            </a:fontRef>
          </p:style>
          <p:txBody>
            <a:bodyPr vert="horz" wrap="square" lIns="90000" tIns="46800" rIns="90000" bIns="46800" rtlCol="0" anchor="ctr">
              <a:noAutofit/>
            </a:bodyPr>
            <a:lstStyle/>
            <a:p>
              <a:pPr algn="ctr"/>
              <a:endParaRPr lang="zh-CN" altLang="en-US">
                <a:solidFill>
                  <a:srgbClr val="75BDA7"/>
                </a:solidFill>
              </a:endParaRPr>
            </a:p>
          </p:txBody>
        </p:sp>
        <p:sp>
          <p:nvSpPr>
            <p:cNvPr id="6" name="任意多边形: 形状 3"/>
            <p:cNvSpPr/>
            <p:nvPr>
              <p:custDataLst>
                <p:tags r:id="rId3"/>
              </p:custDataLst>
            </p:nvPr>
          </p:nvSpPr>
          <p:spPr>
            <a:xfrm rot="5400000">
              <a:off x="2526" y="56"/>
              <a:ext cx="923" cy="4827"/>
            </a:xfrm>
            <a:custGeom>
              <a:avLst/>
              <a:gdLst>
                <a:gd name="connsiteX0" fmla="*/ 0 w 833795"/>
                <a:gd name="connsiteY0" fmla="*/ 4361976 h 4361976"/>
                <a:gd name="connsiteX1" fmla="*/ 0 w 833795"/>
                <a:gd name="connsiteY1" fmla="*/ 352541 h 4361976"/>
                <a:gd name="connsiteX2" fmla="*/ 0 w 833795"/>
                <a:gd name="connsiteY2" fmla="*/ 351612 h 4361976"/>
                <a:gd name="connsiteX3" fmla="*/ 1099 w 833795"/>
                <a:gd name="connsiteY3" fmla="*/ 351612 h 4361976"/>
                <a:gd name="connsiteX4" fmla="*/ 416898 w 833795"/>
                <a:gd name="connsiteY4" fmla="*/ 0 h 4361976"/>
                <a:gd name="connsiteX5" fmla="*/ 832697 w 833795"/>
                <a:gd name="connsiteY5" fmla="*/ 351612 h 4361976"/>
                <a:gd name="connsiteX6" fmla="*/ 833795 w 833795"/>
                <a:gd name="connsiteY6" fmla="*/ 351612 h 4361976"/>
                <a:gd name="connsiteX7" fmla="*/ 833795 w 833795"/>
                <a:gd name="connsiteY7" fmla="*/ 352541 h 4361976"/>
                <a:gd name="connsiteX8" fmla="*/ 833795 w 833795"/>
                <a:gd name="connsiteY8" fmla="*/ 4361976 h 4361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3795" h="4361976">
                  <a:moveTo>
                    <a:pt x="0" y="4361976"/>
                  </a:moveTo>
                  <a:lnTo>
                    <a:pt x="0" y="352541"/>
                  </a:lnTo>
                  <a:lnTo>
                    <a:pt x="0" y="351612"/>
                  </a:lnTo>
                  <a:lnTo>
                    <a:pt x="1099" y="351612"/>
                  </a:lnTo>
                  <a:lnTo>
                    <a:pt x="416898" y="0"/>
                  </a:lnTo>
                  <a:lnTo>
                    <a:pt x="832697" y="351612"/>
                  </a:lnTo>
                  <a:lnTo>
                    <a:pt x="833795" y="351612"/>
                  </a:lnTo>
                  <a:lnTo>
                    <a:pt x="833795" y="352541"/>
                  </a:lnTo>
                  <a:lnTo>
                    <a:pt x="833795" y="4361976"/>
                  </a:lnTo>
                  <a:close/>
                </a:path>
              </a:pathLst>
            </a:custGeom>
            <a:solidFill>
              <a:srgbClr val="57B7C1"/>
            </a:solidFill>
            <a:ln>
              <a:noFill/>
            </a:ln>
          </p:spPr>
          <p:style>
            <a:lnRef idx="2">
              <a:srgbClr val="57B7C1">
                <a:shade val="50000"/>
              </a:srgbClr>
            </a:lnRef>
            <a:fillRef idx="1">
              <a:srgbClr val="57B7C1"/>
            </a:fillRef>
            <a:effectRef idx="0">
              <a:srgbClr val="57B7C1"/>
            </a:effectRef>
            <a:fontRef idx="minor">
              <a:srgbClr val="FFFFFF"/>
            </a:fontRef>
          </p:style>
          <p:txBody>
            <a:bodyPr vert="horz" wrap="square" lIns="90000" tIns="46800" rIns="90000" bIns="46800" rtlCol="0" anchor="ctr">
              <a:noAutofit/>
            </a:bodyPr>
            <a:lstStyle/>
            <a:p>
              <a:pPr algn="ctr"/>
              <a:endParaRPr lang="zh-CN" altLang="en-US">
                <a:solidFill>
                  <a:srgbClr val="75BDA7"/>
                </a:solidFill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904" y="2124"/>
              <a:ext cx="3984" cy="698"/>
            </a:xfrm>
            <a:prstGeom prst="rect">
              <a:avLst/>
            </a:prstGeom>
          </p:spPr>
          <p:txBody>
            <a:bodyPr wrap="square" anchor="ctr" anchorCtr="0">
              <a:normAutofit fontScale="72500" lnSpcReduction="20000"/>
            </a:bodyPr>
            <a:lstStyle>
              <a:defPPr>
                <a:defRPr lang="zh-CN"/>
              </a:defPPr>
              <a:lvl1pPr indent="0" algn="ctr">
                <a:lnSpc>
                  <a:spcPct val="13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2935" baseline="0">
                  <a:latin typeface="Calibri Light" panose="020F0302020204030204" charset="0"/>
                  <a:ea typeface="+mn-ea"/>
                  <a:cs typeface="+mn-ea"/>
                </a:defRPr>
              </a:lvl1pPr>
              <a:lvl2pPr indent="0">
                <a:lnSpc>
                  <a:spcPct val="13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2400"/>
              </a:lvl2pPr>
              <a:lvl3pPr indent="0">
                <a:lnSpc>
                  <a:spcPct val="13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2000"/>
              </a:lvl3pPr>
              <a:lvl4pPr indent="0">
                <a:lnSpc>
                  <a:spcPct val="130000"/>
                </a:lnSpc>
                <a:spcBef>
                  <a:spcPts val="1200"/>
                </a:spcBef>
                <a:buFont typeface="Arial" panose="020B0604020202020204" pitchFamily="34" charset="0"/>
                <a:buNone/>
              </a:lvl4pPr>
              <a:lvl5pPr indent="0">
                <a:lnSpc>
                  <a:spcPct val="130000"/>
                </a:lnSpc>
                <a:spcBef>
                  <a:spcPts val="1200"/>
                </a:spcBef>
                <a:buFont typeface="Arial" panose="020B0604020202020204" pitchFamily="34" charset="0"/>
                <a:buNone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zh-CN" altLang="en-US" b="1">
                  <a:solidFill>
                    <a:srgbClr val="FFFFFF"/>
                  </a:solidFill>
                  <a:latin typeface="Calibri" panose="020F0502020204030204" charset="0"/>
                  <a:ea typeface="等线" panose="02010600030101010101" charset="-122"/>
                  <a:cs typeface="+mn-ea"/>
                </a:rPr>
                <a:t>吞吐量</a:t>
              </a:r>
              <a:endParaRPr lang="zh-CN" altLang="en-US" b="1">
                <a:solidFill>
                  <a:srgbClr val="FFFFFF"/>
                </a:solidFill>
                <a:latin typeface="Calibri" panose="020F0502020204030204" charset="0"/>
                <a:ea typeface="等线" panose="02010600030101010101" charset="-122"/>
                <a:cs typeface="+mn-ea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5"/>
              </p:custDataLst>
            </p:nvPr>
          </p:nvSpPr>
          <p:spPr>
            <a:xfrm>
              <a:off x="6869" y="2124"/>
              <a:ext cx="3984" cy="698"/>
            </a:xfrm>
            <a:prstGeom prst="rect">
              <a:avLst/>
            </a:prstGeom>
          </p:spPr>
          <p:txBody>
            <a:bodyPr wrap="square" anchor="ctr" anchorCtr="0">
              <a:normAutofit fontScale="72500" lnSpcReduction="20000"/>
            </a:bodyPr>
            <a:lstStyle>
              <a:defPPr>
                <a:defRPr lang="zh-CN"/>
              </a:defPPr>
              <a:lvl1pPr indent="0" algn="ctr">
                <a:lnSpc>
                  <a:spcPct val="13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2935" baseline="0">
                  <a:latin typeface="Calibri Light" panose="020F0302020204030204" charset="0"/>
                  <a:ea typeface="+mn-ea"/>
                  <a:cs typeface="+mn-ea"/>
                </a:defRPr>
              </a:lvl1pPr>
              <a:lvl2pPr indent="0">
                <a:lnSpc>
                  <a:spcPct val="13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2400"/>
              </a:lvl2pPr>
              <a:lvl3pPr indent="0">
                <a:lnSpc>
                  <a:spcPct val="130000"/>
                </a:lnSpc>
                <a:spcBef>
                  <a:spcPts val="1200"/>
                </a:spcBef>
                <a:buFont typeface="Arial" panose="020B0604020202020204" pitchFamily="34" charset="0"/>
                <a:buNone/>
                <a:defRPr sz="2000"/>
              </a:lvl3pPr>
              <a:lvl4pPr indent="0">
                <a:lnSpc>
                  <a:spcPct val="130000"/>
                </a:lnSpc>
                <a:spcBef>
                  <a:spcPts val="1200"/>
                </a:spcBef>
                <a:buFont typeface="Arial" panose="020B0604020202020204" pitchFamily="34" charset="0"/>
                <a:buNone/>
              </a:lvl4pPr>
              <a:lvl5pPr indent="0">
                <a:lnSpc>
                  <a:spcPct val="130000"/>
                </a:lnSpc>
                <a:spcBef>
                  <a:spcPts val="1200"/>
                </a:spcBef>
                <a:buFont typeface="Arial" panose="020B0604020202020204" pitchFamily="34" charset="0"/>
                <a:buNone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zh-CN" altLang="en-US" b="1">
                  <a:solidFill>
                    <a:srgbClr val="FFFFFF"/>
                  </a:solidFill>
                  <a:latin typeface="Calibri" panose="020F0502020204030204" charset="0"/>
                  <a:ea typeface="等线" panose="02010600030101010101" charset="-122"/>
                  <a:cs typeface="+mn-ea"/>
                </a:rPr>
                <a:t>稳定性</a:t>
              </a:r>
              <a:endParaRPr lang="zh-CN" altLang="en-US" b="1">
                <a:solidFill>
                  <a:srgbClr val="FFFFFF"/>
                </a:solidFill>
                <a:latin typeface="Calibri" panose="020F0502020204030204" charset="0"/>
                <a:ea typeface="等线" panose="02010600030101010101" charset="-122"/>
                <a:cs typeface="+mn-ea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6"/>
              </p:custDataLst>
            </p:nvPr>
          </p:nvSpPr>
          <p:spPr>
            <a:xfrm flipH="1">
              <a:off x="835" y="5029"/>
              <a:ext cx="3977" cy="554"/>
            </a:xfrm>
            <a:prstGeom prst="rect">
              <a:avLst/>
            </a:prstGeom>
          </p:spPr>
          <p:txBody>
            <a:bodyPr vert="horz" wrap="square" lIns="90000" tIns="46800" rIns="90000" bIns="46800">
              <a:normAutofit fontScale="70000" lnSpcReduction="20000"/>
            </a:bodyPr>
            <a:lstStyle>
              <a:defPPr>
                <a:defRPr lang="zh-CN"/>
              </a:defPPr>
              <a:lvl1pPr algn="ctr">
                <a:defRPr>
                  <a:solidFill>
                    <a:srgbClr val="838383"/>
                  </a:solidFill>
                </a:defRPr>
              </a:lvl1pPr>
            </a:lstStyle>
            <a:p>
              <a:pPr algn="l"/>
              <a:r>
                <a:rPr lang="zh-CN" altLang="en-US" sz="2200">
                  <a:solidFill>
                    <a:srgbClr val="707070"/>
                  </a:solidFill>
                </a:rPr>
                <a:t>代码提交到发布时长</a:t>
              </a:r>
              <a:endParaRPr lang="zh-CN" altLang="en-US" sz="2200">
                <a:solidFill>
                  <a:srgbClr val="707070"/>
                </a:solidFill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7"/>
              </p:custDataLst>
            </p:nvPr>
          </p:nvSpPr>
          <p:spPr>
            <a:xfrm flipH="1">
              <a:off x="783" y="3767"/>
              <a:ext cx="3977" cy="554"/>
            </a:xfrm>
            <a:prstGeom prst="rect">
              <a:avLst/>
            </a:prstGeom>
          </p:spPr>
          <p:txBody>
            <a:bodyPr vert="horz" wrap="square" lIns="90000" tIns="46800" rIns="90000" bIns="46800">
              <a:normAutofit fontScale="67500" lnSpcReduction="20000"/>
            </a:bodyPr>
            <a:lstStyle>
              <a:defPPr>
                <a:defRPr lang="zh-CN"/>
              </a:defPPr>
              <a:lvl1pPr algn="ctr">
                <a:defRPr>
                  <a:solidFill>
                    <a:srgbClr val="838383"/>
                  </a:solidFill>
                </a:defRPr>
              </a:lvl1pPr>
            </a:lstStyle>
            <a:p>
              <a:pPr algn="l"/>
              <a:r>
                <a:rPr lang="zh-CN" altLang="en-US" sz="2200">
                  <a:solidFill>
                    <a:srgbClr val="707070"/>
                  </a:solidFill>
                </a:rPr>
                <a:t>发布频次</a:t>
              </a:r>
              <a:endParaRPr lang="zh-CN" altLang="en-US" sz="2200">
                <a:solidFill>
                  <a:srgbClr val="707070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8"/>
              </p:custDataLst>
            </p:nvPr>
          </p:nvSpPr>
          <p:spPr>
            <a:xfrm>
              <a:off x="6352" y="3347"/>
              <a:ext cx="4827" cy="2629"/>
            </a:xfrm>
            <a:prstGeom prst="rect">
              <a:avLst/>
            </a:prstGeom>
            <a:noFill/>
            <a:ln>
              <a:solidFill>
                <a:srgbClr val="75BDA7"/>
              </a:solidFill>
            </a:ln>
          </p:spPr>
          <p:style>
            <a:lnRef idx="2">
              <a:srgbClr val="57B7C1">
                <a:shade val="50000"/>
              </a:srgbClr>
            </a:lnRef>
            <a:fillRef idx="1">
              <a:srgbClr val="57B7C1"/>
            </a:fillRef>
            <a:effectRef idx="0">
              <a:srgbClr val="57B7C1"/>
            </a:effectRef>
            <a:fontRef idx="minor">
              <a:srgbClr val="FFFFFF"/>
            </a:fontRef>
          </p:style>
          <p:txBody>
            <a:bodyPr vert="horz" wrap="square" lIns="90000" tIns="46800" rIns="90000" bIns="46800" rtlCol="0" anchor="ctr">
              <a:normAutofit/>
            </a:bodyPr>
            <a:lstStyle/>
            <a:p>
              <a:pPr algn="ctr"/>
              <a:endParaRPr lang="zh-CN" altLang="en-US" sz="2200">
                <a:solidFill>
                  <a:srgbClr val="838383"/>
                </a:solidFill>
              </a:endParaRPr>
            </a:p>
          </p:txBody>
        </p:sp>
        <p:sp>
          <p:nvSpPr>
            <p:cNvPr id="28" name="文本框 27"/>
            <p:cNvSpPr txBox="1"/>
            <p:nvPr>
              <p:custDataLst>
                <p:tags r:id="rId9"/>
              </p:custDataLst>
            </p:nvPr>
          </p:nvSpPr>
          <p:spPr>
            <a:xfrm>
              <a:off x="7080" y="5065"/>
              <a:ext cx="3977" cy="554"/>
            </a:xfrm>
            <a:prstGeom prst="rect">
              <a:avLst/>
            </a:prstGeom>
          </p:spPr>
          <p:txBody>
            <a:bodyPr vert="horz" wrap="square" lIns="90000" tIns="46800" rIns="90000" bIns="46800">
              <a:normAutofit fontScale="70000" lnSpcReduction="20000"/>
            </a:bodyPr>
            <a:lstStyle>
              <a:defPPr>
                <a:defRPr lang="zh-CN"/>
              </a:defPPr>
              <a:lvl1pPr algn="ctr">
                <a:defRPr>
                  <a:solidFill>
                    <a:srgbClr val="838383"/>
                  </a:solidFill>
                </a:defRPr>
              </a:lvl1pPr>
            </a:lstStyle>
            <a:p>
              <a:pPr algn="l"/>
              <a:r>
                <a:rPr lang="zh-CN" altLang="en-US" sz="2200">
                  <a:solidFill>
                    <a:srgbClr val="707070"/>
                  </a:solidFill>
                </a:rPr>
                <a:t>变更失败比例</a:t>
              </a:r>
              <a:endParaRPr lang="zh-CN" altLang="en-US" sz="2200">
                <a:solidFill>
                  <a:srgbClr val="707070"/>
                </a:solidFill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10"/>
              </p:custDataLst>
            </p:nvPr>
          </p:nvSpPr>
          <p:spPr>
            <a:xfrm>
              <a:off x="7080" y="3780"/>
              <a:ext cx="3977" cy="554"/>
            </a:xfrm>
            <a:prstGeom prst="rect">
              <a:avLst/>
            </a:prstGeom>
          </p:spPr>
          <p:txBody>
            <a:bodyPr vert="horz" wrap="square" lIns="90000" tIns="46800" rIns="90000" bIns="46800">
              <a:normAutofit fontScale="65000" lnSpcReduction="20000"/>
            </a:bodyPr>
            <a:lstStyle>
              <a:defPPr>
                <a:defRPr lang="zh-CN"/>
              </a:defPPr>
              <a:lvl1pPr algn="ctr">
                <a:defRPr>
                  <a:solidFill>
                    <a:srgbClr val="838383"/>
                  </a:solidFill>
                </a:defRPr>
              </a:lvl1pPr>
            </a:lstStyle>
            <a:p>
              <a:pPr algn="l"/>
              <a:r>
                <a:rPr lang="zh-CN" altLang="en-US" sz="2200">
                  <a:solidFill>
                    <a:srgbClr val="707070"/>
                  </a:solidFill>
                </a:rPr>
                <a:t>故障恢复时长</a:t>
              </a:r>
              <a:endParaRPr lang="zh-CN" altLang="en-US" sz="2200">
                <a:solidFill>
                  <a:srgbClr val="707070"/>
                </a:solidFill>
              </a:endParaRPr>
            </a:p>
          </p:txBody>
        </p:sp>
        <p:pic>
          <p:nvPicPr>
            <p:cNvPr id="25" name="图片 24" descr="3505356"/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09" y="3646"/>
              <a:ext cx="821" cy="821"/>
            </a:xfrm>
            <a:prstGeom prst="rect">
              <a:avLst/>
            </a:prstGeom>
          </p:spPr>
        </p:pic>
        <p:pic>
          <p:nvPicPr>
            <p:cNvPr id="26" name="图片 25" descr="20254353"/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363" y="3666"/>
              <a:ext cx="780" cy="780"/>
            </a:xfrm>
            <a:prstGeom prst="rect">
              <a:avLst/>
            </a:prstGeom>
          </p:spPr>
        </p:pic>
        <p:pic>
          <p:nvPicPr>
            <p:cNvPr id="30" name="图片 29" descr="4610336"/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188" y="4688"/>
              <a:ext cx="1130" cy="1130"/>
            </a:xfrm>
            <a:prstGeom prst="rect">
              <a:avLst/>
            </a:prstGeom>
          </p:spPr>
        </p:pic>
        <p:pic>
          <p:nvPicPr>
            <p:cNvPr id="44" name="图片 43" descr="3504323"/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609" y="4837"/>
              <a:ext cx="831" cy="831"/>
            </a:xfrm>
            <a:prstGeom prst="rect">
              <a:avLst/>
            </a:prstGeom>
          </p:spPr>
        </p:pic>
      </p:grpSp>
      <p:sp>
        <p:nvSpPr>
          <p:cNvPr id="48" name="圆角矩形 47"/>
          <p:cNvSpPr/>
          <p:nvPr/>
        </p:nvSpPr>
        <p:spPr>
          <a:xfrm>
            <a:off x="7880985" y="1122680"/>
            <a:ext cx="3401060" cy="5241925"/>
          </a:xfrm>
          <a:prstGeom prst="roundRect">
            <a:avLst>
              <a:gd name="adj" fmla="val 783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8155305" y="2479675"/>
            <a:ext cx="3012440" cy="3339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自动采集</a:t>
            </a:r>
            <a:endParaRPr lang="zh-CN" altLang="en-US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构建周期</a:t>
            </a:r>
            <a:endParaRPr lang="en-US" altLang="zh-CN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构建成功次数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构建失败次数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构建失败率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失败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恢复时间</a:t>
            </a:r>
            <a:endParaRPr lang="en-US" altLang="zh-CN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endParaRPr lang="zh-CN" altLang="en-US" sz="1400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8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人工收集 </a:t>
            </a:r>
            <a:r>
              <a:rPr lang="en-US" altLang="zh-CN" sz="18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or </a:t>
            </a:r>
            <a:r>
              <a:rPr lang="zh-CN" altLang="en-US" sz="18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电子流程</a:t>
            </a:r>
            <a:endParaRPr lang="zh-CN" altLang="en-US" sz="1800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发布频次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变更失败次数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变更失败比例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故障恢复时长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153400" y="1530985"/>
            <a:ext cx="2894965" cy="61849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7863840" y="1583690"/>
            <a:ext cx="3484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 algn="l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0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持续交付，分工采集</a:t>
            </a:r>
            <a:endParaRPr lang="zh-CN" altLang="en-US" sz="2000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9"/>
            </p:custDataLst>
          </p:nvPr>
        </p:nvGraphicFramePr>
        <p:xfrm>
          <a:off x="687705" y="3790950"/>
          <a:ext cx="673608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245"/>
                <a:gridCol w="1344295"/>
                <a:gridCol w="895350"/>
                <a:gridCol w="832485"/>
                <a:gridCol w="962025"/>
                <a:gridCol w="112268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项目名称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平均构建周期(秒)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构建成功次数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构建失败次数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构建失败率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200"/>
                        <a:t>平均失败恢复时长(分钟)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aliyumsmsclient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/>
                        <a:t>35.68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/>
                        <a:t>1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/>
                        <a:t>0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200"/>
                        <a:t>0%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AreaCellMatchTool4J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/>
                        <a:t>176.20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/>
                        <a:t>69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/>
                        <a:t>0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/>
                        <a:t>0</a:t>
                      </a:r>
                      <a:r>
                        <a:rPr lang="en-US" altLang="zh-CN" sz="1200"/>
                        <a:t>%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ym typeface="+mn-ea"/>
                        </a:rPr>
                        <a:t>AreaStat4J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/>
                        <a:t>216.14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/>
                        <a:t>44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/>
                        <a:t>0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/>
                        <a:t>0</a:t>
                      </a:r>
                      <a:r>
                        <a:rPr lang="en-US" altLang="zh-CN" sz="1200"/>
                        <a:t>%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bigdata-common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/>
                        <a:t>59.31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/>
                        <a:t>13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/>
                        <a:t>22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/>
                        <a:t>62</a:t>
                      </a:r>
                      <a:r>
                        <a:rPr lang="en-US" altLang="zh-CN" sz="1200"/>
                        <a:t>.</a:t>
                      </a:r>
                      <a:r>
                        <a:rPr lang="zh-CN" altLang="en-US" sz="1200"/>
                        <a:t>86</a:t>
                      </a:r>
                      <a:r>
                        <a:rPr lang="en-US" altLang="zh-CN" sz="1200"/>
                        <a:t>%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/>
                        <a:t>3.67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bigdata-ecirsrp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/>
                        <a:t>147.45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/>
                        <a:t>4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/>
                        <a:t>0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/>
                        <a:t>0</a:t>
                      </a:r>
                      <a:r>
                        <a:rPr lang="en-US" altLang="zh-CN" sz="1200"/>
                        <a:t>%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endParaRPr lang="zh-CN" altLang="en-US" sz="1200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bigdata-optimization-3d_mimo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/>
                        <a:t>52.9</a:t>
                      </a: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/>
                        <a:t>16</a:t>
                      </a:r>
                      <a:endParaRPr lang="zh-CN" altLang="en-US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200"/>
                        <a:t>4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1200"/>
                        <a:t>2</a:t>
                      </a:r>
                      <a:r>
                        <a:rPr lang="zh-CN" altLang="en-US" sz="1200"/>
                        <a:t>0</a:t>
                      </a:r>
                      <a:r>
                        <a:rPr lang="en-US" altLang="zh-CN" sz="1200"/>
                        <a:t>%</a:t>
                      </a:r>
                      <a:endParaRPr lang="en-US" altLang="zh-CN" sz="12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zh-CN" altLang="en-US" sz="1200"/>
                        <a:t>1887.14</a:t>
                      </a:r>
                      <a:endParaRPr lang="zh-CN" altLang="en-US" sz="12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混乱之墙</a:t>
            </a:r>
            <a:endParaRPr lang="zh-CN" altLang="en-US"/>
          </a:p>
        </p:txBody>
      </p:sp>
      <p:pic>
        <p:nvPicPr>
          <p:cNvPr id="3" name="图片 2" descr="砖墙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57764"/>
          <a:stretch>
            <a:fillRect/>
          </a:stretch>
        </p:blipFill>
        <p:spPr>
          <a:xfrm>
            <a:off x="5219065" y="1379220"/>
            <a:ext cx="1419860" cy="4791075"/>
          </a:xfrm>
          <a:prstGeom prst="rect">
            <a:avLst/>
          </a:prstGeom>
        </p:spPr>
      </p:pic>
      <p:pic>
        <p:nvPicPr>
          <p:cNvPr id="10" name="图片 9" descr="开发人员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825" y="3105150"/>
            <a:ext cx="2531110" cy="18916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71675" y="1379220"/>
            <a:ext cx="117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spc="150">
                <a:solidFill>
                  <a:schemeClr val="tx1"/>
                </a:solidFill>
                <a:uFillTx/>
              </a:rPr>
              <a:t>开发人员</a:t>
            </a:r>
            <a:endParaRPr lang="zh-CN" altLang="en-US" b="1" spc="150">
              <a:solidFill>
                <a:schemeClr val="tx1"/>
              </a:solidFill>
              <a:uFillTx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14360" y="1379220"/>
            <a:ext cx="117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spc="150">
                <a:solidFill>
                  <a:schemeClr val="tx1"/>
                </a:solidFill>
                <a:uFillTx/>
              </a:rPr>
              <a:t>运维</a:t>
            </a:r>
            <a:r>
              <a:rPr lang="zh-CN" altLang="en-US" b="1" spc="150">
                <a:solidFill>
                  <a:schemeClr val="tx1"/>
                </a:solidFill>
                <a:uFillTx/>
              </a:rPr>
              <a:t>人员</a:t>
            </a:r>
            <a:endParaRPr lang="zh-CN" altLang="en-US" b="1" spc="150">
              <a:solidFill>
                <a:schemeClr val="tx1"/>
              </a:solidFill>
              <a:uFillTx/>
            </a:endParaRPr>
          </a:p>
        </p:txBody>
      </p:sp>
      <p:pic>
        <p:nvPicPr>
          <p:cNvPr id="14" name="图片 13" descr="运维人员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860" y="2864485"/>
            <a:ext cx="2435225" cy="2372995"/>
          </a:xfrm>
          <a:prstGeom prst="rect">
            <a:avLst/>
          </a:prstGeom>
        </p:spPr>
      </p:pic>
      <p:sp>
        <p:nvSpPr>
          <p:cNvPr id="15" name="云形标注 14"/>
          <p:cNvSpPr/>
          <p:nvPr/>
        </p:nvSpPr>
        <p:spPr>
          <a:xfrm>
            <a:off x="248920" y="2004060"/>
            <a:ext cx="1804670" cy="1161415"/>
          </a:xfrm>
          <a:prstGeom prst="cloudCallout">
            <a:avLst>
              <a:gd name="adj1" fmla="val 64743"/>
              <a:gd name="adj2" fmla="val 76243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pc="150">
                <a:solidFill>
                  <a:schemeClr val="tx1"/>
                </a:solidFill>
                <a:uFillTx/>
              </a:rPr>
              <a:t>开发完了，赶紧上线。</a:t>
            </a:r>
            <a:endParaRPr lang="zh-CN" altLang="en-US" sz="1400" spc="150">
              <a:solidFill>
                <a:schemeClr val="tx1"/>
              </a:solidFill>
              <a:uFillTx/>
            </a:endParaRPr>
          </a:p>
        </p:txBody>
      </p:sp>
      <p:sp>
        <p:nvSpPr>
          <p:cNvPr id="17" name="云形标注 16"/>
          <p:cNvSpPr/>
          <p:nvPr/>
        </p:nvSpPr>
        <p:spPr>
          <a:xfrm>
            <a:off x="248920" y="3615055"/>
            <a:ext cx="1804670" cy="1161415"/>
          </a:xfrm>
          <a:prstGeom prst="cloudCallout">
            <a:avLst>
              <a:gd name="adj1" fmla="val 63054"/>
              <a:gd name="adj2" fmla="val 25123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pc="150">
                <a:solidFill>
                  <a:schemeClr val="tx1"/>
                </a:solidFill>
                <a:uFillTx/>
              </a:rPr>
              <a:t>运维水平真差，连问题反馈都不会。</a:t>
            </a:r>
            <a:endParaRPr lang="zh-CN" altLang="en-US" sz="1400" spc="150">
              <a:solidFill>
                <a:schemeClr val="tx1"/>
              </a:solidFill>
              <a:uFillTx/>
            </a:endParaRPr>
          </a:p>
        </p:txBody>
      </p:sp>
      <p:sp>
        <p:nvSpPr>
          <p:cNvPr id="18" name="云形标注 17"/>
          <p:cNvSpPr/>
          <p:nvPr/>
        </p:nvSpPr>
        <p:spPr>
          <a:xfrm>
            <a:off x="248920" y="5237480"/>
            <a:ext cx="1804670" cy="1161415"/>
          </a:xfrm>
          <a:prstGeom prst="cloudCallout">
            <a:avLst>
              <a:gd name="adj1" fmla="val 68226"/>
              <a:gd name="adj2" fmla="val -70721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pc="150">
                <a:solidFill>
                  <a:schemeClr val="tx1"/>
                </a:solidFill>
                <a:uFillTx/>
              </a:rPr>
              <a:t>心累，开发还要做运维。</a:t>
            </a:r>
            <a:endParaRPr lang="zh-CN" altLang="en-US" sz="1400" spc="150">
              <a:solidFill>
                <a:schemeClr val="tx1"/>
              </a:solidFill>
              <a:uFillTx/>
            </a:endParaRPr>
          </a:p>
        </p:txBody>
      </p:sp>
      <p:sp>
        <p:nvSpPr>
          <p:cNvPr id="19" name="云形标注 18"/>
          <p:cNvSpPr/>
          <p:nvPr/>
        </p:nvSpPr>
        <p:spPr>
          <a:xfrm>
            <a:off x="9921240" y="1795145"/>
            <a:ext cx="1804670" cy="1161415"/>
          </a:xfrm>
          <a:prstGeom prst="cloudCallout">
            <a:avLst>
              <a:gd name="adj1" fmla="val -79767"/>
              <a:gd name="adj2" fmla="val 63231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pc="150">
                <a:solidFill>
                  <a:schemeClr val="tx1"/>
                </a:solidFill>
                <a:uFillTx/>
              </a:rPr>
              <a:t>又要上线了，希望不用通宵。</a:t>
            </a:r>
            <a:endParaRPr lang="zh-CN" altLang="en-US" sz="1400" spc="150">
              <a:solidFill>
                <a:schemeClr val="tx1"/>
              </a:solidFill>
              <a:uFillTx/>
            </a:endParaRPr>
          </a:p>
        </p:txBody>
      </p:sp>
      <p:sp>
        <p:nvSpPr>
          <p:cNvPr id="20" name="云形标注 19"/>
          <p:cNvSpPr/>
          <p:nvPr/>
        </p:nvSpPr>
        <p:spPr>
          <a:xfrm>
            <a:off x="9980295" y="3331845"/>
            <a:ext cx="1804670" cy="1161415"/>
          </a:xfrm>
          <a:prstGeom prst="cloudCallout">
            <a:avLst>
              <a:gd name="adj1" fmla="val -87966"/>
              <a:gd name="adj2" fmla="val -3307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pc="150">
                <a:solidFill>
                  <a:schemeClr val="tx1"/>
                </a:solidFill>
                <a:uFillTx/>
              </a:rPr>
              <a:t>系统太不稳定了，老出问题，还无法监测。</a:t>
            </a:r>
            <a:endParaRPr lang="zh-CN" altLang="en-US" sz="1400" spc="150">
              <a:solidFill>
                <a:schemeClr val="tx1"/>
              </a:solidFill>
              <a:uFillTx/>
            </a:endParaRPr>
          </a:p>
        </p:txBody>
      </p:sp>
      <p:sp>
        <p:nvSpPr>
          <p:cNvPr id="21" name="云形标注 20"/>
          <p:cNvSpPr/>
          <p:nvPr/>
        </p:nvSpPr>
        <p:spPr>
          <a:xfrm>
            <a:off x="9921240" y="4862195"/>
            <a:ext cx="1804670" cy="1161415"/>
          </a:xfrm>
          <a:prstGeom prst="cloudCallout">
            <a:avLst>
              <a:gd name="adj1" fmla="val -83743"/>
              <a:gd name="adj2" fmla="val -50656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spc="150">
                <a:solidFill>
                  <a:schemeClr val="tx1"/>
                </a:solidFill>
                <a:uFillTx/>
              </a:rPr>
              <a:t>要检查的东西真多，低级工作真没意思。</a:t>
            </a:r>
            <a:endParaRPr lang="zh-CN" altLang="en-US" sz="1400" spc="15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K8S</a:t>
            </a:r>
            <a:r>
              <a:rPr lang="zh-CN" altLang="en-US"/>
              <a:t> </a:t>
            </a:r>
            <a:r>
              <a:rPr lang="en-US" altLang="zh-CN"/>
              <a:t>+ </a:t>
            </a:r>
            <a:r>
              <a:rPr lang="zh-CN" altLang="en-US"/>
              <a:t>金丝雀发布</a:t>
            </a:r>
            <a:r>
              <a:rPr lang="en-US" altLang="zh-CN">
                <a:sym typeface="+mn-ea"/>
              </a:rPr>
              <a:t> + </a:t>
            </a:r>
            <a:r>
              <a:rPr lang="zh-CN" altLang="en-US">
                <a:sym typeface="+mn-ea"/>
              </a:rPr>
              <a:t>一键部署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906780" y="1247140"/>
            <a:ext cx="2808000" cy="835025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en-US" altLang="zh-CN" sz="2000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K8S</a:t>
            </a:r>
            <a:r>
              <a:rPr lang="zh-CN" altLang="en-US" sz="2000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容器化部署</a:t>
            </a:r>
            <a:endParaRPr lang="zh-CN" altLang="en-US" sz="2000" b="1" spc="3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906780" y="2298065"/>
            <a:ext cx="2808605" cy="978535"/>
          </a:xfrm>
          <a:prstGeom prst="rect">
            <a:avLst/>
          </a:prstGeom>
        </p:spPr>
        <p:txBody>
          <a:bodyPr wrap="square" lIns="91440" tIns="45720" rIns="91440" bIns="45720">
            <a:normAutofit lnSpcReduction="20000"/>
          </a:bodyPr>
          <a:p>
            <a:pPr algn="ctr">
              <a:lnSpc>
                <a:spcPct val="120000"/>
              </a:lnSpc>
            </a:pP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环境隔离</a:t>
            </a: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应用隔离</a:t>
            </a: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弹性扩容</a:t>
            </a: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服务治理</a:t>
            </a: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4677410" y="1247140"/>
            <a:ext cx="2808000" cy="835025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2000" b="1" spc="3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金丝雀发布</a:t>
            </a:r>
            <a:endParaRPr lang="zh-CN" altLang="en-US" sz="2000" b="1" spc="3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>
            <p:custDataLst>
              <p:tags r:id="rId4"/>
            </p:custDataLst>
          </p:nvPr>
        </p:nvSpPr>
        <p:spPr>
          <a:xfrm>
            <a:off x="4678045" y="2298065"/>
            <a:ext cx="2807335" cy="978535"/>
          </a:xfrm>
          <a:prstGeom prst="rect">
            <a:avLst/>
          </a:prstGeom>
        </p:spPr>
        <p:txBody>
          <a:bodyPr wrap="square" lIns="91440" tIns="45720" rIns="91440" bIns="4572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预生产</a:t>
            </a: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2/8</a:t>
            </a: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</a:t>
            </a: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A/B</a:t>
            </a: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</a:t>
            </a: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8391525" y="1247140"/>
            <a:ext cx="2808000" cy="835025"/>
          </a:xfrm>
          <a:prstGeom prst="rect">
            <a:avLst/>
          </a:pr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2000" b="1" spc="3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一键部署</a:t>
            </a:r>
            <a:endParaRPr lang="zh-CN" altLang="en-US" sz="2000" b="1" spc="3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8392160" y="2298065"/>
            <a:ext cx="2807335" cy="978535"/>
          </a:xfrm>
          <a:prstGeom prst="rect">
            <a:avLst/>
          </a:prstGeom>
        </p:spPr>
        <p:txBody>
          <a:bodyPr wrap="square" lIns="91440" tIns="45720" rIns="91440" bIns="4572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封装过程</a:t>
            </a: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简化操作</a:t>
            </a: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400" spc="15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减少人工干预</a:t>
            </a:r>
            <a:endParaRPr lang="zh-CN" altLang="en-US" sz="1400" spc="15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6455" y="3535680"/>
            <a:ext cx="878205" cy="2627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p>
            <a:pPr algn="ctr" fontAlgn="ctr"/>
            <a:r>
              <a:rPr lang="en-US" altLang="zh-CN">
                <a:solidFill>
                  <a:schemeClr val="accent1"/>
                </a:solidFill>
              </a:rPr>
              <a:t>Node1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63725" y="3535680"/>
            <a:ext cx="878205" cy="2627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p>
            <a:pPr algn="ctr" fontAlgn="ctr"/>
            <a:r>
              <a:rPr lang="en-US" altLang="zh-CN">
                <a:solidFill>
                  <a:schemeClr val="accent1"/>
                </a:solidFill>
              </a:rPr>
              <a:t>Node2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875280" y="3535680"/>
            <a:ext cx="878205" cy="2627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 anchorCtr="0"/>
          <a:p>
            <a:pPr algn="ctr" fontAlgn="ctr"/>
            <a:r>
              <a:rPr lang="en-US" altLang="zh-CN">
                <a:solidFill>
                  <a:schemeClr val="accent1"/>
                </a:solidFill>
              </a:rPr>
              <a:t>Node3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89915" y="3799205"/>
            <a:ext cx="3425825" cy="8782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Namespace1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986155" y="4112260"/>
            <a:ext cx="628650" cy="4559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pod1</a:t>
            </a:r>
            <a:endParaRPr lang="en-US" altLang="zh-CN" sz="1400"/>
          </a:p>
        </p:txBody>
      </p:sp>
      <p:sp>
        <p:nvSpPr>
          <p:cNvPr id="37" name="圆角矩形 36"/>
          <p:cNvSpPr/>
          <p:nvPr/>
        </p:nvSpPr>
        <p:spPr>
          <a:xfrm>
            <a:off x="1988185" y="4112260"/>
            <a:ext cx="628650" cy="4559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pod2</a:t>
            </a:r>
            <a:endParaRPr lang="en-US" altLang="zh-CN" sz="1400"/>
          </a:p>
        </p:txBody>
      </p:sp>
      <p:sp>
        <p:nvSpPr>
          <p:cNvPr id="38" name="圆角矩形 37"/>
          <p:cNvSpPr/>
          <p:nvPr/>
        </p:nvSpPr>
        <p:spPr>
          <a:xfrm>
            <a:off x="2999740" y="4112260"/>
            <a:ext cx="628650" cy="4559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pod3</a:t>
            </a:r>
            <a:endParaRPr lang="en-US" altLang="zh-CN" sz="1400"/>
          </a:p>
        </p:txBody>
      </p:sp>
      <p:sp>
        <p:nvSpPr>
          <p:cNvPr id="39" name="矩形 38"/>
          <p:cNvSpPr/>
          <p:nvPr/>
        </p:nvSpPr>
        <p:spPr>
          <a:xfrm>
            <a:off x="589280" y="4897120"/>
            <a:ext cx="3425825" cy="8782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p>
            <a:pPr algn="ctr"/>
            <a:r>
              <a:rPr lang="en-US" altLang="zh-CN">
                <a:solidFill>
                  <a:schemeClr val="tx1"/>
                </a:solidFill>
              </a:rPr>
              <a:t>Namespace2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985520" y="5210175"/>
            <a:ext cx="628650" cy="4559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pod4</a:t>
            </a:r>
            <a:endParaRPr lang="en-US" altLang="zh-CN" sz="1400"/>
          </a:p>
        </p:txBody>
      </p:sp>
      <p:sp>
        <p:nvSpPr>
          <p:cNvPr id="55" name="圆角矩形 54"/>
          <p:cNvSpPr/>
          <p:nvPr/>
        </p:nvSpPr>
        <p:spPr>
          <a:xfrm>
            <a:off x="1987550" y="5210175"/>
            <a:ext cx="628650" cy="4559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pod5</a:t>
            </a:r>
            <a:endParaRPr lang="en-US" altLang="zh-CN" sz="1400"/>
          </a:p>
        </p:txBody>
      </p:sp>
      <p:sp>
        <p:nvSpPr>
          <p:cNvPr id="56" name="圆角矩形 55"/>
          <p:cNvSpPr/>
          <p:nvPr/>
        </p:nvSpPr>
        <p:spPr>
          <a:xfrm>
            <a:off x="2999105" y="5210175"/>
            <a:ext cx="628650" cy="4559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pod6</a:t>
            </a:r>
            <a:endParaRPr lang="en-US" altLang="zh-CN" sz="1400"/>
          </a:p>
        </p:txBody>
      </p:sp>
      <p:sp>
        <p:nvSpPr>
          <p:cNvPr id="58" name="椭圆 57"/>
          <p:cNvSpPr/>
          <p:nvPr/>
        </p:nvSpPr>
        <p:spPr>
          <a:xfrm>
            <a:off x="8756015" y="3799205"/>
            <a:ext cx="691515" cy="6915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下载镜像</a:t>
            </a:r>
            <a:endParaRPr lang="zh-CN" altLang="en-US" sz="1200"/>
          </a:p>
        </p:txBody>
      </p:sp>
      <p:sp>
        <p:nvSpPr>
          <p:cNvPr id="59" name="椭圆 58"/>
          <p:cNvSpPr/>
          <p:nvPr/>
        </p:nvSpPr>
        <p:spPr>
          <a:xfrm>
            <a:off x="10179050" y="3799205"/>
            <a:ext cx="691515" cy="6915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一键</a:t>
            </a:r>
            <a:r>
              <a:rPr lang="zh-CN" altLang="en-US" sz="1200"/>
              <a:t>上传私仓</a:t>
            </a:r>
            <a:endParaRPr lang="zh-CN" altLang="en-US" sz="1200"/>
          </a:p>
        </p:txBody>
      </p:sp>
      <p:sp>
        <p:nvSpPr>
          <p:cNvPr id="60" name="椭圆 59"/>
          <p:cNvSpPr/>
          <p:nvPr/>
        </p:nvSpPr>
        <p:spPr>
          <a:xfrm>
            <a:off x="10179050" y="4905375"/>
            <a:ext cx="691515" cy="6915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一键部署</a:t>
            </a:r>
            <a:endParaRPr lang="zh-CN" altLang="en-US" sz="1200"/>
          </a:p>
        </p:txBody>
      </p:sp>
      <p:sp>
        <p:nvSpPr>
          <p:cNvPr id="61" name="椭圆 60"/>
          <p:cNvSpPr/>
          <p:nvPr/>
        </p:nvSpPr>
        <p:spPr>
          <a:xfrm>
            <a:off x="8756015" y="4914265"/>
            <a:ext cx="691515" cy="6915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验收</a:t>
            </a:r>
            <a:r>
              <a:rPr lang="zh-CN" altLang="en-US" sz="1200"/>
              <a:t>测试</a:t>
            </a:r>
            <a:endParaRPr lang="zh-CN" altLang="en-US" sz="1200"/>
          </a:p>
        </p:txBody>
      </p:sp>
      <p:sp>
        <p:nvSpPr>
          <p:cNvPr id="65" name="右箭头 64"/>
          <p:cNvSpPr/>
          <p:nvPr/>
        </p:nvSpPr>
        <p:spPr>
          <a:xfrm>
            <a:off x="9708515" y="4064000"/>
            <a:ext cx="174625" cy="19558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右箭头 65"/>
          <p:cNvSpPr/>
          <p:nvPr/>
        </p:nvSpPr>
        <p:spPr>
          <a:xfrm rot="5400000">
            <a:off x="10437495" y="4622800"/>
            <a:ext cx="174625" cy="19558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右箭头 66"/>
          <p:cNvSpPr/>
          <p:nvPr/>
        </p:nvSpPr>
        <p:spPr>
          <a:xfrm rot="10800000">
            <a:off x="9708515" y="5153025"/>
            <a:ext cx="174625" cy="19558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5137785" y="3799205"/>
            <a:ext cx="2086610" cy="2097405"/>
            <a:chOff x="14059" y="2469"/>
            <a:chExt cx="3286" cy="3303"/>
          </a:xfrm>
        </p:grpSpPr>
        <p:sp>
          <p:nvSpPr>
            <p:cNvPr id="30" name="矩形 29"/>
            <p:cNvSpPr/>
            <p:nvPr/>
          </p:nvSpPr>
          <p:spPr>
            <a:xfrm>
              <a:off x="14706" y="2469"/>
              <a:ext cx="1934" cy="5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service</a:t>
              </a:r>
              <a:endParaRPr lang="en-US" altLang="zh-CN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14059" y="4020"/>
              <a:ext cx="690" cy="6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V1</a:t>
              </a:r>
              <a:endParaRPr lang="en-US" altLang="zh-CN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6655" y="4020"/>
              <a:ext cx="690" cy="68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V2</a:t>
              </a:r>
              <a:endParaRPr lang="en-US" altLang="zh-CN" sz="1400"/>
            </a:p>
          </p:txBody>
        </p:sp>
        <p:cxnSp>
          <p:nvCxnSpPr>
            <p:cNvPr id="4" name="肘形连接符 3"/>
            <p:cNvCxnSpPr>
              <a:stCxn id="3" idx="0"/>
              <a:endCxn id="30" idx="2"/>
            </p:cNvCxnSpPr>
            <p:nvPr/>
          </p:nvCxnSpPr>
          <p:spPr>
            <a:xfrm rot="16200000">
              <a:off x="14555" y="2902"/>
              <a:ext cx="968" cy="1269"/>
            </a:xfrm>
            <a:prstGeom prst="bentConnector3">
              <a:avLst>
                <a:gd name="adj1" fmla="val 50052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肘形连接符 4"/>
            <p:cNvCxnSpPr>
              <a:stCxn id="32" idx="0"/>
              <a:endCxn id="30" idx="2"/>
            </p:cNvCxnSpPr>
            <p:nvPr/>
          </p:nvCxnSpPr>
          <p:spPr>
            <a:xfrm rot="16200000" flipV="1">
              <a:off x="15853" y="2873"/>
              <a:ext cx="968" cy="1327"/>
            </a:xfrm>
            <a:prstGeom prst="bentConnector3">
              <a:avLst>
                <a:gd name="adj1" fmla="val 50052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圆角矩形 5"/>
            <p:cNvSpPr/>
            <p:nvPr/>
          </p:nvSpPr>
          <p:spPr>
            <a:xfrm>
              <a:off x="14068" y="5092"/>
              <a:ext cx="690" cy="68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V3</a:t>
              </a:r>
              <a:endParaRPr lang="en-US" altLang="zh-CN" sz="1400"/>
            </a:p>
          </p:txBody>
        </p:sp>
        <p:cxnSp>
          <p:nvCxnSpPr>
            <p:cNvPr id="7" name="直接箭头连接符 6"/>
            <p:cNvCxnSpPr>
              <a:stCxn id="6" idx="0"/>
              <a:endCxn id="3" idx="2"/>
            </p:cNvCxnSpPr>
            <p:nvPr/>
          </p:nvCxnSpPr>
          <p:spPr>
            <a:xfrm flipH="1" flipV="1">
              <a:off x="14404" y="4700"/>
              <a:ext cx="9" cy="39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14559" y="3319"/>
              <a:ext cx="952" cy="4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0%</a:t>
              </a:r>
              <a:endParaRPr lang="en-US" altLang="zh-CN" sz="12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5893" y="3319"/>
              <a:ext cx="847" cy="4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p>
              <a:r>
                <a:rPr lang="en-US" altLang="zh-CN" sz="1200"/>
                <a:t>100%</a:t>
              </a:r>
              <a:endParaRPr lang="en-US" altLang="zh-CN" sz="12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K8S</a:t>
            </a:r>
            <a:r>
              <a:rPr lang="zh-CN" altLang="en-US"/>
              <a:t>容器化部署 </a:t>
            </a:r>
            <a:r>
              <a:rPr lang="en-US" altLang="zh-CN"/>
              <a:t>+ istio</a:t>
            </a:r>
            <a:r>
              <a:rPr lang="zh-CN" altLang="en-US"/>
              <a:t>服务网格</a:t>
            </a:r>
            <a:endParaRPr lang="zh-CN" altLang="en-US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4548" y="1096010"/>
            <a:ext cx="5269865" cy="5227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圆角矩形 3"/>
          <p:cNvSpPr/>
          <p:nvPr/>
        </p:nvSpPr>
        <p:spPr>
          <a:xfrm>
            <a:off x="1014730" y="1143000"/>
            <a:ext cx="4030345" cy="5276850"/>
          </a:xfrm>
          <a:prstGeom prst="roundRect">
            <a:avLst>
              <a:gd name="adj" fmla="val 783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05585" y="1303655"/>
            <a:ext cx="2734945" cy="5222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en-US" altLang="zh-CN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K8S</a:t>
            </a:r>
            <a:r>
              <a:rPr lang="zh-CN" altLang="en-US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优点</a:t>
            </a:r>
            <a:endParaRPr lang="zh-CN" altLang="en-US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故障迁移</a:t>
            </a:r>
            <a:endParaRPr lang="en-US" altLang="zh-CN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资源调度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资源隔离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弹性扩容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自动修复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en-US" altLang="zh-CN" sz="1800" b="1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istio</a:t>
            </a:r>
            <a:r>
              <a:rPr lang="zh-CN" altLang="en-US" sz="1800" b="1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优点</a:t>
            </a:r>
            <a:endParaRPr lang="en-US" altLang="zh-CN" sz="1800" b="1" spc="15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服务治理解耦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可观测性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流量控制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安全性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8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给我们带来的改变</a:t>
            </a:r>
            <a:endParaRPr lang="zh-CN" altLang="en-US" sz="1800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高可用性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负载均衡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服务治理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金丝雀发布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金丝雀发布</a:t>
            </a:r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4361180" y="1475740"/>
            <a:ext cx="2080895" cy="1417320"/>
            <a:chOff x="14068" y="2109"/>
            <a:chExt cx="3277" cy="2232"/>
          </a:xfrm>
        </p:grpSpPr>
        <p:sp>
          <p:nvSpPr>
            <p:cNvPr id="19" name="矩形 18"/>
            <p:cNvSpPr/>
            <p:nvPr/>
          </p:nvSpPr>
          <p:spPr>
            <a:xfrm>
              <a:off x="14706" y="2109"/>
              <a:ext cx="1934" cy="5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service</a:t>
              </a:r>
              <a:endParaRPr lang="en-US" altLang="zh-CN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6655" y="3660"/>
              <a:ext cx="690" cy="68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V2</a:t>
              </a:r>
              <a:endParaRPr lang="en-US" altLang="zh-CN" sz="1400"/>
            </a:p>
          </p:txBody>
        </p:sp>
        <p:cxnSp>
          <p:nvCxnSpPr>
            <p:cNvPr id="22" name="肘形连接符 21"/>
            <p:cNvCxnSpPr>
              <a:stCxn id="20" idx="0"/>
              <a:endCxn id="19" idx="2"/>
            </p:cNvCxnSpPr>
            <p:nvPr/>
          </p:nvCxnSpPr>
          <p:spPr>
            <a:xfrm rot="16200000">
              <a:off x="14554" y="2532"/>
              <a:ext cx="968" cy="1269"/>
            </a:xfrm>
            <a:prstGeom prst="bentConnector3">
              <a:avLst>
                <a:gd name="adj1" fmla="val 50052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21" idx="0"/>
              <a:endCxn id="19" idx="2"/>
            </p:cNvCxnSpPr>
            <p:nvPr/>
          </p:nvCxnSpPr>
          <p:spPr>
            <a:xfrm rot="16200000" flipV="1">
              <a:off x="15853" y="2504"/>
              <a:ext cx="968" cy="1327"/>
            </a:xfrm>
            <a:prstGeom prst="bentConnector3">
              <a:avLst>
                <a:gd name="adj1" fmla="val 50052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圆角矩形 23"/>
            <p:cNvSpPr/>
            <p:nvPr/>
          </p:nvSpPr>
          <p:spPr>
            <a:xfrm>
              <a:off x="14068" y="3661"/>
              <a:ext cx="690" cy="68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V3</a:t>
              </a:r>
              <a:endParaRPr lang="en-US" altLang="zh-CN" sz="14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559" y="2869"/>
              <a:ext cx="952" cy="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000"/>
                <a:t>验收</a:t>
              </a:r>
              <a:endParaRPr lang="zh-CN" altLang="en-US" sz="1000"/>
            </a:p>
            <a:p>
              <a:pPr algn="ctr"/>
              <a:r>
                <a:rPr lang="zh-CN" altLang="en-US" sz="1000"/>
                <a:t>测试</a:t>
              </a:r>
              <a:endParaRPr lang="zh-CN" altLang="en-US" sz="10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5893" y="2869"/>
              <a:ext cx="847" cy="6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000"/>
                <a:t>真实用户</a:t>
              </a:r>
              <a:endParaRPr lang="zh-CN" altLang="en-US" sz="10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72540" y="1475740"/>
            <a:ext cx="2086610" cy="2097405"/>
            <a:chOff x="14059" y="2469"/>
            <a:chExt cx="3286" cy="3303"/>
          </a:xfrm>
        </p:grpSpPr>
        <p:sp>
          <p:nvSpPr>
            <p:cNvPr id="30" name="矩形 29"/>
            <p:cNvSpPr/>
            <p:nvPr/>
          </p:nvSpPr>
          <p:spPr>
            <a:xfrm>
              <a:off x="14706" y="2469"/>
              <a:ext cx="1934" cy="5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service</a:t>
              </a:r>
              <a:endParaRPr lang="en-US" altLang="zh-CN"/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4059" y="4020"/>
              <a:ext cx="690" cy="68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V1</a:t>
              </a:r>
              <a:endParaRPr lang="en-US" altLang="zh-CN" sz="140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6655" y="4020"/>
              <a:ext cx="690" cy="68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V2</a:t>
              </a:r>
              <a:endParaRPr lang="en-US" altLang="zh-CN" sz="1400"/>
            </a:p>
          </p:txBody>
        </p:sp>
        <p:cxnSp>
          <p:nvCxnSpPr>
            <p:cNvPr id="33" name="肘形连接符 32"/>
            <p:cNvCxnSpPr>
              <a:stCxn id="31" idx="0"/>
              <a:endCxn id="30" idx="2"/>
            </p:cNvCxnSpPr>
            <p:nvPr/>
          </p:nvCxnSpPr>
          <p:spPr>
            <a:xfrm rot="16200000">
              <a:off x="14555" y="2902"/>
              <a:ext cx="968" cy="1269"/>
            </a:xfrm>
            <a:prstGeom prst="bentConnector3">
              <a:avLst>
                <a:gd name="adj1" fmla="val 50052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肘形连接符 33"/>
            <p:cNvCxnSpPr>
              <a:stCxn id="32" idx="0"/>
              <a:endCxn id="30" idx="2"/>
            </p:cNvCxnSpPr>
            <p:nvPr/>
          </p:nvCxnSpPr>
          <p:spPr>
            <a:xfrm rot="16200000" flipV="1">
              <a:off x="15853" y="2873"/>
              <a:ext cx="968" cy="1327"/>
            </a:xfrm>
            <a:prstGeom prst="bentConnector3">
              <a:avLst>
                <a:gd name="adj1" fmla="val 50052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圆角矩形 34"/>
            <p:cNvSpPr/>
            <p:nvPr/>
          </p:nvSpPr>
          <p:spPr>
            <a:xfrm>
              <a:off x="14068" y="5092"/>
              <a:ext cx="690" cy="68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V3</a:t>
              </a:r>
              <a:endParaRPr lang="en-US" altLang="zh-CN" sz="1400"/>
            </a:p>
          </p:txBody>
        </p:sp>
        <p:cxnSp>
          <p:nvCxnSpPr>
            <p:cNvPr id="36" name="直接箭头连接符 35"/>
            <p:cNvCxnSpPr>
              <a:stCxn id="35" idx="0"/>
              <a:endCxn id="31" idx="2"/>
            </p:cNvCxnSpPr>
            <p:nvPr/>
          </p:nvCxnSpPr>
          <p:spPr>
            <a:xfrm flipH="1" flipV="1">
              <a:off x="14404" y="4700"/>
              <a:ext cx="9" cy="39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14559" y="3319"/>
              <a:ext cx="952" cy="4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0%</a:t>
              </a:r>
              <a:endParaRPr lang="en-US" altLang="zh-CN" sz="120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893" y="3319"/>
              <a:ext cx="847" cy="4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p>
              <a:r>
                <a:rPr lang="en-US" altLang="zh-CN" sz="1200"/>
                <a:t>100%</a:t>
              </a:r>
              <a:endParaRPr lang="en-US" altLang="zh-CN" sz="120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355465" y="4335145"/>
            <a:ext cx="2086610" cy="1417320"/>
            <a:chOff x="14059" y="2469"/>
            <a:chExt cx="3286" cy="2232"/>
          </a:xfrm>
        </p:grpSpPr>
        <p:sp>
          <p:nvSpPr>
            <p:cNvPr id="40" name="矩形 39"/>
            <p:cNvSpPr/>
            <p:nvPr/>
          </p:nvSpPr>
          <p:spPr>
            <a:xfrm>
              <a:off x="14706" y="2469"/>
              <a:ext cx="1934" cy="5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service</a:t>
              </a:r>
              <a:endParaRPr lang="en-US" altLang="zh-CN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6655" y="4020"/>
              <a:ext cx="690" cy="68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V2</a:t>
              </a:r>
              <a:endParaRPr lang="en-US" altLang="zh-CN" sz="1400"/>
            </a:p>
          </p:txBody>
        </p:sp>
        <p:cxnSp>
          <p:nvCxnSpPr>
            <p:cNvPr id="43" name="肘形连接符 42"/>
            <p:cNvCxnSpPr>
              <a:stCxn id="41" idx="0"/>
              <a:endCxn id="40" idx="2"/>
            </p:cNvCxnSpPr>
            <p:nvPr/>
          </p:nvCxnSpPr>
          <p:spPr>
            <a:xfrm rot="16200000">
              <a:off x="14555" y="2902"/>
              <a:ext cx="968" cy="1269"/>
            </a:xfrm>
            <a:prstGeom prst="bentConnector3">
              <a:avLst>
                <a:gd name="adj1" fmla="val 50052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stCxn id="42" idx="0"/>
              <a:endCxn id="40" idx="2"/>
            </p:cNvCxnSpPr>
            <p:nvPr/>
          </p:nvCxnSpPr>
          <p:spPr>
            <a:xfrm rot="16200000" flipV="1">
              <a:off x="15853" y="2873"/>
              <a:ext cx="968" cy="1327"/>
            </a:xfrm>
            <a:prstGeom prst="bentConnector3">
              <a:avLst>
                <a:gd name="adj1" fmla="val 50052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圆角矩形 44"/>
            <p:cNvSpPr/>
            <p:nvPr/>
          </p:nvSpPr>
          <p:spPr>
            <a:xfrm>
              <a:off x="14059" y="4021"/>
              <a:ext cx="690" cy="68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V3</a:t>
              </a:r>
              <a:endParaRPr lang="en-US" altLang="zh-CN" sz="1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4559" y="3319"/>
              <a:ext cx="952" cy="4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20%</a:t>
              </a:r>
              <a:endParaRPr lang="en-US" altLang="zh-CN" sz="120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5893" y="3319"/>
              <a:ext cx="847" cy="4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80%</a:t>
              </a:r>
              <a:endParaRPr lang="en-US" altLang="zh-CN" sz="120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272540" y="4335780"/>
            <a:ext cx="2086610" cy="1417320"/>
            <a:chOff x="14059" y="2469"/>
            <a:chExt cx="3286" cy="2232"/>
          </a:xfrm>
        </p:grpSpPr>
        <p:sp>
          <p:nvSpPr>
            <p:cNvPr id="58" name="矩形 57"/>
            <p:cNvSpPr/>
            <p:nvPr/>
          </p:nvSpPr>
          <p:spPr>
            <a:xfrm>
              <a:off x="14706" y="2469"/>
              <a:ext cx="1934" cy="5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service</a:t>
              </a:r>
              <a:endParaRPr lang="en-US" altLang="zh-CN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6655" y="4020"/>
              <a:ext cx="690" cy="68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V2</a:t>
              </a:r>
              <a:endParaRPr lang="en-US" altLang="zh-CN" sz="1400"/>
            </a:p>
          </p:txBody>
        </p:sp>
        <p:cxnSp>
          <p:nvCxnSpPr>
            <p:cNvPr id="60" name="肘形连接符 59"/>
            <p:cNvCxnSpPr>
              <a:endCxn id="58" idx="2"/>
            </p:cNvCxnSpPr>
            <p:nvPr/>
          </p:nvCxnSpPr>
          <p:spPr>
            <a:xfrm rot="16200000">
              <a:off x="14555" y="2902"/>
              <a:ext cx="968" cy="1269"/>
            </a:xfrm>
            <a:prstGeom prst="bentConnector3">
              <a:avLst>
                <a:gd name="adj1" fmla="val 50052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肘形连接符 60"/>
            <p:cNvCxnSpPr>
              <a:stCxn id="59" idx="0"/>
              <a:endCxn id="58" idx="2"/>
            </p:cNvCxnSpPr>
            <p:nvPr/>
          </p:nvCxnSpPr>
          <p:spPr>
            <a:xfrm rot="16200000" flipV="1">
              <a:off x="15853" y="2873"/>
              <a:ext cx="968" cy="1327"/>
            </a:xfrm>
            <a:prstGeom prst="bentConnector3">
              <a:avLst>
                <a:gd name="adj1" fmla="val 50052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圆角矩形 61"/>
            <p:cNvSpPr/>
            <p:nvPr/>
          </p:nvSpPr>
          <p:spPr>
            <a:xfrm>
              <a:off x="14059" y="4021"/>
              <a:ext cx="690" cy="68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/>
                <a:t>V3</a:t>
              </a:r>
              <a:endParaRPr lang="en-US" altLang="zh-CN" sz="140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4559" y="3319"/>
              <a:ext cx="952" cy="4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100%</a:t>
              </a:r>
              <a:endParaRPr lang="en-US" altLang="zh-CN" sz="120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5893" y="3319"/>
              <a:ext cx="847" cy="4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0%</a:t>
              </a:r>
              <a:endParaRPr lang="en-US" altLang="zh-CN" sz="1200"/>
            </a:p>
          </p:txBody>
        </p:sp>
      </p:grpSp>
      <p:sp>
        <p:nvSpPr>
          <p:cNvPr id="65" name="右箭头 64"/>
          <p:cNvSpPr/>
          <p:nvPr/>
        </p:nvSpPr>
        <p:spPr>
          <a:xfrm>
            <a:off x="3707130" y="1729105"/>
            <a:ext cx="350520" cy="28638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右箭头 69"/>
          <p:cNvSpPr/>
          <p:nvPr/>
        </p:nvSpPr>
        <p:spPr>
          <a:xfrm rot="5400000">
            <a:off x="5205095" y="3436620"/>
            <a:ext cx="350520" cy="28638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右箭头 71"/>
          <p:cNvSpPr/>
          <p:nvPr/>
        </p:nvSpPr>
        <p:spPr>
          <a:xfrm rot="10800000">
            <a:off x="3707130" y="4507865"/>
            <a:ext cx="350520" cy="28638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511810" y="1722120"/>
            <a:ext cx="532130" cy="15805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升级</a:t>
            </a:r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697980" y="1722120"/>
            <a:ext cx="532130" cy="15805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预生产</a:t>
            </a:r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697980" y="4391025"/>
            <a:ext cx="532130" cy="15805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2/8</a:t>
            </a:r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511810" y="4391025"/>
            <a:ext cx="532130" cy="15805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完全上线</a:t>
            </a:r>
            <a:endParaRPr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7750810" y="1407160"/>
            <a:ext cx="3759835" cy="2560320"/>
          </a:xfrm>
          <a:prstGeom prst="roundRect">
            <a:avLst>
              <a:gd name="adj" fmla="val 783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8369935" y="1847215"/>
            <a:ext cx="2710815" cy="171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给我们带来的改变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升级无感知</a:t>
            </a:r>
            <a:endParaRPr lang="en-US" altLang="zh-CN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快速回退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提升部署频率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en-US" altLang="zh-CN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A/B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81" name="图片 80" descr="GIF 2020-7-30 10-03-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0810" y="4192905"/>
            <a:ext cx="3759200" cy="18649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统一监控 </a:t>
            </a:r>
            <a:r>
              <a:rPr lang="en-US" altLang="zh-CN"/>
              <a:t>- </a:t>
            </a:r>
            <a:r>
              <a:rPr lang="zh-CN" altLang="en-US"/>
              <a:t>日志、</a:t>
            </a:r>
            <a:r>
              <a:rPr lang="en-US" altLang="zh-CN"/>
              <a:t>APM</a:t>
            </a:r>
            <a:r>
              <a:rPr lang="zh-CN" altLang="en-US"/>
              <a:t>、指标</a:t>
            </a:r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441325" y="1130300"/>
            <a:ext cx="3401060" cy="5241925"/>
          </a:xfrm>
          <a:prstGeom prst="roundRect">
            <a:avLst>
              <a:gd name="adj" fmla="val 783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15645" y="2487295"/>
            <a:ext cx="2901315" cy="263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en-US" altLang="zh-CN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ELK</a:t>
            </a:r>
            <a:endParaRPr lang="zh-CN" altLang="en-US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日志监控</a:t>
            </a:r>
            <a:endParaRPr lang="en-US" altLang="zh-CN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en-US" altLang="zh-CN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APM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监控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异常告警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endParaRPr lang="zh-CN" altLang="en-US" sz="1400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en-US" altLang="zh-CN" sz="18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prometheus+grafana</a:t>
            </a:r>
            <a:endParaRPr lang="zh-CN" altLang="en-US" sz="1800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指标监控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异常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告警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13740" y="1538605"/>
            <a:ext cx="2894965" cy="61849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424180" y="1591310"/>
            <a:ext cx="3484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 algn="l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0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统一监控，实时告警</a:t>
            </a:r>
            <a:endParaRPr lang="zh-CN" altLang="en-US" sz="2000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1830" y="1377315"/>
            <a:ext cx="2473325" cy="477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786120" y="4673600"/>
            <a:ext cx="847090" cy="5194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mysql</a:t>
            </a:r>
            <a:endParaRPr lang="en-US" altLang="zh-CN" sz="1400"/>
          </a:p>
        </p:txBody>
      </p:sp>
      <p:sp>
        <p:nvSpPr>
          <p:cNvPr id="11" name="圆角矩形 10"/>
          <p:cNvSpPr/>
          <p:nvPr/>
        </p:nvSpPr>
        <p:spPr>
          <a:xfrm>
            <a:off x="5786120" y="5283200"/>
            <a:ext cx="847090" cy="5194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服务器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5786120" y="4058285"/>
            <a:ext cx="847090" cy="5194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SQL</a:t>
            </a:r>
            <a:endParaRPr lang="en-US" altLang="zh-CN" sz="1400"/>
          </a:p>
          <a:p>
            <a:pPr algn="ctr"/>
            <a:r>
              <a:rPr lang="en-US" altLang="zh-CN" sz="1400"/>
              <a:t>SERVER</a:t>
            </a:r>
            <a:endParaRPr lang="en-US" altLang="zh-CN" sz="1400"/>
          </a:p>
        </p:txBody>
      </p:sp>
      <p:sp>
        <p:nvSpPr>
          <p:cNvPr id="13" name="圆角矩形 12"/>
          <p:cNvSpPr/>
          <p:nvPr/>
        </p:nvSpPr>
        <p:spPr>
          <a:xfrm>
            <a:off x="4759960" y="4058285"/>
            <a:ext cx="847090" cy="5194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k8s</a:t>
            </a:r>
            <a:endParaRPr lang="en-US" altLang="zh-CN" sz="1400"/>
          </a:p>
        </p:txBody>
      </p:sp>
      <p:sp>
        <p:nvSpPr>
          <p:cNvPr id="14" name="圆角矩形 13"/>
          <p:cNvSpPr/>
          <p:nvPr/>
        </p:nvSpPr>
        <p:spPr>
          <a:xfrm>
            <a:off x="4759960" y="4673600"/>
            <a:ext cx="847090" cy="5194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nginx</a:t>
            </a:r>
            <a:endParaRPr lang="en-US" altLang="zh-CN" sz="1400"/>
          </a:p>
        </p:txBody>
      </p:sp>
      <p:sp>
        <p:nvSpPr>
          <p:cNvPr id="15" name="圆角矩形 14"/>
          <p:cNvSpPr/>
          <p:nvPr/>
        </p:nvSpPr>
        <p:spPr>
          <a:xfrm>
            <a:off x="4759960" y="5283200"/>
            <a:ext cx="847090" cy="5194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……</a:t>
            </a:r>
            <a:endParaRPr lang="en-US" altLang="zh-CN" sz="1400"/>
          </a:p>
        </p:txBody>
      </p:sp>
      <p:sp>
        <p:nvSpPr>
          <p:cNvPr id="19" name="圆角矩形 18"/>
          <p:cNvSpPr/>
          <p:nvPr/>
        </p:nvSpPr>
        <p:spPr>
          <a:xfrm>
            <a:off x="5786120" y="2320925"/>
            <a:ext cx="847090" cy="5194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微服务</a:t>
            </a:r>
            <a:endParaRPr lang="en-US" altLang="zh-CN" sz="1400"/>
          </a:p>
        </p:txBody>
      </p:sp>
      <p:sp>
        <p:nvSpPr>
          <p:cNvPr id="20" name="圆角矩形 19"/>
          <p:cNvSpPr/>
          <p:nvPr/>
        </p:nvSpPr>
        <p:spPr>
          <a:xfrm>
            <a:off x="5786120" y="2930525"/>
            <a:ext cx="847090" cy="5194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微服务</a:t>
            </a:r>
            <a:endParaRPr lang="zh-CN" altLang="en-US" sz="1400"/>
          </a:p>
        </p:txBody>
      </p:sp>
      <p:sp>
        <p:nvSpPr>
          <p:cNvPr id="21" name="圆角矩形 20"/>
          <p:cNvSpPr/>
          <p:nvPr/>
        </p:nvSpPr>
        <p:spPr>
          <a:xfrm>
            <a:off x="5786120" y="1705610"/>
            <a:ext cx="847090" cy="5194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微服务</a:t>
            </a:r>
            <a:endParaRPr lang="en-US" altLang="zh-CN" sz="1400"/>
          </a:p>
        </p:txBody>
      </p:sp>
      <p:sp>
        <p:nvSpPr>
          <p:cNvPr id="22" name="圆角矩形 21"/>
          <p:cNvSpPr/>
          <p:nvPr/>
        </p:nvSpPr>
        <p:spPr>
          <a:xfrm>
            <a:off x="4759960" y="1705610"/>
            <a:ext cx="847090" cy="5194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微服务</a:t>
            </a:r>
            <a:endParaRPr lang="en-US" altLang="zh-CN" sz="1400"/>
          </a:p>
        </p:txBody>
      </p:sp>
      <p:sp>
        <p:nvSpPr>
          <p:cNvPr id="23" name="圆角矩形 22"/>
          <p:cNvSpPr/>
          <p:nvPr/>
        </p:nvSpPr>
        <p:spPr>
          <a:xfrm>
            <a:off x="4759960" y="2320925"/>
            <a:ext cx="847090" cy="5194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微服务</a:t>
            </a:r>
            <a:endParaRPr lang="en-US" altLang="zh-CN" sz="1400"/>
          </a:p>
        </p:txBody>
      </p:sp>
      <p:sp>
        <p:nvSpPr>
          <p:cNvPr id="24" name="圆角矩形 23"/>
          <p:cNvSpPr/>
          <p:nvPr/>
        </p:nvSpPr>
        <p:spPr>
          <a:xfrm>
            <a:off x="4759960" y="2930525"/>
            <a:ext cx="847090" cy="5194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ym typeface="+mn-ea"/>
              </a:rPr>
              <a:t>微服务</a:t>
            </a:r>
            <a:endParaRPr lang="en-US" altLang="zh-CN" sz="1400"/>
          </a:p>
        </p:txBody>
      </p:sp>
      <p:sp>
        <p:nvSpPr>
          <p:cNvPr id="33" name="流程图: 直接访问存储器 32"/>
          <p:cNvSpPr/>
          <p:nvPr/>
        </p:nvSpPr>
        <p:spPr>
          <a:xfrm>
            <a:off x="8945245" y="1626235"/>
            <a:ext cx="1371600" cy="687070"/>
          </a:xfrm>
          <a:prstGeom prst="flowChartMagneticDrum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Elasticsearch</a:t>
            </a:r>
            <a:endParaRPr lang="en-US" altLang="zh-CN" sz="1400"/>
          </a:p>
        </p:txBody>
      </p:sp>
      <p:sp>
        <p:nvSpPr>
          <p:cNvPr id="34" name="流程图: 资料带 33"/>
          <p:cNvSpPr/>
          <p:nvPr/>
        </p:nvSpPr>
        <p:spPr>
          <a:xfrm>
            <a:off x="10841990" y="1566545"/>
            <a:ext cx="914400" cy="806450"/>
          </a:xfrm>
          <a:prstGeom prst="flowChartPunchedTap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Kibana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8398510" y="1094105"/>
            <a:ext cx="1314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日志、</a:t>
            </a:r>
            <a:r>
              <a:rPr lang="en-US" altLang="zh-CN"/>
              <a:t>APM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8398510" y="41103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指标</a:t>
            </a:r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229475" y="1561465"/>
            <a:ext cx="1119505" cy="807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logstash</a:t>
            </a:r>
            <a:endParaRPr lang="en-US" altLang="zh-CN" sz="1400"/>
          </a:p>
        </p:txBody>
      </p:sp>
      <p:sp>
        <p:nvSpPr>
          <p:cNvPr id="57" name="流程图: 直接访问存储器 56"/>
          <p:cNvSpPr/>
          <p:nvPr/>
        </p:nvSpPr>
        <p:spPr>
          <a:xfrm>
            <a:off x="8945245" y="4589780"/>
            <a:ext cx="1371600" cy="687070"/>
          </a:xfrm>
          <a:prstGeom prst="flowChartMagneticDrum">
            <a:avLst/>
          </a:prstGeom>
          <a:solidFill>
            <a:srgbClr val="57B7C1"/>
          </a:solidFill>
          <a:ln>
            <a:solidFill>
              <a:srgbClr val="1AA3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prometheus</a:t>
            </a:r>
            <a:endParaRPr lang="en-US" altLang="zh-CN" sz="1400"/>
          </a:p>
        </p:txBody>
      </p:sp>
      <p:sp>
        <p:nvSpPr>
          <p:cNvPr id="58" name="流程图: 资料带 57"/>
          <p:cNvSpPr/>
          <p:nvPr/>
        </p:nvSpPr>
        <p:spPr>
          <a:xfrm>
            <a:off x="10841990" y="4530090"/>
            <a:ext cx="914400" cy="806450"/>
          </a:xfrm>
          <a:prstGeom prst="flowChartPunchedTape">
            <a:avLst/>
          </a:prstGeom>
          <a:solidFill>
            <a:srgbClr val="57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grafana</a:t>
            </a:r>
            <a:endParaRPr lang="en-US" altLang="zh-CN"/>
          </a:p>
        </p:txBody>
      </p:sp>
      <p:sp>
        <p:nvSpPr>
          <p:cNvPr id="59" name="椭圆 58"/>
          <p:cNvSpPr/>
          <p:nvPr/>
        </p:nvSpPr>
        <p:spPr>
          <a:xfrm>
            <a:off x="7229475" y="4533583"/>
            <a:ext cx="1119505" cy="807085"/>
          </a:xfrm>
          <a:prstGeom prst="ellipse">
            <a:avLst/>
          </a:prstGeom>
          <a:solidFill>
            <a:srgbClr val="57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agent</a:t>
            </a:r>
            <a:endParaRPr lang="en-US" altLang="zh-CN" sz="1400"/>
          </a:p>
        </p:txBody>
      </p:sp>
      <p:sp>
        <p:nvSpPr>
          <p:cNvPr id="4" name="右箭头 3"/>
          <p:cNvSpPr/>
          <p:nvPr/>
        </p:nvSpPr>
        <p:spPr>
          <a:xfrm>
            <a:off x="8538845" y="4838065"/>
            <a:ext cx="266065" cy="198120"/>
          </a:xfrm>
          <a:prstGeom prst="rightArrow">
            <a:avLst/>
          </a:prstGeom>
          <a:solidFill>
            <a:srgbClr val="57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10446385" y="4838065"/>
            <a:ext cx="266065" cy="198120"/>
          </a:xfrm>
          <a:prstGeom prst="rightArrow">
            <a:avLst/>
          </a:prstGeom>
          <a:solidFill>
            <a:srgbClr val="57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8538845" y="1870710"/>
            <a:ext cx="266065" cy="198120"/>
          </a:xfrm>
          <a:prstGeom prst="rightArrow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10446385" y="1870075"/>
            <a:ext cx="266065" cy="198120"/>
          </a:xfrm>
          <a:prstGeom prst="rightArrow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6823075" y="4838065"/>
            <a:ext cx="266065" cy="198120"/>
          </a:xfrm>
          <a:prstGeom prst="rightArrow">
            <a:avLst/>
          </a:prstGeom>
          <a:solidFill>
            <a:srgbClr val="57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823075" y="1870710"/>
            <a:ext cx="266065" cy="198120"/>
          </a:xfrm>
          <a:prstGeom prst="rightArrow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229475" y="2713990"/>
            <a:ext cx="1119505" cy="807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AMP agent</a:t>
            </a:r>
            <a:endParaRPr lang="en-US" altLang="zh-CN" sz="1400"/>
          </a:p>
        </p:txBody>
      </p:sp>
      <p:sp>
        <p:nvSpPr>
          <p:cNvPr id="18" name="右箭头 17"/>
          <p:cNvSpPr/>
          <p:nvPr/>
        </p:nvSpPr>
        <p:spPr>
          <a:xfrm>
            <a:off x="8538845" y="3018155"/>
            <a:ext cx="266065" cy="1981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箭头 24"/>
          <p:cNvSpPr/>
          <p:nvPr/>
        </p:nvSpPr>
        <p:spPr>
          <a:xfrm>
            <a:off x="6823075" y="3018155"/>
            <a:ext cx="266065" cy="1981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070975" y="2713990"/>
            <a:ext cx="1119505" cy="807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AMP server</a:t>
            </a:r>
            <a:endParaRPr lang="en-US" altLang="zh-CN" sz="1400"/>
          </a:p>
        </p:txBody>
      </p:sp>
      <p:sp>
        <p:nvSpPr>
          <p:cNvPr id="27" name="右箭头 26"/>
          <p:cNvSpPr/>
          <p:nvPr/>
        </p:nvSpPr>
        <p:spPr>
          <a:xfrm rot="16200000">
            <a:off x="9497695" y="2414905"/>
            <a:ext cx="266065" cy="1981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展望 </a:t>
            </a:r>
            <a:r>
              <a:rPr lang="en-US" altLang="zh-CN"/>
              <a:t>- </a:t>
            </a:r>
            <a:r>
              <a:rPr lang="zh-CN" altLang="en-US"/>
              <a:t>测试分层强化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941070" y="1247140"/>
            <a:ext cx="2808000" cy="835025"/>
          </a:xfrm>
          <a:prstGeom prst="rect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测试前移</a:t>
            </a:r>
            <a:endParaRPr lang="zh-CN" altLang="en-US" sz="2000" b="1" spc="3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1760" y="3175635"/>
            <a:ext cx="4320540" cy="2565400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4"/>
            </p:custDataLst>
          </p:nvPr>
        </p:nvSpPr>
        <p:spPr>
          <a:xfrm>
            <a:off x="4799330" y="1247140"/>
            <a:ext cx="2808000" cy="835025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2000" b="1" spc="3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理想测试模型</a:t>
            </a:r>
            <a:endParaRPr lang="zh-CN" altLang="en-US" sz="2000" b="1" spc="3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>
            <a:off x="8559165" y="1247140"/>
            <a:ext cx="2808000" cy="835025"/>
          </a:xfrm>
          <a:prstGeom prst="rect">
            <a:avLst/>
          </a:pr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2000" b="1" spc="3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短期理想模型</a:t>
            </a:r>
            <a:endParaRPr lang="zh-CN" altLang="en-US" sz="2000" b="1" spc="3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26" name="组合 125"/>
          <p:cNvGrpSpPr/>
          <p:nvPr/>
        </p:nvGrpSpPr>
        <p:grpSpPr>
          <a:xfrm>
            <a:off x="4669790" y="2642235"/>
            <a:ext cx="2999740" cy="3402330"/>
            <a:chOff x="7366" y="4161"/>
            <a:chExt cx="4724" cy="5358"/>
          </a:xfrm>
        </p:grpSpPr>
        <p:sp>
          <p:nvSpPr>
            <p:cNvPr id="104" name="任意多边形 103"/>
            <p:cNvSpPr/>
            <p:nvPr/>
          </p:nvSpPr>
          <p:spPr>
            <a:xfrm>
              <a:off x="7366" y="8411"/>
              <a:ext cx="4725" cy="1109"/>
            </a:xfrm>
            <a:custGeom>
              <a:avLst/>
              <a:gdLst>
                <a:gd name="adj" fmla="val 50000"/>
                <a:gd name="a" fmla="pin 0 adj 100000"/>
                <a:gd name="x1" fmla="*/ w a 200000"/>
                <a:gd name="x2" fmla="*/ w a 100000"/>
                <a:gd name="x3" fmla="+- x1 wd2 0"/>
              </a:gdLst>
              <a:ahLst/>
              <a:cxnLst>
                <a:cxn ang="3">
                  <a:pos x="x2" y="t"/>
                </a:cxn>
                <a:cxn ang="cd2">
                  <a:pos x="x1" y="vc"/>
                </a:cxn>
                <a:cxn ang="cd4">
                  <a:pos x="l" y="b"/>
                </a:cxn>
                <a:cxn ang="cd4">
                  <a:pos x="x2" y="b"/>
                </a:cxn>
                <a:cxn ang="cd4">
                  <a:pos x="r" y="b"/>
                </a:cxn>
                <a:cxn ang="0">
                  <a:pos x="x3" y="vc"/>
                </a:cxn>
              </a:cxnLst>
              <a:rect l="l" t="t" r="r" b="b"/>
              <a:pathLst>
                <a:path w="4725" h="1109">
                  <a:moveTo>
                    <a:pt x="489" y="0"/>
                  </a:moveTo>
                  <a:lnTo>
                    <a:pt x="4236" y="0"/>
                  </a:lnTo>
                  <a:lnTo>
                    <a:pt x="4725" y="1109"/>
                  </a:lnTo>
                  <a:lnTo>
                    <a:pt x="0" y="1109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zh-CN" altLang="en-US" sz="1600" spc="150">
                  <a:solidFill>
                    <a:schemeClr val="bg1"/>
                  </a:solidFill>
                  <a:uFillTx/>
                </a:rPr>
                <a:t>单元测试</a:t>
              </a:r>
              <a:endParaRPr lang="zh-CN" altLang="en-US" sz="1600" spc="15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14" name="任意多边形 113"/>
            <p:cNvSpPr/>
            <p:nvPr/>
          </p:nvSpPr>
          <p:spPr>
            <a:xfrm>
              <a:off x="8747" y="4161"/>
              <a:ext cx="1963" cy="2226"/>
            </a:xfrm>
            <a:custGeom>
              <a:avLst/>
              <a:gdLst>
                <a:gd name="adj" fmla="val 50000"/>
                <a:gd name="a" fmla="pin 0 adj 100000"/>
                <a:gd name="x1" fmla="*/ w a 200000"/>
                <a:gd name="x2" fmla="*/ w a 100000"/>
                <a:gd name="x3" fmla="+- x1 wd2 0"/>
              </a:gdLst>
              <a:ahLst/>
              <a:cxnLst>
                <a:cxn ang="3">
                  <a:pos x="x2" y="t"/>
                </a:cxn>
                <a:cxn ang="cd2">
                  <a:pos x="x1" y="vc"/>
                </a:cxn>
                <a:cxn ang="cd4">
                  <a:pos x="l" y="b"/>
                </a:cxn>
                <a:cxn ang="cd4">
                  <a:pos x="x2" y="b"/>
                </a:cxn>
                <a:cxn ang="cd4">
                  <a:pos x="r" y="b"/>
                </a:cxn>
                <a:cxn ang="0">
                  <a:pos x="x3" y="vc"/>
                </a:cxn>
              </a:cxnLst>
              <a:rect l="l" t="t" r="r" b="b"/>
              <a:pathLst>
                <a:path w="1963" h="2226">
                  <a:moveTo>
                    <a:pt x="981" y="0"/>
                  </a:moveTo>
                  <a:lnTo>
                    <a:pt x="1963" y="2226"/>
                  </a:lnTo>
                  <a:lnTo>
                    <a:pt x="0" y="2226"/>
                  </a:lnTo>
                  <a:lnTo>
                    <a:pt x="981" y="0"/>
                  </a:ln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/>
                <a:t>web</a:t>
              </a:r>
              <a:endParaRPr lang="en-US" altLang="zh-CN" sz="1600"/>
            </a:p>
            <a:p>
              <a:pPr algn="ctr"/>
              <a:r>
                <a:rPr lang="zh-CN" altLang="en-US" sz="1600" spc="150">
                  <a:solidFill>
                    <a:schemeClr val="bg1"/>
                  </a:solidFill>
                  <a:uFillTx/>
                </a:rPr>
                <a:t>测试</a:t>
              </a:r>
              <a:endParaRPr lang="zh-CN" altLang="en-US" sz="1600" spc="15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15" name="任意多边形 114"/>
            <p:cNvSpPr/>
            <p:nvPr/>
          </p:nvSpPr>
          <p:spPr>
            <a:xfrm>
              <a:off x="7907" y="6506"/>
              <a:ext cx="3642" cy="1786"/>
            </a:xfrm>
            <a:custGeom>
              <a:avLst/>
              <a:gdLst>
                <a:gd name="adj" fmla="val 50000"/>
                <a:gd name="a" fmla="pin 0 adj 100000"/>
                <a:gd name="x1" fmla="*/ w a 200000"/>
                <a:gd name="x2" fmla="*/ w a 100000"/>
                <a:gd name="x3" fmla="+- x1 wd2 0"/>
              </a:gdLst>
              <a:ahLst/>
              <a:cxnLst>
                <a:cxn ang="3">
                  <a:pos x="x2" y="t"/>
                </a:cxn>
                <a:cxn ang="cd2">
                  <a:pos x="x1" y="vc"/>
                </a:cxn>
                <a:cxn ang="cd4">
                  <a:pos x="l" y="b"/>
                </a:cxn>
                <a:cxn ang="cd4">
                  <a:pos x="x2" y="b"/>
                </a:cxn>
                <a:cxn ang="cd4">
                  <a:pos x="r" y="b"/>
                </a:cxn>
                <a:cxn ang="0">
                  <a:pos x="x3" y="vc"/>
                </a:cxn>
              </a:cxnLst>
              <a:rect l="l" t="t" r="r" b="b"/>
              <a:pathLst>
                <a:path w="3642" h="1786">
                  <a:moveTo>
                    <a:pt x="787" y="0"/>
                  </a:moveTo>
                  <a:lnTo>
                    <a:pt x="2855" y="0"/>
                  </a:lnTo>
                  <a:lnTo>
                    <a:pt x="3642" y="1786"/>
                  </a:lnTo>
                  <a:lnTo>
                    <a:pt x="0" y="1786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spc="150">
                  <a:solidFill>
                    <a:schemeClr val="bg1"/>
                  </a:solidFill>
                  <a:uFillTx/>
                </a:rPr>
                <a:t>集成测试</a:t>
              </a:r>
              <a:endParaRPr lang="zh-CN" altLang="en-US" sz="1600" spc="150">
                <a:solidFill>
                  <a:schemeClr val="bg1"/>
                </a:solidFill>
                <a:uFillTx/>
              </a:endParaRPr>
            </a:p>
            <a:p>
              <a:pPr algn="ctr"/>
              <a:r>
                <a:rPr lang="zh-CN" altLang="en-US" sz="1600" spc="150">
                  <a:solidFill>
                    <a:schemeClr val="bg1"/>
                  </a:solidFill>
                  <a:uFillTx/>
                </a:rPr>
                <a:t>接口测试</a:t>
              </a:r>
              <a:endParaRPr lang="zh-CN" altLang="en-US" sz="1600" spc="15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8982075" y="2642235"/>
            <a:ext cx="1960880" cy="3402965"/>
            <a:chOff x="14025" y="4161"/>
            <a:chExt cx="3088" cy="5359"/>
          </a:xfrm>
        </p:grpSpPr>
        <p:sp>
          <p:nvSpPr>
            <p:cNvPr id="15" name="任意多边形 14"/>
            <p:cNvSpPr/>
            <p:nvPr/>
          </p:nvSpPr>
          <p:spPr>
            <a:xfrm>
              <a:off x="14108" y="7710"/>
              <a:ext cx="2922" cy="181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2922" h="1810">
                  <a:moveTo>
                    <a:pt x="0" y="0"/>
                  </a:moveTo>
                  <a:lnTo>
                    <a:pt x="2922" y="0"/>
                  </a:lnTo>
                  <a:lnTo>
                    <a:pt x="2911" y="52"/>
                  </a:lnTo>
                  <a:cubicBezTo>
                    <a:pt x="2695" y="1078"/>
                    <a:pt x="2127" y="1810"/>
                    <a:pt x="1461" y="1810"/>
                  </a:cubicBezTo>
                  <a:cubicBezTo>
                    <a:pt x="795" y="1810"/>
                    <a:pt x="227" y="1078"/>
                    <a:pt x="11" y="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AA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r>
                <a:rPr lang="zh-CN" altLang="en-US" sz="1600" spc="150">
                  <a:solidFill>
                    <a:schemeClr val="bg1"/>
                  </a:solidFill>
                  <a:uFillTx/>
                </a:rPr>
                <a:t>单元测试</a:t>
              </a:r>
              <a:endParaRPr lang="zh-CN" altLang="en-US" sz="1600" spc="15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24" name="任意多边形 123"/>
            <p:cNvSpPr/>
            <p:nvPr/>
          </p:nvSpPr>
          <p:spPr>
            <a:xfrm>
              <a:off x="14345" y="4161"/>
              <a:ext cx="2449" cy="1047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2449" h="1047">
                  <a:moveTo>
                    <a:pt x="1224" y="0"/>
                  </a:moveTo>
                  <a:cubicBezTo>
                    <a:pt x="1717" y="0"/>
                    <a:pt x="2156" y="401"/>
                    <a:pt x="2439" y="1025"/>
                  </a:cubicBezTo>
                  <a:lnTo>
                    <a:pt x="2449" y="1047"/>
                  </a:lnTo>
                  <a:lnTo>
                    <a:pt x="0" y="1047"/>
                  </a:lnTo>
                  <a:lnTo>
                    <a:pt x="10" y="1025"/>
                  </a:lnTo>
                  <a:cubicBezTo>
                    <a:pt x="292" y="401"/>
                    <a:pt x="731" y="0"/>
                    <a:pt x="1224" y="0"/>
                  </a:cubicBezTo>
                  <a:close/>
                </a:path>
              </a:pathLst>
            </a:custGeom>
            <a:solidFill>
              <a:srgbClr val="1AA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/>
                <a:t>web</a:t>
              </a:r>
              <a:endParaRPr lang="en-US" altLang="zh-CN" sz="1600"/>
            </a:p>
            <a:p>
              <a:pPr algn="ctr"/>
              <a:r>
                <a:rPr lang="zh-CN" altLang="en-US" sz="1600" spc="150">
                  <a:solidFill>
                    <a:schemeClr val="bg1"/>
                  </a:solidFill>
                  <a:uFillTx/>
                </a:rPr>
                <a:t>测试</a:t>
              </a:r>
              <a:endParaRPr lang="zh-CN" altLang="en-US" sz="1600" spc="15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id="125" name="任意多边形 124"/>
            <p:cNvSpPr/>
            <p:nvPr/>
          </p:nvSpPr>
          <p:spPr>
            <a:xfrm>
              <a:off x="14025" y="5341"/>
              <a:ext cx="3088" cy="2236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088" h="2236">
                  <a:moveTo>
                    <a:pt x="264" y="0"/>
                  </a:moveTo>
                  <a:lnTo>
                    <a:pt x="2824" y="0"/>
                  </a:lnTo>
                  <a:lnTo>
                    <a:pt x="2824" y="1"/>
                  </a:lnTo>
                  <a:cubicBezTo>
                    <a:pt x="2991" y="429"/>
                    <a:pt x="3088" y="945"/>
                    <a:pt x="3088" y="1500"/>
                  </a:cubicBezTo>
                  <a:cubicBezTo>
                    <a:pt x="3088" y="1754"/>
                    <a:pt x="3068" y="2000"/>
                    <a:pt x="3029" y="2233"/>
                  </a:cubicBezTo>
                  <a:lnTo>
                    <a:pt x="3029" y="2236"/>
                  </a:lnTo>
                  <a:lnTo>
                    <a:pt x="59" y="2236"/>
                  </a:lnTo>
                  <a:lnTo>
                    <a:pt x="59" y="2233"/>
                  </a:lnTo>
                  <a:cubicBezTo>
                    <a:pt x="20" y="2000"/>
                    <a:pt x="0" y="1754"/>
                    <a:pt x="0" y="1500"/>
                  </a:cubicBezTo>
                  <a:cubicBezTo>
                    <a:pt x="0" y="945"/>
                    <a:pt x="97" y="429"/>
                    <a:pt x="264" y="1"/>
                  </a:cubicBezTo>
                  <a:lnTo>
                    <a:pt x="264" y="0"/>
                  </a:lnTo>
                  <a:close/>
                </a:path>
              </a:pathLst>
            </a:custGeom>
            <a:solidFill>
              <a:srgbClr val="1AA3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600" spc="150">
                  <a:solidFill>
                    <a:schemeClr val="bg1"/>
                  </a:solidFill>
                  <a:uFillTx/>
                </a:rPr>
                <a:t>集成测试</a:t>
              </a:r>
              <a:endParaRPr lang="zh-CN" altLang="en-US" sz="1600" spc="150">
                <a:solidFill>
                  <a:schemeClr val="bg1"/>
                </a:solidFill>
                <a:uFillTx/>
              </a:endParaRPr>
            </a:p>
            <a:p>
              <a:pPr algn="ctr"/>
              <a:r>
                <a:rPr lang="zh-CN" altLang="en-US" sz="1600" spc="150">
                  <a:solidFill>
                    <a:schemeClr val="bg1"/>
                  </a:solidFill>
                  <a:uFillTx/>
                </a:rPr>
                <a:t>接口测试</a:t>
              </a:r>
              <a:endParaRPr lang="zh-CN" altLang="en-US" sz="1600" spc="150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id="128" name="椭圆 127"/>
          <p:cNvSpPr/>
          <p:nvPr/>
        </p:nvSpPr>
        <p:spPr>
          <a:xfrm>
            <a:off x="4352925" y="5058410"/>
            <a:ext cx="3633470" cy="138176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8058150" y="3410585"/>
            <a:ext cx="3633470" cy="138176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ldLvl="0" animBg="1"/>
      <p:bldP spid="12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展望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改进方向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684020"/>
            <a:ext cx="12198985" cy="22104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97405" y="4364355"/>
            <a:ext cx="1672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pc="150">
                <a:solidFill>
                  <a:schemeClr val="tx1"/>
                </a:solidFill>
                <a:uFillTx/>
              </a:rPr>
              <a:t>测试计划与用例管理与</a:t>
            </a:r>
            <a:r>
              <a:rPr lang="zh-CN" altLang="en-US" spc="150">
                <a:solidFill>
                  <a:schemeClr val="tx1"/>
                </a:solidFill>
                <a:uFillTx/>
              </a:rPr>
              <a:t>流水线的打通</a:t>
            </a:r>
            <a:endParaRPr lang="zh-CN" altLang="en-US" spc="150">
              <a:solidFill>
                <a:schemeClr val="tx1"/>
              </a:solidFill>
              <a:uFillTx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322830" y="1576070"/>
            <a:ext cx="1061720" cy="1560195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2667635" y="3315335"/>
            <a:ext cx="371475" cy="10490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045960" y="1600835"/>
            <a:ext cx="870585" cy="151003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7295515" y="3254375"/>
            <a:ext cx="371475" cy="10490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70040" y="4447540"/>
            <a:ext cx="1246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pc="150">
                <a:solidFill>
                  <a:schemeClr val="tx1"/>
                </a:solidFill>
                <a:uFillTx/>
              </a:rPr>
              <a:t>安全测试</a:t>
            </a:r>
            <a:endParaRPr lang="zh-CN" altLang="en-US" spc="150">
              <a:solidFill>
                <a:schemeClr val="tx1"/>
              </a:solidFill>
              <a:uFillTx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141335" y="1684020"/>
            <a:ext cx="870585" cy="151003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8398510" y="3315335"/>
            <a:ext cx="371475" cy="10490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960995" y="4447540"/>
            <a:ext cx="1605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pc="150">
                <a:solidFill>
                  <a:schemeClr val="tx1"/>
                </a:solidFill>
                <a:uFillTx/>
              </a:rPr>
              <a:t>金丝雀发布的瓶颈</a:t>
            </a:r>
            <a:endParaRPr lang="zh-CN" altLang="en-US" spc="15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DevOps</a:t>
            </a:r>
            <a:r>
              <a:rPr lang="zh-CN" altLang="en-US"/>
              <a:t>的概念与</a:t>
            </a:r>
            <a:r>
              <a:rPr lang="zh-CN" altLang="en-US"/>
              <a:t>价值观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631565" y="1290955"/>
            <a:ext cx="20002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rgbClr val="1F74AD"/>
                </a:solidFill>
              </a:rPr>
              <a:t>C</a:t>
            </a:r>
            <a:r>
              <a:rPr lang="en-US" altLang="zh-CN" sz="4800"/>
              <a:t>ulture</a:t>
            </a:r>
            <a:endParaRPr lang="en-US" altLang="zh-CN" sz="4800"/>
          </a:p>
        </p:txBody>
      </p:sp>
      <p:sp>
        <p:nvSpPr>
          <p:cNvPr id="16" name="文本框 15"/>
          <p:cNvSpPr txBox="1"/>
          <p:nvPr/>
        </p:nvSpPr>
        <p:spPr>
          <a:xfrm>
            <a:off x="3631565" y="2242185"/>
            <a:ext cx="325628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000">
                <a:solidFill>
                  <a:srgbClr val="3498DB"/>
                </a:solidFill>
              </a:rPr>
              <a:t>A</a:t>
            </a:r>
            <a:r>
              <a:rPr lang="en-US" altLang="zh-CN" sz="5000"/>
              <a:t>utomation</a:t>
            </a:r>
            <a:endParaRPr lang="en-US" altLang="zh-CN" sz="5000"/>
          </a:p>
        </p:txBody>
      </p:sp>
      <p:sp>
        <p:nvSpPr>
          <p:cNvPr id="17" name="文本框 16"/>
          <p:cNvSpPr txBox="1"/>
          <p:nvPr/>
        </p:nvSpPr>
        <p:spPr>
          <a:xfrm>
            <a:off x="3631565" y="3193415"/>
            <a:ext cx="140335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000">
                <a:solidFill>
                  <a:srgbClr val="1AA3AA"/>
                </a:solidFill>
              </a:rPr>
              <a:t>L</a:t>
            </a:r>
            <a:r>
              <a:rPr lang="en-US" altLang="zh-CN" sz="5000"/>
              <a:t>ean</a:t>
            </a:r>
            <a:endParaRPr lang="en-US" altLang="zh-CN" sz="5000"/>
          </a:p>
        </p:txBody>
      </p:sp>
      <p:sp>
        <p:nvSpPr>
          <p:cNvPr id="18" name="文本框 17"/>
          <p:cNvSpPr txBox="1"/>
          <p:nvPr/>
        </p:nvSpPr>
        <p:spPr>
          <a:xfrm>
            <a:off x="3631565" y="4144645"/>
            <a:ext cx="382016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000">
                <a:solidFill>
                  <a:srgbClr val="69A35B"/>
                </a:solidFill>
              </a:rPr>
              <a:t>M</a:t>
            </a:r>
            <a:r>
              <a:rPr lang="en-US" altLang="zh-CN" sz="5000"/>
              <a:t>easurement</a:t>
            </a:r>
            <a:endParaRPr lang="en-US" altLang="zh-CN" sz="5000"/>
          </a:p>
        </p:txBody>
      </p:sp>
      <p:sp>
        <p:nvSpPr>
          <p:cNvPr id="19" name="文本框 18"/>
          <p:cNvSpPr txBox="1"/>
          <p:nvPr/>
        </p:nvSpPr>
        <p:spPr>
          <a:xfrm>
            <a:off x="3631565" y="5095875"/>
            <a:ext cx="2111375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000">
                <a:solidFill>
                  <a:srgbClr val="9BBB59"/>
                </a:solidFill>
              </a:rPr>
              <a:t>S</a:t>
            </a:r>
            <a:r>
              <a:rPr lang="en-US" altLang="zh-CN" sz="5000"/>
              <a:t>haring</a:t>
            </a:r>
            <a:endParaRPr lang="en-US" altLang="zh-CN" sz="5000"/>
          </a:p>
        </p:txBody>
      </p:sp>
      <p:sp>
        <p:nvSpPr>
          <p:cNvPr id="32" name="文本框 31"/>
          <p:cNvSpPr txBox="1"/>
          <p:nvPr/>
        </p:nvSpPr>
        <p:spPr>
          <a:xfrm>
            <a:off x="7923530" y="1352550"/>
            <a:ext cx="1236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spc="150">
                <a:solidFill>
                  <a:schemeClr val="tx1"/>
                </a:solidFill>
                <a:uFillTx/>
              </a:rPr>
              <a:t>文化</a:t>
            </a:r>
            <a:endParaRPr lang="zh-CN" altLang="en-US" sz="4000" spc="150">
              <a:solidFill>
                <a:schemeClr val="tx1"/>
              </a:solidFill>
              <a:uFillTx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923530" y="2319020"/>
            <a:ext cx="17640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spc="150">
                <a:solidFill>
                  <a:schemeClr val="tx1"/>
                </a:solidFill>
                <a:uFillTx/>
              </a:rPr>
              <a:t>自动化</a:t>
            </a:r>
            <a:endParaRPr lang="zh-CN" altLang="en-US" sz="4000" spc="150">
              <a:solidFill>
                <a:schemeClr val="tx1"/>
              </a:solidFill>
              <a:uFillTx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923530" y="3270250"/>
            <a:ext cx="1236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spc="150">
                <a:solidFill>
                  <a:schemeClr val="tx1"/>
                </a:solidFill>
                <a:uFillTx/>
              </a:rPr>
              <a:t>精益</a:t>
            </a:r>
            <a:endParaRPr lang="zh-CN" altLang="en-US" sz="4000" spc="150">
              <a:solidFill>
                <a:schemeClr val="tx1"/>
              </a:solidFill>
              <a:uFillTx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23530" y="4221480"/>
            <a:ext cx="1236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spc="150">
                <a:solidFill>
                  <a:schemeClr val="tx1"/>
                </a:solidFill>
                <a:uFillTx/>
              </a:rPr>
              <a:t>度量</a:t>
            </a:r>
            <a:endParaRPr lang="zh-CN" altLang="en-US" sz="4000" spc="150">
              <a:solidFill>
                <a:schemeClr val="tx1"/>
              </a:solidFill>
              <a:uFillTx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923530" y="5172710"/>
            <a:ext cx="1236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spc="150">
                <a:solidFill>
                  <a:schemeClr val="tx1"/>
                </a:solidFill>
                <a:uFillTx/>
              </a:rPr>
              <a:t>共享</a:t>
            </a:r>
            <a:endParaRPr lang="zh-CN" altLang="en-US" sz="4000" spc="150">
              <a:solidFill>
                <a:schemeClr val="tx1"/>
              </a:solidFill>
              <a:uFillTx/>
            </a:endParaRPr>
          </a:p>
        </p:txBody>
      </p:sp>
      <p:sp>
        <p:nvSpPr>
          <p:cNvPr id="40" name="燕尾形 39"/>
          <p:cNvSpPr/>
          <p:nvPr/>
        </p:nvSpPr>
        <p:spPr>
          <a:xfrm rot="10800000">
            <a:off x="10066655" y="2429510"/>
            <a:ext cx="1233805" cy="485775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04215" y="2830830"/>
            <a:ext cx="201358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spc="150">
                <a:solidFill>
                  <a:schemeClr val="tx1"/>
                </a:solidFill>
                <a:uFillTx/>
              </a:rPr>
              <a:t>DevOps</a:t>
            </a:r>
            <a:r>
              <a:rPr lang="zh-CN" altLang="en-US" sz="2000" spc="150">
                <a:solidFill>
                  <a:schemeClr val="tx1"/>
                </a:solidFill>
                <a:uFillTx/>
              </a:rPr>
              <a:t>是一种基于人与技术</a:t>
            </a:r>
            <a:r>
              <a:rPr lang="zh-CN" altLang="en-US" sz="2000" spc="150">
                <a:solidFill>
                  <a:schemeClr val="tx1"/>
                </a:solidFill>
                <a:uFillTx/>
              </a:rPr>
              <a:t>互动以改善关系和结果的</a:t>
            </a:r>
            <a:r>
              <a:rPr lang="zh-CN" altLang="en-US" sz="2000" spc="150">
                <a:solidFill>
                  <a:srgbClr val="FF0000"/>
                </a:solidFill>
                <a:uFillTx/>
              </a:rPr>
              <a:t>文化运动</a:t>
            </a:r>
            <a:r>
              <a:rPr lang="zh-CN" altLang="en-US" sz="2000" spc="150">
                <a:solidFill>
                  <a:schemeClr val="tx1"/>
                </a:solidFill>
                <a:uFillTx/>
              </a:rPr>
              <a:t>。</a:t>
            </a:r>
            <a:endParaRPr lang="zh-CN" altLang="en-US" sz="2000" spc="15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1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感谢</a:t>
            </a:r>
            <a:endParaRPr lang="zh-CN" altLang="en-US"/>
          </a:p>
        </p:txBody>
      </p:sp>
      <p:pic>
        <p:nvPicPr>
          <p:cNvPr id="60" name="Picture 3" descr="pp-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567" y="1992727"/>
            <a:ext cx="562610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矩形 60"/>
          <p:cNvSpPr/>
          <p:nvPr/>
        </p:nvSpPr>
        <p:spPr>
          <a:xfrm>
            <a:off x="7903817" y="4403235"/>
            <a:ext cx="3449320" cy="17054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欢迎垂询指教：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深圳市名通科技股份有限公司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www.mastercom.cn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0755-86004500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072" y="4800473"/>
            <a:ext cx="2088667" cy="6878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展望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3580" y="1290955"/>
            <a:ext cx="20002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800">
                <a:solidFill>
                  <a:srgbClr val="1F74AD"/>
                </a:solidFill>
              </a:rPr>
              <a:t>C</a:t>
            </a:r>
            <a:r>
              <a:rPr lang="en-US" altLang="zh-CN" sz="4800"/>
              <a:t>ulture</a:t>
            </a:r>
            <a:endParaRPr lang="en-US" altLang="zh-CN" sz="4800"/>
          </a:p>
        </p:txBody>
      </p:sp>
      <p:sp>
        <p:nvSpPr>
          <p:cNvPr id="16" name="文本框 15"/>
          <p:cNvSpPr txBox="1"/>
          <p:nvPr/>
        </p:nvSpPr>
        <p:spPr>
          <a:xfrm>
            <a:off x="703580" y="2242185"/>
            <a:ext cx="325628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000">
                <a:solidFill>
                  <a:srgbClr val="3498DB"/>
                </a:solidFill>
              </a:rPr>
              <a:t>A</a:t>
            </a:r>
            <a:r>
              <a:rPr lang="en-US" altLang="zh-CN" sz="5000"/>
              <a:t>utomation</a:t>
            </a:r>
            <a:endParaRPr lang="en-US" altLang="zh-CN" sz="5000"/>
          </a:p>
        </p:txBody>
      </p:sp>
      <p:sp>
        <p:nvSpPr>
          <p:cNvPr id="17" name="文本框 16"/>
          <p:cNvSpPr txBox="1"/>
          <p:nvPr/>
        </p:nvSpPr>
        <p:spPr>
          <a:xfrm>
            <a:off x="703580" y="3193415"/>
            <a:ext cx="140335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000">
                <a:solidFill>
                  <a:srgbClr val="1AA3AA"/>
                </a:solidFill>
              </a:rPr>
              <a:t>L</a:t>
            </a:r>
            <a:r>
              <a:rPr lang="en-US" altLang="zh-CN" sz="5000"/>
              <a:t>ean</a:t>
            </a:r>
            <a:endParaRPr lang="en-US" altLang="zh-CN" sz="5000"/>
          </a:p>
        </p:txBody>
      </p:sp>
      <p:sp>
        <p:nvSpPr>
          <p:cNvPr id="18" name="文本框 17"/>
          <p:cNvSpPr txBox="1"/>
          <p:nvPr/>
        </p:nvSpPr>
        <p:spPr>
          <a:xfrm>
            <a:off x="703580" y="4144645"/>
            <a:ext cx="382016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000">
                <a:solidFill>
                  <a:srgbClr val="69A35B"/>
                </a:solidFill>
              </a:rPr>
              <a:t>M</a:t>
            </a:r>
            <a:r>
              <a:rPr lang="en-US" altLang="zh-CN" sz="5000"/>
              <a:t>easurement</a:t>
            </a:r>
            <a:endParaRPr lang="en-US" altLang="zh-CN" sz="5000"/>
          </a:p>
        </p:txBody>
      </p:sp>
      <p:sp>
        <p:nvSpPr>
          <p:cNvPr id="5" name="文本框 4"/>
          <p:cNvSpPr txBox="1"/>
          <p:nvPr/>
        </p:nvSpPr>
        <p:spPr>
          <a:xfrm>
            <a:off x="703580" y="5095875"/>
            <a:ext cx="2111375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5000">
                <a:solidFill>
                  <a:srgbClr val="9BBB59"/>
                </a:solidFill>
              </a:rPr>
              <a:t>S</a:t>
            </a:r>
            <a:r>
              <a:rPr lang="en-US" altLang="zh-CN" sz="5000"/>
              <a:t>haring</a:t>
            </a:r>
            <a:endParaRPr lang="en-US" altLang="zh-CN" sz="5000"/>
          </a:p>
        </p:txBody>
      </p:sp>
      <p:sp>
        <p:nvSpPr>
          <p:cNvPr id="6" name="文本框 5"/>
          <p:cNvSpPr txBox="1"/>
          <p:nvPr/>
        </p:nvSpPr>
        <p:spPr>
          <a:xfrm>
            <a:off x="4966970" y="1352550"/>
            <a:ext cx="1236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spc="150">
                <a:solidFill>
                  <a:schemeClr val="tx1"/>
                </a:solidFill>
                <a:uFillTx/>
              </a:rPr>
              <a:t>文化</a:t>
            </a:r>
            <a:endParaRPr lang="zh-CN" altLang="en-US" sz="4000" spc="150">
              <a:solidFill>
                <a:schemeClr val="tx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66970" y="2319020"/>
            <a:ext cx="176403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spc="150">
                <a:solidFill>
                  <a:schemeClr val="tx1"/>
                </a:solidFill>
                <a:uFillTx/>
              </a:rPr>
              <a:t>自动化</a:t>
            </a:r>
            <a:endParaRPr lang="zh-CN" altLang="en-US" sz="4000" spc="150">
              <a:solidFill>
                <a:schemeClr val="tx1"/>
              </a:solidFill>
              <a:uFillTx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66970" y="3270250"/>
            <a:ext cx="1236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spc="150">
                <a:solidFill>
                  <a:schemeClr val="tx1"/>
                </a:solidFill>
                <a:uFillTx/>
              </a:rPr>
              <a:t>精益</a:t>
            </a:r>
            <a:endParaRPr lang="zh-CN" altLang="en-US" sz="4000" spc="150">
              <a:solidFill>
                <a:schemeClr val="tx1"/>
              </a:solidFill>
              <a:uFillTx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6970" y="4221480"/>
            <a:ext cx="1236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spc="150">
                <a:solidFill>
                  <a:schemeClr val="tx1"/>
                </a:solidFill>
                <a:uFillTx/>
              </a:rPr>
              <a:t>度量</a:t>
            </a:r>
            <a:endParaRPr lang="zh-CN" altLang="en-US" sz="4000" spc="150">
              <a:solidFill>
                <a:schemeClr val="tx1"/>
              </a:solidFill>
              <a:uFillTx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66970" y="5172710"/>
            <a:ext cx="12369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spc="150">
                <a:solidFill>
                  <a:schemeClr val="tx1"/>
                </a:solidFill>
                <a:uFillTx/>
              </a:rPr>
              <a:t>共享</a:t>
            </a:r>
            <a:endParaRPr lang="zh-CN" altLang="en-US" sz="4000" spc="150">
              <a:solidFill>
                <a:schemeClr val="tx1"/>
              </a:solidFill>
              <a:uFillTx/>
            </a:endParaRPr>
          </a:p>
        </p:txBody>
      </p:sp>
      <p:graphicFrame>
        <p:nvGraphicFramePr>
          <p:cNvPr id="27" name="对象 26"/>
          <p:cNvGraphicFramePr/>
          <p:nvPr/>
        </p:nvGraphicFramePr>
        <p:xfrm>
          <a:off x="7650480" y="3190240"/>
          <a:ext cx="4185285" cy="159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" imgW="4499610" imgH="1550670" progId="Visio.Drawing.15">
                  <p:embed/>
                </p:oleObj>
              </mc:Choice>
              <mc:Fallback>
                <p:oleObj name="" r:id="rId1" imgW="4499610" imgH="1550670" progId="Visio.Drawing.15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50480" y="3190240"/>
                        <a:ext cx="4185285" cy="1598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9423400" y="2925445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pc="150">
                <a:solidFill>
                  <a:schemeClr val="tx1"/>
                </a:solidFill>
                <a:uFillTx/>
              </a:rPr>
              <a:t>流动</a:t>
            </a:r>
            <a:endParaRPr lang="zh-CN" altLang="en-US" spc="150">
              <a:solidFill>
                <a:schemeClr val="tx1"/>
              </a:solidFill>
              <a:uFillTx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423400" y="4692015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pc="150">
                <a:solidFill>
                  <a:schemeClr val="tx1"/>
                </a:solidFill>
                <a:uFillTx/>
              </a:rPr>
              <a:t>反馈</a:t>
            </a:r>
            <a:endParaRPr lang="zh-CN" altLang="en-US" spc="150">
              <a:solidFill>
                <a:schemeClr val="tx1"/>
              </a:solidFill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94800" y="3805555"/>
            <a:ext cx="117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pc="150">
                <a:solidFill>
                  <a:schemeClr val="tx1"/>
                </a:solidFill>
                <a:uFillTx/>
              </a:rPr>
              <a:t>持续改进</a:t>
            </a:r>
            <a:endParaRPr lang="zh-CN" altLang="en-US" spc="150">
              <a:solidFill>
                <a:schemeClr val="tx1"/>
              </a:solidFill>
              <a:uFillTx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52815" y="2235835"/>
            <a:ext cx="2477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 spc="150">
                <a:solidFill>
                  <a:schemeClr val="tx1"/>
                </a:solidFill>
                <a:uFillTx/>
              </a:rPr>
              <a:t>DevOps</a:t>
            </a:r>
            <a:r>
              <a:rPr lang="zh-CN" altLang="en-US" sz="2000" b="1" spc="150">
                <a:solidFill>
                  <a:schemeClr val="tx1"/>
                </a:solidFill>
                <a:uFillTx/>
              </a:rPr>
              <a:t>三步工作法</a:t>
            </a:r>
            <a:endParaRPr lang="zh-CN" altLang="en-US" sz="2000" b="1" spc="150">
              <a:solidFill>
                <a:schemeClr val="tx1"/>
              </a:solidFill>
              <a:uFillTx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23740" y="2242185"/>
            <a:ext cx="2551430" cy="870585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23740" y="1290955"/>
            <a:ext cx="2551430" cy="87058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523740" y="3193415"/>
            <a:ext cx="2551430" cy="87058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持续交付</a:t>
            </a:r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379730" y="2073275"/>
            <a:ext cx="11362690" cy="3772535"/>
            <a:chOff x="406" y="1858"/>
            <a:chExt cx="17894" cy="5941"/>
          </a:xfrm>
        </p:grpSpPr>
        <p:sp>
          <p:nvSpPr>
            <p:cNvPr id="4" name="燕尾形 3"/>
            <p:cNvSpPr/>
            <p:nvPr/>
          </p:nvSpPr>
          <p:spPr>
            <a:xfrm>
              <a:off x="1698" y="4001"/>
              <a:ext cx="1915" cy="1068"/>
            </a:xfrm>
            <a:prstGeom prst="chevron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+mn-ea"/>
                </a:rPr>
                <a:t>代码拉取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3152" y="4001"/>
              <a:ext cx="1915" cy="1068"/>
            </a:xfrm>
            <a:prstGeom prst="chevron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+mn-ea"/>
                </a:rPr>
                <a:t>代码编译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606" y="4001"/>
              <a:ext cx="1915" cy="1068"/>
            </a:xfrm>
            <a:prstGeom prst="chevron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+mn-ea"/>
                </a:rPr>
                <a:t>单元测试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060" y="4001"/>
              <a:ext cx="1915" cy="1068"/>
            </a:xfrm>
            <a:prstGeom prst="chevron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+mn-ea"/>
                </a:rPr>
                <a:t>质量门禁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8" name="燕尾形 7"/>
            <p:cNvSpPr/>
            <p:nvPr/>
          </p:nvSpPr>
          <p:spPr>
            <a:xfrm>
              <a:off x="7514" y="4001"/>
              <a:ext cx="1915" cy="1068"/>
            </a:xfrm>
            <a:prstGeom prst="chevron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+mn-ea"/>
                </a:rPr>
                <a:t>测试制品晋级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10427" y="4001"/>
              <a:ext cx="1915" cy="1068"/>
            </a:xfrm>
            <a:prstGeom prst="chevron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+mn-ea"/>
                </a:rPr>
                <a:t>接口测试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11881" y="4001"/>
              <a:ext cx="1915" cy="1068"/>
            </a:xfrm>
            <a:prstGeom prst="chevron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+mn-ea"/>
                </a:rPr>
                <a:t>压力测试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12" name="燕尾形 11"/>
            <p:cNvSpPr/>
            <p:nvPr/>
          </p:nvSpPr>
          <p:spPr>
            <a:xfrm>
              <a:off x="13335" y="4001"/>
              <a:ext cx="1915" cy="1068"/>
            </a:xfrm>
            <a:prstGeom prst="chevron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+mn-ea"/>
                </a:rPr>
                <a:t>集成测试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13" name="燕尾形 12"/>
            <p:cNvSpPr/>
            <p:nvPr/>
          </p:nvSpPr>
          <p:spPr>
            <a:xfrm>
              <a:off x="14789" y="4001"/>
              <a:ext cx="1915" cy="1068"/>
            </a:xfrm>
            <a:prstGeom prst="chevron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+mn-ea"/>
                </a:rPr>
                <a:t>验收</a:t>
              </a:r>
              <a:r>
                <a:rPr lang="zh-CN" altLang="en-US" sz="1200">
                  <a:latin typeface="+mn-ea"/>
                </a:rPr>
                <a:t>测试</a:t>
              </a:r>
              <a:endParaRPr lang="zh-CN" altLang="en-US" sz="1200">
                <a:latin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16243" y="4001"/>
              <a:ext cx="1915" cy="1068"/>
            </a:xfrm>
            <a:prstGeom prst="chevron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+mn-ea"/>
                </a:rPr>
                <a:t>发布</a:t>
              </a:r>
              <a:r>
                <a:rPr lang="zh-CN" altLang="en-US" sz="1200">
                  <a:latin typeface="+mn-ea"/>
                </a:rPr>
                <a:t>制品晋级</a:t>
              </a:r>
              <a:endParaRPr lang="zh-CN" altLang="en-US" sz="1200">
                <a:latin typeface="+mn-ea"/>
              </a:endParaRPr>
            </a:p>
          </p:txBody>
        </p:sp>
        <p:graphicFrame>
          <p:nvGraphicFramePr>
            <p:cNvPr id="24" name="对象 23"/>
            <p:cNvGraphicFramePr/>
            <p:nvPr/>
          </p:nvGraphicFramePr>
          <p:xfrm>
            <a:off x="2238" y="1858"/>
            <a:ext cx="15213" cy="2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1" imgW="4479290" imgH="696595" progId="Visio.Drawing.15">
                    <p:embed/>
                  </p:oleObj>
                </mc:Choice>
                <mc:Fallback>
                  <p:oleObj name="" r:id="rId1" imgW="4479290" imgH="696595" progId="Visio.Drawing.15">
                    <p:embed/>
                    <p:pic>
                      <p:nvPicPr>
                        <p:cNvPr id="0" name="图片 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38" y="1858"/>
                          <a:ext cx="15213" cy="24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/>
            <p:nvPr/>
          </p:nvGraphicFramePr>
          <p:xfrm>
            <a:off x="2042" y="5813"/>
            <a:ext cx="15304" cy="1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" name="" r:id="rId3" imgW="4350385" imgH="725170" progId="Visio.Drawing.15">
                    <p:embed/>
                  </p:oleObj>
                </mc:Choice>
                <mc:Fallback>
                  <p:oleObj name="" r:id="rId3" imgW="4350385" imgH="725170" progId="Visio.Drawing.15">
                    <p:embed/>
                    <p:pic>
                      <p:nvPicPr>
                        <p:cNvPr id="0" name="图片 2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42" y="5813"/>
                          <a:ext cx="15304" cy="19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27"/>
            <p:cNvSpPr txBox="1"/>
            <p:nvPr/>
          </p:nvSpPr>
          <p:spPr>
            <a:xfrm>
              <a:off x="9229" y="2856"/>
              <a:ext cx="18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pc="150">
                  <a:solidFill>
                    <a:schemeClr val="tx1"/>
                  </a:solidFill>
                  <a:uFillTx/>
                </a:rPr>
                <a:t>快速</a:t>
              </a:r>
              <a:r>
                <a:rPr lang="zh-CN" altLang="en-US" spc="150">
                  <a:solidFill>
                    <a:schemeClr val="tx1"/>
                  </a:solidFill>
                  <a:uFillTx/>
                </a:rPr>
                <a:t>流动</a:t>
              </a:r>
              <a:endParaRPr lang="zh-CN" altLang="en-US" spc="150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229" y="6430"/>
              <a:ext cx="18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pc="150">
                  <a:solidFill>
                    <a:schemeClr val="tx1"/>
                  </a:solidFill>
                  <a:uFillTx/>
                </a:rPr>
                <a:t>快速</a:t>
              </a:r>
              <a:r>
                <a:rPr lang="zh-CN" altLang="en-US" spc="150">
                  <a:solidFill>
                    <a:schemeClr val="tx1"/>
                  </a:solidFill>
                  <a:uFillTx/>
                </a:rPr>
                <a:t>反馈</a:t>
              </a:r>
              <a:endParaRPr lang="zh-CN" altLang="en-US" spc="150">
                <a:solidFill>
                  <a:schemeClr val="tx1"/>
                </a:solidFill>
                <a:uFillTx/>
              </a:endParaRPr>
            </a:p>
          </p:txBody>
        </p:sp>
        <p:pic>
          <p:nvPicPr>
            <p:cNvPr id="32" name="图片 31" descr="jenkins透明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" y="3677"/>
              <a:ext cx="1243" cy="1717"/>
            </a:xfrm>
            <a:prstGeom prst="rect">
              <a:avLst/>
            </a:prstGeom>
          </p:spPr>
        </p:pic>
        <p:pic>
          <p:nvPicPr>
            <p:cNvPr id="52" name="图片 51" descr="JUnit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10" y="5298"/>
              <a:ext cx="1248" cy="382"/>
            </a:xfrm>
            <a:prstGeom prst="rect">
              <a:avLst/>
            </a:prstGeom>
          </p:spPr>
        </p:pic>
        <p:pic>
          <p:nvPicPr>
            <p:cNvPr id="37" name="图片 36" descr="maven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29" y="5249"/>
              <a:ext cx="1414" cy="479"/>
            </a:xfrm>
            <a:prstGeom prst="rect">
              <a:avLst/>
            </a:prstGeom>
          </p:spPr>
        </p:pic>
        <p:pic>
          <p:nvPicPr>
            <p:cNvPr id="44" name="图片 43" descr="sonarQub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63" y="5069"/>
              <a:ext cx="1018" cy="1018"/>
            </a:xfrm>
            <a:prstGeom prst="rect">
              <a:avLst/>
            </a:prstGeom>
          </p:spPr>
        </p:pic>
        <p:pic>
          <p:nvPicPr>
            <p:cNvPr id="34" name="图片 33" descr="harbor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704" y="5337"/>
              <a:ext cx="1596" cy="455"/>
            </a:xfrm>
            <a:prstGeom prst="rect">
              <a:avLst/>
            </a:prstGeom>
          </p:spPr>
        </p:pic>
        <p:sp>
          <p:nvSpPr>
            <p:cNvPr id="35" name="燕尾形 34"/>
            <p:cNvSpPr/>
            <p:nvPr/>
          </p:nvSpPr>
          <p:spPr>
            <a:xfrm>
              <a:off x="8973" y="4002"/>
              <a:ext cx="1915" cy="1068"/>
            </a:xfrm>
            <a:prstGeom prst="chevron">
              <a:avLst/>
            </a:prstGeom>
            <a:solidFill>
              <a:srgbClr val="92D050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latin typeface="+mn-ea"/>
                </a:rPr>
                <a:t>测试环境部署</a:t>
              </a:r>
              <a:endParaRPr lang="zh-CN" altLang="en-US" sz="1200">
                <a:latin typeface="+mn-ea"/>
              </a:endParaRPr>
            </a:p>
          </p:txBody>
        </p:sp>
        <p:pic>
          <p:nvPicPr>
            <p:cNvPr id="36" name="图片 35" descr="docker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731" y="5090"/>
              <a:ext cx="888" cy="888"/>
            </a:xfrm>
            <a:prstGeom prst="rect">
              <a:avLst/>
            </a:prstGeom>
          </p:spPr>
        </p:pic>
        <p:pic>
          <p:nvPicPr>
            <p:cNvPr id="38" name="图片 37" descr="k8s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60" y="5106"/>
              <a:ext cx="857" cy="862"/>
            </a:xfrm>
            <a:prstGeom prst="rect">
              <a:avLst/>
            </a:prstGeom>
          </p:spPr>
        </p:pic>
        <p:pic>
          <p:nvPicPr>
            <p:cNvPr id="66" name="图片 65" descr="JMeter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427" y="5358"/>
              <a:ext cx="1300" cy="440"/>
            </a:xfrm>
            <a:prstGeom prst="rect">
              <a:avLst/>
            </a:prstGeom>
          </p:spPr>
        </p:pic>
        <p:pic>
          <p:nvPicPr>
            <p:cNvPr id="39" name="图片 38" descr="JMeter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926" y="5329"/>
              <a:ext cx="1300" cy="440"/>
            </a:xfrm>
            <a:prstGeom prst="rect">
              <a:avLst/>
            </a:prstGeom>
          </p:spPr>
        </p:pic>
        <p:pic>
          <p:nvPicPr>
            <p:cNvPr id="40" name="图片 39" descr="robot"/>
            <p:cNvPicPr>
              <a:picLocks noChangeAspect="1"/>
            </p:cNvPicPr>
            <p:nvPr/>
          </p:nvPicPr>
          <p:blipFill>
            <a:blip r:embed="rId13"/>
            <a:srcRect l="16597" t="13510" r="17203" b="12570"/>
            <a:stretch>
              <a:fillRect/>
            </a:stretch>
          </p:blipFill>
          <p:spPr>
            <a:xfrm>
              <a:off x="14429" y="5105"/>
              <a:ext cx="567" cy="888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14867" y="5347"/>
              <a:ext cx="1930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1200"/>
                <a:t>robotFramework</a:t>
              </a:r>
              <a:endParaRPr lang="en-US" altLang="zh-CN" sz="1200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1296670" y="1430655"/>
            <a:ext cx="9861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pc="150">
                <a:solidFill>
                  <a:schemeClr val="tx1"/>
                </a:solidFill>
                <a:uFillTx/>
              </a:rPr>
              <a:t>利用</a:t>
            </a:r>
            <a:r>
              <a:rPr lang="en-US" altLang="zh-CN" spc="150">
                <a:solidFill>
                  <a:schemeClr val="tx1"/>
                </a:solidFill>
                <a:uFillTx/>
              </a:rPr>
              <a:t>Jenkins</a:t>
            </a:r>
            <a:r>
              <a:rPr lang="zh-CN" altLang="en-US" spc="150">
                <a:solidFill>
                  <a:schemeClr val="tx1"/>
                </a:solidFill>
                <a:uFillTx/>
              </a:rPr>
              <a:t>实现流水线搭建，采用</a:t>
            </a:r>
            <a:r>
              <a:rPr lang="en-US" altLang="zh-CN" spc="150">
                <a:solidFill>
                  <a:schemeClr val="tx1"/>
                </a:solidFill>
                <a:uFillTx/>
              </a:rPr>
              <a:t>API</a:t>
            </a:r>
            <a:r>
              <a:rPr lang="zh-CN" altLang="en-US" spc="150">
                <a:solidFill>
                  <a:schemeClr val="tx1"/>
                </a:solidFill>
                <a:uFillTx/>
              </a:rPr>
              <a:t>交互，实现</a:t>
            </a:r>
            <a:r>
              <a:rPr lang="en-US" altLang="zh-CN" spc="150">
                <a:solidFill>
                  <a:schemeClr val="tx1"/>
                </a:solidFill>
                <a:uFillTx/>
              </a:rPr>
              <a:t>DevOps</a:t>
            </a:r>
            <a:r>
              <a:rPr lang="zh-CN" altLang="en-US" spc="150">
                <a:solidFill>
                  <a:schemeClr val="tx1"/>
                </a:solidFill>
                <a:uFillTx/>
              </a:rPr>
              <a:t>三步法之</a:t>
            </a:r>
            <a:r>
              <a:rPr lang="zh-CN" altLang="en-US" spc="150">
                <a:solidFill>
                  <a:srgbClr val="FF0000"/>
                </a:solidFill>
                <a:uFillTx/>
              </a:rPr>
              <a:t>快速流动</a:t>
            </a:r>
            <a:r>
              <a:rPr lang="zh-CN" altLang="en-US" spc="150">
                <a:solidFill>
                  <a:schemeClr val="tx1"/>
                </a:solidFill>
                <a:uFillTx/>
              </a:rPr>
              <a:t>、</a:t>
            </a:r>
            <a:r>
              <a:rPr lang="zh-CN" altLang="en-US" spc="150">
                <a:solidFill>
                  <a:srgbClr val="FF0000"/>
                </a:solidFill>
                <a:uFillTx/>
              </a:rPr>
              <a:t>快速反馈</a:t>
            </a:r>
            <a:r>
              <a:rPr lang="zh-CN" altLang="en-US" spc="150">
                <a:solidFill>
                  <a:schemeClr val="tx1"/>
                </a:solidFill>
                <a:uFillTx/>
              </a:rPr>
              <a:t>。</a:t>
            </a:r>
            <a:endParaRPr lang="zh-CN" altLang="en-US" spc="150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代码管理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1450" y="1342390"/>
            <a:ext cx="11664950" cy="448500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7637780" y="3443605"/>
            <a:ext cx="4128135" cy="23844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404995" y="972820"/>
            <a:ext cx="26403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 spc="150">
                <a:solidFill>
                  <a:schemeClr val="tx1"/>
                </a:solidFill>
                <a:uFillTx/>
              </a:rPr>
              <a:t>分支开发，主干发布</a:t>
            </a:r>
            <a:endParaRPr lang="zh-CN" altLang="en-US" sz="2000" b="1" spc="150">
              <a:solidFill>
                <a:schemeClr val="tx1"/>
              </a:solidFill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56830" y="3414395"/>
            <a:ext cx="4179570" cy="2379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开发隔离</a:t>
            </a:r>
            <a:endParaRPr lang="zh-CN" altLang="en-US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在特性分支开发，不影响主干代码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20000"/>
              </a:lnSpc>
              <a:buFont typeface="Wingdings" panose="05000000000000000000" charset="0"/>
              <a:buChar char="p"/>
            </a:pP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代码准入</a:t>
            </a:r>
            <a:endParaRPr lang="zh-CN" altLang="en-US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主干合并权限管理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发布分支</a:t>
            </a:r>
            <a:r>
              <a:rPr lang="zh-CN" altLang="en-US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热修复</a:t>
            </a:r>
            <a:endParaRPr lang="zh-CN" altLang="en-US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不受持续开发的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代码影响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代码管理</a:t>
            </a:r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109220" y="3241675"/>
            <a:ext cx="3801745" cy="3514725"/>
          </a:xfrm>
          <a:prstGeom prst="roundRect">
            <a:avLst>
              <a:gd name="adj" fmla="val 783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1760" y="4723130"/>
            <a:ext cx="3860800" cy="1198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b="1" spc="15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规范</a:t>
            </a:r>
            <a:r>
              <a:rPr lang="zh-CN" altLang="en-US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命名</a:t>
            </a:r>
            <a:endParaRPr lang="zh-CN" altLang="en-US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特性分支：</a:t>
            </a:r>
            <a:r>
              <a:rPr lang="en-US" altLang="zh-CN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dev_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特性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特性开发分支：</a:t>
            </a:r>
            <a:r>
              <a:rPr lang="en-US" altLang="zh-CN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dev_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特性</a:t>
            </a:r>
            <a:r>
              <a:rPr lang="en-US" altLang="zh-CN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开发者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发布分支：</a:t>
            </a:r>
            <a:r>
              <a:rPr lang="en-US" altLang="zh-CN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rel_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版本号</a:t>
            </a:r>
            <a:endParaRPr lang="zh-CN" altLang="en-US" sz="1400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9895" y="3909695"/>
            <a:ext cx="7551420" cy="277431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034790" y="1034415"/>
            <a:ext cx="2750185" cy="2653030"/>
          </a:xfrm>
          <a:prstGeom prst="roundRect">
            <a:avLst>
              <a:gd name="adj" fmla="val 806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906260" y="1034415"/>
            <a:ext cx="5144770" cy="2653030"/>
          </a:xfrm>
          <a:prstGeom prst="roundRect">
            <a:avLst>
              <a:gd name="adj" fmla="val 806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034790" y="3813810"/>
            <a:ext cx="8015605" cy="2943225"/>
          </a:xfrm>
          <a:prstGeom prst="roundRect">
            <a:avLst>
              <a:gd name="adj" fmla="val 806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313555" y="913130"/>
            <a:ext cx="995045" cy="2190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git</a:t>
            </a:r>
            <a:r>
              <a:rPr lang="zh-CN" altLang="en-US" sz="1200"/>
              <a:t>分支</a:t>
            </a:r>
            <a:endParaRPr lang="zh-CN" altLang="en-US" sz="1200"/>
          </a:p>
        </p:txBody>
      </p:sp>
      <p:sp>
        <p:nvSpPr>
          <p:cNvPr id="11" name="矩形 10"/>
          <p:cNvSpPr/>
          <p:nvPr/>
        </p:nvSpPr>
        <p:spPr>
          <a:xfrm>
            <a:off x="7174230" y="913130"/>
            <a:ext cx="1482090" cy="2190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Jeinkins</a:t>
            </a:r>
            <a:r>
              <a:rPr lang="zh-CN" altLang="en-US" sz="1200"/>
              <a:t>流水线分支</a:t>
            </a:r>
            <a:endParaRPr lang="zh-CN" altLang="en-US" sz="1200"/>
          </a:p>
        </p:txBody>
      </p:sp>
      <p:sp>
        <p:nvSpPr>
          <p:cNvPr id="12" name="矩形 11"/>
          <p:cNvSpPr/>
          <p:nvPr/>
        </p:nvSpPr>
        <p:spPr>
          <a:xfrm>
            <a:off x="4313555" y="3729990"/>
            <a:ext cx="1081405" cy="2190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git</a:t>
            </a:r>
            <a:r>
              <a:rPr lang="zh-CN" altLang="en-US" sz="1200"/>
              <a:t>代码合并</a:t>
            </a:r>
            <a:endParaRPr lang="zh-CN" altLang="en-US" sz="1200"/>
          </a:p>
        </p:txBody>
      </p:sp>
      <p:grpSp>
        <p:nvGrpSpPr>
          <p:cNvPr id="33" name="组合 32"/>
          <p:cNvGrpSpPr/>
          <p:nvPr/>
        </p:nvGrpSpPr>
        <p:grpSpPr>
          <a:xfrm>
            <a:off x="111760" y="917575"/>
            <a:ext cx="3798570" cy="2167890"/>
            <a:chOff x="180" y="7226"/>
            <a:chExt cx="5982" cy="3414"/>
          </a:xfrm>
        </p:grpSpPr>
        <p:sp>
          <p:nvSpPr>
            <p:cNvPr id="13" name="椭圆 12"/>
            <p:cNvSpPr/>
            <p:nvPr/>
          </p:nvSpPr>
          <p:spPr>
            <a:xfrm>
              <a:off x="457" y="7691"/>
              <a:ext cx="1089" cy="108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分支开发</a:t>
              </a:r>
              <a:endParaRPr lang="zh-CN" altLang="en-US" sz="12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1538" y="9179"/>
              <a:ext cx="1089" cy="108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分支集成</a:t>
              </a:r>
              <a:endParaRPr lang="zh-CN" altLang="en-US" sz="12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2627" y="7691"/>
              <a:ext cx="1089" cy="108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合并请求</a:t>
              </a:r>
              <a:endParaRPr lang="zh-CN" altLang="en-US" sz="1200"/>
            </a:p>
          </p:txBody>
        </p:sp>
        <p:sp>
          <p:nvSpPr>
            <p:cNvPr id="23" name="椭圆 22"/>
            <p:cNvSpPr/>
            <p:nvPr/>
          </p:nvSpPr>
          <p:spPr>
            <a:xfrm>
              <a:off x="3716" y="9179"/>
              <a:ext cx="1089" cy="108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人工审核</a:t>
              </a:r>
              <a:endParaRPr lang="zh-CN" altLang="en-US" sz="1200"/>
            </a:p>
          </p:txBody>
        </p:sp>
        <p:sp>
          <p:nvSpPr>
            <p:cNvPr id="24" name="椭圆 23"/>
            <p:cNvSpPr/>
            <p:nvPr/>
          </p:nvSpPr>
          <p:spPr>
            <a:xfrm>
              <a:off x="4805" y="7691"/>
              <a:ext cx="1089" cy="108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合并主干</a:t>
              </a:r>
              <a:endParaRPr lang="zh-CN" altLang="en-US" sz="120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80" y="7410"/>
              <a:ext cx="5983" cy="3230"/>
            </a:xfrm>
            <a:prstGeom prst="roundRect">
              <a:avLst>
                <a:gd name="adj" fmla="val 8065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01" y="7226"/>
              <a:ext cx="1567" cy="345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开发流程</a:t>
              </a:r>
              <a:endParaRPr lang="zh-CN" altLang="en-US" sz="1200"/>
            </a:p>
          </p:txBody>
        </p:sp>
        <p:sp>
          <p:nvSpPr>
            <p:cNvPr id="29" name="右箭头 28"/>
            <p:cNvSpPr/>
            <p:nvPr/>
          </p:nvSpPr>
          <p:spPr>
            <a:xfrm rot="3060000">
              <a:off x="1348" y="8871"/>
              <a:ext cx="275" cy="308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右箭头 29"/>
            <p:cNvSpPr/>
            <p:nvPr/>
          </p:nvSpPr>
          <p:spPr>
            <a:xfrm rot="3060000">
              <a:off x="3654" y="8871"/>
              <a:ext cx="275" cy="308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右箭头 30"/>
            <p:cNvSpPr/>
            <p:nvPr/>
          </p:nvSpPr>
          <p:spPr>
            <a:xfrm rot="18360000">
              <a:off x="2501" y="8871"/>
              <a:ext cx="275" cy="308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右箭头 31"/>
            <p:cNvSpPr/>
            <p:nvPr/>
          </p:nvSpPr>
          <p:spPr>
            <a:xfrm rot="18540000">
              <a:off x="4784" y="8871"/>
              <a:ext cx="275" cy="308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4" name="矩形 33"/>
          <p:cNvSpPr/>
          <p:nvPr/>
        </p:nvSpPr>
        <p:spPr>
          <a:xfrm>
            <a:off x="511810" y="3689985"/>
            <a:ext cx="2894965" cy="61849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22250" y="3742690"/>
            <a:ext cx="3484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 algn="l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0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统一命名，分支识别</a:t>
            </a:r>
            <a:endParaRPr lang="zh-CN" altLang="en-US" sz="2000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895" y="1214755"/>
            <a:ext cx="2380615" cy="23348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495" y="1466850"/>
            <a:ext cx="4827905" cy="1774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圆角矩形 20"/>
          <p:cNvSpPr/>
          <p:nvPr/>
        </p:nvSpPr>
        <p:spPr>
          <a:xfrm>
            <a:off x="111760" y="1024255"/>
            <a:ext cx="3487420" cy="5651500"/>
          </a:xfrm>
          <a:prstGeom prst="roundRect">
            <a:avLst>
              <a:gd name="adj" fmla="val 768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代码质量门禁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14300" y="2506980"/>
            <a:ext cx="3484245" cy="3339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en-US" altLang="zh-CN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SonarQube</a:t>
            </a:r>
            <a:r>
              <a:rPr lang="zh-CN" altLang="en-US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质量阈</a:t>
            </a:r>
            <a:endParaRPr lang="zh-CN" altLang="en-US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质量阈分组设置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自定义指标项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配置项目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en-US" altLang="zh-CN" sz="18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Jenkins</a:t>
            </a:r>
            <a:r>
              <a:rPr lang="zh-CN" altLang="en-US" sz="18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流动与反馈</a:t>
            </a:r>
            <a:endParaRPr lang="zh-CN" altLang="en-US" sz="1800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4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指标采集：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调用</a:t>
            </a:r>
            <a:r>
              <a:rPr lang="en-US" altLang="zh-CN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SonarQube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接口提取结果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4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报告解析：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解析并提取</a:t>
            </a:r>
            <a:r>
              <a:rPr lang="en-US" altLang="zh-CN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SonarQube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质量报告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4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邮件反馈：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发送给开发者与项目管理员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756025" y="1024890"/>
            <a:ext cx="2127885" cy="5650865"/>
          </a:xfrm>
          <a:prstGeom prst="roundRect">
            <a:avLst>
              <a:gd name="adj" fmla="val 806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061075" y="1024890"/>
            <a:ext cx="5657215" cy="2399030"/>
          </a:xfrm>
          <a:prstGeom prst="roundRect">
            <a:avLst>
              <a:gd name="adj" fmla="val 806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1245" y="3721100"/>
            <a:ext cx="5424805" cy="13214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710" y="1285240"/>
            <a:ext cx="1834515" cy="52685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585" y="1254760"/>
            <a:ext cx="5380355" cy="207391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313555" y="913130"/>
            <a:ext cx="995045" cy="2190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质量阈分组</a:t>
            </a:r>
            <a:endParaRPr lang="zh-CN" altLang="en-US" sz="1200"/>
          </a:p>
        </p:txBody>
      </p:sp>
      <p:sp>
        <p:nvSpPr>
          <p:cNvPr id="13" name="矩形 12"/>
          <p:cNvSpPr/>
          <p:nvPr/>
        </p:nvSpPr>
        <p:spPr>
          <a:xfrm>
            <a:off x="6434455" y="913130"/>
            <a:ext cx="1300480" cy="2190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指标与项目设置</a:t>
            </a:r>
            <a:endParaRPr lang="zh-CN" altLang="en-US" sz="1200"/>
          </a:p>
        </p:txBody>
      </p:sp>
      <p:sp>
        <p:nvSpPr>
          <p:cNvPr id="14" name="圆角矩形 13"/>
          <p:cNvSpPr/>
          <p:nvPr/>
        </p:nvSpPr>
        <p:spPr>
          <a:xfrm>
            <a:off x="6066155" y="3573780"/>
            <a:ext cx="5657215" cy="1551305"/>
          </a:xfrm>
          <a:prstGeom prst="roundRect">
            <a:avLst>
              <a:gd name="adj" fmla="val 806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434455" y="3477260"/>
            <a:ext cx="1300480" cy="2190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Jenkins</a:t>
            </a:r>
            <a:r>
              <a:rPr lang="zh-CN" altLang="en-US" sz="1200"/>
              <a:t>流动</a:t>
            </a:r>
            <a:endParaRPr lang="zh-CN" altLang="en-US" sz="12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125" y="5353050"/>
            <a:ext cx="4624070" cy="1264920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6066155" y="5274945"/>
            <a:ext cx="5657215" cy="1400810"/>
          </a:xfrm>
          <a:prstGeom prst="roundRect">
            <a:avLst>
              <a:gd name="adj" fmla="val 806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434455" y="5164455"/>
            <a:ext cx="1300480" cy="21907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邮件反馈</a:t>
            </a:r>
            <a:endParaRPr lang="zh-CN" altLang="en-US" sz="1200"/>
          </a:p>
        </p:txBody>
      </p:sp>
      <p:sp>
        <p:nvSpPr>
          <p:cNvPr id="23" name="矩形 22"/>
          <p:cNvSpPr/>
          <p:nvPr/>
        </p:nvSpPr>
        <p:spPr>
          <a:xfrm>
            <a:off x="404495" y="1475740"/>
            <a:ext cx="2894965" cy="61849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14935" y="1528445"/>
            <a:ext cx="3484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 algn="l" fontAlgn="auto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0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自动检测，快速</a:t>
            </a:r>
            <a:r>
              <a:rPr lang="zh-CN" altLang="en-US" sz="20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反馈</a:t>
            </a:r>
            <a:endParaRPr lang="zh-CN" altLang="en-US" sz="2000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制品入库 </a:t>
            </a:r>
            <a:r>
              <a:rPr lang="en-US" altLang="zh-CN"/>
              <a:t>+ </a:t>
            </a:r>
            <a:r>
              <a:rPr lang="zh-CN" altLang="en-US"/>
              <a:t>制品晋级</a:t>
            </a:r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356870" y="1544320"/>
            <a:ext cx="6522720" cy="4164330"/>
            <a:chOff x="910" y="1844"/>
            <a:chExt cx="10272" cy="6558"/>
          </a:xfrm>
        </p:grpSpPr>
        <p:sp>
          <p:nvSpPr>
            <p:cNvPr id="13" name="椭圆 12"/>
            <p:cNvSpPr/>
            <p:nvPr/>
          </p:nvSpPr>
          <p:spPr>
            <a:xfrm>
              <a:off x="910" y="4636"/>
              <a:ext cx="1089" cy="108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持续构建</a:t>
              </a:r>
              <a:endParaRPr lang="zh-CN" altLang="en-US" sz="1200"/>
            </a:p>
          </p:txBody>
        </p:sp>
        <p:sp>
          <p:nvSpPr>
            <p:cNvPr id="3" name="椭圆 2"/>
            <p:cNvSpPr/>
            <p:nvPr/>
          </p:nvSpPr>
          <p:spPr>
            <a:xfrm>
              <a:off x="3254" y="3547"/>
              <a:ext cx="1089" cy="108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jar</a:t>
              </a:r>
              <a:endParaRPr lang="en-US" altLang="zh-CN" sz="1200"/>
            </a:p>
          </p:txBody>
        </p:sp>
        <p:sp>
          <p:nvSpPr>
            <p:cNvPr id="4" name="椭圆 3"/>
            <p:cNvSpPr/>
            <p:nvPr/>
          </p:nvSpPr>
          <p:spPr>
            <a:xfrm>
              <a:off x="3254" y="5529"/>
              <a:ext cx="1089" cy="108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/>
                <a:t>dock</a:t>
              </a:r>
              <a:r>
                <a:rPr lang="zh-CN" altLang="en-US" sz="1200"/>
                <a:t>镜像</a:t>
              </a:r>
              <a:endParaRPr lang="zh-CN" altLang="en-US" sz="1200"/>
            </a:p>
          </p:txBody>
        </p:sp>
        <p:pic>
          <p:nvPicPr>
            <p:cNvPr id="101" name="图片 100" descr="nexu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34" y="1844"/>
              <a:ext cx="1699" cy="686"/>
            </a:xfrm>
            <a:prstGeom prst="rect">
              <a:avLst/>
            </a:prstGeom>
          </p:spPr>
        </p:pic>
        <p:pic>
          <p:nvPicPr>
            <p:cNvPr id="8" name="图片 7" descr="harbo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0" y="7788"/>
              <a:ext cx="2158" cy="615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5438" y="4636"/>
              <a:ext cx="1089" cy="108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ym typeface="+mn-ea"/>
                </a:rPr>
                <a:t>测试</a:t>
              </a:r>
              <a:endParaRPr lang="zh-CN" altLang="en-US" sz="1200"/>
            </a:p>
            <a:p>
              <a:pPr algn="ctr"/>
              <a:r>
                <a:rPr lang="zh-CN" altLang="en-US" sz="1200"/>
                <a:t>制品</a:t>
              </a:r>
              <a:r>
                <a:rPr lang="zh-CN" altLang="en-US" sz="1200"/>
                <a:t>晋级</a:t>
              </a:r>
              <a:endParaRPr lang="zh-CN" altLang="en-US" sz="1200"/>
            </a:p>
          </p:txBody>
        </p:sp>
        <p:sp>
          <p:nvSpPr>
            <p:cNvPr id="10" name="椭圆 9"/>
            <p:cNvSpPr/>
            <p:nvPr/>
          </p:nvSpPr>
          <p:spPr>
            <a:xfrm>
              <a:off x="7607" y="4636"/>
              <a:ext cx="1089" cy="108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集成测试</a:t>
              </a:r>
              <a:endParaRPr lang="zh-CN" altLang="en-US" sz="12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9775" y="4636"/>
              <a:ext cx="1089" cy="108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ym typeface="+mn-ea"/>
                </a:rPr>
                <a:t>发布</a:t>
              </a:r>
              <a:endParaRPr lang="zh-CN" altLang="en-US" sz="1200"/>
            </a:p>
            <a:p>
              <a:pPr algn="ctr"/>
              <a:r>
                <a:rPr lang="zh-CN" altLang="en-US" sz="1200"/>
                <a:t>制品</a:t>
              </a:r>
              <a:r>
                <a:rPr lang="zh-CN" altLang="en-US" sz="1200"/>
                <a:t>晋级</a:t>
              </a:r>
              <a:endParaRPr lang="zh-CN" altLang="en-US" sz="12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119" y="6618"/>
              <a:ext cx="1727" cy="62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+mn-ea"/>
                  <a:cs typeface="+mn-ea"/>
                </a:rPr>
                <a:t>tag</a:t>
              </a:r>
              <a:endParaRPr lang="en-US" altLang="zh-CN" sz="1200" b="1">
                <a:solidFill>
                  <a:schemeClr val="tx1"/>
                </a:solidFill>
                <a:latin typeface="+mn-ea"/>
                <a:cs typeface="+mn-ea"/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+mn-ea"/>
                  <a:cs typeface="+mn-ea"/>
                </a:rPr>
                <a:t>版本号</a:t>
              </a:r>
              <a:r>
                <a:rPr lang="en-US" altLang="zh-CN" sz="1200">
                  <a:solidFill>
                    <a:schemeClr val="tx1"/>
                  </a:solidFill>
                  <a:latin typeface="+mn-ea"/>
                  <a:cs typeface="+mn-ea"/>
                </a:rPr>
                <a:t>+test</a:t>
              </a:r>
              <a:endParaRPr lang="en-US" altLang="zh-CN" sz="1200">
                <a:solidFill>
                  <a:schemeClr val="tx1"/>
                </a:solidFill>
                <a:latin typeface="+mn-ea"/>
                <a:cs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456" y="6618"/>
              <a:ext cx="1727" cy="62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+mn-ea"/>
                  <a:cs typeface="+mn-ea"/>
                </a:rPr>
                <a:t>tag</a:t>
              </a:r>
              <a:endParaRPr lang="en-US" altLang="zh-CN" sz="1200" b="1">
                <a:solidFill>
                  <a:schemeClr val="tx1"/>
                </a:solidFill>
                <a:latin typeface="+mn-ea"/>
                <a:cs typeface="+mn-ea"/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+mn-ea"/>
                  <a:cs typeface="+mn-ea"/>
                </a:rPr>
                <a:t>版本号</a:t>
              </a:r>
              <a:endParaRPr lang="zh-CN" altLang="en-US" sz="1200">
                <a:solidFill>
                  <a:schemeClr val="tx1"/>
                </a:solidFill>
                <a:latin typeface="+mn-ea"/>
                <a:cs typeface="+mn-ea"/>
              </a:endParaRPr>
            </a:p>
          </p:txBody>
        </p:sp>
        <p:sp>
          <p:nvSpPr>
            <p:cNvPr id="15" name="右箭头 14"/>
            <p:cNvSpPr/>
            <p:nvPr/>
          </p:nvSpPr>
          <p:spPr>
            <a:xfrm rot="5400000">
              <a:off x="3529" y="6989"/>
              <a:ext cx="507" cy="428"/>
            </a:xfrm>
            <a:prstGeom prst="rightArrow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右箭头 15"/>
            <p:cNvSpPr/>
            <p:nvPr/>
          </p:nvSpPr>
          <p:spPr>
            <a:xfrm rot="5400000">
              <a:off x="5729" y="5946"/>
              <a:ext cx="507" cy="428"/>
            </a:xfrm>
            <a:prstGeom prst="rightArrow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 rot="1860000">
              <a:off x="2368" y="5544"/>
              <a:ext cx="507" cy="428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右箭头 17"/>
            <p:cNvSpPr/>
            <p:nvPr/>
          </p:nvSpPr>
          <p:spPr>
            <a:xfrm rot="5400000">
              <a:off x="10066" y="5946"/>
              <a:ext cx="507" cy="428"/>
            </a:xfrm>
            <a:prstGeom prst="rightArrow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右箭头 18"/>
            <p:cNvSpPr/>
            <p:nvPr/>
          </p:nvSpPr>
          <p:spPr>
            <a:xfrm rot="19860000">
              <a:off x="4648" y="5548"/>
              <a:ext cx="507" cy="428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右箭头 19"/>
            <p:cNvSpPr/>
            <p:nvPr/>
          </p:nvSpPr>
          <p:spPr>
            <a:xfrm>
              <a:off x="6846" y="4966"/>
              <a:ext cx="507" cy="428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右箭头 20"/>
            <p:cNvSpPr/>
            <p:nvPr/>
          </p:nvSpPr>
          <p:spPr>
            <a:xfrm>
              <a:off x="9051" y="4966"/>
              <a:ext cx="507" cy="428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右箭头 21"/>
            <p:cNvSpPr/>
            <p:nvPr/>
          </p:nvSpPr>
          <p:spPr>
            <a:xfrm rot="16200000">
              <a:off x="3545" y="2822"/>
              <a:ext cx="507" cy="428"/>
            </a:xfrm>
            <a:prstGeom prst="rightArrow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118" y="3132"/>
              <a:ext cx="1727" cy="62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+mn-ea"/>
                  <a:cs typeface="+mn-ea"/>
                </a:rPr>
                <a:t>名称</a:t>
              </a:r>
              <a:endParaRPr lang="en-US" altLang="zh-CN" sz="1200" b="1">
                <a:solidFill>
                  <a:schemeClr val="tx1"/>
                </a:solidFill>
                <a:latin typeface="+mn-ea"/>
                <a:cs typeface="+mn-ea"/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+mn-ea"/>
                  <a:cs typeface="+mn-ea"/>
                </a:rPr>
                <a:t>名称</a:t>
              </a:r>
              <a:r>
                <a:rPr lang="en-US" altLang="zh-CN" sz="1200">
                  <a:solidFill>
                    <a:schemeClr val="tx1"/>
                  </a:solidFill>
                  <a:latin typeface="+mn-ea"/>
                  <a:cs typeface="+mn-ea"/>
                </a:rPr>
                <a:t>+test</a:t>
              </a:r>
              <a:endParaRPr lang="en-US" altLang="zh-CN" sz="1200">
                <a:solidFill>
                  <a:schemeClr val="tx1"/>
                </a:solidFill>
                <a:latin typeface="+mn-ea"/>
                <a:cs typeface="+mn-ea"/>
              </a:endParaRPr>
            </a:p>
          </p:txBody>
        </p:sp>
        <p:sp>
          <p:nvSpPr>
            <p:cNvPr id="24" name="右箭头 23"/>
            <p:cNvSpPr/>
            <p:nvPr/>
          </p:nvSpPr>
          <p:spPr>
            <a:xfrm rot="16200000">
              <a:off x="5728" y="3993"/>
              <a:ext cx="507" cy="428"/>
            </a:xfrm>
            <a:prstGeom prst="rightArrow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9456" y="3132"/>
              <a:ext cx="1727" cy="62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+mn-ea"/>
                  <a:cs typeface="+mn-ea"/>
                </a:rPr>
                <a:t>名称</a:t>
              </a:r>
              <a:endParaRPr lang="en-US" altLang="zh-CN" sz="1200" b="1">
                <a:solidFill>
                  <a:schemeClr val="tx1"/>
                </a:solidFill>
                <a:latin typeface="+mn-ea"/>
                <a:cs typeface="+mn-ea"/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+mn-ea"/>
                  <a:cs typeface="+mn-ea"/>
                </a:rPr>
                <a:t>名称</a:t>
              </a:r>
              <a:endParaRPr lang="en-US" altLang="zh-CN" sz="1200">
                <a:solidFill>
                  <a:schemeClr val="tx1"/>
                </a:solidFill>
                <a:latin typeface="+mn-ea"/>
                <a:cs typeface="+mn-ea"/>
              </a:endParaRPr>
            </a:p>
          </p:txBody>
        </p:sp>
        <p:sp>
          <p:nvSpPr>
            <p:cNvPr id="26" name="右箭头 25"/>
            <p:cNvSpPr/>
            <p:nvPr/>
          </p:nvSpPr>
          <p:spPr>
            <a:xfrm rot="16200000">
              <a:off x="10066" y="3993"/>
              <a:ext cx="507" cy="428"/>
            </a:xfrm>
            <a:prstGeom prst="rightArrow">
              <a:avLst/>
            </a:prstGeom>
            <a:noFill/>
            <a:ln>
              <a:solidFill>
                <a:schemeClr val="accent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6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右箭头 26"/>
            <p:cNvSpPr/>
            <p:nvPr/>
          </p:nvSpPr>
          <p:spPr>
            <a:xfrm rot="20040000">
              <a:off x="2368" y="4438"/>
              <a:ext cx="507" cy="428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右箭头 27"/>
            <p:cNvSpPr/>
            <p:nvPr/>
          </p:nvSpPr>
          <p:spPr>
            <a:xfrm rot="2340000">
              <a:off x="4642" y="4416"/>
              <a:ext cx="507" cy="428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825" y="4827905"/>
            <a:ext cx="4584700" cy="1463675"/>
          </a:xfrm>
          <a:prstGeom prst="rect">
            <a:avLst/>
          </a:prstGeom>
        </p:spPr>
      </p:pic>
      <p:sp>
        <p:nvSpPr>
          <p:cNvPr id="34" name="圆角矩形 33"/>
          <p:cNvSpPr/>
          <p:nvPr/>
        </p:nvSpPr>
        <p:spPr>
          <a:xfrm>
            <a:off x="7235825" y="1122680"/>
            <a:ext cx="4585335" cy="3514725"/>
          </a:xfrm>
          <a:prstGeom prst="roundRect">
            <a:avLst>
              <a:gd name="adj" fmla="val 783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842250" y="1736090"/>
            <a:ext cx="3684905" cy="2305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制品管理</a:t>
            </a:r>
            <a:endParaRPr lang="zh-CN" altLang="en-US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en-US" altLang="zh-CN" sz="14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jar</a:t>
            </a:r>
            <a:r>
              <a:rPr lang="zh-CN" altLang="en-US" sz="14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nexus仓库</a:t>
            </a:r>
            <a:endParaRPr lang="en-US" altLang="zh-CN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en-US" altLang="zh-CN" sz="14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dock</a:t>
            </a:r>
            <a:r>
              <a:rPr lang="zh-CN" altLang="en-US" sz="14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镜像：</a:t>
            </a:r>
            <a:r>
              <a:rPr lang="en-US" altLang="zh-CN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harbor镜像仓库</a:t>
            </a:r>
            <a:endParaRPr lang="en-US" altLang="zh-CN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endParaRPr lang="zh-CN" altLang="en-US" sz="1400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zh-CN" altLang="en-US" sz="18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制品晋级</a:t>
            </a:r>
            <a:endParaRPr lang="zh-CN" altLang="en-US" sz="1800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en-US" altLang="zh-CN" sz="14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jar：</a:t>
            </a:r>
            <a:r>
              <a:rPr lang="en-US" altLang="zh-CN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名称增加晋级等级标记</a:t>
            </a:r>
            <a:endParaRPr lang="en-US" altLang="zh-CN" sz="1400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 fontAlgn="auto">
              <a:lnSpc>
                <a:spcPct val="120000"/>
              </a:lnSpc>
              <a:buClrTx/>
              <a:buSzTx/>
              <a:buFont typeface="Wingdings" panose="05000000000000000000" charset="0"/>
              <a:buChar char="p"/>
            </a:pPr>
            <a:r>
              <a:rPr lang="en-US" altLang="zh-CN" sz="1400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dock镜像：</a:t>
            </a:r>
            <a:r>
              <a:rPr lang="en-US" altLang="zh-CN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tag增加晋级等级标记</a:t>
            </a:r>
            <a:endParaRPr lang="en-US" altLang="zh-CN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接口测试 </a:t>
            </a:r>
            <a:r>
              <a:rPr lang="en-US" altLang="zh-CN"/>
              <a:t>+ </a:t>
            </a:r>
            <a:r>
              <a:rPr lang="zh-CN" altLang="en-US"/>
              <a:t>压力测试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5795" y="987425"/>
            <a:ext cx="5116830" cy="3088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430" y="4152900"/>
            <a:ext cx="5116195" cy="26619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39700" y="1680845"/>
            <a:ext cx="3375025" cy="2157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8140" y="2000250"/>
            <a:ext cx="3066415" cy="1456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测试用例制作</a:t>
            </a:r>
            <a:endParaRPr lang="zh-CN" altLang="en-US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设计测试用例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确定断言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编写测试用例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62350" y="1681480"/>
            <a:ext cx="3367405" cy="2157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84015" y="2000250"/>
            <a:ext cx="2746375" cy="1198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规范</a:t>
            </a:r>
            <a:endParaRPr lang="zh-CN" altLang="en-US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测试用例命名规范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测试文件命名规范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测试文件目录规范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9700" y="3885565"/>
            <a:ext cx="3375025" cy="2027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58140" y="4573270"/>
            <a:ext cx="3180080" cy="1198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测试</a:t>
            </a:r>
            <a:endParaRPr lang="zh-CN" altLang="en-US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启动</a:t>
            </a:r>
            <a:r>
              <a:rPr lang="en-US" altLang="zh-CN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JMeter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容器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运行测试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62350" y="3885565"/>
            <a:ext cx="3367405" cy="2027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184015" y="4573270"/>
            <a:ext cx="2746375" cy="1198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解析</a:t>
            </a:r>
            <a:endParaRPr lang="zh-CN" altLang="en-US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报告解析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报告上传</a:t>
            </a:r>
            <a:r>
              <a:rPr lang="en-US" altLang="zh-CN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Jenkins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邮件通知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730500" y="3048000"/>
            <a:ext cx="1620000" cy="1620000"/>
          </a:xfrm>
          <a:prstGeom prst="ellipse">
            <a:avLst/>
          </a:prstGeom>
          <a:solidFill>
            <a:srgbClr val="9FC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JMeter</a:t>
            </a:r>
            <a:endParaRPr lang="en-US" altLang="zh-CN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验收测试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9700" y="1680845"/>
            <a:ext cx="3375025" cy="2157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58140" y="2000250"/>
            <a:ext cx="3066415" cy="1456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测试用例制作</a:t>
            </a:r>
            <a:endParaRPr lang="zh-CN" altLang="en-US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设计测试用例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确定断言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编写测试用例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62350" y="1681480"/>
            <a:ext cx="3367405" cy="2157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84015" y="2000250"/>
            <a:ext cx="2746375" cy="1198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规范</a:t>
            </a:r>
            <a:endParaRPr lang="zh-CN" altLang="en-US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测试用例命名规范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测试文件命名规范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测试文件目录规范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9700" y="3885565"/>
            <a:ext cx="3375025" cy="2027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58140" y="4573270"/>
            <a:ext cx="3180080" cy="1456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测试</a:t>
            </a:r>
            <a:endParaRPr lang="zh-CN" altLang="en-US" b="1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启动</a:t>
            </a:r>
            <a:r>
              <a:rPr lang="en-US" altLang="zh-CN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RobotFramework</a:t>
            </a: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容器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运行测试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62350" y="3885565"/>
            <a:ext cx="3367405" cy="20275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184015" y="4573270"/>
            <a:ext cx="2746375" cy="939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b="1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解析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报告上传</a:t>
            </a:r>
            <a:r>
              <a:rPr lang="en-US" altLang="zh-CN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Jenkins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algn="l" fontAlgn="auto">
              <a:lnSpc>
                <a:spcPct val="120000"/>
              </a:lnSpc>
              <a:buFont typeface="Wingdings" panose="05000000000000000000" charset="0"/>
              <a:buChar char="p"/>
            </a:pPr>
            <a:r>
              <a:rPr lang="zh-CN" altLang="en-US" sz="1400" spc="15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邮件通知</a:t>
            </a:r>
            <a:endParaRPr lang="zh-CN" altLang="en-US" sz="1400" spc="15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730500" y="3048000"/>
            <a:ext cx="1620000" cy="1620000"/>
          </a:xfrm>
          <a:prstGeom prst="ellipse">
            <a:avLst/>
          </a:prstGeom>
          <a:solidFill>
            <a:srgbClr val="9FC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sym typeface="+mn-ea"/>
              </a:rPr>
              <a:t>Robot</a:t>
            </a:r>
            <a:endParaRPr lang="en-US" altLang="zh-CN" sz="2400" b="1">
              <a:solidFill>
                <a:schemeClr val="tx1"/>
              </a:solidFill>
            </a:endParaRPr>
          </a:p>
          <a:p>
            <a:pPr algn="ctr"/>
            <a:r>
              <a:rPr lang="en-US" altLang="zh-CN" sz="2400" b="1">
                <a:solidFill>
                  <a:schemeClr val="tx1"/>
                </a:solidFill>
                <a:sym typeface="+mn-ea"/>
              </a:rPr>
              <a:t>Framework</a:t>
            </a:r>
            <a:endParaRPr lang="en-US" altLang="zh-CN" sz="24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 descr="QS[WL2TE@@JOI3)INF@B5A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1510" y="969645"/>
            <a:ext cx="5110480" cy="3105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510" y="4166235"/>
            <a:ext cx="5110480" cy="26104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174,&quot;width&quot;:18660}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8"/>
  <p:tag name="KSO_WM_UNIT_TYPE" val="r_v"/>
  <p:tag name="KSO_WM_UNIT_INDEX" val="1_4"/>
  <p:tag name="KSO_WM_UNIT_ID" val="diagram20177788_2*r_v*1_4"/>
  <p:tag name="KSO_WM_UNIT_LAYERLEVEL" val="1_1"/>
  <p:tag name="KSO_WM_UNIT_DIAGRAM_CONTRAST_TITLE_CNT" val="2"/>
  <p:tag name="KSO_WM_UNIT_DIAGRAM_DIMENSION_TITLE_CNT" val="2"/>
  <p:tag name="KSO_WM_UNIT_VALUE" val="12"/>
  <p:tag name="KSO_WM_UNIT_HIGHLIGHT" val="0"/>
  <p:tag name="KSO_WM_UNIT_COMPATIBLE" val="0"/>
  <p:tag name="KSO_WM_UNIT_CLEAR" val="0"/>
  <p:tag name="KSO_WM_DIAGRAM_GROUP_CODE" val="r1-1"/>
  <p:tag name="KSO_WM_UNIT_PRESET_TEXT" val="校企合作、大学生创业园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8"/>
  <p:tag name="KSO_WM_UNIT_TYPE" val="r_v"/>
  <p:tag name="KSO_WM_UNIT_INDEX" val="1_2"/>
  <p:tag name="KSO_WM_UNIT_ID" val="diagram20177788_2*r_v*1_2"/>
  <p:tag name="KSO_WM_UNIT_LAYERLEVEL" val="1_1"/>
  <p:tag name="KSO_WM_UNIT_DIAGRAM_CONTRAST_TITLE_CNT" val="2"/>
  <p:tag name="KSO_WM_UNIT_DIAGRAM_DIMENSION_TITLE_CNT" val="2"/>
  <p:tag name="KSO_WM_UNIT_VALUE" val="9"/>
  <p:tag name="KSO_WM_UNIT_HIGHLIGHT" val="0"/>
  <p:tag name="KSO_WM_UNIT_COMPATIBLE" val="0"/>
  <p:tag name="KSO_WM_UNIT_CLEAR" val="0"/>
  <p:tag name="KSO_WM_DIAGRAM_GROUP_CODE" val="r1-1"/>
  <p:tag name="KSO_WM_UNIT_PRESET_TEXT" val="顶岗实习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TABLE_BEAUTIFY" val="smartTable{06f9c8b3-25b7-4c1b-912a-4ecd83349568}"/>
</p:tagLst>
</file>

<file path=ppt/tags/tag13.xml><?xml version="1.0" encoding="utf-8"?>
<p:tagLst xmlns:p="http://schemas.openxmlformats.org/presentationml/2006/main">
  <p:tag name="KSO_WM_UNIT_PLACING_PICTURE_USER_VIEWPORT" val="{&quot;height&quot;:15840,&quot;width&quot;:11117}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34_3*l_h_a*1_1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PRESET_TEXT" val="添加标题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UNIT_SUBTYPE" val="a"/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34_3*l_h_f*1_1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34_3*l_h_a*1_2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PRESET_TEXT" val="添加标题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UNIT_SUBTYPE" val="a"/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34_3*l_h_f*1_2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34_3*l_h_a*1_3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PRESET_TEXT" val="添加标题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KSO_WM_UNIT_SUBTYPE" val="a"/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34_3*l_h_f*1_3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8"/>
  <p:tag name="KSO_WM_DIAGRAM_GROUP_CODE" val="r1-1"/>
  <p:tag name="KSO_WM_UNIT_TYPE" val="r_i"/>
  <p:tag name="KSO_WM_UNIT_INDEX" val="1_1"/>
  <p:tag name="KSO_WM_UNIT_ID" val="diagram20177788_2*r_i*1_1"/>
  <p:tag name="KSO_WM_UNIT_LAYERLEVEL" val="1_1"/>
  <p:tag name="KSO_WM_UNIT_LINE_FORE_SCHEMECOLOR_INDEX" val="5"/>
  <p:tag name="KSO_WM_UNIT_LINE_FILL_TYPE" val="2"/>
  <p:tag name="KSO_WM_UNIT_TEXT_FILL_FORE_SCHEMECOLOR_INDEX" val="15"/>
  <p:tag name="KSO_WM_UNIT_TEXT_FILL_TYPE" val="1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634_3*l_h_a*1_1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PRESET_TEXT" val="添加标题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UNIT_PLACING_PICTURE_USER_VIEWPORT" val="{&quot;height&quot;:5897,&quot;width&quot;:9934}"/>
</p:tagLst>
</file>

<file path=ppt/tags/tag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634_3*l_h_a*1_2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PRESET_TEXT" val="添加标题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634_3*l_h_a*1_3_1"/>
  <p:tag name="KSO_WM_TEMPLATE_CATEGORY" val="diagram"/>
  <p:tag name="KSO_WM_TEMPLATE_INDEX" val="634"/>
  <p:tag name="KSO_WM_UNIT_LAYERLEVEL" val="1_1_1"/>
  <p:tag name="KSO_WM_TAG_VERSION" val="1.0"/>
  <p:tag name="KSO_WM_BEAUTIFY_FLAG" val="#wm#"/>
  <p:tag name="KSO_WM_UNIT_PRESET_TEXT" val="添加标题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24.xml><?xml version="1.0" encoding="utf-8"?>
<p:tagLst xmlns:p="http://schemas.openxmlformats.org/presentationml/2006/main">
  <p:tag name="KSO_WM_UNIT_PLACING_PICTURE_USER_VIEWPORT" val="{&quot;height&quot;:3540,&quot;width&quot;:19534}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8"/>
  <p:tag name="KSO_WM_DIAGRAM_GROUP_CODE" val="r1-1"/>
  <p:tag name="KSO_WM_UNIT_TYPE" val="r_i"/>
  <p:tag name="KSO_WM_UNIT_INDEX" val="1_2"/>
  <p:tag name="KSO_WM_UNIT_ID" val="diagram20177788_2*r_i*1_2"/>
  <p:tag name="KSO_WM_UNIT_LAYERLEVEL" val="1_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8"/>
  <p:tag name="KSO_WM_DIAGRAM_GROUP_CODE" val="r1-1"/>
  <p:tag name="KSO_WM_UNIT_TYPE" val="r_i"/>
  <p:tag name="KSO_WM_UNIT_INDEX" val="1_3"/>
  <p:tag name="KSO_WM_UNIT_ID" val="diagram20177788_2*r_i*1_3"/>
  <p:tag name="KSO_WM_UNIT_LAYERLEVEL" val="1_1"/>
  <p:tag name="KSO_WM_UNIT_TEXT_FILL_FORE_SCHEMECOLOR_INDEX" val="6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8"/>
  <p:tag name="KSO_WM_UNIT_TYPE" val="r_u"/>
  <p:tag name="KSO_WM_UNIT_INDEX" val="1_1"/>
  <p:tag name="KSO_WM_UNIT_ID" val="diagram20177788_2*r_u*1_1"/>
  <p:tag name="KSO_WM_UNIT_LAYERLEVEL" val="1_1"/>
  <p:tag name="KSO_WM_UNIT_DIAGRAM_CONTRAST_TITLE_CNT" val="2"/>
  <p:tag name="KSO_WM_UNIT_DIAGRAM_DIMENSION_TITLE_CNT" val="2"/>
  <p:tag name="KSO_WM_UNIT_VALUE" val="10"/>
  <p:tag name="KSO_WM_UNIT_HIGHLIGHT" val="0"/>
  <p:tag name="KSO_WM_UNIT_COMPATIBLE" val="0"/>
  <p:tag name="KSO_WM_UNIT_CLEAR" val="0"/>
  <p:tag name="KSO_WM_DIAGRAM_GROUP_CODE" val="r1-1"/>
  <p:tag name="KSO_WM_UNIT_PRESET_TEXT" val="实习基地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8"/>
  <p:tag name="KSO_WM_UNIT_TYPE" val="r_u"/>
  <p:tag name="KSO_WM_UNIT_INDEX" val="1_2"/>
  <p:tag name="KSO_WM_UNIT_ID" val="diagram20177788_2*r_u*1_2"/>
  <p:tag name="KSO_WM_UNIT_LAYERLEVEL" val="1_1"/>
  <p:tag name="KSO_WM_UNIT_DIAGRAM_CONTRAST_TITLE_CNT" val="2"/>
  <p:tag name="KSO_WM_UNIT_DIAGRAM_DIMENSION_TITLE_CNT" val="2"/>
  <p:tag name="KSO_WM_UNIT_VALUE" val="10"/>
  <p:tag name="KSO_WM_UNIT_HIGHLIGHT" val="0"/>
  <p:tag name="KSO_WM_UNIT_COMPATIBLE" val="0"/>
  <p:tag name="KSO_WM_UNIT_CLEAR" val="0"/>
  <p:tag name="KSO_WM_DIAGRAM_GROUP_CODE" val="r1-1"/>
  <p:tag name="KSO_WM_UNIT_PRESET_TEXT" val="创业培训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8"/>
  <p:tag name="KSO_WM_UNIT_TYPE" val="r_v"/>
  <p:tag name="KSO_WM_UNIT_INDEX" val="1_3"/>
  <p:tag name="KSO_WM_UNIT_ID" val="diagram20177788_2*r_v*1_3"/>
  <p:tag name="KSO_WM_UNIT_LAYERLEVEL" val="1_1"/>
  <p:tag name="KSO_WM_UNIT_DIAGRAM_CONTRAST_TITLE_CNT" val="2"/>
  <p:tag name="KSO_WM_UNIT_DIAGRAM_DIMENSION_TITLE_CNT" val="2"/>
  <p:tag name="KSO_WM_UNIT_VALUE" val="12"/>
  <p:tag name="KSO_WM_UNIT_HIGHLIGHT" val="0"/>
  <p:tag name="KSO_WM_UNIT_COMPATIBLE" val="0"/>
  <p:tag name="KSO_WM_UNIT_CLEAR" val="0"/>
  <p:tag name="KSO_WM_DIAGRAM_GROUP_CODE" val="r1-1"/>
  <p:tag name="KSO_WM_UNIT_PRESET_TEXT" val="联系更多企业提供相关岗位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8"/>
  <p:tag name="KSO_WM_UNIT_TYPE" val="r_v"/>
  <p:tag name="KSO_WM_UNIT_INDEX" val="1_1"/>
  <p:tag name="KSO_WM_UNIT_ID" val="diagram20177788_2*r_v*1_1"/>
  <p:tag name="KSO_WM_UNIT_LAYERLEVEL" val="1_1"/>
  <p:tag name="KSO_WM_UNIT_DIAGRAM_CONTRAST_TITLE_CNT" val="2"/>
  <p:tag name="KSO_WM_UNIT_DIAGRAM_DIMENSION_TITLE_CNT" val="2"/>
  <p:tag name="KSO_WM_UNIT_VALUE" val="10"/>
  <p:tag name="KSO_WM_UNIT_HIGHLIGHT" val="0"/>
  <p:tag name="KSO_WM_UNIT_COMPATIBLE" val="0"/>
  <p:tag name="KSO_WM_UNIT_CLEAR" val="0"/>
  <p:tag name="KSO_WM_DIAGRAM_GROUP_CODE" val="r1-1"/>
  <p:tag name="KSO_WM_UNIT_PRESET_TEXT" val="要求所有学生参加实习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77788"/>
  <p:tag name="KSO_WM_DIAGRAM_GROUP_CODE" val="r1-1"/>
  <p:tag name="KSO_WM_UNIT_TYPE" val="r_i"/>
  <p:tag name="KSO_WM_UNIT_INDEX" val="1_16"/>
  <p:tag name="KSO_WM_UNIT_ID" val="diagram20177788_2*r_i*1_16"/>
  <p:tag name="KSO_WM_UNIT_LAYERLEVEL" val="1_1"/>
  <p:tag name="KSO_WM_UNIT_LINE_FORE_SCHEMECOLOR_INDEX" val="6"/>
  <p:tag name="KSO_WM_UNIT_LINE_FILL_TYPE" val="2"/>
  <p:tag name="KSO_WM_UNIT_TEXT_FILL_FORE_SCHEMECOLOR_INDEX" val="15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2728</Words>
  <Application>WPS 演示</Application>
  <PresentationFormat>宽屏</PresentationFormat>
  <Paragraphs>724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Times New Roman</vt:lpstr>
      <vt:lpstr>Wingdings</vt:lpstr>
      <vt:lpstr>Calibri Light</vt:lpstr>
      <vt:lpstr>Calibri</vt:lpstr>
      <vt:lpstr>等线</vt:lpstr>
      <vt:lpstr>Arial Unicode MS</vt:lpstr>
      <vt:lpstr>Office 主题</vt:lpstr>
      <vt:lpstr>Visio.Drawing.15</vt:lpstr>
      <vt:lpstr>Visio.Drawing.15</vt:lpstr>
      <vt:lpstr>Visio.Drawing.15</vt:lpstr>
      <vt:lpstr>PowerPoint 演示文稿</vt:lpstr>
      <vt:lpstr>DevOps价值观</vt:lpstr>
      <vt:lpstr>持续交付</vt:lpstr>
      <vt:lpstr>代码管理</vt:lpstr>
      <vt:lpstr>代码管理</vt:lpstr>
      <vt:lpstr>代码质量门禁</vt:lpstr>
      <vt:lpstr>制品入库 + 制品升级</vt:lpstr>
      <vt:lpstr>接口测试 + 接口压力测试</vt:lpstr>
      <vt:lpstr>验收测试</vt:lpstr>
      <vt:lpstr>验收测试</vt:lpstr>
      <vt:lpstr>Jenkins模块化</vt:lpstr>
      <vt:lpstr>度量</vt:lpstr>
      <vt:lpstr>混乱之墙</vt:lpstr>
      <vt:lpstr>K8S + 一键部署 + 金丝雀部署</vt:lpstr>
      <vt:lpstr>K8S + 一键部署 + 金丝雀部署</vt:lpstr>
      <vt:lpstr>K8S容器化部署</vt:lpstr>
      <vt:lpstr>统一监控</vt:lpstr>
      <vt:lpstr>测试分层</vt:lpstr>
      <vt:lpstr>PowerPoint 演示文稿</vt:lpstr>
      <vt:lpstr>感谢</vt:lpstr>
      <vt:lpstr>展望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terry</dc:creator>
  <cp:lastModifiedBy>terry</cp:lastModifiedBy>
  <cp:revision>366</cp:revision>
  <dcterms:created xsi:type="dcterms:W3CDTF">2020-06-23T12:03:00Z</dcterms:created>
  <dcterms:modified xsi:type="dcterms:W3CDTF">2020-08-01T02:52:06Z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