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5"/>
  </p:handoutMasterIdLst>
  <p:sldIdLst>
    <p:sldId id="882" r:id="rId3"/>
    <p:sldId id="1215" r:id="rId5"/>
    <p:sldId id="1183" r:id="rId6"/>
    <p:sldId id="1316" r:id="rId7"/>
    <p:sldId id="1317" r:id="rId8"/>
    <p:sldId id="1318" r:id="rId9"/>
    <p:sldId id="1319" r:id="rId10"/>
    <p:sldId id="1326" r:id="rId11"/>
    <p:sldId id="1321" r:id="rId12"/>
    <p:sldId id="1322" r:id="rId13"/>
    <p:sldId id="1323" r:id="rId14"/>
    <p:sldId id="1327" r:id="rId15"/>
    <p:sldId id="1324" r:id="rId16"/>
    <p:sldId id="1325" r:id="rId17"/>
    <p:sldId id="1330" r:id="rId18"/>
    <p:sldId id="1337" r:id="rId19"/>
    <p:sldId id="1338" r:id="rId20"/>
    <p:sldId id="1339" r:id="rId21"/>
    <p:sldId id="1340" r:id="rId22"/>
    <p:sldId id="1354" r:id="rId23"/>
    <p:sldId id="1341" r:id="rId24"/>
    <p:sldId id="1408" r:id="rId25"/>
    <p:sldId id="1445" r:id="rId26"/>
    <p:sldId id="1409" r:id="rId27"/>
    <p:sldId id="1410" r:id="rId28"/>
    <p:sldId id="1411" r:id="rId29"/>
    <p:sldId id="1412" r:id="rId30"/>
    <p:sldId id="1413" r:id="rId31"/>
    <p:sldId id="1369" r:id="rId32"/>
    <p:sldId id="1446" r:id="rId33"/>
    <p:sldId id="1370" r:id="rId34"/>
    <p:sldId id="1371" r:id="rId35"/>
    <p:sldId id="1367" r:id="rId36"/>
    <p:sldId id="1447" r:id="rId37"/>
    <p:sldId id="1368" r:id="rId38"/>
    <p:sldId id="1372" r:id="rId39"/>
    <p:sldId id="1374" r:id="rId40"/>
    <p:sldId id="1448" r:id="rId41"/>
    <p:sldId id="1414" r:id="rId42"/>
    <p:sldId id="1433" r:id="rId43"/>
    <p:sldId id="1328" r:id="rId44"/>
    <p:sldId id="1343" r:id="rId45"/>
    <p:sldId id="1342" r:id="rId46"/>
    <p:sldId id="1344" r:id="rId47"/>
    <p:sldId id="1345" r:id="rId48"/>
    <p:sldId id="1347" r:id="rId49"/>
    <p:sldId id="1349" r:id="rId50"/>
    <p:sldId id="1346" r:id="rId51"/>
    <p:sldId id="1329" r:id="rId52"/>
    <p:sldId id="1350" r:id="rId53"/>
    <p:sldId id="301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ED2"/>
    <a:srgbClr val="8EC67F"/>
    <a:srgbClr val="FFD13F"/>
    <a:srgbClr val="FFE699"/>
    <a:srgbClr val="F4B084"/>
    <a:srgbClr val="C9B7DD"/>
    <a:srgbClr val="0089F0"/>
    <a:srgbClr val="FFE593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90" autoAdjust="0"/>
  </p:normalViewPr>
  <p:slideViewPr>
    <p:cSldViewPr>
      <p:cViewPr varScale="1">
        <p:scale>
          <a:sx n="59" d="100"/>
          <a:sy n="59" d="100"/>
        </p:scale>
        <p:origin x="1332" y="64"/>
      </p:cViewPr>
      <p:guideLst>
        <p:guide orient="horz" pos="23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311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9049-8358-49C4-A21D-241D603A2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46FE-1D81-41B4-92E7-9AE57C4139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959D1-402D-4804-900D-A09921BCDCFE}" type="datetimeFigureOut">
              <a:rPr lang="zh-CN" altLang="en-US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64F6-C1B2-4B1A-9DBA-5E255D4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-m	</a:t>
            </a:r>
            <a:r>
              <a:rPr lang="zh-CN" altLang="en-US"/>
              <a:t>哪种模式</a:t>
            </a:r>
            <a:endParaRPr lang="zh-CN" altLang="en-US"/>
          </a:p>
          <a:p>
            <a:r>
              <a:rPr lang="en-US" altLang="zh-CN"/>
              <a:t>-yn	yarn container</a:t>
            </a:r>
            <a:r>
              <a:rPr lang="zh-CN" altLang="en-US"/>
              <a:t>的数量</a:t>
            </a:r>
            <a:endParaRPr lang="zh-CN" altLang="en-US"/>
          </a:p>
          <a:p>
            <a:r>
              <a:rPr lang="en-US" altLang="zh-CN"/>
              <a:t>-yjm	yarn jobManager </a:t>
            </a:r>
            <a:r>
              <a:rPr lang="zh-CN" altLang="en-US"/>
              <a:t>内存</a:t>
            </a:r>
            <a:endParaRPr lang="zh-CN" altLang="en-US"/>
          </a:p>
          <a:p>
            <a:r>
              <a:rPr lang="en-US" altLang="zh-CN"/>
              <a:t>-ytm	yarn taskManager</a:t>
            </a:r>
            <a:r>
              <a:rPr lang="zh-CN" altLang="en-US"/>
              <a:t>内存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76" y="0"/>
            <a:ext cx="9151247" cy="4653136"/>
          </a:xfrm>
          <a:prstGeom prst="rect">
            <a:avLst/>
          </a:prstGeom>
          <a:solidFill>
            <a:srgbClr val="2E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76064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5824736" cy="864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5" name="Picture 3" descr="D:\21 公司产品\02 网优之家\02 产品宣传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2328"/>
            <a:ext cx="2232248" cy="2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3296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9075"/>
            <a:ext cx="2171700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6362700" cy="6181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 bwMode="auto">
          <a:xfrm>
            <a:off x="107950" y="6488116"/>
            <a:ext cx="2160588" cy="325437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TW" altLang="zh-CN" dirty="0"/>
              <a:t>中</a:t>
            </a:r>
            <a:r>
              <a:rPr lang="zh-TW" altLang="en-US" dirty="0"/>
              <a:t>国</a:t>
            </a:r>
            <a:r>
              <a:rPr lang="zh-CN" altLang="en-US" dirty="0"/>
              <a:t>移动贵州公司   李志成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>
            <a:lvl2pPr>
              <a:defRPr sz="2400">
                <a:latin typeface="+mj-lt"/>
                <a:ea typeface="+mj-lt"/>
              </a:defRPr>
            </a:lvl2pPr>
            <a:lvl3pPr>
              <a:defRPr sz="2000">
                <a:latin typeface="+mj-lt"/>
                <a:ea typeface="+mj-lt"/>
              </a:defRPr>
            </a:lvl3pPr>
            <a:lvl4pPr>
              <a:defRPr sz="1800">
                <a:latin typeface="+mj-lt"/>
                <a:ea typeface="+mj-lt"/>
              </a:defRPr>
            </a:lvl4pPr>
            <a:lvl5pPr>
              <a:defRPr sz="1600">
                <a:latin typeface="+mj-lt"/>
                <a:ea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731838"/>
            <a:ext cx="8839200" cy="76200"/>
          </a:xfrm>
          <a:prstGeom prst="rect">
            <a:avLst/>
          </a:prstGeom>
          <a:gradFill rotWithShape="0">
            <a:gsLst>
              <a:gs pos="0">
                <a:srgbClr val="0000CC">
                  <a:alpha val="65999"/>
                </a:srgbClr>
              </a:gs>
              <a:gs pos="100000">
                <a:srgbClr val="FF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0001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6921152" y="6594535"/>
            <a:ext cx="225936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1.svg"/><Relationship Id="rId25" Type="http://schemas.openxmlformats.org/officeDocument/2006/relationships/image" Target="../media/image4.png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1754" y="1700808"/>
            <a:ext cx="62227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z="4400" b="1" dirty="0" smtClean="0">
                <a:solidFill>
                  <a:srgbClr val="2E6E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zh-CN" altLang="en-US" sz="4400" b="1" dirty="0" smtClean="0">
                <a:solidFill>
                  <a:srgbClr val="2E6E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到入土</a:t>
            </a:r>
            <a:endParaRPr lang="zh-CN" altLang="en-US" sz="4400" b="1" dirty="0" smtClean="0">
              <a:solidFill>
                <a:srgbClr val="2E6E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4293096"/>
            <a:ext cx="32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857326"/>
            <a:ext cx="230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张敏坷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651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40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准备工作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下载源码</a:t>
            </a:r>
            <a:endParaRPr lang="zh-CN" altLang="en-US"/>
          </a:p>
          <a:p>
            <a:pPr lvl="1"/>
            <a:r>
              <a:rPr lang="zh-CN" altLang="en-US"/>
              <a:t>https://flink.apache.org/zh/downloads.html</a:t>
            </a:r>
            <a:endParaRPr lang="zh-CN" altLang="en-US"/>
          </a:p>
          <a:p>
            <a:pPr lvl="0"/>
            <a:r>
              <a:rPr lang="zh-CN" altLang="en-US"/>
              <a:t>编译源码</a:t>
            </a:r>
            <a:endParaRPr lang="zh-CN" altLang="en-US"/>
          </a:p>
          <a:p>
            <a:pPr lvl="1"/>
            <a:r>
              <a:rPr lang="en-US" altLang="zh-CN"/>
              <a:t>mvn clean package</a:t>
            </a:r>
            <a:r>
              <a:rPr lang="en-US" altLang="zh-CN"/>
              <a:t> -DskipTests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运行模式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本地模式</a:t>
            </a:r>
            <a:endParaRPr lang="zh-CN" altLang="en-US"/>
          </a:p>
          <a:p>
            <a:pPr lvl="1"/>
            <a:r>
              <a:rPr lang="en-US" altLang="zh-CN"/>
              <a:t>java -jar </a:t>
            </a:r>
            <a:r>
              <a:rPr lang="en-US" altLang="zh-CN">
                <a:sym typeface="+mn-ea"/>
              </a:rPr>
              <a:t>&lt;jar-file&gt; &lt;arguments&gt;</a:t>
            </a:r>
            <a:endParaRPr lang="zh-CN" altLang="en-US"/>
          </a:p>
          <a:p>
            <a:r>
              <a:rPr lang="en-US" altLang="zh-CN"/>
              <a:t>StandAlone</a:t>
            </a:r>
            <a:r>
              <a:rPr lang="zh-CN" altLang="en-US"/>
              <a:t>模式</a:t>
            </a:r>
            <a:endParaRPr lang="zh-CN" altLang="en-US"/>
          </a:p>
          <a:p>
            <a:pPr lvl="1"/>
            <a:r>
              <a:rPr lang="en-US" altLang="zh-CN"/>
              <a:t>bin/flink  run [OPTIONS] &lt;jar-file&gt; &lt;arguments&gt;</a:t>
            </a:r>
            <a:endParaRPr lang="en-US" altLang="zh-CN"/>
          </a:p>
          <a:p>
            <a:r>
              <a:rPr lang="en-US" altLang="zh-CN"/>
              <a:t>Yarn</a:t>
            </a:r>
            <a:r>
              <a:rPr lang="zh-CN" altLang="en-US"/>
              <a:t>模式</a:t>
            </a:r>
            <a:endParaRPr lang="zh-CN" altLang="en-US"/>
          </a:p>
          <a:p>
            <a:pPr lvl="1"/>
            <a:r>
              <a:rPr lang="zh-CN" altLang="en-US"/>
              <a:t>单个</a:t>
            </a:r>
            <a:r>
              <a:rPr lang="en-US" altLang="zh-CN"/>
              <a:t>Yarn session</a:t>
            </a:r>
            <a:r>
              <a:rPr lang="zh-CN" altLang="en-US"/>
              <a:t>模式</a:t>
            </a:r>
            <a:endParaRPr lang="zh-CN" altLang="en-US"/>
          </a:p>
          <a:p>
            <a:pPr lvl="1"/>
            <a:r>
              <a:rPr lang="zh-CN" altLang="en-US"/>
              <a:t>多个</a:t>
            </a:r>
            <a:r>
              <a:rPr lang="en-US" altLang="zh-CN"/>
              <a:t>Yarn session</a:t>
            </a:r>
            <a:r>
              <a:rPr lang="zh-CN" altLang="en-US"/>
              <a:t>模式</a:t>
            </a:r>
            <a:endParaRPr lang="en-US" altLang="zh-CN"/>
          </a:p>
          <a:p>
            <a:pPr lvl="2"/>
            <a:r>
              <a:rPr lang="en-US" altLang="zh-CN"/>
              <a:t>bin/flink run -m yarn-cluster -yn 2 -yjm 1024 -ytm 1024 </a:t>
            </a:r>
            <a:r>
              <a:rPr lang="en-US" altLang="zh-CN">
                <a:sym typeface="+mn-ea"/>
              </a:rPr>
              <a:t>&lt;jar-file&gt;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&lt;arguments&gt;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WordCount/example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Flink</a:t>
            </a:r>
            <a:r>
              <a:rPr lang="zh-CN" altLang="en-US"/>
              <a:t>官方的例子，直接运行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1790700"/>
            <a:ext cx="11715750" cy="4610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5" y="3053080"/>
            <a:ext cx="1781175" cy="5467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代码讲解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638810" y="803275"/>
            <a:ext cx="8229600" cy="6185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public static void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main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Exception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检查输入参数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final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ParameterTool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params =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ParameterTool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fromArgs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启动执行环境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final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StreamExecutionEnvironment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env =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StreamExecutionEnvironment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getExecutionEnvironment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设置参数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getConfig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setGlobalJobParameters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params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获取输入数据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DataStream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text;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params.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has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"input"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从参数中获取输入数据的路径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text = 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readTextFile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params.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get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"input"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else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System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1" i="1">
                <a:solidFill>
                  <a:srgbClr val="660E7A"/>
                </a:solidFill>
                <a:latin typeface="JetBrains Mono" charset="0"/>
              </a:rPr>
              <a:t>out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println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"Executing WordCount example with default input data set."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System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1" i="1">
                <a:solidFill>
                  <a:srgbClr val="660E7A"/>
                </a:solidFill>
                <a:latin typeface="JetBrains Mono" charset="0"/>
              </a:rPr>
              <a:t>out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println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"Use --input to specify file input."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使用默认的数据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text = 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fromElements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WordCountData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1" i="1">
                <a:solidFill>
                  <a:srgbClr val="660E7A"/>
                </a:solidFill>
                <a:latin typeface="JetBrains Mono" charset="0"/>
              </a:rPr>
              <a:t>WORDS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DataStream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Tuple2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Integer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&gt;&gt; counts =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将行切分成二元组 例如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: (word,1)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text.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flatMap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Tokenizer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按二元组的第</a:t>
            </a:r>
            <a:r>
              <a:rPr lang="en-US" altLang="zh-CN" sz="1200" b="0">
                <a:solidFill>
                  <a:srgbClr val="1D8711"/>
                </a:solidFill>
                <a:latin typeface="JetBrains Mono" charset="0"/>
              </a:rPr>
              <a:t>1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位进行分组，并且按第</a:t>
            </a:r>
            <a:r>
              <a:rPr lang="en-US" altLang="zh-CN" sz="1200" b="0">
                <a:solidFill>
                  <a:srgbClr val="1D8711"/>
                </a:solidFill>
                <a:latin typeface="JetBrains Mono" charset="0"/>
              </a:rPr>
              <a:t>2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位进行求和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keyBy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0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sum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输出结果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params.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has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"output"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counts.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writeAsText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params.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get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"output"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else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System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1" i="1">
                <a:solidFill>
                  <a:srgbClr val="660E7A"/>
                </a:solidFill>
                <a:latin typeface="JetBrains Mono" charset="0"/>
              </a:rPr>
              <a:t>out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println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"Printing result to stdout. Use --output to specify output path."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counts.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altLang="en-US" sz="1200" b="0">
                <a:solidFill>
                  <a:srgbClr val="1D8711"/>
                </a:solidFill>
                <a:latin typeface="JetBrains Mono" charset="0"/>
              </a:rPr>
              <a:t>执行程序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"Streaming WordCount"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14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69745"/>
            <a:ext cx="9552940" cy="4742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WordCount/Stream Sql E</a:t>
            </a:r>
            <a:r>
              <a:rPr lang="en-US" altLang="zh-CN" dirty="0" smtClean="0"/>
              <a:t>xample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Flink</a:t>
            </a:r>
            <a:r>
              <a:rPr lang="zh-CN" altLang="en-US"/>
              <a:t>官方的例子，直接运行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5105400"/>
            <a:ext cx="4667250" cy="1295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代码讲解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86385" y="1061720"/>
            <a:ext cx="8459470" cy="5446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public static void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main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Exception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set up execution environment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StreamExecutionEnvironment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env =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StreamExecutionEnvironment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getExecutionEnvironment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StreamTableEnvironment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tEnv =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StreamTableEnvironment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create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env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DataStream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orderA = 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fromCollection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Arrays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asList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"beer"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3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"diaper"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4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3L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"rubber"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2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DataStream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orderB = 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fromCollection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Arrays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asList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2L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"pen"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3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2L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"rubber"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3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4L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"beer"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convert DataStream to Table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Table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tableA = tEnv.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fromDataStream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orderA,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"user, product, amount"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register DataStream as Table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tEnv.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registerDataStream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"OrderB"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orderB,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"user, product, amount"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union the two tables</a:t>
            </a:r>
            <a:endParaRPr lang="en-US" sz="12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  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Table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result = tEnv.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sqlQuery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"SELECT * FROM "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+ tableA +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 WHERE amount &gt; 2 UNION ALL "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+               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"SELECT * FROM OrderB WHERE amount &lt; 2"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tEnv.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toAppendStream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result,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进一步学习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flink-parent</a:t>
            </a:r>
            <a:r>
              <a:rPr lang="zh-CN" altLang="en-US"/>
              <a:t>中建立子项目</a:t>
            </a:r>
            <a:r>
              <a:rPr lang="en-US" altLang="zh-CN"/>
              <a:t>flink-study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pPr lvl="0"/>
            <a:r>
              <a:rPr lang="zh-CN" altLang="en-US"/>
              <a:t>引入依赖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765935"/>
            <a:ext cx="2514600" cy="1412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1056005" y="3793490"/>
            <a:ext cx="662559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flink-core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flink-streaming-java_2.11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demo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42620" y="1785620"/>
            <a:ext cx="7858760" cy="4769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public static void 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main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Exception 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final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StreamExecutionEnvironment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env =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StreamExecutionEnvironment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05314D"/>
                </a:solidFill>
                <a:latin typeface="JetBrains Mono" charset="0"/>
              </a:rPr>
              <a:t>getExecutionEnvironment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DataStream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&gt; text = env.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fromElements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1" i="1">
                <a:solidFill>
                  <a:srgbClr val="660E7A"/>
                </a:solidFill>
                <a:latin typeface="JetBrains Mono" charset="0"/>
              </a:rPr>
              <a:t>WORDS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   text.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flatMap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((</a:t>
            </a:r>
            <a:r>
              <a:rPr lang="en-US" sz="1600" b="0">
                <a:solidFill>
                  <a:srgbClr val="558186"/>
                </a:solidFill>
                <a:latin typeface="JetBrains Mono" charset="0"/>
              </a:rPr>
              <a:t>FlatMapFunction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Tuple2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Integer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&gt;&gt;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 (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line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tokens =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line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split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600" b="0">
                <a:solidFill>
                  <a:srgbClr val="340DD4"/>
                </a:solidFill>
                <a:latin typeface="JetBrains Mono" charset="0"/>
              </a:rPr>
              <a:t>\\</a:t>
            </a:r>
            <a:r>
              <a:rPr lang="en-US" sz="1600" b="0">
                <a:solidFill>
                  <a:srgbClr val="C81B28"/>
                </a:solidFill>
                <a:latin typeface="JetBrains Mono" charset="0"/>
              </a:rPr>
              <a:t>W+"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for 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String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token : tokens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collect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Tuple2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&lt;&gt;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token, </a:t>
            </a:r>
            <a:r>
              <a:rPr lang="en-US" sz="16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})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returns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05314D"/>
                </a:solidFill>
                <a:latin typeface="JetBrains Mono" charset="0"/>
              </a:rPr>
              <a:t>TUPLE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1" i="1">
                <a:solidFill>
                  <a:srgbClr val="660E7A"/>
                </a:solidFill>
                <a:latin typeface="JetBrains Mono" charset="0"/>
              </a:rPr>
              <a:t>STRING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1" i="1">
                <a:solidFill>
                  <a:srgbClr val="660E7A"/>
                </a:solidFill>
                <a:latin typeface="JetBrains Mono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keyBy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340DD4"/>
                </a:solidFill>
                <a:latin typeface="JetBrains Mono" charset="0"/>
              </a:rPr>
              <a:t>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setParallelism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   env.</a:t>
            </a:r>
            <a:r>
              <a:rPr lang="en-US" sz="16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C81B28"/>
                </a:solidFill>
                <a:latin typeface="JetBrains Mono" charset="0"/>
              </a:rPr>
              <a:t>"My Word Count"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16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自定义输入源 </a:t>
            </a:r>
            <a:r>
              <a:rPr lang="en-US" altLang="zh-CN" dirty="0" smtClean="0"/>
              <a:t>&amp; sql</a:t>
            </a:r>
            <a:r>
              <a:rPr lang="zh-CN" altLang="en-US" dirty="0" smtClean="0"/>
              <a:t>操作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引入依赖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42010" y="1771015"/>
            <a:ext cx="684022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flink-table-planner_2.11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flink-table-planner-blink_2.11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flink-table-common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flink-table-api-java-bridge_2.11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JetBrains Mono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651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40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自定义输入源 </a:t>
            </a:r>
            <a:r>
              <a:rPr lang="en-US" altLang="zh-CN" dirty="0" smtClean="0"/>
              <a:t>&amp; sql</a:t>
            </a:r>
            <a:r>
              <a:rPr lang="zh-CN" altLang="en-US" dirty="0" smtClean="0"/>
              <a:t>操作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9630" y="1812925"/>
            <a:ext cx="7739380" cy="4769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public static void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main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args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Exception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StreamExecutionEnvironment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env =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StreamExecutionEnvironment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05314D"/>
                </a:solidFill>
                <a:latin typeface="JetBrains Mono" charset="0"/>
              </a:rPr>
              <a:t>getExecutionEnvironment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StreamTableEnvironment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tEnv = 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StreamTableEnvironment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05314D"/>
                </a:solidFill>
                <a:latin typeface="JetBrains Mono" charset="0"/>
              </a:rPr>
              <a:t>create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env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tEnv.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registerTableSource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C81B28"/>
                </a:solidFill>
                <a:latin typeface="JetBrains Mono" charset="0"/>
              </a:rPr>
              <a:t>"t"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WordCountTableSource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1" i="1">
                <a:solidFill>
                  <a:srgbClr val="660E7A"/>
                </a:solidFill>
                <a:latin typeface="JetBrains Mono" charset="0"/>
              </a:rPr>
              <a:t>WORDS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Table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res = tEnv.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sqlQuery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C81B28"/>
                </a:solidFill>
                <a:latin typeface="JetBrains Mono" charset="0"/>
              </a:rPr>
              <a:t>"SELECT key, SUM(num) FROM t GROUP BY</a:t>
            </a:r>
            <a:r>
              <a:rPr lang="en-US" sz="2000" b="0">
                <a:solidFill>
                  <a:srgbClr val="C81B28"/>
                </a:solidFill>
                <a:latin typeface="JetBrains Mono" charset="0"/>
              </a:rPr>
              <a:t> key"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tEnv.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toRetractStream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res,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Row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setParallelism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env.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24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自定义输入源 </a:t>
            </a:r>
            <a:r>
              <a:rPr lang="en-US" altLang="zh-CN" dirty="0" smtClean="0"/>
              <a:t>&amp; sql</a:t>
            </a:r>
            <a:r>
              <a:rPr lang="zh-CN" altLang="en-US" dirty="0" smtClean="0"/>
              <a:t>操作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668780"/>
            <a:ext cx="8634730" cy="5292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private static class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WordCountTableSource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implements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StreamTableSource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Row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private final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data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private final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TableSchema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schema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private </a:t>
            </a:r>
            <a:r>
              <a:rPr lang="en-US" sz="1400" b="1" i="1">
                <a:solidFill>
                  <a:srgbClr val="000000"/>
                </a:solidFill>
                <a:latin typeface="JetBrains Mono" charset="0"/>
              </a:rPr>
              <a:t>WordCountTableSource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...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data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this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data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=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data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this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schema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=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TableSchema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builder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field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"key"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DataTypes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field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"num"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DataTypes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build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public boolean 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isBounded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 {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return true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public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DataStream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Row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getDataStream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StreamExecutionEnvironment env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filedNames =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{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"key"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"num"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env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fromElements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data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flatMap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((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FlatMapFunction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Row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(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value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final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tokens =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value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split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400" b="0">
                <a:solidFill>
                  <a:srgbClr val="340DD4"/>
                </a:solidFill>
                <a:latin typeface="JetBrains Mono" charset="0"/>
              </a:rPr>
              <a:t>\\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W+"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token : tokens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   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collect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Row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of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token, </a:t>
            </a:r>
            <a:r>
              <a:rPr lang="en-US" sz="14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})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returns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ROW_NAMED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filedNames,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1" i="1">
                <a:solidFill>
                  <a:srgbClr val="660E7A"/>
                </a:solidFill>
                <a:latin typeface="JetBrains Mono" charset="0"/>
              </a:rPr>
              <a:t>STRING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1" i="1">
                <a:solidFill>
                  <a:srgbClr val="660E7A"/>
                </a:solidFill>
                <a:latin typeface="JetBrains Mono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public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TableSchema 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getTableSchema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 {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schema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public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DataType 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getProducedDataType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 {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schema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toRowDataType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6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WordCount/connector - source &amp; sink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connector</a:t>
            </a:r>
            <a:endParaRPr lang="zh-CN" altLang="en-US"/>
          </a:p>
          <a:p>
            <a:pPr lvl="1"/>
            <a:r>
              <a:rPr lang="en-US" altLang="zh-CN"/>
              <a:t>connector</a:t>
            </a:r>
            <a:r>
              <a:rPr lang="zh-CN" altLang="en-US"/>
              <a:t>是</a:t>
            </a:r>
            <a:r>
              <a:rPr lang="en-US" altLang="zh-CN"/>
              <a:t>Flink</a:t>
            </a:r>
            <a:r>
              <a:rPr lang="zh-CN" altLang="en-US"/>
              <a:t>中用户连接第三方存储引擎的组件</a:t>
            </a:r>
            <a:endParaRPr lang="zh-CN" altLang="en-US"/>
          </a:p>
          <a:p>
            <a:pPr lvl="1"/>
            <a:r>
              <a:rPr lang="zh-CN" altLang="en-US"/>
              <a:t>包括读取组件（</a:t>
            </a:r>
            <a:r>
              <a:rPr lang="en-US" altLang="zh-CN"/>
              <a:t>source</a:t>
            </a:r>
            <a:r>
              <a:rPr lang="zh-CN" altLang="en-US"/>
              <a:t>）和写入组件（</a:t>
            </a:r>
            <a:r>
              <a:rPr lang="en-US" altLang="zh-CN"/>
              <a:t>sink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Flink</a:t>
            </a:r>
            <a:r>
              <a:rPr lang="zh-CN" altLang="en-US"/>
              <a:t>官方为我们提供了很多</a:t>
            </a:r>
            <a:r>
              <a:rPr lang="en-US" altLang="zh-CN"/>
              <a:t>connector</a:t>
            </a:r>
            <a:r>
              <a:rPr lang="zh-CN" altLang="en-US"/>
              <a:t>，例如</a:t>
            </a:r>
            <a:endParaRPr lang="zh-CN" altLang="en-US"/>
          </a:p>
          <a:p>
            <a:pPr lvl="2"/>
            <a:r>
              <a:rPr lang="en-US" altLang="zh-CN"/>
              <a:t>FlinkKafkaConsumer</a:t>
            </a:r>
            <a:r>
              <a:rPr lang="zh-CN" altLang="en-US"/>
              <a:t>（</a:t>
            </a:r>
            <a:r>
              <a:rPr lang="en-US" altLang="zh-CN"/>
              <a:t>source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en-US" altLang="zh-CN"/>
              <a:t>FlinkKafkaProducer</a:t>
            </a:r>
            <a:r>
              <a:rPr lang="zh-CN" altLang="en-US"/>
              <a:t>（</a:t>
            </a:r>
            <a:r>
              <a:rPr lang="en-US" altLang="zh-CN"/>
              <a:t>sink</a:t>
            </a:r>
            <a:r>
              <a:rPr lang="zh-CN" altLang="en-US"/>
              <a:t>）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WordCount/connector - source &amp; sink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en-US" altLang="zh-CN"/>
              <a:t>Kakfa</a:t>
            </a:r>
            <a:r>
              <a:rPr lang="zh-CN" altLang="en-US"/>
              <a:t>中有如下的数据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7955" y="2260600"/>
            <a:ext cx="885253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{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"user_id"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"543462"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"item_id"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"1715"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"category_id"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"1464116"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"behavior"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"pv"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"ts"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"2017-11-26T01:00:00Z"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{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"user_id"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"662867"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"item_id"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"2244074"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"category_id"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"1575622"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"behavior"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"pv"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"ts"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"2017-11-26T01:00:00Z"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{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"user_id"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"561558"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"item_id"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"3611281"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"category_id"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"965809"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"behavior"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"pv"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"ts"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"2017-11-26T01:00:00Z"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{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"user_id"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"894923"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"item_id"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"3076029"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"category_id"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"1879194"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"behavior"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"pv"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"ts"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"2017-11-26T01:00:00Z"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{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"user_id"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"834377"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"item_id"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"4541270"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"category_id"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"3738615"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"behavior"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"pv"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"ts"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"2017-11-26T01:00:00Z"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{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"user_id"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"315321"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"item_id"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"942195"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"category_id"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"4339722"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"behavior"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"pv"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"ts"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: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"2017-11-26T01:00:00Z"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1100" b="1">
              <a:solidFill>
                <a:srgbClr val="000000"/>
              </a:solidFill>
              <a:latin typeface="JetBrains Mono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18135" y="3644265"/>
          <a:ext cx="85077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55"/>
                <a:gridCol w="1270635"/>
                <a:gridCol w="1779905"/>
                <a:gridCol w="1343025"/>
                <a:gridCol w="29629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category_id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behavior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543462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1464116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2017-11-26T01:00:00Z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662867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2244074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1575622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2017-11-26T01:00:00Z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561558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3611281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965809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2017-11-26T01:00:00Z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WordCount/connector - source &amp; sink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统计出每小时的</a:t>
            </a:r>
            <a:r>
              <a:rPr lang="en-US" altLang="zh-CN"/>
              <a:t>pv</a:t>
            </a:r>
            <a:r>
              <a:rPr lang="zh-CN" altLang="en-US"/>
              <a:t>和</a:t>
            </a:r>
            <a:r>
              <a:rPr lang="en-US" altLang="zh-CN"/>
              <a:t>uv</a:t>
            </a:r>
            <a:r>
              <a:rPr lang="zh-CN" altLang="en-US"/>
              <a:t>，并保存到</a:t>
            </a:r>
            <a:r>
              <a:rPr lang="en-US" altLang="zh-CN"/>
              <a:t>MySQL</a:t>
            </a:r>
            <a:r>
              <a:rPr lang="zh-CN" altLang="en-US"/>
              <a:t>中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57835" y="5013325"/>
          <a:ext cx="85077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55"/>
                <a:gridCol w="1270635"/>
                <a:gridCol w="1779905"/>
                <a:gridCol w="1343025"/>
                <a:gridCol w="29629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category_id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behavior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543462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1464116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2017-11-26T01:00:00Z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662867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2244074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1575622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2017-11-26T01:00:00Z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561558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3611281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965809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2017-11-26T01:00:00Z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12825" y="2428875"/>
            <a:ext cx="7398385" cy="1999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20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 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DATE_FORMAT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ts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2000" b="0">
                <a:solidFill>
                  <a:srgbClr val="C81B28"/>
                </a:solidFill>
                <a:latin typeface="JetBrains Mono" charset="0"/>
              </a:rPr>
              <a:t>'yyyy-MM-dd HH:00'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dt,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*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AS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pv,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DISTINCT 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user_id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AS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uv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FROM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user_log</a:t>
            </a:r>
            <a:endParaRPr lang="en-US" sz="2000" b="0">
              <a:solidFill>
                <a:srgbClr val="6F33A7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GROUP BY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DATE_FORMAT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ts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2000" b="0">
                <a:solidFill>
                  <a:srgbClr val="C81B28"/>
                </a:solidFill>
                <a:latin typeface="JetBrains Mono" charset="0"/>
              </a:rPr>
              <a:t>'yyyy-MM-dd HH:00'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24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altLang="zh-CN" dirty="0" smtClean="0">
                <a:sym typeface="+mn-ea"/>
              </a:rPr>
              <a:t>connector - source &amp; sink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引入依赖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75480" y="1922145"/>
            <a:ext cx="4548505" cy="3753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400" b="0">
                <a:solidFill>
                  <a:srgbClr val="1D8711"/>
                </a:solidFill>
                <a:latin typeface="JetBrains Mono" charset="0"/>
              </a:rPr>
              <a:t>&lt;!--    Kafka  --&gt;</a:t>
            </a:r>
            <a:endParaRPr lang="en-US" sz="14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flink-connector-kafka-0.10_2.11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flink-sql-connector-kafka-0.10_2.11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org.apache.kafka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kafka-clients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1.1.0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altLang="en-US" sz="16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955" y="1922145"/>
            <a:ext cx="43275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lang="en-US" sz="1400">
                <a:solidFill>
                  <a:srgbClr val="1D8711"/>
                </a:solidFill>
                <a:latin typeface="JetBrains Mono" charset="0"/>
                <a:sym typeface="+mn-ea"/>
              </a:rPr>
              <a:t>&lt;!--   json   --&gt;</a:t>
            </a:r>
            <a:endParaRPr lang="en-US" sz="14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org.apache.flink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flink-json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1.9.0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>
                <a:solidFill>
                  <a:srgbClr val="1D8711"/>
                </a:solidFill>
                <a:latin typeface="JetBrains Mono" charset="0"/>
                <a:sym typeface="+mn-ea"/>
              </a:rPr>
              <a:t>&lt;!--   jdbc &amp; MySQL   --&gt;</a:t>
            </a:r>
            <a:endParaRPr lang="en-US" sz="14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org.apache.flink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flink-jdbc_2.11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1.9.0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mysql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groupId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mysql-connector-java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artifactId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   &lt;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r>
              <a:rPr lang="en-US" sz="1400">
                <a:solidFill>
                  <a:srgbClr val="000000"/>
                </a:solidFill>
                <a:latin typeface="JetBrains Mono" charset="0"/>
                <a:sym typeface="+mn-ea"/>
              </a:rPr>
              <a:t>5.1.48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version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&lt;/</a:t>
            </a:r>
            <a:r>
              <a:rPr lang="en-US" sz="1400" b="1">
                <a:solidFill>
                  <a:srgbClr val="B309A1"/>
                </a:solidFill>
                <a:latin typeface="JetBrains Mono" charset="0"/>
                <a:sym typeface="+mn-ea"/>
              </a:rPr>
              <a:t>dependency</a:t>
            </a:r>
            <a:r>
              <a:rPr lang="en-US" sz="1400" b="1">
                <a:solidFill>
                  <a:srgbClr val="000000"/>
                </a:solidFill>
                <a:latin typeface="JetBrains Mono" charset="0"/>
                <a:sym typeface="+mn-ea"/>
              </a:rPr>
              <a:t>&gt;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altLang="zh-CN" dirty="0" smtClean="0">
                <a:sym typeface="+mn-ea"/>
              </a:rPr>
              <a:t>connector - source &amp; sink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75335" y="1647825"/>
            <a:ext cx="7412355" cy="5292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public static void 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main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Exception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EnvironmentSettings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settings =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EnvironmentSettings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newInstance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useBlinkPlanner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inStreamingMode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build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TableEnvironment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tEnv =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TableEnvironment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create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settings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Kafka010TableSource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source = 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createKafka010TableSource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tEnv.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registerTableSource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"user_log"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source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JDBCUpsertTableSink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tableSink = </a:t>
            </a:r>
            <a:r>
              <a:rPr lang="en-US" sz="1400" b="0">
                <a:solidFill>
                  <a:srgbClr val="05314D"/>
                </a:solidFill>
                <a:latin typeface="JetBrains Mono" charset="0"/>
              </a:rPr>
              <a:t>createJdbcUpsertTableSink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tEnv.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registerTableSink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"t_pvuv"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, tableSink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String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sql =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""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+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"INSERT INTO t_pvuv "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+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"SELECT"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+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  DATE_FORMAT(ts, 'yyyy-MM-dd HH:00') dt,"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+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  COUNT(*) AS pv,"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+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  COUNT(DISTINCT user_id) AS uv "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+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"FROM user_log " 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+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"GROUP BY DATE_FORMAT(ts, 'yyyy-MM-dd HH:00')"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tEnv.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sqlUpdate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sql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tEnv.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C81B28"/>
                </a:solidFill>
                <a:latin typeface="JetBrains Mono" charset="0"/>
              </a:rPr>
              <a:t>"consume kafka and save to mysql"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6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altLang="zh-CN" dirty="0" smtClean="0">
                <a:sym typeface="+mn-ea"/>
              </a:rPr>
              <a:t>connector - source &amp; sink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910" y="1693545"/>
            <a:ext cx="8806180" cy="4492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private static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Kafka010TableSource 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createKafka010TableSource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 {</a:t>
            </a:r>
            <a:endParaRPr lang="en-US" sz="13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Properties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props = </a:t>
            </a:r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Properties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props.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setProperty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"bootstrap.servers"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"node00:9092,node01:9092,node02:9092"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props.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setProperty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"group.id"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"test"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props.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setProperty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"auto.offset.reset"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"earliest"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props.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setProperty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"enable.auto.commit"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"false"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props.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setProperty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"key.deserializer"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"org.apache.kafka.common.serialization.StringDeserializer"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props.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setProperty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"value.deserializer"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"org.apache.kafka.common.serialization.StringDeserializer"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filedNames = 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{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"user_id"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"item_id"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"category_id"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"behavior"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"ts" 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TypeInformation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&lt;?&gt;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physicalType = 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{ </a:t>
            </a:r>
            <a:r>
              <a:rPr lang="en-US" sz="1300" b="1" i="1">
                <a:solidFill>
                  <a:srgbClr val="660E7A"/>
                </a:solidFill>
                <a:latin typeface="JetBrains Mono" charset="0"/>
              </a:rPr>
              <a:t>INT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1" i="1">
                <a:solidFill>
                  <a:srgbClr val="660E7A"/>
                </a:solidFill>
                <a:latin typeface="JetBrains Mono" charset="0"/>
              </a:rPr>
              <a:t>INT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1" i="1">
                <a:solidFill>
                  <a:srgbClr val="660E7A"/>
                </a:solidFill>
                <a:latin typeface="JetBrains Mono" charset="0"/>
              </a:rPr>
              <a:t>INT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1" i="1">
                <a:solidFill>
                  <a:srgbClr val="660E7A"/>
                </a:solidFill>
                <a:latin typeface="JetBrains Mono" charset="0"/>
              </a:rPr>
              <a:t>STRING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1" i="1">
                <a:solidFill>
                  <a:srgbClr val="660E7A"/>
                </a:solidFill>
                <a:latin typeface="JetBrains Mono" charset="0"/>
              </a:rPr>
              <a:t>SQL_TIMESTAMP 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DataType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logicalType = 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{ </a:t>
            </a:r>
            <a:r>
              <a:rPr lang="en-US" sz="1300" b="0">
                <a:solidFill>
                  <a:srgbClr val="05314D"/>
                </a:solidFill>
                <a:latin typeface="JetBrains Mono" charset="0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05314D"/>
                </a:solidFill>
                <a:latin typeface="JetBrains Mono" charset="0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05314D"/>
                </a:solidFill>
                <a:latin typeface="JetBrains Mono" charset="0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05314D"/>
                </a:solidFill>
                <a:latin typeface="JetBrains Mono" charset="0"/>
              </a:rPr>
              <a:t>STRING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AtomicDataType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TimestampType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558186"/>
                </a:solidFill>
                <a:latin typeface="JetBrains Mono" charset="0"/>
              </a:rPr>
              <a:t>TimestampKind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1" i="1">
                <a:solidFill>
                  <a:srgbClr val="660E7A"/>
                </a:solidFill>
                <a:latin typeface="JetBrains Mono" charset="0"/>
              </a:rPr>
              <a:t>ROWTIME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300" b="0">
                <a:solidFill>
                  <a:srgbClr val="340DD4"/>
                </a:solidFill>
                <a:latin typeface="JetBrains Mono" charset="0"/>
              </a:rPr>
              <a:t>3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3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bridgedTo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java.sql.Timestamp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 }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JsonRowDeserializationSchema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deserializationSchema = </a:t>
            </a:r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JsonRowDeserializationSchema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Builder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3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05314D"/>
                </a:solidFill>
                <a:latin typeface="JetBrains Mono" charset="0"/>
              </a:rPr>
              <a:t>ROW_NAMED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filedNames, physicalType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build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TableSchema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schema = </a:t>
            </a:r>
            <a:r>
              <a:rPr lang="en-US" sz="1300" b="0">
                <a:solidFill>
                  <a:srgbClr val="6F33A7"/>
                </a:solidFill>
                <a:latin typeface="JetBrains Mono" charset="0"/>
              </a:rPr>
              <a:t>TableSchema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05314D"/>
                </a:solidFill>
                <a:latin typeface="JetBrains Mono" charset="0"/>
              </a:rPr>
              <a:t>builder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3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fields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filedNames, logicalType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3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build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300" b="0">
                <a:solidFill>
                  <a:srgbClr val="B309A1"/>
                </a:solidFill>
                <a:latin typeface="JetBrains Mono" charset="0"/>
              </a:rPr>
              <a:t>return new </a:t>
            </a:r>
            <a:r>
              <a:rPr lang="en-US" sz="1300" b="0">
                <a:solidFill>
                  <a:srgbClr val="37595D"/>
                </a:solidFill>
                <a:latin typeface="JetBrains Mono" charset="0"/>
              </a:rPr>
              <a:t>Kafka010TableSource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schema, </a:t>
            </a:r>
            <a:r>
              <a:rPr lang="en-US" sz="1300" b="0">
                <a:solidFill>
                  <a:srgbClr val="C81B28"/>
                </a:solidFill>
                <a:latin typeface="JetBrains Mono" charset="0"/>
              </a:rPr>
              <a:t>"user_behavior"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, props, deserializationSchema</a:t>
            </a:r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3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3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3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3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3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altLang="zh-CN" dirty="0" smtClean="0">
                <a:sym typeface="+mn-ea"/>
              </a:rPr>
              <a:t>connector - source &amp; sink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87655" y="1729740"/>
            <a:ext cx="8723630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700" b="0">
                <a:solidFill>
                  <a:srgbClr val="B309A1"/>
                </a:solidFill>
                <a:latin typeface="JetBrains Mono" charset="0"/>
              </a:rPr>
              <a:t>private static </a:t>
            </a:r>
            <a:r>
              <a:rPr lang="en-US" sz="1700" b="0">
                <a:solidFill>
                  <a:srgbClr val="6F33A7"/>
                </a:solidFill>
                <a:latin typeface="JetBrains Mono" charset="0"/>
              </a:rPr>
              <a:t>JDBCUpsertTableSink 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createJdbcUpsertTableSink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 {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700" b="0">
                <a:solidFill>
                  <a:srgbClr val="B309A1"/>
                </a:solidFill>
                <a:latin typeface="JetBrains Mono" charset="0"/>
              </a:rPr>
              <a:t>return new </a:t>
            </a:r>
            <a:r>
              <a:rPr lang="en-US" sz="1700" b="0">
                <a:solidFill>
                  <a:srgbClr val="6F33A7"/>
                </a:solidFill>
                <a:latin typeface="JetBrains Mono" charset="0"/>
              </a:rPr>
              <a:t>JDBCUpsertTableSink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Builder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setOptions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6F33A7"/>
                </a:solidFill>
                <a:latin typeface="JetBrains Mono" charset="0"/>
              </a:rPr>
              <a:t>JDBCOptions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05314D"/>
                </a:solidFill>
                <a:latin typeface="JetBrains Mono" charset="0"/>
              </a:rPr>
              <a:t>builder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setDBUrl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"jdbc:mysql://192.168.1.71:3306/test2?useSSL=false"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setUsername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"dtauser"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setPassword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"dtauser"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setDriverName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"com.mysql.jdbc.Driver"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setTableName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"t_pvuv"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build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setTableSchema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6F33A7"/>
                </a:solidFill>
                <a:latin typeface="JetBrains Mono" charset="0"/>
              </a:rPr>
              <a:t>TableSchema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05314D"/>
                </a:solidFill>
                <a:latin typeface="JetBrains Mono" charset="0"/>
              </a:rPr>
              <a:t>builder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field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"dt"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700" b="0">
                <a:solidFill>
                  <a:srgbClr val="6F33A7"/>
                </a:solidFill>
                <a:latin typeface="JetBrains Mono" charset="0"/>
              </a:rPr>
              <a:t>DataTypes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05314D"/>
                </a:solidFill>
                <a:latin typeface="JetBrains Mono" charset="0"/>
              </a:rPr>
              <a:t>STRING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field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"pv"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700" b="0">
                <a:solidFill>
                  <a:srgbClr val="6F33A7"/>
                </a:solidFill>
                <a:latin typeface="JetBrains Mono" charset="0"/>
              </a:rPr>
              <a:t>DataTypes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05314D"/>
                </a:solidFill>
                <a:latin typeface="JetBrains Mono" charset="0"/>
              </a:rPr>
              <a:t>BIGINT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field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700" b="0">
                <a:solidFill>
                  <a:srgbClr val="C81B28"/>
                </a:solidFill>
                <a:latin typeface="JetBrains Mono" charset="0"/>
              </a:rPr>
              <a:t>"uv"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700" b="0">
                <a:solidFill>
                  <a:srgbClr val="6F33A7"/>
                </a:solidFill>
                <a:latin typeface="JetBrains Mono" charset="0"/>
              </a:rPr>
              <a:t>DataTypes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05314D"/>
                </a:solidFill>
                <a:latin typeface="JetBrains Mono" charset="0"/>
              </a:rPr>
              <a:t>BIGINT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build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7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700" b="0">
                <a:solidFill>
                  <a:srgbClr val="37595D"/>
                </a:solidFill>
                <a:latin typeface="JetBrains Mono" charset="0"/>
              </a:rPr>
              <a:t>build</a:t>
            </a:r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7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7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7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7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7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旁路输出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旁路输出</a:t>
            </a:r>
            <a:endParaRPr lang="zh-CN" altLang="en-US"/>
          </a:p>
          <a:p>
            <a:pPr lvl="1"/>
            <a:r>
              <a:rPr lang="zh-CN" altLang="en-US"/>
              <a:t>旁路输出能够将一个数据流分割成两个流</a:t>
            </a:r>
            <a:endParaRPr lang="zh-CN" altLang="en-US"/>
          </a:p>
          <a:p>
            <a:pPr lvl="1"/>
            <a:r>
              <a:rPr lang="zh-CN" altLang="en-US"/>
              <a:t>例如，在进行数据清洗的时候，需要把正确的数据输出到一个流，异常的数据输出到一个流</a:t>
            </a:r>
            <a:endParaRPr lang="zh-CN" altLang="en-US"/>
          </a:p>
          <a:p>
            <a:pPr lvl="1"/>
            <a:r>
              <a:rPr lang="zh-CN" altLang="en-US"/>
              <a:t>传统方式的话，输出这两个流需要遍历两次，而旁路输出就不用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起源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2010</a:t>
            </a:r>
            <a:r>
              <a:rPr lang="zh-CN" altLang="en-US" dirty="0" smtClean="0"/>
              <a:t>年，柏林工业大学、柏林洪堡大学和哈索</a:t>
            </a:r>
            <a:r>
              <a:rPr lang="en-US" altLang="zh-CN" dirty="0" smtClean="0"/>
              <a:t>·</a:t>
            </a:r>
            <a:r>
              <a:rPr lang="zh-CN" altLang="en-US" dirty="0" smtClean="0"/>
              <a:t>普拉特纳研究所（</a:t>
            </a:r>
            <a:r>
              <a:rPr lang="en-US" altLang="zh-CN" dirty="0" smtClean="0"/>
              <a:t>Hasso Plattner Institute</a:t>
            </a:r>
            <a:r>
              <a:rPr lang="zh-CN" altLang="en-US" dirty="0" smtClean="0"/>
              <a:t>）启动</a:t>
            </a:r>
            <a:r>
              <a:rPr lang="en-US" altLang="zh-CN" dirty="0" smtClean="0"/>
              <a:t>Stratosphere</a:t>
            </a:r>
            <a:r>
              <a:rPr lang="zh-CN" altLang="en-US" dirty="0" smtClean="0"/>
              <a:t>项目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Stratosphere</a:t>
            </a:r>
            <a:r>
              <a:rPr lang="zh-CN" altLang="en-US" dirty="0" smtClean="0"/>
              <a:t>的一个分支以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之名</a:t>
            </a:r>
            <a:r>
              <a:rPr lang="zh-CN" altLang="en-US" dirty="0" smtClean="0"/>
              <a:t>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基金会的孵化器项目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孵化器毕业，成为顶级项目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于此同时，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创始团队成立</a:t>
            </a:r>
            <a:r>
              <a:rPr lang="en-US" altLang="zh-CN" dirty="0" smtClean="0"/>
              <a:t>Data Artisans GmbH</a:t>
            </a:r>
            <a:r>
              <a:rPr lang="zh-CN" altLang="en-US" dirty="0" smtClean="0"/>
              <a:t>公司，开启</a:t>
            </a:r>
            <a:r>
              <a:rPr lang="en-US" altLang="zh-CN" dirty="0" smtClean="0"/>
              <a:t>chu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商业化之路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旁路输出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现有一批订单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要求从中找出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合法的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支付完成</a:t>
            </a:r>
            <a:r>
              <a:rPr lang="zh-CN" altLang="en-US"/>
              <a:t>订单和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支付超时</a:t>
            </a:r>
            <a:r>
              <a:rPr lang="zh-CN" altLang="en-US"/>
              <a:t>订单</a:t>
            </a:r>
            <a:endParaRPr lang="zh-CN" altLang="en-US"/>
          </a:p>
          <a:p>
            <a:pPr lvl="2"/>
            <a:r>
              <a:rPr lang="zh-CN" altLang="en-US"/>
              <a:t>订单</a:t>
            </a:r>
            <a:r>
              <a:rPr lang="en-US" altLang="zh-CN"/>
              <a:t>id=1</a:t>
            </a:r>
            <a:r>
              <a:rPr lang="zh-CN" altLang="en-US"/>
              <a:t>就是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合法的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支付完成</a:t>
            </a:r>
            <a:r>
              <a:rPr lang="zh-CN" altLang="en-US"/>
              <a:t>订单</a:t>
            </a:r>
            <a:endParaRPr lang="zh-CN" altLang="en-US"/>
          </a:p>
          <a:p>
            <a:pPr lvl="2"/>
            <a:r>
              <a:rPr lang="zh-CN" altLang="en-US"/>
              <a:t>订单</a:t>
            </a:r>
            <a:r>
              <a:rPr lang="en-US" altLang="zh-CN"/>
              <a:t>id=2</a:t>
            </a:r>
            <a:r>
              <a:rPr lang="zh-CN" altLang="en-US"/>
              <a:t>就是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支付超时</a:t>
            </a:r>
            <a:r>
              <a:rPr lang="zh-CN" altLang="en-US"/>
              <a:t>的订单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57630" y="2317750"/>
          <a:ext cx="65100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/>
                <a:gridCol w="2185670"/>
                <a:gridCol w="2842895"/>
                <a:gridCol w="8731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创建订单,等待支付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2016-07-28 </a:t>
                      </a:r>
                      <a:r>
                        <a:rPr lang="en-US" altLang="zh-CN"/>
                        <a:t>00:00:15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支付订单完成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2016-07-28 </a:t>
                      </a:r>
                      <a:r>
                        <a:rPr lang="en-US" altLang="zh-CN"/>
                        <a:t>00:00:16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创建订单,等待支付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2016-07-2</a:t>
                      </a:r>
                      <a:r>
                        <a:rPr lang="en-US" altLang="zh-CN"/>
                        <a:t>9 00:00:11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旁路输出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自己动手写</a:t>
            </a:r>
            <a:endParaRPr lang="zh-CN" altLang="en-US"/>
          </a:p>
          <a:p>
            <a:pPr lvl="1"/>
            <a:r>
              <a:rPr lang="zh-CN" altLang="en-US"/>
              <a:t>准备数据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457200" y="2317750"/>
            <a:ext cx="8538845" cy="3307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StreamExecutionEnvironment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env =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StreamExecutionEnvironment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05314D"/>
                </a:solidFill>
                <a:latin typeface="JetBrains Mono" charset="0"/>
              </a:rPr>
              <a:t>getExecutionEnvironment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setStreamTimeCharacteristic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TimeCharacteristic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1" i="1">
                <a:solidFill>
                  <a:srgbClr val="660E7A"/>
                </a:solidFill>
                <a:latin typeface="JetBrains Mono" charset="0"/>
              </a:rPr>
              <a:t>EventTime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KeyedStream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&gt; keyedStream = 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fromElements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00:15:11"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00:16:12"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00:18:11"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00:18:12"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取消订单，申请退款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"2016-07-29 08:06:11"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已发货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"2016-07-29 12:21:12"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"20160804114043050311618457"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"2016-07-30 00:16:15"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132.0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确认收货，已经完成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"2016-07-30 18:13:24"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assignTimestampsAndWatermarks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BoundedOutOfOrdernessTimestampExtractor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Time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05314D"/>
                </a:solidFill>
                <a:latin typeface="JetBrains Mono" charset="0"/>
              </a:rPr>
              <a:t>seconds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5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CC9393"/>
                </a:solidFill>
                <a:latin typeface="JetBrains Mono" charset="0"/>
              </a:rPr>
              <a:t>@Override</a:t>
            </a:r>
            <a:endParaRPr lang="en-US" sz="1100" b="0">
              <a:solidFill>
                <a:srgbClr val="CC9393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CC9393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public long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extractTimestamp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 element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element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createTime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})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filter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||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keyBy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id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r>
              <a:rPr lang="en-US" sz="11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1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zh-CN" altLang="en-US" dirty="0" smtClean="0"/>
              <a:t>旁路输出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自己动手写</a:t>
            </a:r>
            <a:endParaRPr lang="zh-CN" altLang="en-US"/>
          </a:p>
          <a:p>
            <a:pPr lvl="1"/>
            <a:r>
              <a:rPr lang="zh-CN" altLang="en-US"/>
              <a:t>业务逻辑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2138045"/>
            <a:ext cx="83369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OutputTag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orderTimeoutTag =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OutputTag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&lt;&gt;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"orderTimeout"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POJO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SingleOutputStreamOperator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res = keyedStream.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timeWindow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Time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minutes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15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process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ProcessWindowFunction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TimeWindow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200" b="0">
                <a:solidFill>
                  <a:srgbClr val="CC9393"/>
                </a:solidFill>
                <a:latin typeface="JetBrains Mono" charset="0"/>
              </a:rPr>
              <a:t>@Override</a:t>
            </a:r>
            <a:endParaRPr lang="en-US" sz="1200" b="0">
              <a:solidFill>
                <a:srgbClr val="CC9393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CC9393"/>
                </a:solidFill>
                <a:latin typeface="JetBrains Mono" charset="0"/>
              </a:rPr>
              <a:t>   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public void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process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String key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Context ctx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Iterable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Collector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Iterator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itr =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iterator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a = </a:t>
            </a:r>
            <a:r>
              <a:rPr lang="en-US" sz="1200">
                <a:solidFill>
                  <a:srgbClr val="000000"/>
                </a:solidFill>
                <a:latin typeface="JetBrains Mono" charset="0"/>
                <a:sym typeface="+mn-ea"/>
              </a:rPr>
              <a:t>itr.</a:t>
            </a:r>
            <a:r>
              <a:rPr lang="en-US" sz="1200">
                <a:solidFill>
                  <a:srgbClr val="37595D"/>
                </a:solidFill>
                <a:latin typeface="JetBrains Mono" charset="0"/>
                <a:sym typeface="+mn-ea"/>
              </a:rPr>
              <a:t>hasNext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  <a:sym typeface="+mn-ea"/>
              </a:rPr>
              <a:t>() ? </a:t>
            </a:r>
            <a:r>
              <a:rPr lang="en-US" sz="1200">
                <a:solidFill>
                  <a:srgbClr val="000000"/>
                </a:solidFill>
                <a:latin typeface="JetBrains Mono" charset="0"/>
                <a:sym typeface="+mn-ea"/>
              </a:rPr>
              <a:t>itr.</a:t>
            </a:r>
            <a:r>
              <a:rPr lang="en-US" sz="1200">
                <a:solidFill>
                  <a:srgbClr val="37595D"/>
                </a:solidFill>
                <a:latin typeface="JetBrains Mono" charset="0"/>
                <a:sym typeface="+mn-ea"/>
              </a:rPr>
              <a:t>next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  <a:sym typeface="+mn-ea"/>
              </a:rPr>
              <a:t>()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  <a:sym typeface="+mn-ea"/>
              </a:rPr>
              <a:t>: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null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b = </a:t>
            </a:r>
            <a:r>
              <a:rPr lang="en-US" sz="1200">
                <a:solidFill>
                  <a:srgbClr val="000000"/>
                </a:solidFill>
                <a:latin typeface="JetBrains Mono" charset="0"/>
                <a:sym typeface="+mn-ea"/>
              </a:rPr>
              <a:t>itr.</a:t>
            </a:r>
            <a:r>
              <a:rPr lang="en-US" sz="1200">
                <a:solidFill>
                  <a:srgbClr val="37595D"/>
                </a:solidFill>
                <a:latin typeface="JetBrains Mono" charset="0"/>
                <a:sym typeface="+mn-ea"/>
              </a:rPr>
              <a:t>hasNext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  <a:sym typeface="+mn-ea"/>
              </a:rPr>
              <a:t>() ? </a:t>
            </a:r>
            <a:r>
              <a:rPr lang="en-US" sz="1200">
                <a:solidFill>
                  <a:srgbClr val="000000"/>
                </a:solidFill>
                <a:latin typeface="JetBrains Mono" charset="0"/>
                <a:sym typeface="+mn-ea"/>
              </a:rPr>
              <a:t>itr.</a:t>
            </a:r>
            <a:r>
              <a:rPr lang="en-US" sz="1200">
                <a:solidFill>
                  <a:srgbClr val="37595D"/>
                </a:solidFill>
                <a:latin typeface="JetBrains Mono" charset="0"/>
                <a:sym typeface="+mn-ea"/>
              </a:rPr>
              <a:t>next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  <a:sym typeface="+mn-ea"/>
              </a:rPr>
              <a:t>() :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null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sz="1200" b="0">
                <a:solidFill>
                  <a:srgbClr val="1D8711"/>
                </a:solidFill>
                <a:ea typeface="宋体" panose="02010600030101010101" pitchFamily="2" charset="-122"/>
              </a:rPr>
              <a:t>如果没有【支付完成】的订单，就输出到【旁路输出</a:t>
            </a:r>
            <a:r>
              <a:rPr lang="zh-CN" sz="1200" b="0">
                <a:solidFill>
                  <a:srgbClr val="1D8711"/>
                </a:solidFill>
                <a:ea typeface="宋体" panose="02010600030101010101" pitchFamily="2" charset="-122"/>
              </a:rPr>
              <a:t>】</a:t>
            </a:r>
            <a:endParaRPr lang="zh-CN" sz="1200" b="0">
              <a:solidFill>
                <a:srgbClr val="1D871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sz="1200" b="0">
                <a:solidFill>
                  <a:srgbClr val="1D8711"/>
                </a:solidFill>
                <a:latin typeface="宋体" panose="02010600030101010101" pitchFamily="2" charset="-122"/>
              </a:rPr>
              <a:t>    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b ==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ctx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output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orderTimeoutTag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a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else if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Math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abs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a.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createTime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- b.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createTime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&lt;=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15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*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60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* 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1000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a.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collect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a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else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collect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b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}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})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res.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支付完成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setParallelism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res.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getSideOutput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orderTimeoutTag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支付超时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setParallelism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WordCount/CEP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omplex Event Processing</a:t>
            </a:r>
            <a:endParaRPr lang="en-US" altLang="zh-CN"/>
          </a:p>
          <a:p>
            <a:pPr lvl="1"/>
            <a:r>
              <a:rPr lang="en-US" altLang="zh-CN"/>
              <a:t>复杂事件处理是一种新兴的基于事件流的技术，它将系统数据看作不同类型的事件，通过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分析</a:t>
            </a:r>
            <a:r>
              <a:rPr lang="en-US" altLang="zh-CN"/>
              <a:t>事件间的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关系</a:t>
            </a:r>
            <a:r>
              <a:rPr lang="en-US" altLang="zh-CN"/>
              <a:t>，建立不同的事件关系序列库，利用过滤、关联、聚合等技术，最终由简单事件产生高级事件或商业流程。</a:t>
            </a:r>
            <a:endParaRPr lang="en-US" altLang="zh-CN"/>
          </a:p>
          <a:p>
            <a:pPr lvl="1"/>
            <a:r>
              <a:rPr lang="zh-CN" altLang="en-US"/>
              <a:t>简单来说，就是我们可以定义一个类似正则表达式的规则，应用到数据流上，筛选出我们需要的数据</a:t>
            </a:r>
            <a:endParaRPr lang="en-US" altLang="zh-CN"/>
          </a:p>
          <a:p>
            <a:pPr lvl="1"/>
            <a:r>
              <a:rPr lang="en-US" altLang="zh-CN"/>
              <a:t>CEP适合的场景包括实时风险管理、实时交易分析、网络诈欺、网络攻击、市场趋势分析等等。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WordCount/CEP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引入依赖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73125" y="1879600"/>
            <a:ext cx="581723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flink-cep_2.11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20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24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WordCount/CEP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自己动手写（还是以之前的例子为例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准备数据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2317750"/>
            <a:ext cx="8538845" cy="3307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StreamExecutionEnvironment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env =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StreamExecutionEnvironment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05314D"/>
                </a:solidFill>
                <a:latin typeface="JetBrains Mono" charset="0"/>
              </a:rPr>
              <a:t>getExecutionEnvironment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setStreamTimeCharacteristic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TimeCharacteristic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1" i="1">
                <a:solidFill>
                  <a:srgbClr val="660E7A"/>
                </a:solidFill>
                <a:latin typeface="JetBrains Mono" charset="0"/>
              </a:rPr>
              <a:t>EventTime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KeyedStream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&gt; keyedStream = 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fromElements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00:15:11"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00:16:12"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00:18:11"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00:18:12"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取消订单，申请退款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"2016-07-29 08:06:11"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已发货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"2016-07-29 12:21:12"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"20160804114043050311618457"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"2016-07-30 00:16:15"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132.0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确认收货，已经完成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"2016-07-30 18:13:24"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assignTimestampsAndWatermarks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BoundedOutOfOrdernessTimestampExtractor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Time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05314D"/>
                </a:solidFill>
                <a:latin typeface="JetBrains Mono" charset="0"/>
              </a:rPr>
              <a:t>seconds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5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CC9393"/>
                </a:solidFill>
                <a:latin typeface="JetBrains Mono" charset="0"/>
              </a:rPr>
              <a:t>@Override</a:t>
            </a:r>
            <a:endParaRPr lang="en-US" sz="1100" b="0">
              <a:solidFill>
                <a:srgbClr val="CC9393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CC9393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public long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extractTimestamp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 element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element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createTime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})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filter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||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keyBy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id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r>
              <a:rPr lang="en-US" sz="11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1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WordCount/CEP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自己动手写（还是以之前的例子为例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业务逻辑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78130" y="2190750"/>
            <a:ext cx="85883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start =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begin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"start"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paySuccessWithin15Min = start.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where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IterativeCondition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2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public boolean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filter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 value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Context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ctx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value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})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followedBy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"second"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where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IterativeCondition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2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public boolean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filter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 value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Context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ctx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value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})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within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Time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minutes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15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PatternStream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patternStream =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CEP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pattern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keyedStream, paySuccessWithin15Min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OutputTag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orderTimeoutOutputTag = 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OutputTag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&lt;&gt;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"orderTimeout"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Types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05314D"/>
                </a:solidFill>
                <a:latin typeface="JetBrains Mono" charset="0"/>
              </a:rPr>
              <a:t>POJO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SingleOutputStreamOperator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 selectResultStream = patternStream.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select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2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orderTimeoutOutputTag,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PatternTimeoutFunction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(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timestamp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get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"start"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iterator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next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558186"/>
                </a:solidFill>
                <a:latin typeface="JetBrains Mono" charset="0"/>
              </a:rPr>
              <a:t>PatternSelectFunction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 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200" b="0">
                <a:solidFill>
                  <a:srgbClr val="6F33A7"/>
                </a:solidFill>
                <a:latin typeface="JetBrains Mono" charset="0"/>
              </a:rPr>
              <a:t>pattern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get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"second"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iterator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next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selectResultStream.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支付成功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setParallelism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selectResultStream.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getSideOutput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orderTimeoutOutputTag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200" b="0">
                <a:solidFill>
                  <a:srgbClr val="C81B28"/>
                </a:solidFill>
                <a:ea typeface="宋体" panose="02010600030101010101" pitchFamily="2" charset="-122"/>
              </a:rPr>
              <a:t>支付超时</a:t>
            </a:r>
            <a:r>
              <a:rPr lang="en-US" sz="12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setParallelism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2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endParaRPr lang="en-US" sz="12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env.</a:t>
            </a:r>
            <a:r>
              <a:rPr lang="en-US" sz="12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12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2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altLang="en-US" sz="14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dirty="0" smtClean="0"/>
              <a:t>S</a:t>
            </a:r>
            <a:r>
              <a:rPr lang="en-US" dirty="0" smtClean="0"/>
              <a:t>tate Backend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状态后端</a:t>
            </a:r>
            <a:endParaRPr lang="zh-CN" altLang="en-US"/>
          </a:p>
          <a:p>
            <a:pPr lvl="1"/>
            <a:r>
              <a:rPr lang="zh-CN" altLang="en-US"/>
              <a:t>流处理过程中，会产生庞大的中间状态，如何保存、快速</a:t>
            </a:r>
            <a:r>
              <a:rPr lang="zh-CN" altLang="en-US"/>
              <a:t>读写这巨大的中间状态数据？</a:t>
            </a:r>
            <a:endParaRPr lang="zh-CN" altLang="en-US"/>
          </a:p>
          <a:p>
            <a:pPr lvl="1"/>
            <a:r>
              <a:rPr lang="en-US" altLang="zh-CN"/>
              <a:t>Flink</a:t>
            </a:r>
            <a:r>
              <a:rPr lang="zh-CN" altLang="en-US"/>
              <a:t>提供</a:t>
            </a:r>
            <a:r>
              <a:rPr lang="en-US" altLang="zh-CN"/>
              <a:t>State Backend</a:t>
            </a:r>
            <a:r>
              <a:rPr lang="zh-CN" altLang="en-US"/>
              <a:t>（状态后端）来支撑中间状态的保存和读写</a:t>
            </a:r>
            <a:endParaRPr lang="zh-CN" altLang="en-US"/>
          </a:p>
          <a:p>
            <a:pPr lvl="1"/>
            <a:r>
              <a:rPr lang="en-US" altLang="zh-CN"/>
              <a:t>Flink</a:t>
            </a:r>
            <a:r>
              <a:rPr lang="zh-CN" altLang="en-US"/>
              <a:t>内置了三种</a:t>
            </a:r>
            <a:r>
              <a:rPr lang="en-US" altLang="zh-CN"/>
              <a:t>State Backend</a:t>
            </a:r>
            <a:endParaRPr lang="en-US" altLang="zh-CN"/>
          </a:p>
          <a:p>
            <a:pPr lvl="2"/>
            <a:r>
              <a:rPr lang="en-US" altLang="zh-CN"/>
              <a:t>MemoryStateBackend</a:t>
            </a:r>
            <a:endParaRPr lang="en-US" altLang="zh-CN"/>
          </a:p>
          <a:p>
            <a:pPr lvl="2"/>
            <a:r>
              <a:rPr lang="en-US" altLang="zh-CN"/>
              <a:t>FsStateBackend</a:t>
            </a:r>
            <a:endParaRPr lang="en-US" altLang="zh-CN"/>
          </a:p>
          <a:p>
            <a:pPr lvl="2"/>
            <a:r>
              <a:rPr lang="en-US" altLang="zh-CN"/>
              <a:t>RocksDBStateBackend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dirty="0" smtClean="0"/>
              <a:t>S</a:t>
            </a:r>
            <a:r>
              <a:rPr lang="en-US" dirty="0" smtClean="0"/>
              <a:t>tate Backend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同样以上面的例子为例，</a:t>
            </a:r>
            <a:r>
              <a:rPr lang="zh-CN" altLang="en-US"/>
              <a:t>引入依赖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59155" y="1893570"/>
            <a:ext cx="6560185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org.apache.flink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groupId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flink-statebackend-rocksdb_2.11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artifactId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   &lt;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1.9.0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&lt;/</a:t>
            </a:r>
            <a:r>
              <a:rPr lang="en-US" sz="1600" b="1">
                <a:solidFill>
                  <a:srgbClr val="B309A1"/>
                </a:solidFill>
                <a:latin typeface="JetBrains Mono" charset="0"/>
              </a:rPr>
              <a:t>dependency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dirty="0" smtClean="0"/>
              <a:t>S</a:t>
            </a:r>
            <a:r>
              <a:rPr lang="en-US" dirty="0" smtClean="0"/>
              <a:t>tate Backend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自己动手写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47955" y="1816100"/>
            <a:ext cx="8877300" cy="4492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public static void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main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[]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args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Exception 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StreamExecutionEnvironment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env =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StreamExecutionEnvironment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05314D"/>
                </a:solidFill>
                <a:latin typeface="JetBrains Mono" charset="0"/>
              </a:rPr>
              <a:t>getExecutionEnvironment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setStreamTimeCharacteristic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TimeCharacteristic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1" i="1">
                <a:solidFill>
                  <a:srgbClr val="660E7A"/>
                </a:solidFill>
                <a:latin typeface="JetBrains Mono" charset="0"/>
              </a:rPr>
              <a:t>EventTime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setStateBackend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RocksDBStateBackend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1" i="1">
                <a:solidFill>
                  <a:srgbClr val="660E7A"/>
                </a:solidFill>
                <a:latin typeface="JetBrains Mono" charset="0"/>
              </a:rPr>
              <a:t>checkpointDataUri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fromElements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00:15:11"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00:16:12"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00:18:11"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"2016-07-28 00:18:12"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"20160728001511050311389390"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取消订单，申请退款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"2016-07-29 08:06:11"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295.0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已发货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"2016-07-29 12:21:12"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"20160804114043050311618457"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"2016-07-30 00:16:15"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132.0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Order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"20160801000227050311955990"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确认收货，已经完成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"2016-07-30 18:13:24"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165.0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assignTimestampsAndWatermarks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BoundedOutOfOrdernessTimestampExtractor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&gt;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Time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05314D"/>
                </a:solidFill>
                <a:latin typeface="JetBrains Mono" charset="0"/>
              </a:rPr>
              <a:t>seconds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5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1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public long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extractTimestamp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Order element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      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return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element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createTime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})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filter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-&gt;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|| 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o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100" b="0">
                <a:solidFill>
                  <a:srgbClr val="C81B28"/>
                </a:solidFill>
                <a:ea typeface="宋体" panose="02010600030101010101" pitchFamily="2" charset="-122"/>
              </a:rPr>
              <a:t>支付订单完成</a:t>
            </a:r>
            <a:r>
              <a:rPr lang="en-US" sz="11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timeWindowAll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6F33A7"/>
                </a:solidFill>
                <a:latin typeface="JetBrains Mono" charset="0"/>
              </a:rPr>
              <a:t>Time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05314D"/>
                </a:solidFill>
                <a:latin typeface="JetBrains Mono" charset="0"/>
              </a:rPr>
              <a:t>minutes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15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process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MyFunction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())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print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()</a:t>
            </a:r>
            <a:endParaRPr lang="en-US" sz="11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setParallelism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100" b="0">
                <a:solidFill>
                  <a:srgbClr val="340DD4"/>
                </a:solidFill>
                <a:latin typeface="JetBrains Mono" charset="0"/>
              </a:rPr>
              <a:t>1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   env.</a:t>
            </a:r>
            <a:r>
              <a:rPr lang="en-US" sz="1100" b="0">
                <a:solidFill>
                  <a:srgbClr val="37595D"/>
                </a:solidFill>
                <a:latin typeface="JetBrains Mono" charset="0"/>
              </a:rPr>
              <a:t>execute</a:t>
            </a:r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1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1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1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1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en-US" altLang="en-US" sz="11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起源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2015</a:t>
            </a:r>
            <a:r>
              <a:rPr lang="zh-CN" altLang="en-US" dirty="0" smtClean="0"/>
              <a:t>年，阿里巴巴调研后选择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作为下一代大数据计算引擎，并进行深度开发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正式在阿里巴巴上线使用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在阿里巴巴所有子公司中上线使用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Flink Forward China</a:t>
            </a:r>
            <a:r>
              <a:rPr lang="zh-CN" altLang="en-US" dirty="0" smtClean="0"/>
              <a:t>举办，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广泛进入中国</a:t>
            </a:r>
            <a:r>
              <a:rPr lang="en-US" altLang="zh-CN" dirty="0" smtClean="0"/>
              <a:t>IT</a:t>
            </a:r>
            <a:r>
              <a:rPr lang="zh-CN" altLang="en-US" dirty="0" smtClean="0"/>
              <a:t>从业人员的视野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2019</a:t>
            </a:r>
            <a:r>
              <a:rPr lang="zh-CN" altLang="en-US" dirty="0" smtClean="0"/>
              <a:t>年，阿里巴巴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内部版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正式开源，并宣称会将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逐步合并入</a:t>
            </a:r>
            <a:r>
              <a:rPr lang="en-US" altLang="zh-CN" dirty="0" smtClean="0"/>
              <a:t>Flink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同年，阿里巴巴收购</a:t>
            </a:r>
            <a:r>
              <a:rPr lang="en-US" altLang="zh-CN" dirty="0" smtClean="0">
                <a:sym typeface="+mn-ea"/>
              </a:rPr>
              <a:t>Data Artisans GmbH</a:t>
            </a:r>
            <a:r>
              <a:rPr lang="zh-CN" altLang="en-US" dirty="0" smtClean="0">
                <a:sym typeface="+mn-ea"/>
              </a:rPr>
              <a:t>公司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WordCount/</a:t>
            </a:r>
            <a:r>
              <a:rPr lang="en-US" dirty="0" smtClean="0"/>
              <a:t>S</a:t>
            </a:r>
            <a:r>
              <a:rPr lang="en-US" dirty="0" smtClean="0"/>
              <a:t>tate Backend</a:t>
            </a:r>
            <a:endParaRPr 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自己动手写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2575" y="1668145"/>
            <a:ext cx="8579485" cy="520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private static class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MyFunction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extends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ProcessAllWindowFunction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Tuple2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TimeWindow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private static final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 </a:t>
            </a:r>
            <a:r>
              <a:rPr lang="en-US" sz="1000" b="1" i="1">
                <a:solidFill>
                  <a:srgbClr val="660E7A"/>
                </a:solidFill>
                <a:latin typeface="JetBrains Mono" charset="0"/>
              </a:rPr>
              <a:t>CREATED_ORDERS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=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UUID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05314D"/>
                </a:solidFill>
                <a:latin typeface="JetBrains Mono" charset="0"/>
              </a:rPr>
              <a:t>randomUUID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toString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private static final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 </a:t>
            </a:r>
            <a:r>
              <a:rPr lang="en-US" sz="1000" b="1" i="1">
                <a:solidFill>
                  <a:srgbClr val="660E7A"/>
                </a:solidFill>
                <a:latin typeface="JetBrains Mono" charset="0"/>
              </a:rPr>
              <a:t>PAID_ORDERS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=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UUID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05314D"/>
                </a:solidFill>
                <a:latin typeface="JetBrains Mono" charset="0"/>
              </a:rPr>
              <a:t>randomUUID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toString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sz="1000" b="0">
                <a:solidFill>
                  <a:srgbClr val="CC9393"/>
                </a:solidFill>
                <a:latin typeface="JetBrains Mono" charset="0"/>
              </a:rPr>
              <a:t>@Override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public void 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process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Context ctx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Iterable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elements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Collector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Tuple2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&gt;&gt;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Exception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0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sz="1000" b="0">
                <a:solidFill>
                  <a:srgbClr val="1D8711"/>
                </a:solidFill>
                <a:ea typeface="宋体" panose="02010600030101010101" pitchFamily="2" charset="-122"/>
              </a:rPr>
              <a:t>获取</a:t>
            </a:r>
            <a:r>
              <a:rPr lang="en-US" sz="1000" b="0">
                <a:solidFill>
                  <a:srgbClr val="1D8711"/>
                </a:solidFill>
                <a:latin typeface="JetBrains Mono" charset="0"/>
              </a:rPr>
              <a:t> state </a:t>
            </a:r>
            <a:r>
              <a:rPr lang="zh-CN" sz="1000" b="0">
                <a:solidFill>
                  <a:srgbClr val="1D8711"/>
                </a:solidFill>
                <a:ea typeface="宋体" panose="02010600030101010101" pitchFamily="2" charset="-122"/>
              </a:rPr>
              <a:t>对象</a:t>
            </a:r>
            <a:endParaRPr lang="zh-CN" sz="1000" b="0">
              <a:solidFill>
                <a:srgbClr val="1D871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sz="1000" b="0">
                <a:solidFill>
                  <a:srgbClr val="1D8711"/>
                </a:solidFill>
                <a:latin typeface="宋体" panose="02010600030101010101" pitchFamily="2" charset="-122"/>
              </a:rPr>
              <a:t>      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MapState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 createdOrders = 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getRuntimeContext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getMapState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MapStateDescriptor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&lt;&gt;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1" i="1">
                <a:solidFill>
                  <a:srgbClr val="660E7A"/>
                </a:solidFill>
                <a:latin typeface="JetBrains Mono" charset="0"/>
              </a:rPr>
              <a:t>CREATED_ORDERS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MapState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 paidOrders = 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getRuntimeContext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getMapState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MapStateDescriptor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&lt;&gt;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1" i="1">
                <a:solidFill>
                  <a:srgbClr val="660E7A"/>
                </a:solidFill>
                <a:latin typeface="JetBrains Mono" charset="0"/>
              </a:rPr>
              <a:t>PAID_ORDERS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class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0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sz="1000" b="0">
                <a:solidFill>
                  <a:srgbClr val="1D8711"/>
                </a:solidFill>
                <a:ea typeface="宋体" panose="02010600030101010101" pitchFamily="2" charset="-122"/>
              </a:rPr>
              <a:t>更新</a:t>
            </a:r>
            <a:r>
              <a:rPr lang="en-US" sz="1000" b="0">
                <a:solidFill>
                  <a:srgbClr val="1D8711"/>
                </a:solidFill>
                <a:latin typeface="JetBrains Mono" charset="0"/>
              </a:rPr>
              <a:t> state</a:t>
            </a:r>
            <a:endParaRPr lang="en-US" sz="10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1D8711"/>
                </a:solidFill>
                <a:latin typeface="JetBrains Mono" charset="0"/>
              </a:rPr>
              <a:t>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for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elem :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elements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elem.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status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000" b="0">
                <a:solidFill>
                  <a:srgbClr val="C81B28"/>
                </a:solidFill>
                <a:ea typeface="宋体" panose="02010600030101010101" pitchFamily="2" charset="-122"/>
              </a:rPr>
              <a:t>创建订单</a:t>
            </a:r>
            <a:r>
              <a:rPr lang="en-US" sz="1000" b="0">
                <a:solidFill>
                  <a:srgbClr val="C81B28"/>
                </a:solidFill>
                <a:latin typeface="JetBrains Mono" charset="0"/>
              </a:rPr>
              <a:t>,</a:t>
            </a:r>
            <a:r>
              <a:rPr lang="zh-CN" sz="1000" b="0">
                <a:solidFill>
                  <a:srgbClr val="C81B28"/>
                </a:solidFill>
                <a:ea typeface="宋体" panose="02010600030101010101" pitchFamily="2" charset="-122"/>
              </a:rPr>
              <a:t>等待支付</a:t>
            </a:r>
            <a:r>
              <a:rPr lang="en-US" sz="10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)) {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createdOrders.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put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elem.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id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elem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else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{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paidOrders.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put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elem.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id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elem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}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for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Iterator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Map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Entry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&gt;&gt; itr = createdOrders.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entries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iterator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 itr.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hasNext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Map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Entry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&gt; e = itr.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next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String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key = e.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getKey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createdOrder = e.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getValue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Order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paidOrder = paidOrders.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get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key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sz="1000" b="0">
                <a:solidFill>
                  <a:srgbClr val="1D8711"/>
                </a:solidFill>
                <a:ea typeface="宋体" panose="02010600030101010101" pitchFamily="2" charset="-122"/>
              </a:rPr>
              <a:t>支付成功的订单</a:t>
            </a:r>
            <a:endParaRPr lang="zh-CN" sz="1000" b="0">
              <a:solidFill>
                <a:srgbClr val="1D871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sz="1000" b="0">
                <a:solidFill>
                  <a:srgbClr val="1D8711"/>
                </a:solidFill>
                <a:latin typeface="宋体" panose="02010600030101010101" pitchFamily="2" charset="-122"/>
              </a:rPr>
              <a:t>   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paidOrder !=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null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&amp;&amp;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paidOrder.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createTime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- createdOrder.</a:t>
            </a:r>
            <a:r>
              <a:rPr lang="en-US" sz="1000" b="0">
                <a:solidFill>
                  <a:srgbClr val="558186"/>
                </a:solidFill>
                <a:latin typeface="JetBrains Mono" charset="0"/>
              </a:rPr>
              <a:t>createTime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&lt;= </a:t>
            </a:r>
            <a:r>
              <a:rPr lang="en-US" sz="1000" b="0">
                <a:solidFill>
                  <a:srgbClr val="340DD4"/>
                </a:solidFill>
                <a:latin typeface="JetBrains Mono" charset="0"/>
              </a:rPr>
              <a:t>15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* </a:t>
            </a:r>
            <a:r>
              <a:rPr lang="en-US" sz="1000" b="0">
                <a:solidFill>
                  <a:srgbClr val="340DD4"/>
                </a:solidFill>
                <a:latin typeface="JetBrains Mono" charset="0"/>
              </a:rPr>
              <a:t>60 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* </a:t>
            </a:r>
            <a:r>
              <a:rPr lang="en-US" sz="1000" b="0">
                <a:solidFill>
                  <a:srgbClr val="340DD4"/>
                </a:solidFill>
                <a:latin typeface="JetBrains Mono" charset="0"/>
              </a:rPr>
              <a:t>1000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collect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Tuple2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&lt;&gt;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000" b="0">
                <a:solidFill>
                  <a:srgbClr val="C81B28"/>
                </a:solidFill>
                <a:ea typeface="宋体" panose="02010600030101010101" pitchFamily="2" charset="-122"/>
              </a:rPr>
              <a:t>支付成功</a:t>
            </a:r>
            <a:r>
              <a:rPr lang="en-US" sz="10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paidOrder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   itr.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remove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   paidOrders.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remove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key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0">
                <a:solidFill>
                  <a:srgbClr val="1D8711"/>
                </a:solidFill>
                <a:latin typeface="JetBrains Mono" charset="0"/>
              </a:rPr>
              <a:t>// </a:t>
            </a:r>
            <a:r>
              <a:rPr lang="zh-CN" sz="1000" b="0">
                <a:solidFill>
                  <a:srgbClr val="1D8711"/>
                </a:solidFill>
                <a:ea typeface="宋体" panose="02010600030101010101" pitchFamily="2" charset="-122"/>
              </a:rPr>
              <a:t>支付超时的订单</a:t>
            </a:r>
            <a:endParaRPr lang="zh-CN" sz="1000" b="0">
              <a:solidFill>
                <a:srgbClr val="1D871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sz="1000" b="0">
                <a:solidFill>
                  <a:srgbClr val="1D8711"/>
                </a:solidFill>
                <a:latin typeface="宋体" panose="02010600030101010101" pitchFamily="2" charset="-122"/>
              </a:rPr>
              <a:t>         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else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000" b="0">
                <a:solidFill>
                  <a:srgbClr val="6F33A7"/>
                </a:solidFill>
                <a:latin typeface="JetBrains Mono" charset="0"/>
              </a:rPr>
              <a:t>out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collect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Tuple2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&lt;&gt;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0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zh-CN" sz="1000" b="0">
                <a:solidFill>
                  <a:srgbClr val="C81B28"/>
                </a:solidFill>
                <a:ea typeface="宋体" panose="02010600030101010101" pitchFamily="2" charset="-122"/>
              </a:rPr>
              <a:t>支付超时</a:t>
            </a:r>
            <a:r>
              <a:rPr lang="en-US" sz="1000" b="0">
                <a:solidFill>
                  <a:srgbClr val="C81B28"/>
                </a:solidFill>
                <a:latin typeface="JetBrains Mono" charset="0"/>
              </a:rPr>
              <a:t>"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, createdOrder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))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   itr.</a:t>
            </a:r>
            <a:r>
              <a:rPr lang="en-US" sz="1000" b="0">
                <a:solidFill>
                  <a:srgbClr val="37595D"/>
                </a:solidFill>
                <a:latin typeface="JetBrains Mono" charset="0"/>
              </a:rPr>
              <a:t>remove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   }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   }</a:t>
            </a:r>
            <a:endParaRPr lang="en-US" sz="1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000" b="1">
                <a:solidFill>
                  <a:srgbClr val="000000"/>
                </a:solidFill>
                <a:latin typeface="JetBrains Mono" charset="0"/>
              </a:rPr>
              <a:t>}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651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40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Spark对比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Flink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数据处理场景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8530" y="1935480"/>
          <a:ext cx="6586220" cy="25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15"/>
                <a:gridCol w="2693035"/>
                <a:gridCol w="2553970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批处理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 core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流处理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Spark-streaming/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Structured Streaming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交互式查询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FlinkSQL/Blink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图计算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 GraphX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 </a:t>
                      </a:r>
                      <a:r>
                        <a:rPr lang="en-US" altLang="zh-CN"/>
                        <a:t>Gelly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机器学习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 MLl</a:t>
                      </a:r>
                      <a:r>
                        <a:rPr lang="en-US" altLang="zh-CN"/>
                        <a:t>ib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 ML/Alink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Flink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编程模型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8530" y="1935480"/>
          <a:ext cx="7466330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2784475"/>
                <a:gridCol w="3352800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底层</a:t>
                      </a: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Rdd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ProcessFunction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</a:t>
                      </a: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DataFrame/DataSet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Structured Streaming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DataSet/DataStream</a:t>
                      </a:r>
                      <a:r>
                        <a:rPr lang="en-US" altLang="zh-CN"/>
                        <a:t>/Table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高阶</a:t>
                      </a: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Flink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支持语言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8530" y="1935480"/>
          <a:ext cx="4128135" cy="231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1108075"/>
                <a:gridCol w="169100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r>
                        <a:rPr lang="en-US" altLang="zh-CN"/>
                        <a:t>ava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Scala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Python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✔（第三方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Flink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部署模式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8530" y="1935480"/>
          <a:ext cx="4128135" cy="231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0"/>
                <a:gridCol w="1234440"/>
                <a:gridCol w="131381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独立程序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独立集群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Yarn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</a:t>
                      </a:r>
                      <a:r>
                        <a:rPr lang="en-US" altLang="zh-CN"/>
                        <a:t>sos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Kubernetes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" y="1624330"/>
            <a:ext cx="4600575" cy="2800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Flink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与第三方的集成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60" y="3916045"/>
            <a:ext cx="5071110" cy="28384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Flink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其他特性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8530" y="1935480"/>
          <a:ext cx="7506335" cy="373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20"/>
                <a:gridCol w="2049780"/>
                <a:gridCol w="336613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内存计算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流批统</a:t>
                      </a:r>
                      <a:r>
                        <a:rPr lang="zh-CN" altLang="en-US"/>
                        <a:t>一</a:t>
                      </a: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window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仅支持</a:t>
                      </a: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Count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Session</a:t>
                      </a:r>
                      <a:r>
                        <a:rPr lang="zh-CN" altLang="en-US"/>
                        <a:t>及自定义窗口</a:t>
                      </a:r>
                      <a:endParaRPr lang="zh-CN" alt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Exactly once语义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实现复杂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✔（还支持有向有环图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错误恢复机制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✔（简单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✔（支持超大规模状态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Flink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  <a:p>
            <a:pPr lvl="1"/>
            <a:r>
              <a:rPr lang="zh-CN" altLang="en-US"/>
              <a:t>Spark 社区在规模和活跃程度上都是领先的。</a:t>
            </a:r>
            <a:endParaRPr lang="zh-CN" altLang="en-US"/>
          </a:p>
          <a:p>
            <a:pPr lvl="1"/>
            <a:r>
              <a:rPr lang="zh-CN" altLang="en-US"/>
              <a:t>两者都有相对比较成熟的生态系统，Spark 的生态总体更完善一些。</a:t>
            </a:r>
            <a:endParaRPr lang="zh-CN" altLang="en-US"/>
          </a:p>
          <a:p>
            <a:pPr lvl="1"/>
            <a:r>
              <a:rPr lang="zh-CN" altLang="en-US"/>
              <a:t>Flink 在流计算上有明显优势，核心架构和模型也更透彻和灵活一些。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651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40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949575" y="1778318"/>
            <a:ext cx="3244850" cy="3301365"/>
            <a:chOff x="4652" y="2701"/>
            <a:chExt cx="5110" cy="5199"/>
          </a:xfrm>
        </p:grpSpPr>
        <p:sp>
          <p:nvSpPr>
            <p:cNvPr id="13" name="Freeform 18"/>
            <p:cNvSpPr/>
            <p:nvPr>
              <p:custDataLst>
                <p:tags r:id="rId1"/>
              </p:custDataLst>
            </p:nvPr>
          </p:nvSpPr>
          <p:spPr bwMode="auto">
            <a:xfrm rot="1800000">
              <a:off x="7384" y="5996"/>
              <a:ext cx="1385" cy="1905"/>
            </a:xfrm>
            <a:custGeom>
              <a:avLst/>
              <a:gdLst>
                <a:gd name="T0" fmla="*/ 322 w 554"/>
                <a:gd name="T1" fmla="*/ 22 h 762"/>
                <a:gd name="T2" fmla="*/ 320 w 554"/>
                <a:gd name="T3" fmla="*/ 50 h 762"/>
                <a:gd name="T4" fmla="*/ 316 w 554"/>
                <a:gd name="T5" fmla="*/ 82 h 762"/>
                <a:gd name="T6" fmla="*/ 314 w 554"/>
                <a:gd name="T7" fmla="*/ 90 h 762"/>
                <a:gd name="T8" fmla="*/ 308 w 554"/>
                <a:gd name="T9" fmla="*/ 124 h 762"/>
                <a:gd name="T10" fmla="*/ 304 w 554"/>
                <a:gd name="T11" fmla="*/ 144 h 762"/>
                <a:gd name="T12" fmla="*/ 296 w 554"/>
                <a:gd name="T13" fmla="*/ 174 h 762"/>
                <a:gd name="T14" fmla="*/ 290 w 554"/>
                <a:gd name="T15" fmla="*/ 192 h 762"/>
                <a:gd name="T16" fmla="*/ 278 w 554"/>
                <a:gd name="T17" fmla="*/ 224 h 762"/>
                <a:gd name="T18" fmla="*/ 274 w 554"/>
                <a:gd name="T19" fmla="*/ 234 h 762"/>
                <a:gd name="T20" fmla="*/ 262 w 554"/>
                <a:gd name="T21" fmla="*/ 264 h 762"/>
                <a:gd name="T22" fmla="*/ 250 w 554"/>
                <a:gd name="T23" fmla="*/ 288 h 762"/>
                <a:gd name="T24" fmla="*/ 240 w 554"/>
                <a:gd name="T25" fmla="*/ 308 h 762"/>
                <a:gd name="T26" fmla="*/ 234 w 554"/>
                <a:gd name="T27" fmla="*/ 318 h 762"/>
                <a:gd name="T28" fmla="*/ 230 w 554"/>
                <a:gd name="T29" fmla="*/ 324 h 762"/>
                <a:gd name="T30" fmla="*/ 224 w 554"/>
                <a:gd name="T31" fmla="*/ 336 h 762"/>
                <a:gd name="T32" fmla="*/ 212 w 554"/>
                <a:gd name="T33" fmla="*/ 354 h 762"/>
                <a:gd name="T34" fmla="*/ 196 w 554"/>
                <a:gd name="T35" fmla="*/ 376 h 762"/>
                <a:gd name="T36" fmla="*/ 176 w 554"/>
                <a:gd name="T37" fmla="*/ 402 h 762"/>
                <a:gd name="T38" fmla="*/ 172 w 554"/>
                <a:gd name="T39" fmla="*/ 410 h 762"/>
                <a:gd name="T40" fmla="*/ 148 w 554"/>
                <a:gd name="T41" fmla="*/ 436 h 762"/>
                <a:gd name="T42" fmla="*/ 136 w 554"/>
                <a:gd name="T43" fmla="*/ 450 h 762"/>
                <a:gd name="T44" fmla="*/ 114 w 554"/>
                <a:gd name="T45" fmla="*/ 472 h 762"/>
                <a:gd name="T46" fmla="*/ 100 w 554"/>
                <a:gd name="T47" fmla="*/ 486 h 762"/>
                <a:gd name="T48" fmla="*/ 72 w 554"/>
                <a:gd name="T49" fmla="*/ 508 h 762"/>
                <a:gd name="T50" fmla="*/ 66 w 554"/>
                <a:gd name="T51" fmla="*/ 514 h 762"/>
                <a:gd name="T52" fmla="*/ 40 w 554"/>
                <a:gd name="T53" fmla="*/ 534 h 762"/>
                <a:gd name="T54" fmla="*/ 16 w 554"/>
                <a:gd name="T55" fmla="*/ 550 h 762"/>
                <a:gd name="T56" fmla="*/ 0 w 554"/>
                <a:gd name="T57" fmla="*/ 560 h 762"/>
                <a:gd name="T58" fmla="*/ 160 w 554"/>
                <a:gd name="T59" fmla="*/ 734 h 762"/>
                <a:gd name="T60" fmla="*/ 162 w 554"/>
                <a:gd name="T61" fmla="*/ 732 h 762"/>
                <a:gd name="T62" fmla="*/ 186 w 554"/>
                <a:gd name="T63" fmla="*/ 714 h 762"/>
                <a:gd name="T64" fmla="*/ 192 w 554"/>
                <a:gd name="T65" fmla="*/ 710 h 762"/>
                <a:gd name="T66" fmla="*/ 332 w 554"/>
                <a:gd name="T67" fmla="*/ 578 h 762"/>
                <a:gd name="T68" fmla="*/ 376 w 554"/>
                <a:gd name="T69" fmla="*/ 522 h 762"/>
                <a:gd name="T70" fmla="*/ 384 w 554"/>
                <a:gd name="T71" fmla="*/ 512 h 762"/>
                <a:gd name="T72" fmla="*/ 396 w 554"/>
                <a:gd name="T73" fmla="*/ 496 h 762"/>
                <a:gd name="T74" fmla="*/ 432 w 554"/>
                <a:gd name="T75" fmla="*/ 438 h 762"/>
                <a:gd name="T76" fmla="*/ 466 w 554"/>
                <a:gd name="T77" fmla="*/ 376 h 762"/>
                <a:gd name="T78" fmla="*/ 466 w 554"/>
                <a:gd name="T79" fmla="*/ 374 h 762"/>
                <a:gd name="T80" fmla="*/ 478 w 554"/>
                <a:gd name="T81" fmla="*/ 346 h 762"/>
                <a:gd name="T82" fmla="*/ 482 w 554"/>
                <a:gd name="T83" fmla="*/ 340 h 762"/>
                <a:gd name="T84" fmla="*/ 538 w 554"/>
                <a:gd name="T85" fmla="*/ 156 h 762"/>
                <a:gd name="T86" fmla="*/ 548 w 554"/>
                <a:gd name="T87" fmla="*/ 86 h 762"/>
                <a:gd name="T88" fmla="*/ 550 w 554"/>
                <a:gd name="T89" fmla="*/ 72 h 762"/>
                <a:gd name="T90" fmla="*/ 552 w 554"/>
                <a:gd name="T91" fmla="*/ 52 h 762"/>
                <a:gd name="T92" fmla="*/ 322 w 554"/>
                <a:gd name="T93" fmla="*/ 0 h 762"/>
                <a:gd name="T94" fmla="*/ 322 w 554"/>
                <a:gd name="T95" fmla="*/ 1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4" h="762">
                  <a:moveTo>
                    <a:pt x="322" y="16"/>
                  </a:moveTo>
                  <a:lnTo>
                    <a:pt x="322" y="16"/>
                  </a:lnTo>
                  <a:lnTo>
                    <a:pt x="322" y="22"/>
                  </a:lnTo>
                  <a:lnTo>
                    <a:pt x="322" y="22"/>
                  </a:lnTo>
                  <a:lnTo>
                    <a:pt x="320" y="50"/>
                  </a:lnTo>
                  <a:lnTo>
                    <a:pt x="320" y="50"/>
                  </a:lnTo>
                  <a:lnTo>
                    <a:pt x="318" y="56"/>
                  </a:lnTo>
                  <a:lnTo>
                    <a:pt x="318" y="56"/>
                  </a:lnTo>
                  <a:lnTo>
                    <a:pt x="316" y="82"/>
                  </a:lnTo>
                  <a:lnTo>
                    <a:pt x="316" y="82"/>
                  </a:lnTo>
                  <a:lnTo>
                    <a:pt x="314" y="90"/>
                  </a:lnTo>
                  <a:lnTo>
                    <a:pt x="314" y="90"/>
                  </a:lnTo>
                  <a:lnTo>
                    <a:pt x="310" y="112"/>
                  </a:lnTo>
                  <a:lnTo>
                    <a:pt x="310" y="112"/>
                  </a:lnTo>
                  <a:lnTo>
                    <a:pt x="308" y="124"/>
                  </a:lnTo>
                  <a:lnTo>
                    <a:pt x="308" y="124"/>
                  </a:lnTo>
                  <a:lnTo>
                    <a:pt x="304" y="144"/>
                  </a:lnTo>
                  <a:lnTo>
                    <a:pt x="304" y="144"/>
                  </a:lnTo>
                  <a:lnTo>
                    <a:pt x="300" y="158"/>
                  </a:lnTo>
                  <a:lnTo>
                    <a:pt x="300" y="158"/>
                  </a:lnTo>
                  <a:lnTo>
                    <a:pt x="296" y="174"/>
                  </a:lnTo>
                  <a:lnTo>
                    <a:pt x="296" y="174"/>
                  </a:lnTo>
                  <a:lnTo>
                    <a:pt x="290" y="192"/>
                  </a:lnTo>
                  <a:lnTo>
                    <a:pt x="290" y="192"/>
                  </a:lnTo>
                  <a:lnTo>
                    <a:pt x="286" y="204"/>
                  </a:lnTo>
                  <a:lnTo>
                    <a:pt x="286" y="204"/>
                  </a:lnTo>
                  <a:lnTo>
                    <a:pt x="278" y="224"/>
                  </a:lnTo>
                  <a:lnTo>
                    <a:pt x="278" y="224"/>
                  </a:lnTo>
                  <a:lnTo>
                    <a:pt x="274" y="234"/>
                  </a:lnTo>
                  <a:lnTo>
                    <a:pt x="274" y="234"/>
                  </a:lnTo>
                  <a:lnTo>
                    <a:pt x="264" y="258"/>
                  </a:lnTo>
                  <a:lnTo>
                    <a:pt x="264" y="258"/>
                  </a:lnTo>
                  <a:lnTo>
                    <a:pt x="262" y="264"/>
                  </a:lnTo>
                  <a:lnTo>
                    <a:pt x="262" y="26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48" y="294"/>
                  </a:lnTo>
                  <a:lnTo>
                    <a:pt x="248" y="294"/>
                  </a:lnTo>
                  <a:lnTo>
                    <a:pt x="240" y="308"/>
                  </a:lnTo>
                  <a:lnTo>
                    <a:pt x="240" y="308"/>
                  </a:lnTo>
                  <a:lnTo>
                    <a:pt x="234" y="318"/>
                  </a:lnTo>
                  <a:lnTo>
                    <a:pt x="234" y="318"/>
                  </a:lnTo>
                  <a:lnTo>
                    <a:pt x="232" y="322"/>
                  </a:lnTo>
                  <a:lnTo>
                    <a:pt x="232" y="322"/>
                  </a:lnTo>
                  <a:lnTo>
                    <a:pt x="230" y="324"/>
                  </a:lnTo>
                  <a:lnTo>
                    <a:pt x="230" y="324"/>
                  </a:lnTo>
                  <a:lnTo>
                    <a:pt x="224" y="336"/>
                  </a:lnTo>
                  <a:lnTo>
                    <a:pt x="224" y="336"/>
                  </a:lnTo>
                  <a:lnTo>
                    <a:pt x="216" y="348"/>
                  </a:lnTo>
                  <a:lnTo>
                    <a:pt x="216" y="348"/>
                  </a:lnTo>
                  <a:lnTo>
                    <a:pt x="212" y="354"/>
                  </a:lnTo>
                  <a:lnTo>
                    <a:pt x="212" y="354"/>
                  </a:lnTo>
                  <a:lnTo>
                    <a:pt x="196" y="376"/>
                  </a:lnTo>
                  <a:lnTo>
                    <a:pt x="196" y="376"/>
                  </a:lnTo>
                  <a:lnTo>
                    <a:pt x="192" y="382"/>
                  </a:lnTo>
                  <a:lnTo>
                    <a:pt x="192" y="382"/>
                  </a:lnTo>
                  <a:lnTo>
                    <a:pt x="176" y="402"/>
                  </a:lnTo>
                  <a:lnTo>
                    <a:pt x="176" y="402"/>
                  </a:lnTo>
                  <a:lnTo>
                    <a:pt x="172" y="410"/>
                  </a:lnTo>
                  <a:lnTo>
                    <a:pt x="172" y="410"/>
                  </a:lnTo>
                  <a:lnTo>
                    <a:pt x="156" y="428"/>
                  </a:lnTo>
                  <a:lnTo>
                    <a:pt x="156" y="428"/>
                  </a:lnTo>
                  <a:lnTo>
                    <a:pt x="148" y="436"/>
                  </a:lnTo>
                  <a:lnTo>
                    <a:pt x="148" y="436"/>
                  </a:lnTo>
                  <a:lnTo>
                    <a:pt x="136" y="450"/>
                  </a:lnTo>
                  <a:lnTo>
                    <a:pt x="136" y="450"/>
                  </a:lnTo>
                  <a:lnTo>
                    <a:pt x="124" y="462"/>
                  </a:lnTo>
                  <a:lnTo>
                    <a:pt x="124" y="462"/>
                  </a:lnTo>
                  <a:lnTo>
                    <a:pt x="114" y="472"/>
                  </a:lnTo>
                  <a:lnTo>
                    <a:pt x="114" y="472"/>
                  </a:lnTo>
                  <a:lnTo>
                    <a:pt x="100" y="486"/>
                  </a:lnTo>
                  <a:lnTo>
                    <a:pt x="100" y="486"/>
                  </a:lnTo>
                  <a:lnTo>
                    <a:pt x="90" y="494"/>
                  </a:lnTo>
                  <a:lnTo>
                    <a:pt x="90" y="494"/>
                  </a:lnTo>
                  <a:lnTo>
                    <a:pt x="72" y="508"/>
                  </a:lnTo>
                  <a:lnTo>
                    <a:pt x="72" y="508"/>
                  </a:lnTo>
                  <a:lnTo>
                    <a:pt x="66" y="514"/>
                  </a:lnTo>
                  <a:lnTo>
                    <a:pt x="66" y="514"/>
                  </a:lnTo>
                  <a:lnTo>
                    <a:pt x="44" y="530"/>
                  </a:lnTo>
                  <a:lnTo>
                    <a:pt x="44" y="530"/>
                  </a:lnTo>
                  <a:lnTo>
                    <a:pt x="40" y="534"/>
                  </a:lnTo>
                  <a:lnTo>
                    <a:pt x="40" y="534"/>
                  </a:lnTo>
                  <a:lnTo>
                    <a:pt x="16" y="550"/>
                  </a:lnTo>
                  <a:lnTo>
                    <a:pt x="16" y="550"/>
                  </a:lnTo>
                  <a:lnTo>
                    <a:pt x="12" y="552"/>
                  </a:lnTo>
                  <a:lnTo>
                    <a:pt x="12" y="552"/>
                  </a:lnTo>
                  <a:lnTo>
                    <a:pt x="0" y="560"/>
                  </a:lnTo>
                  <a:lnTo>
                    <a:pt x="116" y="762"/>
                  </a:lnTo>
                  <a:lnTo>
                    <a:pt x="116" y="762"/>
                  </a:lnTo>
                  <a:lnTo>
                    <a:pt x="160" y="734"/>
                  </a:lnTo>
                  <a:lnTo>
                    <a:pt x="160" y="734"/>
                  </a:lnTo>
                  <a:lnTo>
                    <a:pt x="162" y="732"/>
                  </a:lnTo>
                  <a:lnTo>
                    <a:pt x="162" y="732"/>
                  </a:lnTo>
                  <a:lnTo>
                    <a:pt x="176" y="722"/>
                  </a:lnTo>
                  <a:lnTo>
                    <a:pt x="176" y="722"/>
                  </a:lnTo>
                  <a:lnTo>
                    <a:pt x="186" y="714"/>
                  </a:lnTo>
                  <a:lnTo>
                    <a:pt x="186" y="714"/>
                  </a:lnTo>
                  <a:lnTo>
                    <a:pt x="192" y="710"/>
                  </a:lnTo>
                  <a:lnTo>
                    <a:pt x="192" y="710"/>
                  </a:lnTo>
                  <a:lnTo>
                    <a:pt x="242" y="670"/>
                  </a:lnTo>
                  <a:lnTo>
                    <a:pt x="288" y="626"/>
                  </a:lnTo>
                  <a:lnTo>
                    <a:pt x="332" y="578"/>
                  </a:lnTo>
                  <a:lnTo>
                    <a:pt x="372" y="528"/>
                  </a:lnTo>
                  <a:lnTo>
                    <a:pt x="372" y="528"/>
                  </a:lnTo>
                  <a:lnTo>
                    <a:pt x="376" y="522"/>
                  </a:lnTo>
                  <a:lnTo>
                    <a:pt x="376" y="522"/>
                  </a:lnTo>
                  <a:lnTo>
                    <a:pt x="384" y="512"/>
                  </a:lnTo>
                  <a:lnTo>
                    <a:pt x="384" y="512"/>
                  </a:lnTo>
                  <a:lnTo>
                    <a:pt x="394" y="498"/>
                  </a:lnTo>
                  <a:lnTo>
                    <a:pt x="394" y="498"/>
                  </a:lnTo>
                  <a:lnTo>
                    <a:pt x="396" y="496"/>
                  </a:lnTo>
                  <a:lnTo>
                    <a:pt x="396" y="496"/>
                  </a:lnTo>
                  <a:lnTo>
                    <a:pt x="414" y="468"/>
                  </a:lnTo>
                  <a:lnTo>
                    <a:pt x="432" y="438"/>
                  </a:lnTo>
                  <a:lnTo>
                    <a:pt x="432" y="438"/>
                  </a:lnTo>
                  <a:lnTo>
                    <a:pt x="450" y="408"/>
                  </a:lnTo>
                  <a:lnTo>
                    <a:pt x="466" y="376"/>
                  </a:lnTo>
                  <a:lnTo>
                    <a:pt x="466" y="376"/>
                  </a:lnTo>
                  <a:lnTo>
                    <a:pt x="466" y="374"/>
                  </a:lnTo>
                  <a:lnTo>
                    <a:pt x="466" y="374"/>
                  </a:lnTo>
                  <a:lnTo>
                    <a:pt x="474" y="358"/>
                  </a:lnTo>
                  <a:lnTo>
                    <a:pt x="474" y="358"/>
                  </a:lnTo>
                  <a:lnTo>
                    <a:pt x="478" y="346"/>
                  </a:lnTo>
                  <a:lnTo>
                    <a:pt x="478" y="346"/>
                  </a:lnTo>
                  <a:lnTo>
                    <a:pt x="482" y="340"/>
                  </a:lnTo>
                  <a:lnTo>
                    <a:pt x="482" y="340"/>
                  </a:lnTo>
                  <a:lnTo>
                    <a:pt x="504" y="280"/>
                  </a:lnTo>
                  <a:lnTo>
                    <a:pt x="524" y="218"/>
                  </a:lnTo>
                  <a:lnTo>
                    <a:pt x="538" y="156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8" y="86"/>
                  </a:lnTo>
                  <a:lnTo>
                    <a:pt x="548" y="86"/>
                  </a:lnTo>
                  <a:lnTo>
                    <a:pt x="550" y="72"/>
                  </a:lnTo>
                  <a:lnTo>
                    <a:pt x="550" y="72"/>
                  </a:lnTo>
                  <a:lnTo>
                    <a:pt x="552" y="56"/>
                  </a:lnTo>
                  <a:lnTo>
                    <a:pt x="552" y="56"/>
                  </a:lnTo>
                  <a:lnTo>
                    <a:pt x="552" y="52"/>
                  </a:lnTo>
                  <a:lnTo>
                    <a:pt x="552" y="52"/>
                  </a:lnTo>
                  <a:lnTo>
                    <a:pt x="554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2" y="16"/>
                  </a:lnTo>
                  <a:lnTo>
                    <a:pt x="322" y="16"/>
                  </a:lnTo>
                  <a:close/>
                </a:path>
              </a:pathLst>
            </a:custGeom>
            <a:solidFill>
              <a:srgbClr val="79B6D3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9"/>
            <p:cNvSpPr/>
            <p:nvPr>
              <p:custDataLst>
                <p:tags r:id="rId2"/>
              </p:custDataLst>
            </p:nvPr>
          </p:nvSpPr>
          <p:spPr bwMode="auto">
            <a:xfrm rot="1800000">
              <a:off x="5173" y="6535"/>
              <a:ext cx="2195" cy="785"/>
            </a:xfrm>
            <a:custGeom>
              <a:avLst/>
              <a:gdLst>
                <a:gd name="T0" fmla="*/ 744 w 878"/>
                <a:gd name="T1" fmla="*/ 8 h 314"/>
                <a:gd name="T2" fmla="*/ 718 w 878"/>
                <a:gd name="T3" fmla="*/ 20 h 314"/>
                <a:gd name="T4" fmla="*/ 688 w 878"/>
                <a:gd name="T5" fmla="*/ 34 h 314"/>
                <a:gd name="T6" fmla="*/ 680 w 878"/>
                <a:gd name="T7" fmla="*/ 36 h 314"/>
                <a:gd name="T8" fmla="*/ 646 w 878"/>
                <a:gd name="T9" fmla="*/ 48 h 314"/>
                <a:gd name="T10" fmla="*/ 628 w 878"/>
                <a:gd name="T11" fmla="*/ 54 h 314"/>
                <a:gd name="T12" fmla="*/ 598 w 878"/>
                <a:gd name="T13" fmla="*/ 62 h 314"/>
                <a:gd name="T14" fmla="*/ 580 w 878"/>
                <a:gd name="T15" fmla="*/ 66 h 314"/>
                <a:gd name="T16" fmla="*/ 546 w 878"/>
                <a:gd name="T17" fmla="*/ 74 h 314"/>
                <a:gd name="T18" fmla="*/ 536 w 878"/>
                <a:gd name="T19" fmla="*/ 74 h 314"/>
                <a:gd name="T20" fmla="*/ 504 w 878"/>
                <a:gd name="T21" fmla="*/ 78 h 314"/>
                <a:gd name="T22" fmla="*/ 476 w 878"/>
                <a:gd name="T23" fmla="*/ 80 h 314"/>
                <a:gd name="T24" fmla="*/ 454 w 878"/>
                <a:gd name="T25" fmla="*/ 82 h 314"/>
                <a:gd name="T26" fmla="*/ 442 w 878"/>
                <a:gd name="T27" fmla="*/ 82 h 314"/>
                <a:gd name="T28" fmla="*/ 436 w 878"/>
                <a:gd name="T29" fmla="*/ 82 h 314"/>
                <a:gd name="T30" fmla="*/ 422 w 878"/>
                <a:gd name="T31" fmla="*/ 82 h 314"/>
                <a:gd name="T32" fmla="*/ 400 w 878"/>
                <a:gd name="T33" fmla="*/ 80 h 314"/>
                <a:gd name="T34" fmla="*/ 372 w 878"/>
                <a:gd name="T35" fmla="*/ 78 h 314"/>
                <a:gd name="T36" fmla="*/ 340 w 878"/>
                <a:gd name="T37" fmla="*/ 74 h 314"/>
                <a:gd name="T38" fmla="*/ 332 w 878"/>
                <a:gd name="T39" fmla="*/ 74 h 314"/>
                <a:gd name="T40" fmla="*/ 298 w 878"/>
                <a:gd name="T41" fmla="*/ 66 h 314"/>
                <a:gd name="T42" fmla="*/ 278 w 878"/>
                <a:gd name="T43" fmla="*/ 62 h 314"/>
                <a:gd name="T44" fmla="*/ 248 w 878"/>
                <a:gd name="T45" fmla="*/ 54 h 314"/>
                <a:gd name="T46" fmla="*/ 230 w 878"/>
                <a:gd name="T47" fmla="*/ 48 h 314"/>
                <a:gd name="T48" fmla="*/ 198 w 878"/>
                <a:gd name="T49" fmla="*/ 36 h 314"/>
                <a:gd name="T50" fmla="*/ 188 w 878"/>
                <a:gd name="T51" fmla="*/ 34 h 314"/>
                <a:gd name="T52" fmla="*/ 158 w 878"/>
                <a:gd name="T53" fmla="*/ 20 h 314"/>
                <a:gd name="T54" fmla="*/ 134 w 878"/>
                <a:gd name="T55" fmla="*/ 8 h 314"/>
                <a:gd name="T56" fmla="*/ 116 w 878"/>
                <a:gd name="T57" fmla="*/ 0 h 314"/>
                <a:gd name="T58" fmla="*/ 46 w 878"/>
                <a:gd name="T59" fmla="*/ 224 h 314"/>
                <a:gd name="T60" fmla="*/ 48 w 878"/>
                <a:gd name="T61" fmla="*/ 226 h 314"/>
                <a:gd name="T62" fmla="*/ 76 w 878"/>
                <a:gd name="T63" fmla="*/ 238 h 314"/>
                <a:gd name="T64" fmla="*/ 82 w 878"/>
                <a:gd name="T65" fmla="*/ 240 h 314"/>
                <a:gd name="T66" fmla="*/ 266 w 878"/>
                <a:gd name="T67" fmla="*/ 296 h 314"/>
                <a:gd name="T68" fmla="*/ 336 w 878"/>
                <a:gd name="T69" fmla="*/ 308 h 314"/>
                <a:gd name="T70" fmla="*/ 350 w 878"/>
                <a:gd name="T71" fmla="*/ 310 h 314"/>
                <a:gd name="T72" fmla="*/ 370 w 878"/>
                <a:gd name="T73" fmla="*/ 310 h 314"/>
                <a:gd name="T74" fmla="*/ 438 w 878"/>
                <a:gd name="T75" fmla="*/ 314 h 314"/>
                <a:gd name="T76" fmla="*/ 508 w 878"/>
                <a:gd name="T77" fmla="*/ 310 h 314"/>
                <a:gd name="T78" fmla="*/ 510 w 878"/>
                <a:gd name="T79" fmla="*/ 310 h 314"/>
                <a:gd name="T80" fmla="*/ 540 w 878"/>
                <a:gd name="T81" fmla="*/ 308 h 314"/>
                <a:gd name="T82" fmla="*/ 548 w 878"/>
                <a:gd name="T83" fmla="*/ 306 h 314"/>
                <a:gd name="T84" fmla="*/ 734 w 878"/>
                <a:gd name="T85" fmla="*/ 264 h 314"/>
                <a:gd name="T86" fmla="*/ 802 w 878"/>
                <a:gd name="T87" fmla="*/ 238 h 314"/>
                <a:gd name="T88" fmla="*/ 812 w 878"/>
                <a:gd name="T89" fmla="*/ 232 h 314"/>
                <a:gd name="T90" fmla="*/ 832 w 878"/>
                <a:gd name="T91" fmla="*/ 224 h 314"/>
                <a:gd name="T92" fmla="*/ 762 w 878"/>
                <a:gd name="T93" fmla="*/ 0 h 314"/>
                <a:gd name="T94" fmla="*/ 748 w 878"/>
                <a:gd name="T95" fmla="*/ 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8" h="314">
                  <a:moveTo>
                    <a:pt x="748" y="6"/>
                  </a:moveTo>
                  <a:lnTo>
                    <a:pt x="748" y="6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18" y="20"/>
                  </a:lnTo>
                  <a:lnTo>
                    <a:pt x="718" y="20"/>
                  </a:lnTo>
                  <a:lnTo>
                    <a:pt x="712" y="24"/>
                  </a:lnTo>
                  <a:lnTo>
                    <a:pt x="712" y="24"/>
                  </a:lnTo>
                  <a:lnTo>
                    <a:pt x="688" y="34"/>
                  </a:lnTo>
                  <a:lnTo>
                    <a:pt x="688" y="34"/>
                  </a:lnTo>
                  <a:lnTo>
                    <a:pt x="680" y="36"/>
                  </a:lnTo>
                  <a:lnTo>
                    <a:pt x="680" y="36"/>
                  </a:lnTo>
                  <a:lnTo>
                    <a:pt x="658" y="44"/>
                  </a:lnTo>
                  <a:lnTo>
                    <a:pt x="658" y="44"/>
                  </a:lnTo>
                  <a:lnTo>
                    <a:pt x="646" y="48"/>
                  </a:lnTo>
                  <a:lnTo>
                    <a:pt x="646" y="48"/>
                  </a:lnTo>
                  <a:lnTo>
                    <a:pt x="628" y="54"/>
                  </a:lnTo>
                  <a:lnTo>
                    <a:pt x="628" y="54"/>
                  </a:lnTo>
                  <a:lnTo>
                    <a:pt x="614" y="58"/>
                  </a:lnTo>
                  <a:lnTo>
                    <a:pt x="614" y="58"/>
                  </a:lnTo>
                  <a:lnTo>
                    <a:pt x="598" y="62"/>
                  </a:lnTo>
                  <a:lnTo>
                    <a:pt x="598" y="62"/>
                  </a:lnTo>
                  <a:lnTo>
                    <a:pt x="580" y="66"/>
                  </a:lnTo>
                  <a:lnTo>
                    <a:pt x="580" y="66"/>
                  </a:lnTo>
                  <a:lnTo>
                    <a:pt x="568" y="68"/>
                  </a:lnTo>
                  <a:lnTo>
                    <a:pt x="568" y="68"/>
                  </a:lnTo>
                  <a:lnTo>
                    <a:pt x="546" y="74"/>
                  </a:lnTo>
                  <a:lnTo>
                    <a:pt x="546" y="74"/>
                  </a:lnTo>
                  <a:lnTo>
                    <a:pt x="536" y="74"/>
                  </a:lnTo>
                  <a:lnTo>
                    <a:pt x="536" y="74"/>
                  </a:lnTo>
                  <a:lnTo>
                    <a:pt x="510" y="78"/>
                  </a:lnTo>
                  <a:lnTo>
                    <a:pt x="510" y="78"/>
                  </a:lnTo>
                  <a:lnTo>
                    <a:pt x="504" y="78"/>
                  </a:lnTo>
                  <a:lnTo>
                    <a:pt x="504" y="78"/>
                  </a:lnTo>
                  <a:lnTo>
                    <a:pt x="476" y="80"/>
                  </a:lnTo>
                  <a:lnTo>
                    <a:pt x="476" y="80"/>
                  </a:lnTo>
                  <a:lnTo>
                    <a:pt x="470" y="80"/>
                  </a:lnTo>
                  <a:lnTo>
                    <a:pt x="470" y="80"/>
                  </a:lnTo>
                  <a:lnTo>
                    <a:pt x="454" y="82"/>
                  </a:lnTo>
                  <a:lnTo>
                    <a:pt x="454" y="82"/>
                  </a:lnTo>
                  <a:lnTo>
                    <a:pt x="442" y="82"/>
                  </a:lnTo>
                  <a:lnTo>
                    <a:pt x="442" y="82"/>
                  </a:lnTo>
                  <a:lnTo>
                    <a:pt x="438" y="82"/>
                  </a:lnTo>
                  <a:lnTo>
                    <a:pt x="438" y="82"/>
                  </a:lnTo>
                  <a:lnTo>
                    <a:pt x="436" y="82"/>
                  </a:lnTo>
                  <a:lnTo>
                    <a:pt x="436" y="82"/>
                  </a:lnTo>
                  <a:lnTo>
                    <a:pt x="422" y="82"/>
                  </a:lnTo>
                  <a:lnTo>
                    <a:pt x="422" y="82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0" y="80"/>
                  </a:lnTo>
                  <a:lnTo>
                    <a:pt x="400" y="80"/>
                  </a:lnTo>
                  <a:lnTo>
                    <a:pt x="372" y="78"/>
                  </a:lnTo>
                  <a:lnTo>
                    <a:pt x="372" y="78"/>
                  </a:lnTo>
                  <a:lnTo>
                    <a:pt x="366" y="78"/>
                  </a:lnTo>
                  <a:lnTo>
                    <a:pt x="366" y="78"/>
                  </a:lnTo>
                  <a:lnTo>
                    <a:pt x="340" y="74"/>
                  </a:lnTo>
                  <a:lnTo>
                    <a:pt x="340" y="74"/>
                  </a:lnTo>
                  <a:lnTo>
                    <a:pt x="332" y="74"/>
                  </a:lnTo>
                  <a:lnTo>
                    <a:pt x="332" y="74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298" y="66"/>
                  </a:lnTo>
                  <a:lnTo>
                    <a:pt x="298" y="66"/>
                  </a:lnTo>
                  <a:lnTo>
                    <a:pt x="278" y="62"/>
                  </a:lnTo>
                  <a:lnTo>
                    <a:pt x="278" y="62"/>
                  </a:lnTo>
                  <a:lnTo>
                    <a:pt x="264" y="58"/>
                  </a:lnTo>
                  <a:lnTo>
                    <a:pt x="264" y="58"/>
                  </a:lnTo>
                  <a:lnTo>
                    <a:pt x="248" y="54"/>
                  </a:lnTo>
                  <a:lnTo>
                    <a:pt x="248" y="54"/>
                  </a:lnTo>
                  <a:lnTo>
                    <a:pt x="230" y="48"/>
                  </a:lnTo>
                  <a:lnTo>
                    <a:pt x="230" y="48"/>
                  </a:lnTo>
                  <a:lnTo>
                    <a:pt x="218" y="44"/>
                  </a:lnTo>
                  <a:lnTo>
                    <a:pt x="218" y="44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88" y="34"/>
                  </a:lnTo>
                  <a:lnTo>
                    <a:pt x="188" y="34"/>
                  </a:lnTo>
                  <a:lnTo>
                    <a:pt x="164" y="24"/>
                  </a:lnTo>
                  <a:lnTo>
                    <a:pt x="164" y="24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34" y="8"/>
                  </a:lnTo>
                  <a:lnTo>
                    <a:pt x="134" y="8"/>
                  </a:lnTo>
                  <a:lnTo>
                    <a:pt x="128" y="6"/>
                  </a:lnTo>
                  <a:lnTo>
                    <a:pt x="128" y="6"/>
                  </a:lnTo>
                  <a:lnTo>
                    <a:pt x="116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46" y="224"/>
                  </a:lnTo>
                  <a:lnTo>
                    <a:pt x="46" y="224"/>
                  </a:lnTo>
                  <a:lnTo>
                    <a:pt x="48" y="226"/>
                  </a:lnTo>
                  <a:lnTo>
                    <a:pt x="48" y="226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6" y="238"/>
                  </a:lnTo>
                  <a:lnTo>
                    <a:pt x="76" y="238"/>
                  </a:lnTo>
                  <a:lnTo>
                    <a:pt x="82" y="240"/>
                  </a:lnTo>
                  <a:lnTo>
                    <a:pt x="82" y="240"/>
                  </a:lnTo>
                  <a:lnTo>
                    <a:pt x="142" y="264"/>
                  </a:lnTo>
                  <a:lnTo>
                    <a:pt x="204" y="282"/>
                  </a:lnTo>
                  <a:lnTo>
                    <a:pt x="266" y="296"/>
                  </a:lnTo>
                  <a:lnTo>
                    <a:pt x="330" y="306"/>
                  </a:lnTo>
                  <a:lnTo>
                    <a:pt x="330" y="306"/>
                  </a:lnTo>
                  <a:lnTo>
                    <a:pt x="336" y="308"/>
                  </a:lnTo>
                  <a:lnTo>
                    <a:pt x="336" y="308"/>
                  </a:lnTo>
                  <a:lnTo>
                    <a:pt x="350" y="310"/>
                  </a:lnTo>
                  <a:lnTo>
                    <a:pt x="350" y="310"/>
                  </a:lnTo>
                  <a:lnTo>
                    <a:pt x="366" y="310"/>
                  </a:lnTo>
                  <a:lnTo>
                    <a:pt x="366" y="310"/>
                  </a:lnTo>
                  <a:lnTo>
                    <a:pt x="370" y="310"/>
                  </a:lnTo>
                  <a:lnTo>
                    <a:pt x="370" y="310"/>
                  </a:lnTo>
                  <a:lnTo>
                    <a:pt x="404" y="312"/>
                  </a:lnTo>
                  <a:lnTo>
                    <a:pt x="438" y="314"/>
                  </a:lnTo>
                  <a:lnTo>
                    <a:pt x="438" y="314"/>
                  </a:lnTo>
                  <a:lnTo>
                    <a:pt x="474" y="312"/>
                  </a:lnTo>
                  <a:lnTo>
                    <a:pt x="508" y="310"/>
                  </a:lnTo>
                  <a:lnTo>
                    <a:pt x="508" y="310"/>
                  </a:lnTo>
                  <a:lnTo>
                    <a:pt x="510" y="310"/>
                  </a:lnTo>
                  <a:lnTo>
                    <a:pt x="510" y="310"/>
                  </a:lnTo>
                  <a:lnTo>
                    <a:pt x="528" y="310"/>
                  </a:lnTo>
                  <a:lnTo>
                    <a:pt x="528" y="310"/>
                  </a:lnTo>
                  <a:lnTo>
                    <a:pt x="540" y="308"/>
                  </a:lnTo>
                  <a:lnTo>
                    <a:pt x="540" y="308"/>
                  </a:lnTo>
                  <a:lnTo>
                    <a:pt x="548" y="306"/>
                  </a:lnTo>
                  <a:lnTo>
                    <a:pt x="548" y="306"/>
                  </a:lnTo>
                  <a:lnTo>
                    <a:pt x="610" y="296"/>
                  </a:lnTo>
                  <a:lnTo>
                    <a:pt x="674" y="282"/>
                  </a:lnTo>
                  <a:lnTo>
                    <a:pt x="734" y="264"/>
                  </a:lnTo>
                  <a:lnTo>
                    <a:pt x="794" y="240"/>
                  </a:lnTo>
                  <a:lnTo>
                    <a:pt x="794" y="240"/>
                  </a:lnTo>
                  <a:lnTo>
                    <a:pt x="802" y="238"/>
                  </a:lnTo>
                  <a:lnTo>
                    <a:pt x="802" y="238"/>
                  </a:lnTo>
                  <a:lnTo>
                    <a:pt x="812" y="232"/>
                  </a:lnTo>
                  <a:lnTo>
                    <a:pt x="812" y="232"/>
                  </a:lnTo>
                  <a:lnTo>
                    <a:pt x="828" y="226"/>
                  </a:lnTo>
                  <a:lnTo>
                    <a:pt x="828" y="226"/>
                  </a:lnTo>
                  <a:lnTo>
                    <a:pt x="832" y="224"/>
                  </a:lnTo>
                  <a:lnTo>
                    <a:pt x="832" y="224"/>
                  </a:lnTo>
                  <a:lnTo>
                    <a:pt x="878" y="20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48" y="6"/>
                  </a:lnTo>
                  <a:lnTo>
                    <a:pt x="748" y="6"/>
                  </a:lnTo>
                  <a:close/>
                </a:path>
              </a:pathLst>
            </a:custGeom>
            <a:solidFill>
              <a:srgbClr val="8EAADC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20"/>
            <p:cNvSpPr/>
            <p:nvPr>
              <p:custDataLst>
                <p:tags r:id="rId3"/>
              </p:custDataLst>
            </p:nvPr>
          </p:nvSpPr>
          <p:spPr bwMode="auto">
            <a:xfrm rot="1800000">
              <a:off x="4652" y="4420"/>
              <a:ext cx="1390" cy="1905"/>
            </a:xfrm>
            <a:custGeom>
              <a:avLst/>
              <a:gdLst>
                <a:gd name="T0" fmla="*/ 538 w 556"/>
                <a:gd name="T1" fmla="*/ 550 h 762"/>
                <a:gd name="T2" fmla="*/ 516 w 556"/>
                <a:gd name="T3" fmla="*/ 534 h 762"/>
                <a:gd name="T4" fmla="*/ 490 w 556"/>
                <a:gd name="T5" fmla="*/ 514 h 762"/>
                <a:gd name="T6" fmla="*/ 482 w 556"/>
                <a:gd name="T7" fmla="*/ 508 h 762"/>
                <a:gd name="T8" fmla="*/ 456 w 556"/>
                <a:gd name="T9" fmla="*/ 486 h 762"/>
                <a:gd name="T10" fmla="*/ 442 w 556"/>
                <a:gd name="T11" fmla="*/ 472 h 762"/>
                <a:gd name="T12" fmla="*/ 420 w 556"/>
                <a:gd name="T13" fmla="*/ 450 h 762"/>
                <a:gd name="T14" fmla="*/ 406 w 556"/>
                <a:gd name="T15" fmla="*/ 436 h 762"/>
                <a:gd name="T16" fmla="*/ 384 w 556"/>
                <a:gd name="T17" fmla="*/ 410 h 762"/>
                <a:gd name="T18" fmla="*/ 378 w 556"/>
                <a:gd name="T19" fmla="*/ 402 h 762"/>
                <a:gd name="T20" fmla="*/ 358 w 556"/>
                <a:gd name="T21" fmla="*/ 376 h 762"/>
                <a:gd name="T22" fmla="*/ 342 w 556"/>
                <a:gd name="T23" fmla="*/ 354 h 762"/>
                <a:gd name="T24" fmla="*/ 332 w 556"/>
                <a:gd name="T25" fmla="*/ 336 h 762"/>
                <a:gd name="T26" fmla="*/ 324 w 556"/>
                <a:gd name="T27" fmla="*/ 324 h 762"/>
                <a:gd name="T28" fmla="*/ 322 w 556"/>
                <a:gd name="T29" fmla="*/ 318 h 762"/>
                <a:gd name="T30" fmla="*/ 316 w 556"/>
                <a:gd name="T31" fmla="*/ 308 h 762"/>
                <a:gd name="T32" fmla="*/ 306 w 556"/>
                <a:gd name="T33" fmla="*/ 288 h 762"/>
                <a:gd name="T34" fmla="*/ 294 w 556"/>
                <a:gd name="T35" fmla="*/ 264 h 762"/>
                <a:gd name="T36" fmla="*/ 280 w 556"/>
                <a:gd name="T37" fmla="*/ 234 h 762"/>
                <a:gd name="T38" fmla="*/ 278 w 556"/>
                <a:gd name="T39" fmla="*/ 224 h 762"/>
                <a:gd name="T40" fmla="*/ 266 w 556"/>
                <a:gd name="T41" fmla="*/ 192 h 762"/>
                <a:gd name="T42" fmla="*/ 260 w 556"/>
                <a:gd name="T43" fmla="*/ 174 h 762"/>
                <a:gd name="T44" fmla="*/ 252 w 556"/>
                <a:gd name="T45" fmla="*/ 144 h 762"/>
                <a:gd name="T46" fmla="*/ 248 w 556"/>
                <a:gd name="T47" fmla="*/ 124 h 762"/>
                <a:gd name="T48" fmla="*/ 242 w 556"/>
                <a:gd name="T49" fmla="*/ 90 h 762"/>
                <a:gd name="T50" fmla="*/ 240 w 556"/>
                <a:gd name="T51" fmla="*/ 82 h 762"/>
                <a:gd name="T52" fmla="*/ 236 w 556"/>
                <a:gd name="T53" fmla="*/ 50 h 762"/>
                <a:gd name="T54" fmla="*/ 234 w 556"/>
                <a:gd name="T55" fmla="*/ 22 h 762"/>
                <a:gd name="T56" fmla="*/ 232 w 556"/>
                <a:gd name="T57" fmla="*/ 0 h 762"/>
                <a:gd name="T58" fmla="*/ 4 w 556"/>
                <a:gd name="T59" fmla="*/ 52 h 762"/>
                <a:gd name="T60" fmla="*/ 4 w 556"/>
                <a:gd name="T61" fmla="*/ 56 h 762"/>
                <a:gd name="T62" fmla="*/ 6 w 556"/>
                <a:gd name="T63" fmla="*/ 86 h 762"/>
                <a:gd name="T64" fmla="*/ 8 w 556"/>
                <a:gd name="T65" fmla="*/ 92 h 762"/>
                <a:gd name="T66" fmla="*/ 50 w 556"/>
                <a:gd name="T67" fmla="*/ 280 h 762"/>
                <a:gd name="T68" fmla="*/ 76 w 556"/>
                <a:gd name="T69" fmla="*/ 346 h 762"/>
                <a:gd name="T70" fmla="*/ 82 w 556"/>
                <a:gd name="T71" fmla="*/ 358 h 762"/>
                <a:gd name="T72" fmla="*/ 90 w 556"/>
                <a:gd name="T73" fmla="*/ 376 h 762"/>
                <a:gd name="T74" fmla="*/ 122 w 556"/>
                <a:gd name="T75" fmla="*/ 438 h 762"/>
                <a:gd name="T76" fmla="*/ 160 w 556"/>
                <a:gd name="T77" fmla="*/ 496 h 762"/>
                <a:gd name="T78" fmla="*/ 160 w 556"/>
                <a:gd name="T79" fmla="*/ 498 h 762"/>
                <a:gd name="T80" fmla="*/ 178 w 556"/>
                <a:gd name="T81" fmla="*/ 522 h 762"/>
                <a:gd name="T82" fmla="*/ 182 w 556"/>
                <a:gd name="T83" fmla="*/ 528 h 762"/>
                <a:gd name="T84" fmla="*/ 314 w 556"/>
                <a:gd name="T85" fmla="*/ 670 h 762"/>
                <a:gd name="T86" fmla="*/ 370 w 556"/>
                <a:gd name="T87" fmla="*/ 714 h 762"/>
                <a:gd name="T88" fmla="*/ 380 w 556"/>
                <a:gd name="T89" fmla="*/ 722 h 762"/>
                <a:gd name="T90" fmla="*/ 396 w 556"/>
                <a:gd name="T91" fmla="*/ 734 h 762"/>
                <a:gd name="T92" fmla="*/ 556 w 556"/>
                <a:gd name="T93" fmla="*/ 560 h 762"/>
                <a:gd name="T94" fmla="*/ 544 w 556"/>
                <a:gd name="T95" fmla="*/ 55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6" h="762">
                  <a:moveTo>
                    <a:pt x="544" y="552"/>
                  </a:moveTo>
                  <a:lnTo>
                    <a:pt x="544" y="552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16" y="534"/>
                  </a:lnTo>
                  <a:lnTo>
                    <a:pt x="516" y="534"/>
                  </a:lnTo>
                  <a:lnTo>
                    <a:pt x="510" y="530"/>
                  </a:lnTo>
                  <a:lnTo>
                    <a:pt x="510" y="530"/>
                  </a:lnTo>
                  <a:lnTo>
                    <a:pt x="490" y="514"/>
                  </a:lnTo>
                  <a:lnTo>
                    <a:pt x="490" y="514"/>
                  </a:lnTo>
                  <a:lnTo>
                    <a:pt x="482" y="508"/>
                  </a:lnTo>
                  <a:lnTo>
                    <a:pt x="482" y="508"/>
                  </a:lnTo>
                  <a:lnTo>
                    <a:pt x="464" y="494"/>
                  </a:lnTo>
                  <a:lnTo>
                    <a:pt x="464" y="494"/>
                  </a:lnTo>
                  <a:lnTo>
                    <a:pt x="456" y="486"/>
                  </a:lnTo>
                  <a:lnTo>
                    <a:pt x="456" y="486"/>
                  </a:lnTo>
                  <a:lnTo>
                    <a:pt x="442" y="472"/>
                  </a:lnTo>
                  <a:lnTo>
                    <a:pt x="442" y="472"/>
                  </a:lnTo>
                  <a:lnTo>
                    <a:pt x="430" y="462"/>
                  </a:lnTo>
                  <a:lnTo>
                    <a:pt x="430" y="462"/>
                  </a:lnTo>
                  <a:lnTo>
                    <a:pt x="420" y="450"/>
                  </a:lnTo>
                  <a:lnTo>
                    <a:pt x="420" y="450"/>
                  </a:lnTo>
                  <a:lnTo>
                    <a:pt x="406" y="436"/>
                  </a:lnTo>
                  <a:lnTo>
                    <a:pt x="406" y="436"/>
                  </a:lnTo>
                  <a:lnTo>
                    <a:pt x="398" y="428"/>
                  </a:lnTo>
                  <a:lnTo>
                    <a:pt x="398" y="428"/>
                  </a:lnTo>
                  <a:lnTo>
                    <a:pt x="384" y="410"/>
                  </a:lnTo>
                  <a:lnTo>
                    <a:pt x="384" y="410"/>
                  </a:lnTo>
                  <a:lnTo>
                    <a:pt x="378" y="402"/>
                  </a:lnTo>
                  <a:lnTo>
                    <a:pt x="378" y="402"/>
                  </a:lnTo>
                  <a:lnTo>
                    <a:pt x="362" y="382"/>
                  </a:lnTo>
                  <a:lnTo>
                    <a:pt x="362" y="382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42" y="354"/>
                  </a:lnTo>
                  <a:lnTo>
                    <a:pt x="342" y="354"/>
                  </a:lnTo>
                  <a:lnTo>
                    <a:pt x="340" y="348"/>
                  </a:lnTo>
                  <a:lnTo>
                    <a:pt x="340" y="348"/>
                  </a:lnTo>
                  <a:lnTo>
                    <a:pt x="332" y="336"/>
                  </a:lnTo>
                  <a:lnTo>
                    <a:pt x="332" y="336"/>
                  </a:lnTo>
                  <a:lnTo>
                    <a:pt x="324" y="324"/>
                  </a:lnTo>
                  <a:lnTo>
                    <a:pt x="324" y="324"/>
                  </a:lnTo>
                  <a:lnTo>
                    <a:pt x="324" y="322"/>
                  </a:lnTo>
                  <a:lnTo>
                    <a:pt x="324" y="322"/>
                  </a:lnTo>
                  <a:lnTo>
                    <a:pt x="322" y="318"/>
                  </a:lnTo>
                  <a:lnTo>
                    <a:pt x="322" y="318"/>
                  </a:lnTo>
                  <a:lnTo>
                    <a:pt x="316" y="308"/>
                  </a:lnTo>
                  <a:lnTo>
                    <a:pt x="316" y="308"/>
                  </a:lnTo>
                  <a:lnTo>
                    <a:pt x="308" y="294"/>
                  </a:lnTo>
                  <a:lnTo>
                    <a:pt x="308" y="294"/>
                  </a:lnTo>
                  <a:lnTo>
                    <a:pt x="306" y="288"/>
                  </a:lnTo>
                  <a:lnTo>
                    <a:pt x="306" y="288"/>
                  </a:lnTo>
                  <a:lnTo>
                    <a:pt x="294" y="264"/>
                  </a:lnTo>
                  <a:lnTo>
                    <a:pt x="294" y="264"/>
                  </a:lnTo>
                  <a:lnTo>
                    <a:pt x="290" y="258"/>
                  </a:lnTo>
                  <a:lnTo>
                    <a:pt x="290" y="258"/>
                  </a:lnTo>
                  <a:lnTo>
                    <a:pt x="280" y="234"/>
                  </a:lnTo>
                  <a:lnTo>
                    <a:pt x="280" y="234"/>
                  </a:lnTo>
                  <a:lnTo>
                    <a:pt x="278" y="224"/>
                  </a:lnTo>
                  <a:lnTo>
                    <a:pt x="278" y="224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66" y="192"/>
                  </a:lnTo>
                  <a:lnTo>
                    <a:pt x="266" y="192"/>
                  </a:lnTo>
                  <a:lnTo>
                    <a:pt x="260" y="174"/>
                  </a:lnTo>
                  <a:lnTo>
                    <a:pt x="260" y="174"/>
                  </a:lnTo>
                  <a:lnTo>
                    <a:pt x="256" y="158"/>
                  </a:lnTo>
                  <a:lnTo>
                    <a:pt x="256" y="158"/>
                  </a:lnTo>
                  <a:lnTo>
                    <a:pt x="252" y="144"/>
                  </a:lnTo>
                  <a:lnTo>
                    <a:pt x="252" y="144"/>
                  </a:lnTo>
                  <a:lnTo>
                    <a:pt x="248" y="124"/>
                  </a:lnTo>
                  <a:lnTo>
                    <a:pt x="248" y="124"/>
                  </a:lnTo>
                  <a:lnTo>
                    <a:pt x="246" y="112"/>
                  </a:lnTo>
                  <a:lnTo>
                    <a:pt x="246" y="112"/>
                  </a:lnTo>
                  <a:lnTo>
                    <a:pt x="242" y="90"/>
                  </a:lnTo>
                  <a:lnTo>
                    <a:pt x="242" y="90"/>
                  </a:lnTo>
                  <a:lnTo>
                    <a:pt x="240" y="82"/>
                  </a:lnTo>
                  <a:lnTo>
                    <a:pt x="240" y="82"/>
                  </a:lnTo>
                  <a:lnTo>
                    <a:pt x="236" y="56"/>
                  </a:lnTo>
                  <a:lnTo>
                    <a:pt x="236" y="56"/>
                  </a:lnTo>
                  <a:lnTo>
                    <a:pt x="236" y="50"/>
                  </a:lnTo>
                  <a:lnTo>
                    <a:pt x="236" y="50"/>
                  </a:lnTo>
                  <a:lnTo>
                    <a:pt x="234" y="22"/>
                  </a:lnTo>
                  <a:lnTo>
                    <a:pt x="234" y="22"/>
                  </a:lnTo>
                  <a:lnTo>
                    <a:pt x="234" y="16"/>
                  </a:lnTo>
                  <a:lnTo>
                    <a:pt x="234" y="16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6" y="86"/>
                  </a:lnTo>
                  <a:lnTo>
                    <a:pt x="6" y="86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18" y="156"/>
                  </a:lnTo>
                  <a:lnTo>
                    <a:pt x="32" y="218"/>
                  </a:lnTo>
                  <a:lnTo>
                    <a:pt x="50" y="280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76" y="346"/>
                  </a:lnTo>
                  <a:lnTo>
                    <a:pt x="76" y="346"/>
                  </a:lnTo>
                  <a:lnTo>
                    <a:pt x="82" y="358"/>
                  </a:lnTo>
                  <a:lnTo>
                    <a:pt x="82" y="358"/>
                  </a:lnTo>
                  <a:lnTo>
                    <a:pt x="88" y="374"/>
                  </a:lnTo>
                  <a:lnTo>
                    <a:pt x="88" y="374"/>
                  </a:lnTo>
                  <a:lnTo>
                    <a:pt x="90" y="376"/>
                  </a:lnTo>
                  <a:lnTo>
                    <a:pt x="90" y="376"/>
                  </a:lnTo>
                  <a:lnTo>
                    <a:pt x="106" y="408"/>
                  </a:lnTo>
                  <a:lnTo>
                    <a:pt x="122" y="438"/>
                  </a:lnTo>
                  <a:lnTo>
                    <a:pt x="122" y="438"/>
                  </a:lnTo>
                  <a:lnTo>
                    <a:pt x="140" y="468"/>
                  </a:lnTo>
                  <a:lnTo>
                    <a:pt x="160" y="496"/>
                  </a:lnTo>
                  <a:lnTo>
                    <a:pt x="160" y="496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170" y="512"/>
                  </a:lnTo>
                  <a:lnTo>
                    <a:pt x="170" y="512"/>
                  </a:lnTo>
                  <a:lnTo>
                    <a:pt x="178" y="522"/>
                  </a:lnTo>
                  <a:lnTo>
                    <a:pt x="178" y="522"/>
                  </a:lnTo>
                  <a:lnTo>
                    <a:pt x="182" y="528"/>
                  </a:lnTo>
                  <a:lnTo>
                    <a:pt x="182" y="528"/>
                  </a:lnTo>
                  <a:lnTo>
                    <a:pt x="222" y="578"/>
                  </a:lnTo>
                  <a:lnTo>
                    <a:pt x="266" y="626"/>
                  </a:lnTo>
                  <a:lnTo>
                    <a:pt x="314" y="670"/>
                  </a:lnTo>
                  <a:lnTo>
                    <a:pt x="364" y="710"/>
                  </a:lnTo>
                  <a:lnTo>
                    <a:pt x="364" y="710"/>
                  </a:lnTo>
                  <a:lnTo>
                    <a:pt x="370" y="714"/>
                  </a:lnTo>
                  <a:lnTo>
                    <a:pt x="370" y="714"/>
                  </a:lnTo>
                  <a:lnTo>
                    <a:pt x="380" y="722"/>
                  </a:lnTo>
                  <a:lnTo>
                    <a:pt x="380" y="722"/>
                  </a:lnTo>
                  <a:lnTo>
                    <a:pt x="394" y="732"/>
                  </a:lnTo>
                  <a:lnTo>
                    <a:pt x="394" y="732"/>
                  </a:lnTo>
                  <a:lnTo>
                    <a:pt x="396" y="734"/>
                  </a:lnTo>
                  <a:lnTo>
                    <a:pt x="396" y="734"/>
                  </a:lnTo>
                  <a:lnTo>
                    <a:pt x="440" y="762"/>
                  </a:lnTo>
                  <a:lnTo>
                    <a:pt x="556" y="560"/>
                  </a:lnTo>
                  <a:lnTo>
                    <a:pt x="556" y="560"/>
                  </a:lnTo>
                  <a:lnTo>
                    <a:pt x="544" y="552"/>
                  </a:lnTo>
                  <a:lnTo>
                    <a:pt x="544" y="552"/>
                  </a:lnTo>
                  <a:close/>
                </a:path>
              </a:pathLst>
            </a:custGeom>
            <a:solidFill>
              <a:srgbClr val="8590CA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21"/>
            <p:cNvSpPr/>
            <p:nvPr>
              <p:custDataLst>
                <p:tags r:id="rId4"/>
              </p:custDataLst>
            </p:nvPr>
          </p:nvSpPr>
          <p:spPr bwMode="auto">
            <a:xfrm rot="1800000">
              <a:off x="7050" y="3283"/>
              <a:ext cx="2195" cy="785"/>
            </a:xfrm>
            <a:custGeom>
              <a:avLst/>
              <a:gdLst>
                <a:gd name="T0" fmla="*/ 134 w 878"/>
                <a:gd name="T1" fmla="*/ 304 h 314"/>
                <a:gd name="T2" fmla="*/ 158 w 878"/>
                <a:gd name="T3" fmla="*/ 292 h 314"/>
                <a:gd name="T4" fmla="*/ 188 w 878"/>
                <a:gd name="T5" fmla="*/ 280 h 314"/>
                <a:gd name="T6" fmla="*/ 198 w 878"/>
                <a:gd name="T7" fmla="*/ 276 h 314"/>
                <a:gd name="T8" fmla="*/ 230 w 878"/>
                <a:gd name="T9" fmla="*/ 264 h 314"/>
                <a:gd name="T10" fmla="*/ 248 w 878"/>
                <a:gd name="T11" fmla="*/ 258 h 314"/>
                <a:gd name="T12" fmla="*/ 278 w 878"/>
                <a:gd name="T13" fmla="*/ 250 h 314"/>
                <a:gd name="T14" fmla="*/ 298 w 878"/>
                <a:gd name="T15" fmla="*/ 246 h 314"/>
                <a:gd name="T16" fmla="*/ 332 w 878"/>
                <a:gd name="T17" fmla="*/ 240 h 314"/>
                <a:gd name="T18" fmla="*/ 340 w 878"/>
                <a:gd name="T19" fmla="*/ 238 h 314"/>
                <a:gd name="T20" fmla="*/ 372 w 878"/>
                <a:gd name="T21" fmla="*/ 234 h 314"/>
                <a:gd name="T22" fmla="*/ 400 w 878"/>
                <a:gd name="T23" fmla="*/ 232 h 314"/>
                <a:gd name="T24" fmla="*/ 422 w 878"/>
                <a:gd name="T25" fmla="*/ 232 h 314"/>
                <a:gd name="T26" fmla="*/ 436 w 878"/>
                <a:gd name="T27" fmla="*/ 232 h 314"/>
                <a:gd name="T28" fmla="*/ 442 w 878"/>
                <a:gd name="T29" fmla="*/ 232 h 314"/>
                <a:gd name="T30" fmla="*/ 454 w 878"/>
                <a:gd name="T31" fmla="*/ 232 h 314"/>
                <a:gd name="T32" fmla="*/ 476 w 878"/>
                <a:gd name="T33" fmla="*/ 232 h 314"/>
                <a:gd name="T34" fmla="*/ 504 w 878"/>
                <a:gd name="T35" fmla="*/ 234 h 314"/>
                <a:gd name="T36" fmla="*/ 536 w 878"/>
                <a:gd name="T37" fmla="*/ 238 h 314"/>
                <a:gd name="T38" fmla="*/ 546 w 878"/>
                <a:gd name="T39" fmla="*/ 240 h 314"/>
                <a:gd name="T40" fmla="*/ 580 w 878"/>
                <a:gd name="T41" fmla="*/ 246 h 314"/>
                <a:gd name="T42" fmla="*/ 598 w 878"/>
                <a:gd name="T43" fmla="*/ 250 h 314"/>
                <a:gd name="T44" fmla="*/ 628 w 878"/>
                <a:gd name="T45" fmla="*/ 258 h 314"/>
                <a:gd name="T46" fmla="*/ 646 w 878"/>
                <a:gd name="T47" fmla="*/ 264 h 314"/>
                <a:gd name="T48" fmla="*/ 680 w 878"/>
                <a:gd name="T49" fmla="*/ 276 h 314"/>
                <a:gd name="T50" fmla="*/ 688 w 878"/>
                <a:gd name="T51" fmla="*/ 280 h 314"/>
                <a:gd name="T52" fmla="*/ 718 w 878"/>
                <a:gd name="T53" fmla="*/ 292 h 314"/>
                <a:gd name="T54" fmla="*/ 744 w 878"/>
                <a:gd name="T55" fmla="*/ 304 h 314"/>
                <a:gd name="T56" fmla="*/ 762 w 878"/>
                <a:gd name="T57" fmla="*/ 314 h 314"/>
                <a:gd name="T58" fmla="*/ 832 w 878"/>
                <a:gd name="T59" fmla="*/ 90 h 314"/>
                <a:gd name="T60" fmla="*/ 828 w 878"/>
                <a:gd name="T61" fmla="*/ 88 h 314"/>
                <a:gd name="T62" fmla="*/ 802 w 878"/>
                <a:gd name="T63" fmla="*/ 76 h 314"/>
                <a:gd name="T64" fmla="*/ 794 w 878"/>
                <a:gd name="T65" fmla="*/ 72 h 314"/>
                <a:gd name="T66" fmla="*/ 610 w 878"/>
                <a:gd name="T67" fmla="*/ 16 h 314"/>
                <a:gd name="T68" fmla="*/ 540 w 878"/>
                <a:gd name="T69" fmla="*/ 6 h 314"/>
                <a:gd name="T70" fmla="*/ 528 w 878"/>
                <a:gd name="T71" fmla="*/ 4 h 314"/>
                <a:gd name="T72" fmla="*/ 508 w 878"/>
                <a:gd name="T73" fmla="*/ 2 h 314"/>
                <a:gd name="T74" fmla="*/ 438 w 878"/>
                <a:gd name="T75" fmla="*/ 0 h 314"/>
                <a:gd name="T76" fmla="*/ 370 w 878"/>
                <a:gd name="T77" fmla="*/ 2 h 314"/>
                <a:gd name="T78" fmla="*/ 366 w 878"/>
                <a:gd name="T79" fmla="*/ 2 h 314"/>
                <a:gd name="T80" fmla="*/ 336 w 878"/>
                <a:gd name="T81" fmla="*/ 6 h 314"/>
                <a:gd name="T82" fmla="*/ 330 w 878"/>
                <a:gd name="T83" fmla="*/ 6 h 314"/>
                <a:gd name="T84" fmla="*/ 142 w 878"/>
                <a:gd name="T85" fmla="*/ 50 h 314"/>
                <a:gd name="T86" fmla="*/ 76 w 878"/>
                <a:gd name="T87" fmla="*/ 76 h 314"/>
                <a:gd name="T88" fmla="*/ 64 w 878"/>
                <a:gd name="T89" fmla="*/ 80 h 314"/>
                <a:gd name="T90" fmla="*/ 46 w 878"/>
                <a:gd name="T91" fmla="*/ 90 h 314"/>
                <a:gd name="T92" fmla="*/ 116 w 878"/>
                <a:gd name="T93" fmla="*/ 314 h 314"/>
                <a:gd name="T94" fmla="*/ 128 w 878"/>
                <a:gd name="T95" fmla="*/ 30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8" h="314">
                  <a:moveTo>
                    <a:pt x="128" y="308"/>
                  </a:moveTo>
                  <a:lnTo>
                    <a:pt x="128" y="308"/>
                  </a:lnTo>
                  <a:lnTo>
                    <a:pt x="134" y="304"/>
                  </a:lnTo>
                  <a:lnTo>
                    <a:pt x="134" y="304"/>
                  </a:lnTo>
                  <a:lnTo>
                    <a:pt x="158" y="292"/>
                  </a:lnTo>
                  <a:lnTo>
                    <a:pt x="158" y="292"/>
                  </a:lnTo>
                  <a:lnTo>
                    <a:pt x="164" y="290"/>
                  </a:lnTo>
                  <a:lnTo>
                    <a:pt x="164" y="290"/>
                  </a:lnTo>
                  <a:lnTo>
                    <a:pt x="188" y="280"/>
                  </a:lnTo>
                  <a:lnTo>
                    <a:pt x="188" y="280"/>
                  </a:lnTo>
                  <a:lnTo>
                    <a:pt x="198" y="276"/>
                  </a:lnTo>
                  <a:lnTo>
                    <a:pt x="198" y="276"/>
                  </a:lnTo>
                  <a:lnTo>
                    <a:pt x="218" y="268"/>
                  </a:lnTo>
                  <a:lnTo>
                    <a:pt x="218" y="268"/>
                  </a:lnTo>
                  <a:lnTo>
                    <a:pt x="230" y="264"/>
                  </a:lnTo>
                  <a:lnTo>
                    <a:pt x="230" y="264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64" y="254"/>
                  </a:lnTo>
                  <a:lnTo>
                    <a:pt x="264" y="254"/>
                  </a:lnTo>
                  <a:lnTo>
                    <a:pt x="278" y="250"/>
                  </a:lnTo>
                  <a:lnTo>
                    <a:pt x="278" y="250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10" y="244"/>
                  </a:lnTo>
                  <a:lnTo>
                    <a:pt x="310" y="244"/>
                  </a:lnTo>
                  <a:lnTo>
                    <a:pt x="332" y="240"/>
                  </a:lnTo>
                  <a:lnTo>
                    <a:pt x="332" y="240"/>
                  </a:lnTo>
                  <a:lnTo>
                    <a:pt x="340" y="238"/>
                  </a:lnTo>
                  <a:lnTo>
                    <a:pt x="340" y="238"/>
                  </a:lnTo>
                  <a:lnTo>
                    <a:pt x="366" y="236"/>
                  </a:lnTo>
                  <a:lnTo>
                    <a:pt x="366" y="236"/>
                  </a:lnTo>
                  <a:lnTo>
                    <a:pt x="372" y="234"/>
                  </a:lnTo>
                  <a:lnTo>
                    <a:pt x="372" y="234"/>
                  </a:lnTo>
                  <a:lnTo>
                    <a:pt x="400" y="232"/>
                  </a:lnTo>
                  <a:lnTo>
                    <a:pt x="400" y="232"/>
                  </a:lnTo>
                  <a:lnTo>
                    <a:pt x="406" y="232"/>
                  </a:lnTo>
                  <a:lnTo>
                    <a:pt x="406" y="232"/>
                  </a:lnTo>
                  <a:lnTo>
                    <a:pt x="422" y="232"/>
                  </a:lnTo>
                  <a:lnTo>
                    <a:pt x="422" y="232"/>
                  </a:lnTo>
                  <a:lnTo>
                    <a:pt x="436" y="232"/>
                  </a:lnTo>
                  <a:lnTo>
                    <a:pt x="436" y="232"/>
                  </a:lnTo>
                  <a:lnTo>
                    <a:pt x="438" y="232"/>
                  </a:lnTo>
                  <a:lnTo>
                    <a:pt x="438" y="232"/>
                  </a:lnTo>
                  <a:lnTo>
                    <a:pt x="442" y="232"/>
                  </a:lnTo>
                  <a:lnTo>
                    <a:pt x="442" y="232"/>
                  </a:lnTo>
                  <a:lnTo>
                    <a:pt x="454" y="232"/>
                  </a:lnTo>
                  <a:lnTo>
                    <a:pt x="454" y="232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76" y="232"/>
                  </a:lnTo>
                  <a:lnTo>
                    <a:pt x="476" y="232"/>
                  </a:lnTo>
                  <a:lnTo>
                    <a:pt x="504" y="234"/>
                  </a:lnTo>
                  <a:lnTo>
                    <a:pt x="504" y="234"/>
                  </a:lnTo>
                  <a:lnTo>
                    <a:pt x="510" y="236"/>
                  </a:lnTo>
                  <a:lnTo>
                    <a:pt x="510" y="236"/>
                  </a:lnTo>
                  <a:lnTo>
                    <a:pt x="536" y="238"/>
                  </a:lnTo>
                  <a:lnTo>
                    <a:pt x="536" y="238"/>
                  </a:lnTo>
                  <a:lnTo>
                    <a:pt x="546" y="240"/>
                  </a:lnTo>
                  <a:lnTo>
                    <a:pt x="546" y="240"/>
                  </a:lnTo>
                  <a:lnTo>
                    <a:pt x="568" y="244"/>
                  </a:lnTo>
                  <a:lnTo>
                    <a:pt x="568" y="244"/>
                  </a:lnTo>
                  <a:lnTo>
                    <a:pt x="580" y="246"/>
                  </a:lnTo>
                  <a:lnTo>
                    <a:pt x="580" y="246"/>
                  </a:lnTo>
                  <a:lnTo>
                    <a:pt x="598" y="250"/>
                  </a:lnTo>
                  <a:lnTo>
                    <a:pt x="598" y="250"/>
                  </a:lnTo>
                  <a:lnTo>
                    <a:pt x="614" y="254"/>
                  </a:lnTo>
                  <a:lnTo>
                    <a:pt x="614" y="254"/>
                  </a:lnTo>
                  <a:lnTo>
                    <a:pt x="628" y="258"/>
                  </a:lnTo>
                  <a:lnTo>
                    <a:pt x="628" y="258"/>
                  </a:lnTo>
                  <a:lnTo>
                    <a:pt x="646" y="264"/>
                  </a:lnTo>
                  <a:lnTo>
                    <a:pt x="646" y="264"/>
                  </a:lnTo>
                  <a:lnTo>
                    <a:pt x="658" y="268"/>
                  </a:lnTo>
                  <a:lnTo>
                    <a:pt x="658" y="268"/>
                  </a:lnTo>
                  <a:lnTo>
                    <a:pt x="680" y="276"/>
                  </a:lnTo>
                  <a:lnTo>
                    <a:pt x="680" y="276"/>
                  </a:lnTo>
                  <a:lnTo>
                    <a:pt x="688" y="280"/>
                  </a:lnTo>
                  <a:lnTo>
                    <a:pt x="688" y="280"/>
                  </a:lnTo>
                  <a:lnTo>
                    <a:pt x="712" y="290"/>
                  </a:lnTo>
                  <a:lnTo>
                    <a:pt x="712" y="290"/>
                  </a:lnTo>
                  <a:lnTo>
                    <a:pt x="718" y="292"/>
                  </a:lnTo>
                  <a:lnTo>
                    <a:pt x="718" y="292"/>
                  </a:lnTo>
                  <a:lnTo>
                    <a:pt x="744" y="304"/>
                  </a:lnTo>
                  <a:lnTo>
                    <a:pt x="744" y="304"/>
                  </a:lnTo>
                  <a:lnTo>
                    <a:pt x="748" y="308"/>
                  </a:lnTo>
                  <a:lnTo>
                    <a:pt x="748" y="308"/>
                  </a:lnTo>
                  <a:lnTo>
                    <a:pt x="762" y="314"/>
                  </a:lnTo>
                  <a:lnTo>
                    <a:pt x="878" y="114"/>
                  </a:lnTo>
                  <a:lnTo>
                    <a:pt x="878" y="114"/>
                  </a:lnTo>
                  <a:lnTo>
                    <a:pt x="832" y="90"/>
                  </a:lnTo>
                  <a:lnTo>
                    <a:pt x="832" y="90"/>
                  </a:lnTo>
                  <a:lnTo>
                    <a:pt x="828" y="88"/>
                  </a:lnTo>
                  <a:lnTo>
                    <a:pt x="828" y="88"/>
                  </a:lnTo>
                  <a:lnTo>
                    <a:pt x="812" y="80"/>
                  </a:lnTo>
                  <a:lnTo>
                    <a:pt x="812" y="80"/>
                  </a:lnTo>
                  <a:lnTo>
                    <a:pt x="802" y="76"/>
                  </a:lnTo>
                  <a:lnTo>
                    <a:pt x="802" y="76"/>
                  </a:lnTo>
                  <a:lnTo>
                    <a:pt x="794" y="72"/>
                  </a:lnTo>
                  <a:lnTo>
                    <a:pt x="794" y="72"/>
                  </a:lnTo>
                  <a:lnTo>
                    <a:pt x="734" y="50"/>
                  </a:lnTo>
                  <a:lnTo>
                    <a:pt x="674" y="30"/>
                  </a:lnTo>
                  <a:lnTo>
                    <a:pt x="610" y="16"/>
                  </a:lnTo>
                  <a:lnTo>
                    <a:pt x="548" y="6"/>
                  </a:lnTo>
                  <a:lnTo>
                    <a:pt x="548" y="6"/>
                  </a:lnTo>
                  <a:lnTo>
                    <a:pt x="540" y="6"/>
                  </a:lnTo>
                  <a:lnTo>
                    <a:pt x="540" y="6"/>
                  </a:lnTo>
                  <a:lnTo>
                    <a:pt x="528" y="4"/>
                  </a:lnTo>
                  <a:lnTo>
                    <a:pt x="528" y="4"/>
                  </a:lnTo>
                  <a:lnTo>
                    <a:pt x="510" y="2"/>
                  </a:lnTo>
                  <a:lnTo>
                    <a:pt x="510" y="2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474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04" y="0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36" y="6"/>
                  </a:lnTo>
                  <a:lnTo>
                    <a:pt x="336" y="6"/>
                  </a:lnTo>
                  <a:lnTo>
                    <a:pt x="330" y="6"/>
                  </a:lnTo>
                  <a:lnTo>
                    <a:pt x="330" y="6"/>
                  </a:lnTo>
                  <a:lnTo>
                    <a:pt x="266" y="16"/>
                  </a:lnTo>
                  <a:lnTo>
                    <a:pt x="204" y="30"/>
                  </a:lnTo>
                  <a:lnTo>
                    <a:pt x="142" y="50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48" y="88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0" y="114"/>
                  </a:lnTo>
                  <a:lnTo>
                    <a:pt x="116" y="314"/>
                  </a:lnTo>
                  <a:lnTo>
                    <a:pt x="116" y="314"/>
                  </a:lnTo>
                  <a:lnTo>
                    <a:pt x="128" y="308"/>
                  </a:lnTo>
                  <a:lnTo>
                    <a:pt x="128" y="308"/>
                  </a:lnTo>
                  <a:close/>
                </a:path>
              </a:pathLst>
            </a:custGeom>
            <a:solidFill>
              <a:srgbClr val="8EAADC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22"/>
            <p:cNvSpPr/>
            <p:nvPr>
              <p:custDataLst>
                <p:tags r:id="rId5"/>
              </p:custDataLst>
            </p:nvPr>
          </p:nvSpPr>
          <p:spPr bwMode="auto">
            <a:xfrm rot="1800000">
              <a:off x="5646" y="2701"/>
              <a:ext cx="1390" cy="1900"/>
            </a:xfrm>
            <a:custGeom>
              <a:avLst/>
              <a:gdLst>
                <a:gd name="T0" fmla="*/ 234 w 556"/>
                <a:gd name="T1" fmla="*/ 740 h 760"/>
                <a:gd name="T2" fmla="*/ 236 w 556"/>
                <a:gd name="T3" fmla="*/ 712 h 760"/>
                <a:gd name="T4" fmla="*/ 240 w 556"/>
                <a:gd name="T5" fmla="*/ 680 h 760"/>
                <a:gd name="T6" fmla="*/ 242 w 556"/>
                <a:gd name="T7" fmla="*/ 670 h 760"/>
                <a:gd name="T8" fmla="*/ 248 w 556"/>
                <a:gd name="T9" fmla="*/ 636 h 760"/>
                <a:gd name="T10" fmla="*/ 252 w 556"/>
                <a:gd name="T11" fmla="*/ 618 h 760"/>
                <a:gd name="T12" fmla="*/ 260 w 556"/>
                <a:gd name="T13" fmla="*/ 588 h 760"/>
                <a:gd name="T14" fmla="*/ 266 w 556"/>
                <a:gd name="T15" fmla="*/ 570 h 760"/>
                <a:gd name="T16" fmla="*/ 278 w 556"/>
                <a:gd name="T17" fmla="*/ 536 h 760"/>
                <a:gd name="T18" fmla="*/ 280 w 556"/>
                <a:gd name="T19" fmla="*/ 528 h 760"/>
                <a:gd name="T20" fmla="*/ 294 w 556"/>
                <a:gd name="T21" fmla="*/ 498 h 760"/>
                <a:gd name="T22" fmla="*/ 306 w 556"/>
                <a:gd name="T23" fmla="*/ 472 h 760"/>
                <a:gd name="T24" fmla="*/ 316 w 556"/>
                <a:gd name="T25" fmla="*/ 454 h 760"/>
                <a:gd name="T26" fmla="*/ 322 w 556"/>
                <a:gd name="T27" fmla="*/ 442 h 760"/>
                <a:gd name="T28" fmla="*/ 324 w 556"/>
                <a:gd name="T29" fmla="*/ 438 h 760"/>
                <a:gd name="T30" fmla="*/ 332 w 556"/>
                <a:gd name="T31" fmla="*/ 426 h 760"/>
                <a:gd name="T32" fmla="*/ 342 w 556"/>
                <a:gd name="T33" fmla="*/ 408 h 760"/>
                <a:gd name="T34" fmla="*/ 358 w 556"/>
                <a:gd name="T35" fmla="*/ 384 h 760"/>
                <a:gd name="T36" fmla="*/ 378 w 556"/>
                <a:gd name="T37" fmla="*/ 358 h 760"/>
                <a:gd name="T38" fmla="*/ 384 w 556"/>
                <a:gd name="T39" fmla="*/ 352 h 760"/>
                <a:gd name="T40" fmla="*/ 406 w 556"/>
                <a:gd name="T41" fmla="*/ 324 h 760"/>
                <a:gd name="T42" fmla="*/ 420 w 556"/>
                <a:gd name="T43" fmla="*/ 310 h 760"/>
                <a:gd name="T44" fmla="*/ 442 w 556"/>
                <a:gd name="T45" fmla="*/ 288 h 760"/>
                <a:gd name="T46" fmla="*/ 456 w 556"/>
                <a:gd name="T47" fmla="*/ 276 h 760"/>
                <a:gd name="T48" fmla="*/ 482 w 556"/>
                <a:gd name="T49" fmla="*/ 252 h 760"/>
                <a:gd name="T50" fmla="*/ 490 w 556"/>
                <a:gd name="T51" fmla="*/ 248 h 760"/>
                <a:gd name="T52" fmla="*/ 516 w 556"/>
                <a:gd name="T53" fmla="*/ 228 h 760"/>
                <a:gd name="T54" fmla="*/ 538 w 556"/>
                <a:gd name="T55" fmla="*/ 212 h 760"/>
                <a:gd name="T56" fmla="*/ 556 w 556"/>
                <a:gd name="T57" fmla="*/ 200 h 760"/>
                <a:gd name="T58" fmla="*/ 396 w 556"/>
                <a:gd name="T59" fmla="*/ 28 h 760"/>
                <a:gd name="T60" fmla="*/ 394 w 556"/>
                <a:gd name="T61" fmla="*/ 30 h 760"/>
                <a:gd name="T62" fmla="*/ 370 w 556"/>
                <a:gd name="T63" fmla="*/ 48 h 760"/>
                <a:gd name="T64" fmla="*/ 364 w 556"/>
                <a:gd name="T65" fmla="*/ 52 h 760"/>
                <a:gd name="T66" fmla="*/ 222 w 556"/>
                <a:gd name="T67" fmla="*/ 182 h 760"/>
                <a:gd name="T68" fmla="*/ 178 w 556"/>
                <a:gd name="T69" fmla="*/ 238 h 760"/>
                <a:gd name="T70" fmla="*/ 170 w 556"/>
                <a:gd name="T71" fmla="*/ 248 h 760"/>
                <a:gd name="T72" fmla="*/ 160 w 556"/>
                <a:gd name="T73" fmla="*/ 266 h 760"/>
                <a:gd name="T74" fmla="*/ 122 w 556"/>
                <a:gd name="T75" fmla="*/ 324 h 760"/>
                <a:gd name="T76" fmla="*/ 90 w 556"/>
                <a:gd name="T77" fmla="*/ 384 h 760"/>
                <a:gd name="T78" fmla="*/ 88 w 556"/>
                <a:gd name="T79" fmla="*/ 388 h 760"/>
                <a:gd name="T80" fmla="*/ 76 w 556"/>
                <a:gd name="T81" fmla="*/ 414 h 760"/>
                <a:gd name="T82" fmla="*/ 74 w 556"/>
                <a:gd name="T83" fmla="*/ 422 h 760"/>
                <a:gd name="T84" fmla="*/ 18 w 556"/>
                <a:gd name="T85" fmla="*/ 606 h 760"/>
                <a:gd name="T86" fmla="*/ 6 w 556"/>
                <a:gd name="T87" fmla="*/ 676 h 760"/>
                <a:gd name="T88" fmla="*/ 4 w 556"/>
                <a:gd name="T89" fmla="*/ 688 h 760"/>
                <a:gd name="T90" fmla="*/ 4 w 556"/>
                <a:gd name="T91" fmla="*/ 708 h 760"/>
                <a:gd name="T92" fmla="*/ 232 w 556"/>
                <a:gd name="T93" fmla="*/ 760 h 760"/>
                <a:gd name="T94" fmla="*/ 234 w 556"/>
                <a:gd name="T95" fmla="*/ 746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6" h="760">
                  <a:moveTo>
                    <a:pt x="234" y="746"/>
                  </a:moveTo>
                  <a:lnTo>
                    <a:pt x="234" y="746"/>
                  </a:lnTo>
                  <a:lnTo>
                    <a:pt x="234" y="740"/>
                  </a:lnTo>
                  <a:lnTo>
                    <a:pt x="234" y="740"/>
                  </a:lnTo>
                  <a:lnTo>
                    <a:pt x="236" y="712"/>
                  </a:lnTo>
                  <a:lnTo>
                    <a:pt x="236" y="712"/>
                  </a:lnTo>
                  <a:lnTo>
                    <a:pt x="236" y="706"/>
                  </a:lnTo>
                  <a:lnTo>
                    <a:pt x="236" y="706"/>
                  </a:lnTo>
                  <a:lnTo>
                    <a:pt x="240" y="680"/>
                  </a:lnTo>
                  <a:lnTo>
                    <a:pt x="240" y="680"/>
                  </a:lnTo>
                  <a:lnTo>
                    <a:pt x="242" y="670"/>
                  </a:lnTo>
                  <a:lnTo>
                    <a:pt x="242" y="670"/>
                  </a:lnTo>
                  <a:lnTo>
                    <a:pt x="246" y="648"/>
                  </a:lnTo>
                  <a:lnTo>
                    <a:pt x="246" y="648"/>
                  </a:lnTo>
                  <a:lnTo>
                    <a:pt x="248" y="636"/>
                  </a:lnTo>
                  <a:lnTo>
                    <a:pt x="248" y="636"/>
                  </a:lnTo>
                  <a:lnTo>
                    <a:pt x="252" y="618"/>
                  </a:lnTo>
                  <a:lnTo>
                    <a:pt x="252" y="618"/>
                  </a:lnTo>
                  <a:lnTo>
                    <a:pt x="256" y="602"/>
                  </a:lnTo>
                  <a:lnTo>
                    <a:pt x="256" y="602"/>
                  </a:lnTo>
                  <a:lnTo>
                    <a:pt x="260" y="588"/>
                  </a:lnTo>
                  <a:lnTo>
                    <a:pt x="260" y="588"/>
                  </a:lnTo>
                  <a:lnTo>
                    <a:pt x="266" y="570"/>
                  </a:lnTo>
                  <a:lnTo>
                    <a:pt x="266" y="570"/>
                  </a:lnTo>
                  <a:lnTo>
                    <a:pt x="270" y="558"/>
                  </a:lnTo>
                  <a:lnTo>
                    <a:pt x="270" y="558"/>
                  </a:lnTo>
                  <a:lnTo>
                    <a:pt x="278" y="536"/>
                  </a:lnTo>
                  <a:lnTo>
                    <a:pt x="278" y="536"/>
                  </a:lnTo>
                  <a:lnTo>
                    <a:pt x="280" y="528"/>
                  </a:lnTo>
                  <a:lnTo>
                    <a:pt x="280" y="528"/>
                  </a:lnTo>
                  <a:lnTo>
                    <a:pt x="290" y="504"/>
                  </a:lnTo>
                  <a:lnTo>
                    <a:pt x="290" y="504"/>
                  </a:lnTo>
                  <a:lnTo>
                    <a:pt x="294" y="498"/>
                  </a:lnTo>
                  <a:lnTo>
                    <a:pt x="294" y="498"/>
                  </a:lnTo>
                  <a:lnTo>
                    <a:pt x="306" y="472"/>
                  </a:lnTo>
                  <a:lnTo>
                    <a:pt x="306" y="472"/>
                  </a:lnTo>
                  <a:lnTo>
                    <a:pt x="308" y="468"/>
                  </a:lnTo>
                  <a:lnTo>
                    <a:pt x="308" y="468"/>
                  </a:lnTo>
                  <a:lnTo>
                    <a:pt x="316" y="454"/>
                  </a:lnTo>
                  <a:lnTo>
                    <a:pt x="316" y="454"/>
                  </a:lnTo>
                  <a:lnTo>
                    <a:pt x="322" y="442"/>
                  </a:lnTo>
                  <a:lnTo>
                    <a:pt x="322" y="442"/>
                  </a:lnTo>
                  <a:lnTo>
                    <a:pt x="324" y="440"/>
                  </a:lnTo>
                  <a:lnTo>
                    <a:pt x="324" y="440"/>
                  </a:lnTo>
                  <a:lnTo>
                    <a:pt x="324" y="438"/>
                  </a:lnTo>
                  <a:lnTo>
                    <a:pt x="324" y="438"/>
                  </a:lnTo>
                  <a:lnTo>
                    <a:pt x="332" y="426"/>
                  </a:lnTo>
                  <a:lnTo>
                    <a:pt x="332" y="426"/>
                  </a:lnTo>
                  <a:lnTo>
                    <a:pt x="340" y="412"/>
                  </a:lnTo>
                  <a:lnTo>
                    <a:pt x="340" y="412"/>
                  </a:lnTo>
                  <a:lnTo>
                    <a:pt x="342" y="408"/>
                  </a:lnTo>
                  <a:lnTo>
                    <a:pt x="342" y="408"/>
                  </a:lnTo>
                  <a:lnTo>
                    <a:pt x="358" y="384"/>
                  </a:lnTo>
                  <a:lnTo>
                    <a:pt x="358" y="384"/>
                  </a:lnTo>
                  <a:lnTo>
                    <a:pt x="362" y="380"/>
                  </a:lnTo>
                  <a:lnTo>
                    <a:pt x="362" y="380"/>
                  </a:lnTo>
                  <a:lnTo>
                    <a:pt x="378" y="358"/>
                  </a:lnTo>
                  <a:lnTo>
                    <a:pt x="378" y="358"/>
                  </a:lnTo>
                  <a:lnTo>
                    <a:pt x="384" y="352"/>
                  </a:lnTo>
                  <a:lnTo>
                    <a:pt x="384" y="352"/>
                  </a:lnTo>
                  <a:lnTo>
                    <a:pt x="398" y="334"/>
                  </a:lnTo>
                  <a:lnTo>
                    <a:pt x="398" y="334"/>
                  </a:lnTo>
                  <a:lnTo>
                    <a:pt x="406" y="324"/>
                  </a:lnTo>
                  <a:lnTo>
                    <a:pt x="406" y="324"/>
                  </a:lnTo>
                  <a:lnTo>
                    <a:pt x="420" y="310"/>
                  </a:lnTo>
                  <a:lnTo>
                    <a:pt x="420" y="310"/>
                  </a:lnTo>
                  <a:lnTo>
                    <a:pt x="430" y="300"/>
                  </a:lnTo>
                  <a:lnTo>
                    <a:pt x="430" y="300"/>
                  </a:lnTo>
                  <a:lnTo>
                    <a:pt x="442" y="288"/>
                  </a:lnTo>
                  <a:lnTo>
                    <a:pt x="442" y="288"/>
                  </a:lnTo>
                  <a:lnTo>
                    <a:pt x="456" y="276"/>
                  </a:lnTo>
                  <a:lnTo>
                    <a:pt x="456" y="276"/>
                  </a:lnTo>
                  <a:lnTo>
                    <a:pt x="464" y="268"/>
                  </a:lnTo>
                  <a:lnTo>
                    <a:pt x="464" y="268"/>
                  </a:lnTo>
                  <a:lnTo>
                    <a:pt x="482" y="252"/>
                  </a:lnTo>
                  <a:lnTo>
                    <a:pt x="482" y="252"/>
                  </a:lnTo>
                  <a:lnTo>
                    <a:pt x="490" y="248"/>
                  </a:lnTo>
                  <a:lnTo>
                    <a:pt x="490" y="248"/>
                  </a:lnTo>
                  <a:lnTo>
                    <a:pt x="510" y="232"/>
                  </a:lnTo>
                  <a:lnTo>
                    <a:pt x="510" y="232"/>
                  </a:lnTo>
                  <a:lnTo>
                    <a:pt x="516" y="228"/>
                  </a:lnTo>
                  <a:lnTo>
                    <a:pt x="516" y="228"/>
                  </a:lnTo>
                  <a:lnTo>
                    <a:pt x="538" y="212"/>
                  </a:lnTo>
                  <a:lnTo>
                    <a:pt x="538" y="212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6" y="20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96" y="28"/>
                  </a:lnTo>
                  <a:lnTo>
                    <a:pt x="396" y="28"/>
                  </a:lnTo>
                  <a:lnTo>
                    <a:pt x="394" y="30"/>
                  </a:lnTo>
                  <a:lnTo>
                    <a:pt x="394" y="30"/>
                  </a:lnTo>
                  <a:lnTo>
                    <a:pt x="380" y="40"/>
                  </a:lnTo>
                  <a:lnTo>
                    <a:pt x="380" y="40"/>
                  </a:lnTo>
                  <a:lnTo>
                    <a:pt x="370" y="48"/>
                  </a:lnTo>
                  <a:lnTo>
                    <a:pt x="370" y="48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14" y="92"/>
                  </a:lnTo>
                  <a:lnTo>
                    <a:pt x="266" y="136"/>
                  </a:lnTo>
                  <a:lnTo>
                    <a:pt x="222" y="182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78" y="238"/>
                  </a:lnTo>
                  <a:lnTo>
                    <a:pt x="178" y="238"/>
                  </a:lnTo>
                  <a:lnTo>
                    <a:pt x="170" y="248"/>
                  </a:lnTo>
                  <a:lnTo>
                    <a:pt x="170" y="248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0" y="266"/>
                  </a:lnTo>
                  <a:lnTo>
                    <a:pt x="160" y="266"/>
                  </a:lnTo>
                  <a:lnTo>
                    <a:pt x="140" y="294"/>
                  </a:lnTo>
                  <a:lnTo>
                    <a:pt x="122" y="324"/>
                  </a:lnTo>
                  <a:lnTo>
                    <a:pt x="122" y="324"/>
                  </a:lnTo>
                  <a:lnTo>
                    <a:pt x="106" y="354"/>
                  </a:lnTo>
                  <a:lnTo>
                    <a:pt x="90" y="384"/>
                  </a:lnTo>
                  <a:lnTo>
                    <a:pt x="90" y="384"/>
                  </a:lnTo>
                  <a:lnTo>
                    <a:pt x="88" y="388"/>
                  </a:lnTo>
                  <a:lnTo>
                    <a:pt x="88" y="388"/>
                  </a:lnTo>
                  <a:lnTo>
                    <a:pt x="82" y="404"/>
                  </a:lnTo>
                  <a:lnTo>
                    <a:pt x="82" y="404"/>
                  </a:lnTo>
                  <a:lnTo>
                    <a:pt x="76" y="414"/>
                  </a:lnTo>
                  <a:lnTo>
                    <a:pt x="76" y="414"/>
                  </a:lnTo>
                  <a:lnTo>
                    <a:pt x="74" y="422"/>
                  </a:lnTo>
                  <a:lnTo>
                    <a:pt x="74" y="422"/>
                  </a:lnTo>
                  <a:lnTo>
                    <a:pt x="50" y="482"/>
                  </a:lnTo>
                  <a:lnTo>
                    <a:pt x="32" y="542"/>
                  </a:lnTo>
                  <a:lnTo>
                    <a:pt x="18" y="60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6"/>
                  </a:lnTo>
                  <a:lnTo>
                    <a:pt x="6" y="676"/>
                  </a:lnTo>
                  <a:lnTo>
                    <a:pt x="4" y="688"/>
                  </a:lnTo>
                  <a:lnTo>
                    <a:pt x="4" y="688"/>
                  </a:lnTo>
                  <a:lnTo>
                    <a:pt x="4" y="706"/>
                  </a:lnTo>
                  <a:lnTo>
                    <a:pt x="4" y="706"/>
                  </a:lnTo>
                  <a:lnTo>
                    <a:pt x="4" y="708"/>
                  </a:lnTo>
                  <a:lnTo>
                    <a:pt x="4" y="708"/>
                  </a:lnTo>
                  <a:lnTo>
                    <a:pt x="0" y="760"/>
                  </a:lnTo>
                  <a:lnTo>
                    <a:pt x="232" y="760"/>
                  </a:lnTo>
                  <a:lnTo>
                    <a:pt x="232" y="760"/>
                  </a:lnTo>
                  <a:lnTo>
                    <a:pt x="234" y="746"/>
                  </a:lnTo>
                  <a:lnTo>
                    <a:pt x="234" y="746"/>
                  </a:lnTo>
                  <a:close/>
                </a:path>
              </a:pathLst>
            </a:custGeom>
            <a:solidFill>
              <a:srgbClr val="79B6D3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/>
            <p:nvPr>
              <p:custDataLst>
                <p:tags r:id="rId6"/>
              </p:custDataLst>
            </p:nvPr>
          </p:nvSpPr>
          <p:spPr bwMode="auto">
            <a:xfrm rot="1800000">
              <a:off x="8378" y="4278"/>
              <a:ext cx="1385" cy="1900"/>
            </a:xfrm>
            <a:custGeom>
              <a:avLst/>
              <a:gdLst>
                <a:gd name="T0" fmla="*/ 16 w 554"/>
                <a:gd name="T1" fmla="*/ 212 h 760"/>
                <a:gd name="T2" fmla="*/ 40 w 554"/>
                <a:gd name="T3" fmla="*/ 228 h 760"/>
                <a:gd name="T4" fmla="*/ 66 w 554"/>
                <a:gd name="T5" fmla="*/ 248 h 760"/>
                <a:gd name="T6" fmla="*/ 72 w 554"/>
                <a:gd name="T7" fmla="*/ 252 h 760"/>
                <a:gd name="T8" fmla="*/ 100 w 554"/>
                <a:gd name="T9" fmla="*/ 276 h 760"/>
                <a:gd name="T10" fmla="*/ 114 w 554"/>
                <a:gd name="T11" fmla="*/ 288 h 760"/>
                <a:gd name="T12" fmla="*/ 136 w 554"/>
                <a:gd name="T13" fmla="*/ 310 h 760"/>
                <a:gd name="T14" fmla="*/ 148 w 554"/>
                <a:gd name="T15" fmla="*/ 324 h 760"/>
                <a:gd name="T16" fmla="*/ 172 w 554"/>
                <a:gd name="T17" fmla="*/ 352 h 760"/>
                <a:gd name="T18" fmla="*/ 176 w 554"/>
                <a:gd name="T19" fmla="*/ 358 h 760"/>
                <a:gd name="T20" fmla="*/ 196 w 554"/>
                <a:gd name="T21" fmla="*/ 384 h 760"/>
                <a:gd name="T22" fmla="*/ 212 w 554"/>
                <a:gd name="T23" fmla="*/ 408 h 760"/>
                <a:gd name="T24" fmla="*/ 224 w 554"/>
                <a:gd name="T25" fmla="*/ 426 h 760"/>
                <a:gd name="T26" fmla="*/ 230 w 554"/>
                <a:gd name="T27" fmla="*/ 438 h 760"/>
                <a:gd name="T28" fmla="*/ 234 w 554"/>
                <a:gd name="T29" fmla="*/ 442 h 760"/>
                <a:gd name="T30" fmla="*/ 240 w 554"/>
                <a:gd name="T31" fmla="*/ 454 h 760"/>
                <a:gd name="T32" fmla="*/ 250 w 554"/>
                <a:gd name="T33" fmla="*/ 472 h 760"/>
                <a:gd name="T34" fmla="*/ 262 w 554"/>
                <a:gd name="T35" fmla="*/ 498 h 760"/>
                <a:gd name="T36" fmla="*/ 274 w 554"/>
                <a:gd name="T37" fmla="*/ 528 h 760"/>
                <a:gd name="T38" fmla="*/ 278 w 554"/>
                <a:gd name="T39" fmla="*/ 536 h 760"/>
                <a:gd name="T40" fmla="*/ 290 w 554"/>
                <a:gd name="T41" fmla="*/ 570 h 760"/>
                <a:gd name="T42" fmla="*/ 296 w 554"/>
                <a:gd name="T43" fmla="*/ 588 h 760"/>
                <a:gd name="T44" fmla="*/ 304 w 554"/>
                <a:gd name="T45" fmla="*/ 618 h 760"/>
                <a:gd name="T46" fmla="*/ 308 w 554"/>
                <a:gd name="T47" fmla="*/ 636 h 760"/>
                <a:gd name="T48" fmla="*/ 314 w 554"/>
                <a:gd name="T49" fmla="*/ 670 h 760"/>
                <a:gd name="T50" fmla="*/ 316 w 554"/>
                <a:gd name="T51" fmla="*/ 680 h 760"/>
                <a:gd name="T52" fmla="*/ 320 w 554"/>
                <a:gd name="T53" fmla="*/ 712 h 760"/>
                <a:gd name="T54" fmla="*/ 322 w 554"/>
                <a:gd name="T55" fmla="*/ 740 h 760"/>
                <a:gd name="T56" fmla="*/ 322 w 554"/>
                <a:gd name="T57" fmla="*/ 760 h 760"/>
                <a:gd name="T58" fmla="*/ 552 w 554"/>
                <a:gd name="T59" fmla="*/ 708 h 760"/>
                <a:gd name="T60" fmla="*/ 552 w 554"/>
                <a:gd name="T61" fmla="*/ 706 h 760"/>
                <a:gd name="T62" fmla="*/ 548 w 554"/>
                <a:gd name="T63" fmla="*/ 676 h 760"/>
                <a:gd name="T64" fmla="*/ 548 w 554"/>
                <a:gd name="T65" fmla="*/ 668 h 760"/>
                <a:gd name="T66" fmla="*/ 504 w 554"/>
                <a:gd name="T67" fmla="*/ 482 h 760"/>
                <a:gd name="T68" fmla="*/ 478 w 554"/>
                <a:gd name="T69" fmla="*/ 414 h 760"/>
                <a:gd name="T70" fmla="*/ 474 w 554"/>
                <a:gd name="T71" fmla="*/ 404 h 760"/>
                <a:gd name="T72" fmla="*/ 466 w 554"/>
                <a:gd name="T73" fmla="*/ 384 h 760"/>
                <a:gd name="T74" fmla="*/ 432 w 554"/>
                <a:gd name="T75" fmla="*/ 324 h 760"/>
                <a:gd name="T76" fmla="*/ 396 w 554"/>
                <a:gd name="T77" fmla="*/ 266 h 760"/>
                <a:gd name="T78" fmla="*/ 394 w 554"/>
                <a:gd name="T79" fmla="*/ 262 h 760"/>
                <a:gd name="T80" fmla="*/ 376 w 554"/>
                <a:gd name="T81" fmla="*/ 238 h 760"/>
                <a:gd name="T82" fmla="*/ 372 w 554"/>
                <a:gd name="T83" fmla="*/ 232 h 760"/>
                <a:gd name="T84" fmla="*/ 242 w 554"/>
                <a:gd name="T85" fmla="*/ 92 h 760"/>
                <a:gd name="T86" fmla="*/ 186 w 554"/>
                <a:gd name="T87" fmla="*/ 48 h 760"/>
                <a:gd name="T88" fmla="*/ 176 w 554"/>
                <a:gd name="T89" fmla="*/ 40 h 760"/>
                <a:gd name="T90" fmla="*/ 160 w 554"/>
                <a:gd name="T91" fmla="*/ 28 h 760"/>
                <a:gd name="T92" fmla="*/ 0 w 554"/>
                <a:gd name="T93" fmla="*/ 200 h 760"/>
                <a:gd name="T94" fmla="*/ 12 w 554"/>
                <a:gd name="T95" fmla="*/ 20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4" h="760">
                  <a:moveTo>
                    <a:pt x="12" y="208"/>
                  </a:moveTo>
                  <a:lnTo>
                    <a:pt x="12" y="208"/>
                  </a:lnTo>
                  <a:lnTo>
                    <a:pt x="16" y="212"/>
                  </a:lnTo>
                  <a:lnTo>
                    <a:pt x="16" y="212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44" y="232"/>
                  </a:lnTo>
                  <a:lnTo>
                    <a:pt x="44" y="232"/>
                  </a:lnTo>
                  <a:lnTo>
                    <a:pt x="66" y="248"/>
                  </a:lnTo>
                  <a:lnTo>
                    <a:pt x="66" y="248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90" y="268"/>
                  </a:lnTo>
                  <a:lnTo>
                    <a:pt x="90" y="268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114" y="288"/>
                  </a:lnTo>
                  <a:lnTo>
                    <a:pt x="114" y="288"/>
                  </a:lnTo>
                  <a:lnTo>
                    <a:pt x="124" y="300"/>
                  </a:lnTo>
                  <a:lnTo>
                    <a:pt x="124" y="300"/>
                  </a:lnTo>
                  <a:lnTo>
                    <a:pt x="136" y="310"/>
                  </a:lnTo>
                  <a:lnTo>
                    <a:pt x="136" y="310"/>
                  </a:lnTo>
                  <a:lnTo>
                    <a:pt x="148" y="324"/>
                  </a:lnTo>
                  <a:lnTo>
                    <a:pt x="148" y="324"/>
                  </a:lnTo>
                  <a:lnTo>
                    <a:pt x="156" y="334"/>
                  </a:lnTo>
                  <a:lnTo>
                    <a:pt x="156" y="334"/>
                  </a:lnTo>
                  <a:lnTo>
                    <a:pt x="172" y="352"/>
                  </a:lnTo>
                  <a:lnTo>
                    <a:pt x="172" y="352"/>
                  </a:lnTo>
                  <a:lnTo>
                    <a:pt x="176" y="358"/>
                  </a:lnTo>
                  <a:lnTo>
                    <a:pt x="176" y="358"/>
                  </a:lnTo>
                  <a:lnTo>
                    <a:pt x="192" y="380"/>
                  </a:lnTo>
                  <a:lnTo>
                    <a:pt x="192" y="380"/>
                  </a:lnTo>
                  <a:lnTo>
                    <a:pt x="196" y="384"/>
                  </a:lnTo>
                  <a:lnTo>
                    <a:pt x="196" y="384"/>
                  </a:lnTo>
                  <a:lnTo>
                    <a:pt x="212" y="408"/>
                  </a:lnTo>
                  <a:lnTo>
                    <a:pt x="212" y="408"/>
                  </a:lnTo>
                  <a:lnTo>
                    <a:pt x="216" y="412"/>
                  </a:lnTo>
                  <a:lnTo>
                    <a:pt x="216" y="412"/>
                  </a:lnTo>
                  <a:lnTo>
                    <a:pt x="224" y="426"/>
                  </a:lnTo>
                  <a:lnTo>
                    <a:pt x="224" y="426"/>
                  </a:lnTo>
                  <a:lnTo>
                    <a:pt x="230" y="438"/>
                  </a:lnTo>
                  <a:lnTo>
                    <a:pt x="230" y="438"/>
                  </a:lnTo>
                  <a:lnTo>
                    <a:pt x="232" y="440"/>
                  </a:lnTo>
                  <a:lnTo>
                    <a:pt x="232" y="440"/>
                  </a:lnTo>
                  <a:lnTo>
                    <a:pt x="234" y="442"/>
                  </a:lnTo>
                  <a:lnTo>
                    <a:pt x="234" y="442"/>
                  </a:lnTo>
                  <a:lnTo>
                    <a:pt x="240" y="454"/>
                  </a:lnTo>
                  <a:lnTo>
                    <a:pt x="240" y="454"/>
                  </a:lnTo>
                  <a:lnTo>
                    <a:pt x="248" y="468"/>
                  </a:lnTo>
                  <a:lnTo>
                    <a:pt x="248" y="468"/>
                  </a:lnTo>
                  <a:lnTo>
                    <a:pt x="250" y="472"/>
                  </a:lnTo>
                  <a:lnTo>
                    <a:pt x="250" y="472"/>
                  </a:lnTo>
                  <a:lnTo>
                    <a:pt x="262" y="498"/>
                  </a:lnTo>
                  <a:lnTo>
                    <a:pt x="262" y="498"/>
                  </a:lnTo>
                  <a:lnTo>
                    <a:pt x="264" y="504"/>
                  </a:lnTo>
                  <a:lnTo>
                    <a:pt x="264" y="504"/>
                  </a:lnTo>
                  <a:lnTo>
                    <a:pt x="274" y="528"/>
                  </a:lnTo>
                  <a:lnTo>
                    <a:pt x="274" y="528"/>
                  </a:lnTo>
                  <a:lnTo>
                    <a:pt x="278" y="536"/>
                  </a:lnTo>
                  <a:lnTo>
                    <a:pt x="278" y="536"/>
                  </a:lnTo>
                  <a:lnTo>
                    <a:pt x="286" y="558"/>
                  </a:lnTo>
                  <a:lnTo>
                    <a:pt x="286" y="558"/>
                  </a:lnTo>
                  <a:lnTo>
                    <a:pt x="290" y="570"/>
                  </a:lnTo>
                  <a:lnTo>
                    <a:pt x="290" y="570"/>
                  </a:lnTo>
                  <a:lnTo>
                    <a:pt x="296" y="588"/>
                  </a:lnTo>
                  <a:lnTo>
                    <a:pt x="296" y="588"/>
                  </a:lnTo>
                  <a:lnTo>
                    <a:pt x="300" y="602"/>
                  </a:lnTo>
                  <a:lnTo>
                    <a:pt x="300" y="602"/>
                  </a:lnTo>
                  <a:lnTo>
                    <a:pt x="304" y="618"/>
                  </a:lnTo>
                  <a:lnTo>
                    <a:pt x="304" y="618"/>
                  </a:lnTo>
                  <a:lnTo>
                    <a:pt x="308" y="636"/>
                  </a:lnTo>
                  <a:lnTo>
                    <a:pt x="308" y="636"/>
                  </a:lnTo>
                  <a:lnTo>
                    <a:pt x="310" y="648"/>
                  </a:lnTo>
                  <a:lnTo>
                    <a:pt x="310" y="648"/>
                  </a:lnTo>
                  <a:lnTo>
                    <a:pt x="314" y="670"/>
                  </a:lnTo>
                  <a:lnTo>
                    <a:pt x="314" y="670"/>
                  </a:lnTo>
                  <a:lnTo>
                    <a:pt x="316" y="680"/>
                  </a:lnTo>
                  <a:lnTo>
                    <a:pt x="316" y="680"/>
                  </a:lnTo>
                  <a:lnTo>
                    <a:pt x="318" y="706"/>
                  </a:lnTo>
                  <a:lnTo>
                    <a:pt x="318" y="706"/>
                  </a:lnTo>
                  <a:lnTo>
                    <a:pt x="320" y="712"/>
                  </a:lnTo>
                  <a:lnTo>
                    <a:pt x="320" y="712"/>
                  </a:lnTo>
                  <a:lnTo>
                    <a:pt x="322" y="740"/>
                  </a:lnTo>
                  <a:lnTo>
                    <a:pt x="322" y="740"/>
                  </a:lnTo>
                  <a:lnTo>
                    <a:pt x="322" y="746"/>
                  </a:lnTo>
                  <a:lnTo>
                    <a:pt x="322" y="746"/>
                  </a:lnTo>
                  <a:lnTo>
                    <a:pt x="322" y="760"/>
                  </a:lnTo>
                  <a:lnTo>
                    <a:pt x="554" y="760"/>
                  </a:lnTo>
                  <a:lnTo>
                    <a:pt x="554" y="760"/>
                  </a:lnTo>
                  <a:lnTo>
                    <a:pt x="552" y="708"/>
                  </a:lnTo>
                  <a:lnTo>
                    <a:pt x="552" y="708"/>
                  </a:lnTo>
                  <a:lnTo>
                    <a:pt x="552" y="706"/>
                  </a:lnTo>
                  <a:lnTo>
                    <a:pt x="552" y="706"/>
                  </a:lnTo>
                  <a:lnTo>
                    <a:pt x="550" y="688"/>
                  </a:lnTo>
                  <a:lnTo>
                    <a:pt x="550" y="688"/>
                  </a:lnTo>
                  <a:lnTo>
                    <a:pt x="548" y="676"/>
                  </a:lnTo>
                  <a:lnTo>
                    <a:pt x="548" y="676"/>
                  </a:lnTo>
                  <a:lnTo>
                    <a:pt x="548" y="668"/>
                  </a:lnTo>
                  <a:lnTo>
                    <a:pt x="548" y="668"/>
                  </a:lnTo>
                  <a:lnTo>
                    <a:pt x="538" y="606"/>
                  </a:lnTo>
                  <a:lnTo>
                    <a:pt x="524" y="542"/>
                  </a:lnTo>
                  <a:lnTo>
                    <a:pt x="504" y="482"/>
                  </a:lnTo>
                  <a:lnTo>
                    <a:pt x="482" y="422"/>
                  </a:lnTo>
                  <a:lnTo>
                    <a:pt x="482" y="422"/>
                  </a:lnTo>
                  <a:lnTo>
                    <a:pt x="478" y="414"/>
                  </a:lnTo>
                  <a:lnTo>
                    <a:pt x="478" y="414"/>
                  </a:lnTo>
                  <a:lnTo>
                    <a:pt x="474" y="404"/>
                  </a:lnTo>
                  <a:lnTo>
                    <a:pt x="474" y="404"/>
                  </a:lnTo>
                  <a:lnTo>
                    <a:pt x="466" y="388"/>
                  </a:lnTo>
                  <a:lnTo>
                    <a:pt x="466" y="388"/>
                  </a:lnTo>
                  <a:lnTo>
                    <a:pt x="466" y="384"/>
                  </a:lnTo>
                  <a:lnTo>
                    <a:pt x="466" y="384"/>
                  </a:lnTo>
                  <a:lnTo>
                    <a:pt x="450" y="354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14" y="294"/>
                  </a:lnTo>
                  <a:lnTo>
                    <a:pt x="396" y="266"/>
                  </a:lnTo>
                  <a:lnTo>
                    <a:pt x="396" y="266"/>
                  </a:lnTo>
                  <a:lnTo>
                    <a:pt x="394" y="262"/>
                  </a:lnTo>
                  <a:lnTo>
                    <a:pt x="394" y="262"/>
                  </a:lnTo>
                  <a:lnTo>
                    <a:pt x="384" y="248"/>
                  </a:lnTo>
                  <a:lnTo>
                    <a:pt x="384" y="248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2" y="232"/>
                  </a:lnTo>
                  <a:lnTo>
                    <a:pt x="372" y="232"/>
                  </a:lnTo>
                  <a:lnTo>
                    <a:pt x="332" y="182"/>
                  </a:lnTo>
                  <a:lnTo>
                    <a:pt x="288" y="136"/>
                  </a:lnTo>
                  <a:lnTo>
                    <a:pt x="242" y="92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6" y="48"/>
                  </a:lnTo>
                  <a:lnTo>
                    <a:pt x="186" y="48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16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2" y="208"/>
                  </a:lnTo>
                  <a:lnTo>
                    <a:pt x="12" y="208"/>
                  </a:lnTo>
                  <a:close/>
                </a:path>
              </a:pathLst>
            </a:custGeom>
            <a:solidFill>
              <a:srgbClr val="8590CA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>
            <p:custDataLst>
              <p:tags r:id="rId7"/>
            </p:custDataLst>
          </p:nvPr>
        </p:nvCxnSpPr>
        <p:spPr>
          <a:xfrm flipH="1">
            <a:off x="5506949" y="1832023"/>
            <a:ext cx="412860" cy="353748"/>
          </a:xfrm>
          <a:prstGeom prst="line">
            <a:avLst/>
          </a:prstGeom>
          <a:ln w="19050" cmpd="sng">
            <a:solidFill>
              <a:srgbClr val="8EAADC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29" name="直接连接符 28"/>
          <p:cNvCxnSpPr/>
          <p:nvPr>
            <p:custDataLst>
              <p:tags r:id="rId8"/>
            </p:custDataLst>
          </p:nvPr>
        </p:nvCxnSpPr>
        <p:spPr>
          <a:xfrm flipH="1">
            <a:off x="6152036" y="3292223"/>
            <a:ext cx="554656" cy="6452"/>
          </a:xfrm>
          <a:prstGeom prst="line">
            <a:avLst/>
          </a:prstGeom>
          <a:ln w="19050" cmpd="sng"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30" name="直接连接符 29"/>
          <p:cNvCxnSpPr/>
          <p:nvPr>
            <p:custDataLst>
              <p:tags r:id="rId9"/>
            </p:custDataLst>
          </p:nvPr>
        </p:nvCxnSpPr>
        <p:spPr>
          <a:xfrm flipH="1" flipV="1">
            <a:off x="5494073" y="4607462"/>
            <a:ext cx="320046" cy="313582"/>
          </a:xfrm>
          <a:prstGeom prst="line">
            <a:avLst/>
          </a:prstGeom>
          <a:ln w="19050" cmpd="sng">
            <a:solidFill>
              <a:srgbClr val="7AC2C7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39" name="直接连接符 38"/>
          <p:cNvCxnSpPr/>
          <p:nvPr>
            <p:custDataLst>
              <p:tags r:id="rId10"/>
            </p:custDataLst>
          </p:nvPr>
        </p:nvCxnSpPr>
        <p:spPr>
          <a:xfrm>
            <a:off x="3116405" y="1832023"/>
            <a:ext cx="397256" cy="353748"/>
          </a:xfrm>
          <a:prstGeom prst="line">
            <a:avLst/>
          </a:prstGeom>
          <a:ln w="19050" cmpd="sng">
            <a:solidFill>
              <a:srgbClr val="8EAADC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40" name="直接连接符 39"/>
          <p:cNvCxnSpPr/>
          <p:nvPr>
            <p:custDataLst>
              <p:tags r:id="rId11"/>
            </p:custDataLst>
          </p:nvPr>
        </p:nvCxnSpPr>
        <p:spPr>
          <a:xfrm>
            <a:off x="2359263" y="3292223"/>
            <a:ext cx="533692" cy="6452"/>
          </a:xfrm>
          <a:prstGeom prst="line">
            <a:avLst/>
          </a:prstGeom>
          <a:ln w="19050" cmpd="sng"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41" name="直接连接符 40"/>
          <p:cNvCxnSpPr/>
          <p:nvPr>
            <p:custDataLst>
              <p:tags r:id="rId12"/>
            </p:custDataLst>
          </p:nvPr>
        </p:nvCxnSpPr>
        <p:spPr>
          <a:xfrm flipV="1">
            <a:off x="3218100" y="4607462"/>
            <a:ext cx="307950" cy="313582"/>
          </a:xfrm>
          <a:prstGeom prst="line">
            <a:avLst/>
          </a:prstGeom>
          <a:ln w="19050" cmpd="sng">
            <a:solidFill>
              <a:srgbClr val="8EAADC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grpSp>
        <p:nvGrpSpPr>
          <p:cNvPr id="8" name="组合 7"/>
          <p:cNvGrpSpPr/>
          <p:nvPr/>
        </p:nvGrpSpPr>
        <p:grpSpPr>
          <a:xfrm>
            <a:off x="6260465" y="972820"/>
            <a:ext cx="2677160" cy="1324610"/>
            <a:chOff x="9859" y="1532"/>
            <a:chExt cx="4216" cy="2086"/>
          </a:xfrm>
        </p:grpSpPr>
        <p:sp>
          <p:nvSpPr>
            <p:cNvPr id="21" name="文本框 20"/>
            <p:cNvSpPr txBox="1"/>
            <p:nvPr>
              <p:custDataLst>
                <p:tags r:id="rId13"/>
              </p:custDataLst>
            </p:nvPr>
          </p:nvSpPr>
          <p:spPr>
            <a:xfrm>
              <a:off x="9859" y="1532"/>
              <a:ext cx="4216" cy="726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 algn="ctr">
                <a:defRPr>
                  <a:solidFill>
                    <a:sysClr val="window" lastClr="FFFFFF"/>
                  </a:solidFill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聚焦运维</a:t>
              </a:r>
              <a:endPara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4"/>
              </p:custDataLst>
            </p:nvPr>
          </p:nvSpPr>
          <p:spPr>
            <a:xfrm>
              <a:off x="9859" y="2264"/>
              <a:ext cx="4216" cy="1355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ysClr val="window" lastClr="FFFFFF"/>
                  </a:solidFill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灵活部署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高可用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保存点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97245" y="5026660"/>
            <a:ext cx="3780790" cy="1362710"/>
            <a:chOff x="9688" y="7581"/>
            <a:chExt cx="5954" cy="2146"/>
          </a:xfrm>
        </p:grpSpPr>
        <p:sp>
          <p:nvSpPr>
            <p:cNvPr id="25" name="文本框 24"/>
            <p:cNvSpPr txBox="1"/>
            <p:nvPr>
              <p:custDataLst>
                <p:tags r:id="rId15"/>
              </p:custDataLst>
            </p:nvPr>
          </p:nvSpPr>
          <p:spPr>
            <a:xfrm>
              <a:off x="9688" y="7581"/>
              <a:ext cx="4216" cy="726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 algn="ctr">
                <a:defRPr>
                  <a:solidFill>
                    <a:sysClr val="window" lastClr="FFFFFF"/>
                  </a:solidFill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卓越性能</a:t>
              </a:r>
              <a:endPara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6"/>
              </p:custDataLst>
            </p:nvPr>
          </p:nvSpPr>
          <p:spPr>
            <a:xfrm>
              <a:off x="9688" y="8313"/>
              <a:ext cx="5954" cy="1414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ysClr val="window" lastClr="FFFFFF"/>
                  </a:solidFill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低延迟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高吞吐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内存计算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39280" y="2673350"/>
            <a:ext cx="2677160" cy="1388110"/>
            <a:chOff x="10928" y="4210"/>
            <a:chExt cx="4216" cy="2186"/>
          </a:xfrm>
        </p:grpSpPr>
        <p:sp>
          <p:nvSpPr>
            <p:cNvPr id="27" name="文本框 26"/>
            <p:cNvSpPr txBox="1"/>
            <p:nvPr>
              <p:custDataLst>
                <p:tags r:id="rId17"/>
              </p:custDataLst>
            </p:nvPr>
          </p:nvSpPr>
          <p:spPr>
            <a:xfrm>
              <a:off x="10928" y="4210"/>
              <a:ext cx="4216" cy="726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 algn="ctr">
                <a:defRPr>
                  <a:solidFill>
                    <a:sysClr val="window" lastClr="FFFFFF"/>
                  </a:solidFill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大规模计算</a:t>
              </a:r>
              <a:endPara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8"/>
              </p:custDataLst>
            </p:nvPr>
          </p:nvSpPr>
          <p:spPr>
            <a:xfrm>
              <a:off x="10928" y="4942"/>
              <a:ext cx="4216" cy="1455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ysClr val="window" lastClr="FFFFFF"/>
                  </a:solidFill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水平扩展架构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支持超大状态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增量检查点机制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655" y="1116965"/>
            <a:ext cx="2677160" cy="1283970"/>
            <a:chOff x="53" y="1759"/>
            <a:chExt cx="4216" cy="2022"/>
          </a:xfrm>
        </p:grpSpPr>
        <p:sp>
          <p:nvSpPr>
            <p:cNvPr id="31" name="文本框 30"/>
            <p:cNvSpPr txBox="1"/>
            <p:nvPr>
              <p:custDataLst>
                <p:tags r:id="rId19"/>
              </p:custDataLst>
            </p:nvPr>
          </p:nvSpPr>
          <p:spPr>
            <a:xfrm>
              <a:off x="53" y="1759"/>
              <a:ext cx="4216" cy="726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 algn="ctr">
                <a:defRPr>
                  <a:solidFill>
                    <a:sysClr val="window" lastClr="FFFFFF"/>
                  </a:solidFill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ysClr val="windowText" lastClr="000000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正确性保证</a:t>
              </a:r>
              <a:endPara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20"/>
              </p:custDataLst>
            </p:nvPr>
          </p:nvSpPr>
          <p:spPr>
            <a:xfrm>
              <a:off x="53" y="2491"/>
              <a:ext cx="4216" cy="1290"/>
            </a:xfrm>
            <a:prstGeom prst="rect">
              <a:avLst/>
            </a:prstGeom>
          </p:spPr>
          <p:txBody>
            <a:bodyPr wrap="square" anchor="ctr" anchorCtr="0">
              <a:normAutofit fontScale="90000"/>
            </a:bodyPr>
            <a:lstStyle>
              <a:defPPr>
                <a:defRPr lang="zh-CN"/>
              </a:defPPr>
              <a:lvl1pPr algn="ctr">
                <a:defRPr sz="1400">
                  <a:solidFill>
                    <a:sysClr val="window" lastClr="FFFFFF"/>
                  </a:solidFill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en-US" altLang="zh-CN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Exactly-once</a:t>
              </a:r>
              <a:r>
                <a:rPr lang="zh-CN" altLang="en-US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状态一致性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事件时间处理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成熟的迟到数据处理</a:t>
              </a:r>
              <a:endParaRPr lang="en-US" altLang="zh-CN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5265" y="4921250"/>
            <a:ext cx="2677160" cy="1362710"/>
            <a:chOff x="53" y="7581"/>
            <a:chExt cx="4216" cy="2146"/>
          </a:xfrm>
        </p:grpSpPr>
        <p:sp>
          <p:nvSpPr>
            <p:cNvPr id="48" name="文本框 47"/>
            <p:cNvSpPr txBox="1"/>
            <p:nvPr>
              <p:custDataLst>
                <p:tags r:id="rId21"/>
              </p:custDataLst>
            </p:nvPr>
          </p:nvSpPr>
          <p:spPr>
            <a:xfrm>
              <a:off x="53" y="7581"/>
              <a:ext cx="4216" cy="726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 algn="ctr">
                <a:defRPr>
                  <a:solidFill>
                    <a:sysClr val="window" lastClr="FFFFFF"/>
                  </a:solidFill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分层</a:t>
              </a:r>
              <a:r>
                <a:rPr lang="en-US" altLang="zh-CN" sz="2000" b="1" spc="3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api</a:t>
              </a:r>
              <a:endParaRPr lang="en-US" altLang="zh-CN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22"/>
              </p:custDataLst>
            </p:nvPr>
          </p:nvSpPr>
          <p:spPr>
            <a:xfrm>
              <a:off x="53" y="8313"/>
              <a:ext cx="4216" cy="1415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ysClr val="window" lastClr="FFFFFF"/>
                  </a:solidFill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en-US" altLang="zh-CN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sql on batch &amp; stream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DataStream &amp; DataSet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ProcessFunction 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699770" y="2719070"/>
            <a:ext cx="2677160" cy="1436370"/>
            <a:chOff x="-1102" y="4282"/>
            <a:chExt cx="4216" cy="2262"/>
          </a:xfrm>
        </p:grpSpPr>
        <p:sp>
          <p:nvSpPr>
            <p:cNvPr id="50" name="文本框 49"/>
            <p:cNvSpPr txBox="1"/>
            <p:nvPr>
              <p:custDataLst>
                <p:tags r:id="rId23"/>
              </p:custDataLst>
            </p:nvPr>
          </p:nvSpPr>
          <p:spPr>
            <a:xfrm>
              <a:off x="-1102" y="4282"/>
              <a:ext cx="4216" cy="726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 algn="ctr">
                <a:defRPr>
                  <a:solidFill>
                    <a:sysClr val="window" lastClr="FFFFFF"/>
                  </a:solidFill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ysClr val="windowText" lastClr="000000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所有流式场景</a:t>
              </a:r>
              <a:endPara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4"/>
              </p:custDataLst>
            </p:nvPr>
          </p:nvSpPr>
          <p:spPr>
            <a:xfrm>
              <a:off x="-1102" y="5008"/>
              <a:ext cx="4216" cy="1536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ysClr val="window" lastClr="FFFFFF"/>
                  </a:solidFill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事件驱动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流批分析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数据管道</a:t>
              </a:r>
              <a:r>
                <a:rPr lang="en-US" altLang="zh-CN" spc="150" dirty="0">
                  <a:solidFill>
                    <a:sysClr val="windowText" lastClr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&amp;ETL</a:t>
              </a:r>
              <a:endPara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3" name="图片 32" descr="303b32303239303438353bbbf0bcfd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60000">
            <a:off x="3970655" y="2792730"/>
            <a:ext cx="1238250" cy="1238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介绍</a:t>
            </a:r>
            <a:r>
              <a:rPr lang="en-US" altLang="zh-CN"/>
              <a:t>Flink</a:t>
            </a:r>
            <a:r>
              <a:rPr lang="zh-CN" altLang="en-US"/>
              <a:t>的历史</a:t>
            </a:r>
            <a:endParaRPr lang="zh-CN" altLang="en-US"/>
          </a:p>
          <a:p>
            <a:r>
              <a:rPr lang="zh-CN" altLang="en-US"/>
              <a:t>介绍了</a:t>
            </a:r>
            <a:r>
              <a:rPr lang="en-US" altLang="zh-CN"/>
              <a:t>Flink</a:t>
            </a:r>
            <a:r>
              <a:rPr lang="zh-CN" altLang="en-US"/>
              <a:t>的基本使用</a:t>
            </a:r>
            <a:endParaRPr lang="zh-CN" altLang="en-US"/>
          </a:p>
          <a:p>
            <a:pPr lvl="1"/>
            <a:r>
              <a:rPr lang="en-US" altLang="zh-CN"/>
              <a:t>StreamWordCount</a:t>
            </a:r>
            <a:endParaRPr lang="en-US" altLang="zh-CN"/>
          </a:p>
          <a:p>
            <a:pPr lvl="1"/>
            <a:r>
              <a:rPr lang="en-US" altLang="zh-CN"/>
              <a:t>SQL on Flink</a:t>
            </a:r>
            <a:endParaRPr lang="en-US" altLang="zh-CN"/>
          </a:p>
          <a:p>
            <a:pPr lvl="1"/>
            <a:r>
              <a:rPr lang="zh-CN" altLang="en-US"/>
              <a:t>自定义输入源</a:t>
            </a:r>
            <a:endParaRPr lang="zh-CN" altLang="en-US"/>
          </a:p>
          <a:p>
            <a:pPr lvl="1"/>
            <a:r>
              <a:rPr lang="en-US" altLang="zh-CN"/>
              <a:t>Kafka Sources &amp; MySql Sink</a:t>
            </a:r>
            <a:endParaRPr lang="en-US" altLang="zh-CN"/>
          </a:p>
          <a:p>
            <a:pPr lvl="1"/>
            <a:r>
              <a:rPr lang="en-US" altLang="zh-CN"/>
              <a:t>CEP</a:t>
            </a:r>
            <a:endParaRPr lang="en-US" altLang="zh-CN"/>
          </a:p>
          <a:p>
            <a:pPr lvl="1"/>
            <a:r>
              <a:rPr lang="en-US" altLang="zh-CN"/>
              <a:t>State Backend</a:t>
            </a:r>
            <a:endParaRPr lang="zh-CN" altLang="en-US"/>
          </a:p>
          <a:p>
            <a:r>
              <a:rPr lang="en-US" altLang="zh-CN"/>
              <a:t>Spark</a:t>
            </a:r>
            <a:r>
              <a:rPr lang="zh-CN" altLang="en-US"/>
              <a:t>和</a:t>
            </a:r>
            <a:r>
              <a:rPr lang="en-US" altLang="zh-CN"/>
              <a:t>Flink</a:t>
            </a:r>
            <a:r>
              <a:rPr lang="zh-CN" altLang="en-US"/>
              <a:t>各自的优缺点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68588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功能模块</a:t>
            </a:r>
            <a:endParaRPr lang="zh-CN" altLang="en-US" dirty="0" smtClean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7710" y="1108710"/>
            <a:ext cx="564832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5" y="1855470"/>
            <a:ext cx="5290820" cy="3800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539365"/>
            <a:ext cx="5304155" cy="38468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整体架构</a:t>
            </a:r>
            <a:endParaRPr lang="zh-CN" altLang="en-US" dirty="0" smtClean="0"/>
          </a:p>
        </p:txBody>
      </p:sp>
      <p:pic>
        <p:nvPicPr>
          <p:cNvPr id="9" name="图片 8" descr="图片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1303655"/>
            <a:ext cx="6842125" cy="51352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整体架构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917575"/>
            <a:ext cx="7642225" cy="5648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编程模型</a:t>
            </a:r>
            <a:endParaRPr lang="zh-CN" altLang="en-US" dirty="0" smtClean="0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325" y="1781175"/>
            <a:ext cx="7245985" cy="32950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3_1"/>
  <p:tag name="KSO_WM_UNIT_ID" val="diagram20170878_4*q_h_i*1_3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6_2"/>
  <p:tag name="KSO_WM_UNIT_ID" val="diagram20170878_4*q_h_i*1_6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5_2"/>
  <p:tag name="KSO_WM_UNIT_ID" val="diagram20170878_4*q_h_i*1_5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4_2"/>
  <p:tag name="KSO_WM_UNIT_ID" val="diagram20170878_4*q_h_i*1_4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1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1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1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3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3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3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3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2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2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2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2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6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6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4_1"/>
  <p:tag name="KSO_WM_UNIT_ID" val="diagram20170878_4*q_h_i*1_4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6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6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4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4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4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4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5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5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5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5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TABLE_BEAUTIFY" val="smartTable{78d1072e-070c-4aa1-a079-29cebe8f9dc5}"/>
</p:tagLst>
</file>

<file path=ppt/tags/tag26.xml><?xml version="1.0" encoding="utf-8"?>
<p:tagLst xmlns:p="http://schemas.openxmlformats.org/presentationml/2006/main">
  <p:tag name="KSO_WM_UNIT_TABLE_BEAUTIFY" val="smartTable{78d1072e-070c-4aa1-a079-29cebe8f9dc5}"/>
</p:tagLst>
</file>

<file path=ppt/tags/tag27.xml><?xml version="1.0" encoding="utf-8"?>
<p:tagLst xmlns:p="http://schemas.openxmlformats.org/presentationml/2006/main">
  <p:tag name="KSO_WM_UNIT_TABLE_BEAUTIFY" val="smartTable{78d1072e-070c-4aa1-a079-29cebe8f9dc5}"/>
</p:tagLst>
</file>

<file path=ppt/tags/tag28.xml><?xml version="1.0" encoding="utf-8"?>
<p:tagLst xmlns:p="http://schemas.openxmlformats.org/presentationml/2006/main">
  <p:tag name="KSO_WM_UNIT_TABLE_BEAUTIFY" val="smartTable{081666fa-afcc-414f-8075-eb2a1017cffc}"/>
</p:tagLst>
</file>

<file path=ppt/tags/tag29.xml><?xml version="1.0" encoding="utf-8"?>
<p:tagLst xmlns:p="http://schemas.openxmlformats.org/presentationml/2006/main">
  <p:tag name="KSO_WM_UNIT_TABLE_BEAUTIFY" val="smartTable{081666fa-afcc-414f-8075-eb2a1017cffc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5_1"/>
  <p:tag name="KSO_WM_UNIT_ID" val="diagram20170878_4*q_h_i*1_5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ABLE_BEAUTIFY" val="smartTable{081666fa-afcc-414f-8075-eb2a1017cffc}"/>
</p:tagLst>
</file>

<file path=ppt/tags/tag31.xml><?xml version="1.0" encoding="utf-8"?>
<p:tagLst xmlns:p="http://schemas.openxmlformats.org/presentationml/2006/main">
  <p:tag name="KSO_WM_UNIT_TABLE_BEAUTIFY" val="smartTable{081666fa-afcc-414f-8075-eb2a1017cffc}"/>
</p:tagLst>
</file>

<file path=ppt/tags/tag32.xml><?xml version="1.0" encoding="utf-8"?>
<p:tagLst xmlns:p="http://schemas.openxmlformats.org/presentationml/2006/main">
  <p:tag name="KSO_WM_UNIT_TABLE_BEAUTIFY" val="smartTable{081666fa-afcc-414f-8075-eb2a1017cffc}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1_2"/>
  <p:tag name="KSO_WM_UNIT_ID" val="diagram20170878_4*q_h_i*1_1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6_1"/>
  <p:tag name="KSO_WM_UNIT_ID" val="diagram20170878_4*q_h_i*1_6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2_1"/>
  <p:tag name="KSO_WM_UNIT_ID" val="diagram20170878_4*q_h_i*1_2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1_1"/>
  <p:tag name="KSO_WM_UNIT_ID" val="diagram20170878_4*q_h_i*1_1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2_2"/>
  <p:tag name="KSO_WM_UNIT_ID" val="diagram20170878_4*q_h_i*1_2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3_2"/>
  <p:tag name="KSO_WM_UNIT_ID" val="diagram20170878_4*q_h_i*1_3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</p:tagLst>
</file>

<file path=ppt/theme/theme1.xml><?xml version="1.0" encoding="utf-8"?>
<a:theme xmlns:a="http://schemas.openxmlformats.org/drawingml/2006/main" name="2_移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移动1">
      <a:majorFont>
        <a:latin typeface="华文细黑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wrap="square" rtlCol="0" anchor="ctr">
        <a:noAutofit/>
      </a:bodyPr>
      <a:lstStyle>
        <a:defPPr algn="ctr">
          <a:lnSpc>
            <a:spcPct val="130000"/>
          </a:lnSpc>
          <a:buClr>
            <a:srgbClr val="0000FF"/>
          </a:buClr>
          <a:buFont typeface="Wingdings" panose="05000000000000000000" pitchFamily="2" charset="2"/>
          <a:buChar char="p"/>
          <a:defRPr sz="1400" b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移动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移动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21408</Words>
  <Application>WPS 演示</Application>
  <PresentationFormat>全屏显示(4:3)</PresentationFormat>
  <Paragraphs>1084</Paragraphs>
  <Slides>51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98" baseType="lpstr">
      <vt:lpstr>Arial</vt:lpstr>
      <vt:lpstr>宋体</vt:lpstr>
      <vt:lpstr>Wingdings</vt:lpstr>
      <vt:lpstr>楷体_GB2312</vt:lpstr>
      <vt:lpstr>Times New Roman</vt:lpstr>
      <vt:lpstr>黑体</vt:lpstr>
      <vt:lpstr>微软雅黑</vt:lpstr>
      <vt:lpstr>华文细黑</vt:lpstr>
      <vt:lpstr>Calibri</vt:lpstr>
      <vt:lpstr>Verdana</vt:lpstr>
      <vt:lpstr>Arial Unicode MS</vt:lpstr>
      <vt:lpstr>JetBrains Mono</vt:lpstr>
      <vt:lpstr>Segoe Print</vt:lpstr>
      <vt:lpstr>Calibri</vt:lpstr>
      <vt:lpstr>新宋体</vt:lpstr>
      <vt:lpstr>等线</vt:lpstr>
      <vt:lpstr>Malgun Gothic Semilight</vt:lpstr>
      <vt:lpstr>Malgun Gothic</vt:lpstr>
      <vt:lpstr>Microsoft JhengHei</vt:lpstr>
      <vt:lpstr>Microsoft JhengHei Light</vt:lpstr>
      <vt:lpstr>Microsoft JhengHei UI Light</vt:lpstr>
      <vt:lpstr>Microsoft JhengHei UI</vt:lpstr>
      <vt:lpstr>Microsoft YaHei UI Light</vt:lpstr>
      <vt:lpstr>Microsoft YaHei UI</vt:lpstr>
      <vt:lpstr>MingLiU-ExtB</vt:lpstr>
      <vt:lpstr>MingLiU_HKSCS-ExtB</vt:lpstr>
      <vt:lpstr>MS Gothic</vt:lpstr>
      <vt:lpstr>MS PGothic</vt:lpstr>
      <vt:lpstr>MS UI Gothic</vt:lpstr>
      <vt:lpstr>PMingLiU-ExtB</vt:lpstr>
      <vt:lpstr>Yu Gothic</vt:lpstr>
      <vt:lpstr>SimSun-ExtB</vt:lpstr>
      <vt:lpstr>Yu Gothic Light</vt:lpstr>
      <vt:lpstr>Yu Gothic UI Light</vt:lpstr>
      <vt:lpstr>Yu Gothic UI Semilight</vt:lpstr>
      <vt:lpstr>Arial Black</vt:lpstr>
      <vt:lpstr>Arvo</vt:lpstr>
      <vt:lpstr>Bahnschrift</vt:lpstr>
      <vt:lpstr>Bahnschrift Condensed</vt:lpstr>
      <vt:lpstr>Bahnschrift Light SemiCondensed</vt:lpstr>
      <vt:lpstr>Bahnschrift Light Condensed</vt:lpstr>
      <vt:lpstr>Calibri Light</vt:lpstr>
      <vt:lpstr>Cambria</vt:lpstr>
      <vt:lpstr>Cambria Math</vt:lpstr>
      <vt:lpstr>Candara</vt:lpstr>
      <vt:lpstr>华文细黑</vt:lpstr>
      <vt:lpstr>2_移动1</vt:lpstr>
      <vt:lpstr>PowerPoint 演示文稿</vt:lpstr>
      <vt:lpstr>内容提纲</vt:lpstr>
      <vt:lpstr>简介</vt:lpstr>
      <vt:lpstr>简介</vt:lpstr>
      <vt:lpstr>简介/特性</vt:lpstr>
      <vt:lpstr>简介/功能模块</vt:lpstr>
      <vt:lpstr>简介/整体架构</vt:lpstr>
      <vt:lpstr>简介/整体架构</vt:lpstr>
      <vt:lpstr>简介/编程模型</vt:lpstr>
      <vt:lpstr>内容提纲</vt:lpstr>
      <vt:lpstr>WordCount/准备工作</vt:lpstr>
      <vt:lpstr>WordCount/运行模式</vt:lpstr>
      <vt:lpstr>WordCount/example</vt:lpstr>
      <vt:lpstr>WordCount/代码讲解</vt:lpstr>
      <vt:lpstr>WordCount/Stream Sql Example</vt:lpstr>
      <vt:lpstr>WordCount/代码讲解</vt:lpstr>
      <vt:lpstr>WordCount/进一步学习</vt:lpstr>
      <vt:lpstr>WordCount/第一个demo</vt:lpstr>
      <vt:lpstr>WordCount/自定义输入源 &amp; sql操作</vt:lpstr>
      <vt:lpstr>WordCount/自定义输入源 &amp; sql操作</vt:lpstr>
      <vt:lpstr>WordCount/自定义输入源 &amp; sql操作</vt:lpstr>
      <vt:lpstr>WordCount/connector - source &amp; sink</vt:lpstr>
      <vt:lpstr>WordCount/connector - source &amp; sink</vt:lpstr>
      <vt:lpstr>WordCount/connector - source &amp; sink</vt:lpstr>
      <vt:lpstr>WordCount/connector - source &amp; sink</vt:lpstr>
      <vt:lpstr>WordCount/connector - source &amp; sink</vt:lpstr>
      <vt:lpstr>WordCount/connector - source &amp; sink</vt:lpstr>
      <vt:lpstr>WordCount/connector - source &amp; sink</vt:lpstr>
      <vt:lpstr>WordCount/旁路输出</vt:lpstr>
      <vt:lpstr>WordCount/旁路输出</vt:lpstr>
      <vt:lpstr>WordCount/旁路输出</vt:lpstr>
      <vt:lpstr>WordCount/旁路输出</vt:lpstr>
      <vt:lpstr>WordCount/CEP</vt:lpstr>
      <vt:lpstr>WordCount/CEP</vt:lpstr>
      <vt:lpstr>WordCount/CEP</vt:lpstr>
      <vt:lpstr>WordCount/CEP</vt:lpstr>
      <vt:lpstr>WordCount/State Backend</vt:lpstr>
      <vt:lpstr>WordCount/State Backend</vt:lpstr>
      <vt:lpstr>WordCount/State Backend</vt:lpstr>
      <vt:lpstr>WordCount/State Backend</vt:lpstr>
      <vt:lpstr>内容提纲</vt:lpstr>
      <vt:lpstr>Spark VS. Flink</vt:lpstr>
      <vt:lpstr>Spark VS. Flink</vt:lpstr>
      <vt:lpstr>Spark VS. Flink</vt:lpstr>
      <vt:lpstr>Spark VS. Flink</vt:lpstr>
      <vt:lpstr>Spark VS. Flink</vt:lpstr>
      <vt:lpstr>Spark VS. Flink</vt:lpstr>
      <vt:lpstr>Spark VS. Flink</vt:lpstr>
      <vt:lpstr>内容提纲</vt:lpstr>
      <vt:lpstr>总结</vt:lpstr>
      <vt:lpstr>PowerPoint 演示文稿</vt:lpstr>
    </vt:vector>
  </TitlesOfParts>
  <Company>GMCC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曾长江</dc:creator>
  <cp:lastModifiedBy>yangmanman</cp:lastModifiedBy>
  <cp:revision>4479</cp:revision>
  <dcterms:created xsi:type="dcterms:W3CDTF">2012-01-15T06:49:00Z</dcterms:created>
  <dcterms:modified xsi:type="dcterms:W3CDTF">2020-12-30T02:05:56Z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