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colors3.xml" ContentType="application/vnd.ms-office.chartcolorstyle+xml"/>
  <Override PartName="/ppt/charts/colors4.xml" ContentType="application/vnd.ms-office.chartcolorstyle+xml"/>
  <Override PartName="/ppt/charts/colors5.xml" ContentType="application/vnd.ms-office.chartcolorstyle+xml"/>
  <Override PartName="/ppt/charts/colors6.xml" ContentType="application/vnd.ms-office.chartcolorstyle+xml"/>
  <Override PartName="/ppt/charts/colors7.xml" ContentType="application/vnd.ms-office.chartcolorstyle+xml"/>
  <Override PartName="/ppt/charts/colors8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charts/style3.xml" ContentType="application/vnd.ms-office.chartstyle+xml"/>
  <Override PartName="/ppt/charts/style4.xml" ContentType="application/vnd.ms-office.chartstyle+xml"/>
  <Override PartName="/ppt/charts/style5.xml" ContentType="application/vnd.ms-office.chartstyle+xml"/>
  <Override PartName="/ppt/charts/style6.xml" ContentType="application/vnd.ms-office.chartstyle+xml"/>
  <Override PartName="/ppt/charts/style7.xml" ContentType="application/vnd.ms-office.chartstyle+xml"/>
  <Override PartName="/ppt/charts/style8.xml" ContentType="application/vnd.ms-office.chartstyle+xml"/>
  <Override PartName="/ppt/handoutMasters/handoutMaster1.xml" ContentType="application/vnd.openxmlformats-officedocument.presentationml.handoutMaster+xml"/>
  <Override PartName="/ppt/media/image1.svg" ContentType="image/svg+xml"/>
  <Override PartName="/ppt/media/image2.svg" ContentType="image/svg+xml"/>
  <Override PartName="/ppt/media/image3.svg" ContentType="image/svg+xml"/>
  <Override PartName="/ppt/media/image4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47"/>
  </p:handoutMasterIdLst>
  <p:sldIdLst>
    <p:sldId id="882" r:id="rId3"/>
    <p:sldId id="1215" r:id="rId5"/>
    <p:sldId id="1319" r:id="rId6"/>
    <p:sldId id="1340" r:id="rId7"/>
    <p:sldId id="1341" r:id="rId8"/>
    <p:sldId id="1342" r:id="rId9"/>
    <p:sldId id="1386" r:id="rId10"/>
    <p:sldId id="1360" r:id="rId11"/>
    <p:sldId id="1316" r:id="rId12"/>
    <p:sldId id="1320" r:id="rId13"/>
    <p:sldId id="1385" r:id="rId14"/>
    <p:sldId id="1339" r:id="rId15"/>
    <p:sldId id="1387" r:id="rId16"/>
    <p:sldId id="1317" r:id="rId17"/>
    <p:sldId id="1321" r:id="rId18"/>
    <p:sldId id="1358" r:id="rId19"/>
    <p:sldId id="1337" r:id="rId20"/>
    <p:sldId id="1359" r:id="rId21"/>
    <p:sldId id="1338" r:id="rId22"/>
    <p:sldId id="1336" r:id="rId23"/>
    <p:sldId id="1329" r:id="rId24"/>
    <p:sldId id="1328" r:id="rId25"/>
    <p:sldId id="1327" r:id="rId26"/>
    <p:sldId id="1335" r:id="rId27"/>
    <p:sldId id="1361" r:id="rId28"/>
    <p:sldId id="1362" r:id="rId29"/>
    <p:sldId id="1363" r:id="rId30"/>
    <p:sldId id="1364" r:id="rId31"/>
    <p:sldId id="1367" r:id="rId32"/>
    <p:sldId id="1365" r:id="rId33"/>
    <p:sldId id="1366" r:id="rId34"/>
    <p:sldId id="1388" r:id="rId35"/>
    <p:sldId id="1389" r:id="rId36"/>
    <p:sldId id="1390" r:id="rId37"/>
    <p:sldId id="1391" r:id="rId38"/>
    <p:sldId id="1392" r:id="rId39"/>
    <p:sldId id="1393" r:id="rId40"/>
    <p:sldId id="1394" r:id="rId41"/>
    <p:sldId id="1395" r:id="rId42"/>
    <p:sldId id="1396" r:id="rId43"/>
    <p:sldId id="1318" r:id="rId44"/>
    <p:sldId id="1322" r:id="rId45"/>
    <p:sldId id="301" r:id="rId4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8EC67F"/>
    <a:srgbClr val="FF6600"/>
    <a:srgbClr val="FFD13F"/>
    <a:srgbClr val="FFE699"/>
    <a:srgbClr val="F4B084"/>
    <a:srgbClr val="C9B7DD"/>
    <a:srgbClr val="0089F0"/>
    <a:srgbClr val="FFE59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85090" autoAdjust="0"/>
  </p:normalViewPr>
  <p:slideViewPr>
    <p:cSldViewPr>
      <p:cViewPr varScale="1">
        <p:scale>
          <a:sx n="59" d="100"/>
          <a:sy n="59" d="100"/>
        </p:scale>
        <p:origin x="1332" y="64"/>
      </p:cViewPr>
      <p:guideLst>
        <p:guide orient="horz" pos="2318"/>
        <p:guide pos="293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2880" y="-84"/>
      </p:cViewPr>
      <p:guideLst>
        <p:guide orient="horz" pos="3090"/>
        <p:guide pos="219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0" Type="http://schemas.openxmlformats.org/officeDocument/2006/relationships/tableStyles" Target="tableStyles.xml"/><Relationship Id="rId5" Type="http://schemas.openxmlformats.org/officeDocument/2006/relationships/slide" Target="slides/slide2.xml"/><Relationship Id="rId49" Type="http://schemas.openxmlformats.org/officeDocument/2006/relationships/viewProps" Target="viewProps.xml"/><Relationship Id="rId48" Type="http://schemas.openxmlformats.org/officeDocument/2006/relationships/presProps" Target="presProps.xml"/><Relationship Id="rId47" Type="http://schemas.openxmlformats.org/officeDocument/2006/relationships/handoutMaster" Target="handoutMasters/handoutMaster1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&#24037;&#20316;&#31807;1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&#24037;&#20316;&#31807;1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oleObject" Target="file:///C:\Users\user\Downloads\&#24615;&#33021;&#27979;&#35797;.xlsx" TargetMode="External"/></Relationships>
</file>

<file path=ppt/charts/_rels/chart4.xml.rels><?xml version="1.0" encoding="UTF-8" standalone="yes"?>
<Relationships xmlns="http://schemas.openxmlformats.org/package/2006/relationships"><Relationship Id="rId3" Type="http://schemas.microsoft.com/office/2011/relationships/chartColorStyle" Target="colors4.xml"/><Relationship Id="rId2" Type="http://schemas.microsoft.com/office/2011/relationships/chartStyle" Target="style4.xml"/><Relationship Id="rId1" Type="http://schemas.openxmlformats.org/officeDocument/2006/relationships/oleObject" Target="file:///C:\Users\user\Downloads\&#24615;&#33021;&#27979;&#35797;.xlsx" TargetMode="External"/></Relationships>
</file>

<file path=ppt/charts/_rels/chart5.xml.rels><?xml version="1.0" encoding="UTF-8" standalone="yes"?>
<Relationships xmlns="http://schemas.openxmlformats.org/package/2006/relationships"><Relationship Id="rId3" Type="http://schemas.microsoft.com/office/2011/relationships/chartColorStyle" Target="colors5.xml"/><Relationship Id="rId2" Type="http://schemas.microsoft.com/office/2011/relationships/chartStyle" Target="style5.xml"/><Relationship Id="rId1" Type="http://schemas.openxmlformats.org/officeDocument/2006/relationships/oleObject" Target="file:///C:\Users\user\Downloads\&#24615;&#33021;&#27979;&#35797;.xlsx" TargetMode="External"/></Relationships>
</file>

<file path=ppt/charts/_rels/chart6.xml.rels><?xml version="1.0" encoding="UTF-8" standalone="yes"?>
<Relationships xmlns="http://schemas.openxmlformats.org/package/2006/relationships"><Relationship Id="rId3" Type="http://schemas.microsoft.com/office/2011/relationships/chartColorStyle" Target="colors6.xml"/><Relationship Id="rId2" Type="http://schemas.microsoft.com/office/2011/relationships/chartStyle" Target="style6.xml"/><Relationship Id="rId1" Type="http://schemas.openxmlformats.org/officeDocument/2006/relationships/oleObject" Target="file:///C:\Users\user\Downloads\&#24615;&#33021;&#27979;&#35797;.xlsx" TargetMode="External"/></Relationships>
</file>

<file path=ppt/charts/_rels/chart7.xml.rels><?xml version="1.0" encoding="UTF-8" standalone="yes"?>
<Relationships xmlns="http://schemas.openxmlformats.org/package/2006/relationships"><Relationship Id="rId3" Type="http://schemas.microsoft.com/office/2011/relationships/chartColorStyle" Target="colors7.xml"/><Relationship Id="rId2" Type="http://schemas.microsoft.com/office/2011/relationships/chartStyle" Target="style7.xml"/><Relationship Id="rId1" Type="http://schemas.openxmlformats.org/officeDocument/2006/relationships/oleObject" Target="file:///C:\Users\user\Downloads\&#24615;&#33021;&#27979;&#35797;.xlsx" TargetMode="External"/></Relationships>
</file>

<file path=ppt/charts/_rels/chart8.xml.rels><?xml version="1.0" encoding="UTF-8" standalone="yes"?>
<Relationships xmlns="http://schemas.openxmlformats.org/package/2006/relationships"><Relationship Id="rId3" Type="http://schemas.microsoft.com/office/2011/relationships/chartColorStyle" Target="colors8.xml"/><Relationship Id="rId2" Type="http://schemas.microsoft.com/office/2011/relationships/chartStyle" Target="style8.xml"/><Relationship Id="rId1" Type="http://schemas.openxmlformats.org/officeDocument/2006/relationships/oleObject" Target="file:///C:\Users\user\Downloads\&#24615;&#33021;&#27979;&#35797;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YCSB</a:t>
            </a:r>
            <a:r>
              <a:rPr altLang="en-US"/>
              <a:t>支持的分布模型（一）</a:t>
            </a:r>
            <a:endParaRPr altLang="en-US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[工作簿1]Sheet1!$B$1</c:f>
              <c:strCache>
                <c:ptCount val="1"/>
                <c:pt idx="0">
                  <c:v>uniform分布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numRef>
              <c:f>[工作簿1]Sheet1!$A$2:$A$21</c:f>
              <c:numCache>
                <c:formatCode>General</c:formatCode>
                <c:ptCount val="2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</c:numCache>
            </c:numRef>
          </c:cat>
          <c:val>
            <c:numRef>
              <c:f>[工作簿1]Sheet1!$B$2:$B$21</c:f>
              <c:numCache>
                <c:formatCode>General</c:formatCode>
                <c:ptCount val="20"/>
                <c:pt idx="0">
                  <c:v>3</c:v>
                </c:pt>
                <c:pt idx="1">
                  <c:v>12</c:v>
                </c:pt>
                <c:pt idx="2">
                  <c:v>4</c:v>
                </c:pt>
                <c:pt idx="3">
                  <c:v>14</c:v>
                </c:pt>
                <c:pt idx="4">
                  <c:v>4</c:v>
                </c:pt>
                <c:pt idx="5">
                  <c:v>9</c:v>
                </c:pt>
                <c:pt idx="6">
                  <c:v>10</c:v>
                </c:pt>
                <c:pt idx="7">
                  <c:v>4</c:v>
                </c:pt>
                <c:pt idx="8">
                  <c:v>4</c:v>
                </c:pt>
                <c:pt idx="9">
                  <c:v>3</c:v>
                </c:pt>
                <c:pt idx="10">
                  <c:v>3</c:v>
                </c:pt>
                <c:pt idx="11">
                  <c:v>8</c:v>
                </c:pt>
                <c:pt idx="12">
                  <c:v>13</c:v>
                </c:pt>
                <c:pt idx="13">
                  <c:v>7</c:v>
                </c:pt>
                <c:pt idx="14">
                  <c:v>10</c:v>
                </c:pt>
                <c:pt idx="15">
                  <c:v>4</c:v>
                </c:pt>
                <c:pt idx="16">
                  <c:v>18</c:v>
                </c:pt>
                <c:pt idx="17">
                  <c:v>9</c:v>
                </c:pt>
                <c:pt idx="18">
                  <c:v>18</c:v>
                </c:pt>
                <c:pt idx="19">
                  <c:v>2</c:v>
                </c:pt>
              </c:numCache>
            </c:numRef>
          </c:val>
          <c:smooth val="1"/>
        </c:ser>
        <c:ser>
          <c:idx val="1"/>
          <c:order val="1"/>
          <c:tx>
            <c:strRef>
              <c:f>[工作簿1]Sheet1!$C$1</c:f>
              <c:strCache>
                <c:ptCount val="1"/>
                <c:pt idx="0">
                  <c:v>exponential分布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numRef>
              <c:f>[工作簿1]Sheet1!$A$2:$A$21</c:f>
              <c:numCache>
                <c:formatCode>General</c:formatCode>
                <c:ptCount val="2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</c:numCache>
            </c:numRef>
          </c:cat>
          <c:val>
            <c:numRef>
              <c:f>[工作簿1]Sheet1!$C$2:$C$21</c:f>
              <c:numCache>
                <c:formatCode>General</c:formatCode>
                <c:ptCount val="20"/>
                <c:pt idx="0">
                  <c:v>1.15462305286097</c:v>
                </c:pt>
                <c:pt idx="1">
                  <c:v>1.6886201893623</c:v>
                </c:pt>
                <c:pt idx="2">
                  <c:v>12.3180526077706</c:v>
                </c:pt>
                <c:pt idx="3">
                  <c:v>0.611081570876542</c:v>
                </c:pt>
                <c:pt idx="4">
                  <c:v>6.04270193835488</c:v>
                </c:pt>
                <c:pt idx="5">
                  <c:v>4.40074017018673</c:v>
                </c:pt>
                <c:pt idx="6">
                  <c:v>6.86471929763228</c:v>
                </c:pt>
                <c:pt idx="7">
                  <c:v>3.66974749432129</c:v>
                </c:pt>
                <c:pt idx="8">
                  <c:v>3.02963033517988</c:v>
                </c:pt>
                <c:pt idx="9">
                  <c:v>1.07508439771586</c:v>
                </c:pt>
                <c:pt idx="10">
                  <c:v>3.04878343303604</c:v>
                </c:pt>
                <c:pt idx="11">
                  <c:v>0.426934175778269</c:v>
                </c:pt>
                <c:pt idx="12">
                  <c:v>4.07594181040657</c:v>
                </c:pt>
                <c:pt idx="13">
                  <c:v>7.23882803812474</c:v>
                </c:pt>
                <c:pt idx="14">
                  <c:v>9.49203051045411</c:v>
                </c:pt>
                <c:pt idx="15">
                  <c:v>1.86105662975077</c:v>
                </c:pt>
                <c:pt idx="16">
                  <c:v>6.16581187494846</c:v>
                </c:pt>
                <c:pt idx="17">
                  <c:v>8.24155044471409</c:v>
                </c:pt>
                <c:pt idx="18">
                  <c:v>0.562157404148117</c:v>
                </c:pt>
                <c:pt idx="19">
                  <c:v>1.23762341087632</c:v>
                </c:pt>
              </c:numCache>
            </c:numRef>
          </c:val>
          <c:smooth val="1"/>
        </c:ser>
        <c:ser>
          <c:idx val="2"/>
          <c:order val="2"/>
          <c:tx>
            <c:strRef>
              <c:f>[工作簿1]Sheet1!$D$1</c:f>
              <c:strCache>
                <c:ptCount val="1"/>
                <c:pt idx="0">
                  <c:v>sequential分布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numRef>
              <c:f>[工作簿1]Sheet1!$A$2:$A$21</c:f>
              <c:numCache>
                <c:formatCode>General</c:formatCode>
                <c:ptCount val="2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</c:numCache>
            </c:numRef>
          </c:cat>
          <c:val>
            <c:numRef>
              <c:f>[工作簿1]Sheet1!$D$2:$D$21</c:f>
              <c:numCache>
                <c:formatCode>General</c:formatCode>
                <c:ptCount val="2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</c:numCache>
            </c:numRef>
          </c: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1"/>
        <c:axId val="376378862"/>
        <c:axId val="789357456"/>
      </c:lineChart>
      <c:catAx>
        <c:axId val="37637886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789357456"/>
        <c:crosses val="autoZero"/>
        <c:auto val="1"/>
        <c:lblAlgn val="ctr"/>
        <c:lblOffset val="100"/>
        <c:noMultiLvlLbl val="0"/>
      </c:catAx>
      <c:valAx>
        <c:axId val="7893574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37637886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YCSB</a:t>
            </a:r>
            <a:r>
              <a:rPr altLang="en-US"/>
              <a:t>支持的分布模型（二）</a:t>
            </a:r>
            <a:endParaRPr altLang="en-US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3"/>
          <c:order val="0"/>
          <c:tx>
            <c:strRef>
              <c:f>[工作簿1]Sheet1!$E$1</c:f>
              <c:strCache>
                <c:ptCount val="1"/>
                <c:pt idx="0">
                  <c:v>zipfian分布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numRef>
              <c:f>[工作簿1]Sheet1!$A$2:$A$21</c:f>
              <c:numCache>
                <c:formatCode>General</c:formatCode>
                <c:ptCount val="2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</c:numCache>
            </c:numRef>
          </c:cat>
          <c:val>
            <c:numRef>
              <c:f>[工作簿1]Sheet1!$E$2:$E$21</c:f>
              <c:numCache>
                <c:formatCode>General</c:formatCode>
                <c:ptCount val="20"/>
                <c:pt idx="0">
                  <c:v>6</c:v>
                </c:pt>
                <c:pt idx="1">
                  <c:v>1</c:v>
                </c:pt>
                <c:pt idx="2">
                  <c:v>0</c:v>
                </c:pt>
                <c:pt idx="3">
                  <c:v>17</c:v>
                </c:pt>
                <c:pt idx="4">
                  <c:v>19</c:v>
                </c:pt>
                <c:pt idx="5">
                  <c:v>17</c:v>
                </c:pt>
                <c:pt idx="6">
                  <c:v>7</c:v>
                </c:pt>
                <c:pt idx="7">
                  <c:v>13</c:v>
                </c:pt>
                <c:pt idx="8">
                  <c:v>3</c:v>
                </c:pt>
                <c:pt idx="9">
                  <c:v>18</c:v>
                </c:pt>
                <c:pt idx="10">
                  <c:v>2</c:v>
                </c:pt>
                <c:pt idx="11">
                  <c:v>1</c:v>
                </c:pt>
                <c:pt idx="12">
                  <c:v>10</c:v>
                </c:pt>
                <c:pt idx="13">
                  <c:v>9</c:v>
                </c:pt>
                <c:pt idx="14">
                  <c:v>5</c:v>
                </c:pt>
                <c:pt idx="15">
                  <c:v>19</c:v>
                </c:pt>
                <c:pt idx="16">
                  <c:v>17</c:v>
                </c:pt>
                <c:pt idx="17">
                  <c:v>4</c:v>
                </c:pt>
                <c:pt idx="18">
                  <c:v>9</c:v>
                </c:pt>
                <c:pt idx="19">
                  <c:v>3</c:v>
                </c:pt>
              </c:numCache>
            </c:numRef>
          </c:val>
          <c:smooth val="1"/>
        </c:ser>
        <c:ser>
          <c:idx val="4"/>
          <c:order val="1"/>
          <c:tx>
            <c:strRef>
              <c:f>[工作簿1]Sheet1!$F$1</c:f>
              <c:strCache>
                <c:ptCount val="1"/>
                <c:pt idx="0">
                  <c:v>latest分布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numRef>
              <c:f>[工作簿1]Sheet1!$A$2:$A$21</c:f>
              <c:numCache>
                <c:formatCode>General</c:formatCode>
                <c:ptCount val="2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</c:numCache>
            </c:numRef>
          </c:cat>
          <c:val>
            <c:numRef>
              <c:f>[工作簿1]Sheet1!$F$2:$F$21</c:f>
              <c:numCache>
                <c:formatCode>General</c:formatCode>
                <c:ptCount val="20"/>
                <c:pt idx="0">
                  <c:v>17</c:v>
                </c:pt>
                <c:pt idx="1">
                  <c:v>17</c:v>
                </c:pt>
                <c:pt idx="2">
                  <c:v>19</c:v>
                </c:pt>
                <c:pt idx="3">
                  <c:v>18</c:v>
                </c:pt>
                <c:pt idx="4">
                  <c:v>8</c:v>
                </c:pt>
                <c:pt idx="5">
                  <c:v>16</c:v>
                </c:pt>
                <c:pt idx="6">
                  <c:v>11</c:v>
                </c:pt>
                <c:pt idx="7">
                  <c:v>15</c:v>
                </c:pt>
                <c:pt idx="8">
                  <c:v>14</c:v>
                </c:pt>
                <c:pt idx="9">
                  <c:v>18</c:v>
                </c:pt>
                <c:pt idx="10">
                  <c:v>18</c:v>
                </c:pt>
                <c:pt idx="11">
                  <c:v>16</c:v>
                </c:pt>
                <c:pt idx="12">
                  <c:v>14</c:v>
                </c:pt>
                <c:pt idx="13">
                  <c:v>19</c:v>
                </c:pt>
                <c:pt idx="14">
                  <c:v>19</c:v>
                </c:pt>
                <c:pt idx="15">
                  <c:v>9</c:v>
                </c:pt>
                <c:pt idx="16">
                  <c:v>9</c:v>
                </c:pt>
                <c:pt idx="17">
                  <c:v>19</c:v>
                </c:pt>
                <c:pt idx="18">
                  <c:v>7</c:v>
                </c:pt>
                <c:pt idx="19">
                  <c:v>11</c:v>
                </c:pt>
              </c:numCache>
            </c:numRef>
          </c:val>
          <c:smooth val="1"/>
        </c:ser>
        <c:ser>
          <c:idx val="5"/>
          <c:order val="2"/>
          <c:tx>
            <c:strRef>
              <c:f>[工作簿1]Sheet1!$G$1</c:f>
              <c:strCache>
                <c:ptCount val="1"/>
                <c:pt idx="0">
                  <c:v>hotspot分布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numRef>
              <c:f>[工作簿1]Sheet1!$A$2:$A$21</c:f>
              <c:numCache>
                <c:formatCode>General</c:formatCode>
                <c:ptCount val="2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</c:numCache>
            </c:numRef>
          </c:cat>
          <c:val>
            <c:numRef>
              <c:f>[工作簿1]Sheet1!$G$2:$G$21</c:f>
              <c:numCache>
                <c:formatCode>General</c:formatCode>
                <c:ptCount val="20"/>
                <c:pt idx="0">
                  <c:v>2</c:v>
                </c:pt>
                <c:pt idx="1">
                  <c:v>3</c:v>
                </c:pt>
                <c:pt idx="2">
                  <c:v>0</c:v>
                </c:pt>
                <c:pt idx="3">
                  <c:v>3</c:v>
                </c:pt>
                <c:pt idx="4">
                  <c:v>2</c:v>
                </c:pt>
                <c:pt idx="5">
                  <c:v>3</c:v>
                </c:pt>
                <c:pt idx="6">
                  <c:v>3</c:v>
                </c:pt>
                <c:pt idx="7">
                  <c:v>1</c:v>
                </c:pt>
                <c:pt idx="8">
                  <c:v>3</c:v>
                </c:pt>
                <c:pt idx="9">
                  <c:v>2</c:v>
                </c:pt>
                <c:pt idx="10">
                  <c:v>10</c:v>
                </c:pt>
                <c:pt idx="11">
                  <c:v>4</c:v>
                </c:pt>
                <c:pt idx="12">
                  <c:v>0</c:v>
                </c:pt>
                <c:pt idx="13">
                  <c:v>0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0</c:v>
                </c:pt>
              </c:numCache>
            </c:numRef>
          </c: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1"/>
        <c:axId val="376378862"/>
        <c:axId val="789357456"/>
      </c:lineChart>
      <c:catAx>
        <c:axId val="37637886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789357456"/>
        <c:crosses val="autoZero"/>
        <c:auto val="1"/>
        <c:lblAlgn val="ctr"/>
        <c:lblOffset val="100"/>
        <c:noMultiLvlLbl val="0"/>
      </c:catAx>
      <c:valAx>
        <c:axId val="7893574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37637886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100% READ</a:t>
            </a:r>
            <a:endParaRPr lang="en-US" altLang="zh-CN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'[性能测试.xlsx]100% READ'!$A$4</c:f>
              <c:strCache>
                <c:ptCount val="1"/>
                <c:pt idx="0">
                  <c:v>95延迟(ms)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numRef>
              <c:f>'[性能测试.xlsx]100% READ'!$B$3:$G$3</c:f>
              <c:numCache>
                <c:formatCode>General</c:formatCode>
                <c:ptCount val="6"/>
                <c:pt idx="0">
                  <c:v>10</c:v>
                </c:pt>
                <c:pt idx="1">
                  <c:v>20</c:v>
                </c:pt>
                <c:pt idx="2">
                  <c:v>50</c:v>
                </c:pt>
                <c:pt idx="3">
                  <c:v>100</c:v>
                </c:pt>
                <c:pt idx="4">
                  <c:v>200</c:v>
                </c:pt>
                <c:pt idx="5">
                  <c:v>500</c:v>
                </c:pt>
              </c:numCache>
            </c:numRef>
          </c:cat>
          <c:val>
            <c:numRef>
              <c:f>'[性能测试.xlsx]100% READ'!$B$4:$G$4</c:f>
              <c:numCache>
                <c:formatCode>General</c:formatCode>
                <c:ptCount val="6"/>
                <c:pt idx="0">
                  <c:v>119.5723</c:v>
                </c:pt>
                <c:pt idx="1">
                  <c:v>187.391</c:v>
                </c:pt>
                <c:pt idx="2">
                  <c:v>369.663</c:v>
                </c:pt>
                <c:pt idx="3">
                  <c:v>765.951</c:v>
                </c:pt>
                <c:pt idx="4">
                  <c:v>1629.865</c:v>
                </c:pt>
                <c:pt idx="5">
                  <c:v>2655.5723</c:v>
                </c:pt>
              </c:numCache>
            </c:numRef>
          </c:val>
          <c:smooth val="1"/>
        </c:ser>
        <c:ser>
          <c:idx val="2"/>
          <c:order val="1"/>
          <c:tx>
            <c:strRef>
              <c:f>'[性能测试.xlsx]100% READ'!$A$5</c:f>
              <c:strCache>
                <c:ptCount val="1"/>
                <c:pt idx="0">
                  <c:v>99延迟(ms)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numRef>
              <c:f>'[性能测试.xlsx]100% READ'!$B$3:$G$3</c:f>
              <c:numCache>
                <c:formatCode>General</c:formatCode>
                <c:ptCount val="6"/>
                <c:pt idx="0">
                  <c:v>10</c:v>
                </c:pt>
                <c:pt idx="1">
                  <c:v>20</c:v>
                </c:pt>
                <c:pt idx="2">
                  <c:v>50</c:v>
                </c:pt>
                <c:pt idx="3">
                  <c:v>100</c:v>
                </c:pt>
                <c:pt idx="4">
                  <c:v>200</c:v>
                </c:pt>
                <c:pt idx="5">
                  <c:v>500</c:v>
                </c:pt>
              </c:numCache>
            </c:numRef>
          </c:cat>
          <c:val>
            <c:numRef>
              <c:f>'[性能测试.xlsx]100% READ'!$B$5:$G$5</c:f>
              <c:numCache>
                <c:formatCode>General</c:formatCode>
                <c:ptCount val="6"/>
                <c:pt idx="0">
                  <c:v>203.56167</c:v>
                </c:pt>
                <c:pt idx="1">
                  <c:v>357.03367</c:v>
                </c:pt>
                <c:pt idx="2">
                  <c:v>572.7563</c:v>
                </c:pt>
                <c:pt idx="3">
                  <c:v>1071.103</c:v>
                </c:pt>
                <c:pt idx="4">
                  <c:v>2061.652333</c:v>
                </c:pt>
                <c:pt idx="5">
                  <c:v>9218.72967</c:v>
                </c:pt>
              </c:numCache>
            </c:numRef>
          </c:val>
          <c:smooth val="1"/>
        </c:ser>
        <c:ser>
          <c:idx val="3"/>
          <c:order val="2"/>
          <c:tx>
            <c:strRef>
              <c:f>'[性能测试.xlsx]100% READ'!$A$6</c:f>
              <c:strCache>
                <c:ptCount val="1"/>
                <c:pt idx="0">
                  <c:v>平均延迟(ms)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numRef>
              <c:f>'[性能测试.xlsx]100% READ'!$B$3:$G$3</c:f>
              <c:numCache>
                <c:formatCode>General</c:formatCode>
                <c:ptCount val="6"/>
                <c:pt idx="0">
                  <c:v>10</c:v>
                </c:pt>
                <c:pt idx="1">
                  <c:v>20</c:v>
                </c:pt>
                <c:pt idx="2">
                  <c:v>50</c:v>
                </c:pt>
                <c:pt idx="3">
                  <c:v>100</c:v>
                </c:pt>
                <c:pt idx="4">
                  <c:v>200</c:v>
                </c:pt>
                <c:pt idx="5">
                  <c:v>500</c:v>
                </c:pt>
              </c:numCache>
            </c:numRef>
          </c:cat>
          <c:val>
            <c:numRef>
              <c:f>'[性能测试.xlsx]100% READ'!$B$6:$G$6</c:f>
              <c:numCache>
                <c:formatCode>General</c:formatCode>
                <c:ptCount val="6"/>
                <c:pt idx="0">
                  <c:v>28.117</c:v>
                </c:pt>
                <c:pt idx="1">
                  <c:v>46.51733</c:v>
                </c:pt>
                <c:pt idx="2">
                  <c:v>109.624</c:v>
                </c:pt>
                <c:pt idx="3">
                  <c:v>216.3</c:v>
                </c:pt>
                <c:pt idx="4">
                  <c:v>514.561</c:v>
                </c:pt>
                <c:pt idx="5">
                  <c:v>1102.4897</c:v>
                </c:pt>
              </c:numCache>
            </c:numRef>
          </c: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1"/>
        <c:axId val="804125510"/>
        <c:axId val="38255160"/>
      </c:lineChart>
      <c:lineChart>
        <c:grouping val="standard"/>
        <c:varyColors val="0"/>
        <c:ser>
          <c:idx val="4"/>
          <c:order val="3"/>
          <c:tx>
            <c:strRef>
              <c:f>'[性能测试.xlsx]100% READ'!$A$7</c:f>
              <c:strCache>
                <c:ptCount val="1"/>
                <c:pt idx="0">
                  <c:v>平均吞吐量(op/s)</c:v>
                </c:pt>
              </c:strCache>
            </c:strRef>
          </c:tx>
          <c:spPr>
            <a:ln w="28575" cap="rnd" cmpd="sng">
              <a:solidFill>
                <a:schemeClr val="accent5"/>
              </a:solidFill>
              <a:prstDash val="sysDash"/>
              <a:round/>
            </a:ln>
            <a:effectLst/>
          </c:spPr>
          <c:marker>
            <c:symbol val="none"/>
          </c:marker>
          <c:dLbls>
            <c:delete val="1"/>
          </c:dLbls>
          <c:cat>
            <c:numRef>
              <c:f>'[性能测试.xlsx]100% READ'!$B$3:$G$3</c:f>
              <c:numCache>
                <c:formatCode>General</c:formatCode>
                <c:ptCount val="6"/>
                <c:pt idx="0">
                  <c:v>10</c:v>
                </c:pt>
                <c:pt idx="1">
                  <c:v>20</c:v>
                </c:pt>
                <c:pt idx="2">
                  <c:v>50</c:v>
                </c:pt>
                <c:pt idx="3">
                  <c:v>100</c:v>
                </c:pt>
                <c:pt idx="4">
                  <c:v>200</c:v>
                </c:pt>
                <c:pt idx="5">
                  <c:v>500</c:v>
                </c:pt>
              </c:numCache>
            </c:numRef>
          </c:cat>
          <c:val>
            <c:numRef>
              <c:f>'[性能测试.xlsx]100% READ'!$B$7:$G$7</c:f>
              <c:numCache>
                <c:formatCode>General</c:formatCode>
                <c:ptCount val="6"/>
                <c:pt idx="0">
                  <c:v>352.333</c:v>
                </c:pt>
                <c:pt idx="1">
                  <c:v>424.667</c:v>
                </c:pt>
                <c:pt idx="2">
                  <c:v>451</c:v>
                </c:pt>
                <c:pt idx="3">
                  <c:v>457</c:v>
                </c:pt>
                <c:pt idx="4">
                  <c:v>384</c:v>
                </c:pt>
                <c:pt idx="5">
                  <c:v>434</c:v>
                </c:pt>
              </c:numCache>
            </c:numRef>
          </c: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1"/>
        <c:axId val="936779040"/>
        <c:axId val="204816746"/>
      </c:lineChart>
      <c:catAx>
        <c:axId val="804125510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38255160"/>
        <c:crosses val="autoZero"/>
        <c:auto val="1"/>
        <c:lblAlgn val="ctr"/>
        <c:lblOffset val="100"/>
        <c:noMultiLvlLbl val="0"/>
      </c:catAx>
      <c:valAx>
        <c:axId val="382551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0" vertOverflow="ellipsis" vert="horz" wrap="square" anchor="ctr" anchorCtr="1"/>
              <a:lstStyle/>
              <a:p>
                <a:pPr defTabSz="914400">
                  <a:defRPr lang="zh-CN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altLang="en-US"/>
                  <a:t>毫秒</a:t>
                </a:r>
                <a:endParaRPr lang="en-US" altLang="zh-CN"/>
              </a:p>
            </c:rich>
          </c:tx>
          <c:layout>
            <c:manualLayout>
              <c:xMode val="edge"/>
              <c:yMode val="edge"/>
              <c:x val="0.111849217889026"/>
              <c:y val="0.326646864461076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804125510"/>
        <c:crosses val="autoZero"/>
        <c:crossBetween val="between"/>
      </c:valAx>
      <c:catAx>
        <c:axId val="936779040"/>
        <c:scaling>
          <c:orientation val="minMax"/>
        </c:scaling>
        <c:delete val="1"/>
        <c:axPos val="b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4816746"/>
        <c:crosses val="autoZero"/>
        <c:auto val="1"/>
        <c:lblAlgn val="ctr"/>
        <c:lblOffset val="100"/>
        <c:noMultiLvlLbl val="0"/>
      </c:catAx>
      <c:valAx>
        <c:axId val="204816746"/>
        <c:scaling>
          <c:orientation val="minMax"/>
        </c:scaling>
        <c:delete val="0"/>
        <c:axPos val="r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936779040"/>
        <c:crosses val="max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100% READ</a:t>
            </a:r>
            <a:endParaRPr lang="en-US" altLang="zh-CN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'[性能测试.xlsx]100% READ'!$A$4</c:f>
              <c:strCache>
                <c:ptCount val="1"/>
                <c:pt idx="0">
                  <c:v>95延迟(ms)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numRef>
              <c:f>'[性能测试.xlsx]100% READ'!$B$3:$G$3</c:f>
              <c:numCache>
                <c:formatCode>General</c:formatCode>
                <c:ptCount val="6"/>
                <c:pt idx="0">
                  <c:v>10</c:v>
                </c:pt>
                <c:pt idx="1">
                  <c:v>20</c:v>
                </c:pt>
                <c:pt idx="2">
                  <c:v>50</c:v>
                </c:pt>
                <c:pt idx="3">
                  <c:v>100</c:v>
                </c:pt>
                <c:pt idx="4">
                  <c:v>200</c:v>
                </c:pt>
                <c:pt idx="5">
                  <c:v>500</c:v>
                </c:pt>
              </c:numCache>
            </c:numRef>
          </c:cat>
          <c:val>
            <c:numRef>
              <c:f>'[性能测试.xlsx]100% READ'!$B$4:$G$4</c:f>
              <c:numCache>
                <c:formatCode>General</c:formatCode>
                <c:ptCount val="6"/>
                <c:pt idx="0">
                  <c:v>119.5723</c:v>
                </c:pt>
                <c:pt idx="1">
                  <c:v>187.391</c:v>
                </c:pt>
                <c:pt idx="2">
                  <c:v>369.663</c:v>
                </c:pt>
                <c:pt idx="3">
                  <c:v>765.951</c:v>
                </c:pt>
                <c:pt idx="4">
                  <c:v>1629.865</c:v>
                </c:pt>
                <c:pt idx="5">
                  <c:v>2655.5723</c:v>
                </c:pt>
              </c:numCache>
            </c:numRef>
          </c:val>
          <c:smooth val="1"/>
        </c:ser>
        <c:ser>
          <c:idx val="2"/>
          <c:order val="1"/>
          <c:tx>
            <c:strRef>
              <c:f>'[性能测试.xlsx]100% READ'!$A$5</c:f>
              <c:strCache>
                <c:ptCount val="1"/>
                <c:pt idx="0">
                  <c:v>99延迟(ms)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numRef>
              <c:f>'[性能测试.xlsx]100% READ'!$B$3:$G$3</c:f>
              <c:numCache>
                <c:formatCode>General</c:formatCode>
                <c:ptCount val="6"/>
                <c:pt idx="0">
                  <c:v>10</c:v>
                </c:pt>
                <c:pt idx="1">
                  <c:v>20</c:v>
                </c:pt>
                <c:pt idx="2">
                  <c:v>50</c:v>
                </c:pt>
                <c:pt idx="3">
                  <c:v>100</c:v>
                </c:pt>
                <c:pt idx="4">
                  <c:v>200</c:v>
                </c:pt>
                <c:pt idx="5">
                  <c:v>500</c:v>
                </c:pt>
              </c:numCache>
            </c:numRef>
          </c:cat>
          <c:val>
            <c:numRef>
              <c:f>'[性能测试.xlsx]100% READ'!$B$5:$G$5</c:f>
              <c:numCache>
                <c:formatCode>General</c:formatCode>
                <c:ptCount val="6"/>
                <c:pt idx="0">
                  <c:v>203.56167</c:v>
                </c:pt>
                <c:pt idx="1">
                  <c:v>357.03367</c:v>
                </c:pt>
                <c:pt idx="2">
                  <c:v>572.7563</c:v>
                </c:pt>
                <c:pt idx="3">
                  <c:v>1071.103</c:v>
                </c:pt>
                <c:pt idx="4">
                  <c:v>2061.652333</c:v>
                </c:pt>
                <c:pt idx="5">
                  <c:v>9218.72967</c:v>
                </c:pt>
              </c:numCache>
            </c:numRef>
          </c:val>
          <c:smooth val="1"/>
        </c:ser>
        <c:ser>
          <c:idx val="3"/>
          <c:order val="2"/>
          <c:tx>
            <c:strRef>
              <c:f>'[性能测试.xlsx]100% READ'!$A$6</c:f>
              <c:strCache>
                <c:ptCount val="1"/>
                <c:pt idx="0">
                  <c:v>平均延迟(ms)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numRef>
              <c:f>'[性能测试.xlsx]100% READ'!$B$3:$G$3</c:f>
              <c:numCache>
                <c:formatCode>General</c:formatCode>
                <c:ptCount val="6"/>
                <c:pt idx="0">
                  <c:v>10</c:v>
                </c:pt>
                <c:pt idx="1">
                  <c:v>20</c:v>
                </c:pt>
                <c:pt idx="2">
                  <c:v>50</c:v>
                </c:pt>
                <c:pt idx="3">
                  <c:v>100</c:v>
                </c:pt>
                <c:pt idx="4">
                  <c:v>200</c:v>
                </c:pt>
                <c:pt idx="5">
                  <c:v>500</c:v>
                </c:pt>
              </c:numCache>
            </c:numRef>
          </c:cat>
          <c:val>
            <c:numRef>
              <c:f>'[性能测试.xlsx]100% READ'!$B$6:$G$6</c:f>
              <c:numCache>
                <c:formatCode>General</c:formatCode>
                <c:ptCount val="6"/>
                <c:pt idx="0">
                  <c:v>28.117</c:v>
                </c:pt>
                <c:pt idx="1">
                  <c:v>46.51733</c:v>
                </c:pt>
                <c:pt idx="2">
                  <c:v>109.624</c:v>
                </c:pt>
                <c:pt idx="3">
                  <c:v>216.3</c:v>
                </c:pt>
                <c:pt idx="4">
                  <c:v>514.561</c:v>
                </c:pt>
                <c:pt idx="5">
                  <c:v>1102.4897</c:v>
                </c:pt>
              </c:numCache>
            </c:numRef>
          </c: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1"/>
        <c:axId val="804125510"/>
        <c:axId val="38255160"/>
      </c:lineChart>
      <c:lineChart>
        <c:grouping val="standard"/>
        <c:varyColors val="0"/>
        <c:ser>
          <c:idx val="4"/>
          <c:order val="3"/>
          <c:tx>
            <c:strRef>
              <c:f>'[性能测试.xlsx]100% READ'!$A$7</c:f>
              <c:strCache>
                <c:ptCount val="1"/>
                <c:pt idx="0">
                  <c:v>平均吞吐量(op/s)</c:v>
                </c:pt>
              </c:strCache>
            </c:strRef>
          </c:tx>
          <c:spPr>
            <a:ln w="28575" cap="rnd" cmpd="sng">
              <a:solidFill>
                <a:schemeClr val="accent5"/>
              </a:solidFill>
              <a:prstDash val="sysDash"/>
              <a:round/>
            </a:ln>
            <a:effectLst/>
          </c:spPr>
          <c:marker>
            <c:symbol val="none"/>
          </c:marker>
          <c:dLbls>
            <c:delete val="1"/>
          </c:dLbls>
          <c:cat>
            <c:numRef>
              <c:f>'[性能测试.xlsx]100% READ'!$B$3:$G$3</c:f>
              <c:numCache>
                <c:formatCode>General</c:formatCode>
                <c:ptCount val="6"/>
                <c:pt idx="0">
                  <c:v>10</c:v>
                </c:pt>
                <c:pt idx="1">
                  <c:v>20</c:v>
                </c:pt>
                <c:pt idx="2">
                  <c:v>50</c:v>
                </c:pt>
                <c:pt idx="3">
                  <c:v>100</c:v>
                </c:pt>
                <c:pt idx="4">
                  <c:v>200</c:v>
                </c:pt>
                <c:pt idx="5">
                  <c:v>500</c:v>
                </c:pt>
              </c:numCache>
            </c:numRef>
          </c:cat>
          <c:val>
            <c:numRef>
              <c:f>'[性能测试.xlsx]100% READ'!$B$7:$G$7</c:f>
              <c:numCache>
                <c:formatCode>General</c:formatCode>
                <c:ptCount val="6"/>
                <c:pt idx="0">
                  <c:v>352.333</c:v>
                </c:pt>
                <c:pt idx="1">
                  <c:v>424.667</c:v>
                </c:pt>
                <c:pt idx="2">
                  <c:v>451</c:v>
                </c:pt>
                <c:pt idx="3">
                  <c:v>457</c:v>
                </c:pt>
                <c:pt idx="4">
                  <c:v>384</c:v>
                </c:pt>
                <c:pt idx="5">
                  <c:v>434</c:v>
                </c:pt>
              </c:numCache>
            </c:numRef>
          </c: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1"/>
        <c:axId val="936779040"/>
        <c:axId val="204816746"/>
      </c:lineChart>
      <c:catAx>
        <c:axId val="804125510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38255160"/>
        <c:crosses val="autoZero"/>
        <c:auto val="1"/>
        <c:lblAlgn val="ctr"/>
        <c:lblOffset val="100"/>
        <c:noMultiLvlLbl val="0"/>
      </c:catAx>
      <c:valAx>
        <c:axId val="382551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0" vertOverflow="ellipsis" vert="horz" wrap="square" anchor="ctr" anchorCtr="1"/>
              <a:lstStyle/>
              <a:p>
                <a:pPr defTabSz="914400">
                  <a:defRPr lang="zh-CN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altLang="en-US"/>
                  <a:t>毫秒</a:t>
                </a:r>
                <a:endParaRPr lang="en-US" altLang="zh-CN"/>
              </a:p>
            </c:rich>
          </c:tx>
          <c:layout>
            <c:manualLayout>
              <c:xMode val="edge"/>
              <c:yMode val="edge"/>
              <c:x val="0.111849217889026"/>
              <c:y val="0.326646864461076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804125510"/>
        <c:crosses val="autoZero"/>
        <c:crossBetween val="between"/>
      </c:valAx>
      <c:catAx>
        <c:axId val="936779040"/>
        <c:scaling>
          <c:orientation val="minMax"/>
        </c:scaling>
        <c:delete val="1"/>
        <c:axPos val="b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4816746"/>
        <c:crosses val="autoZero"/>
        <c:auto val="1"/>
        <c:lblAlgn val="ctr"/>
        <c:lblOffset val="100"/>
        <c:noMultiLvlLbl val="0"/>
      </c:catAx>
      <c:valAx>
        <c:axId val="204816746"/>
        <c:scaling>
          <c:orientation val="minMax"/>
        </c:scaling>
        <c:delete val="0"/>
        <c:axPos val="r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936779040"/>
        <c:crosses val="max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altLang="en-US"/>
              <a:t>不同</a:t>
            </a:r>
            <a:r>
              <a:rPr lang="en-US" altLang="zh-CN"/>
              <a:t>regions per node</a:t>
            </a:r>
            <a:r>
              <a:rPr altLang="en-US"/>
              <a:t>下</a:t>
            </a:r>
            <a:r>
              <a:rPr lang="en-US" altLang="zh-CN"/>
              <a:t>READ</a:t>
            </a:r>
            <a:r>
              <a:rPr altLang="en-US"/>
              <a:t>（内存）性能对比</a:t>
            </a:r>
            <a:endParaRPr altLang="en-US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[性能测试2.xlsx]不同region数量读写性能差异!$A$4</c:f>
              <c:strCache>
                <c:ptCount val="1"/>
                <c:pt idx="0">
                  <c:v>95延迟(ms)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strRef>
              <c:f>[性能测试2.xlsx]不同region数量读写性能差异!$B$3:$G$3</c:f>
              <c:strCache>
                <c:ptCount val="6"/>
                <c:pt idx="0">
                  <c:v>不分</c:v>
                </c:pt>
                <c:pt idx="1">
                  <c:v>5</c:v>
                </c:pt>
                <c:pt idx="2">
                  <c:v>10</c:v>
                </c:pt>
                <c:pt idx="3">
                  <c:v>20</c:v>
                </c:pt>
                <c:pt idx="4">
                  <c:v>50</c:v>
                </c:pt>
                <c:pt idx="5">
                  <c:v>100</c:v>
                </c:pt>
              </c:strCache>
            </c:strRef>
          </c:cat>
          <c:val>
            <c:numRef>
              <c:f>[性能测试2.xlsx]不同region数量读写性能差异!$B$4:$G$4</c:f>
              <c:numCache>
                <c:formatCode>General</c:formatCode>
                <c:ptCount val="6"/>
                <c:pt idx="0">
                  <c:v>3.30367</c:v>
                </c:pt>
                <c:pt idx="1">
                  <c:v>1.794</c:v>
                </c:pt>
                <c:pt idx="2">
                  <c:v>2.40433</c:v>
                </c:pt>
                <c:pt idx="3">
                  <c:v>2.30767</c:v>
                </c:pt>
                <c:pt idx="4">
                  <c:v>2.29367</c:v>
                </c:pt>
                <c:pt idx="5">
                  <c:v>2.124</c:v>
                </c:pt>
              </c:numCache>
            </c:numRef>
          </c:val>
          <c:smooth val="1"/>
        </c:ser>
        <c:ser>
          <c:idx val="2"/>
          <c:order val="1"/>
          <c:tx>
            <c:strRef>
              <c:f>[性能测试2.xlsx]不同region数量读写性能差异!$A$5</c:f>
              <c:strCache>
                <c:ptCount val="1"/>
                <c:pt idx="0">
                  <c:v>99延迟(ms)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strRef>
              <c:f>[性能测试2.xlsx]不同region数量读写性能差异!$B$3:$G$3</c:f>
              <c:strCache>
                <c:ptCount val="6"/>
                <c:pt idx="0">
                  <c:v>不分</c:v>
                </c:pt>
                <c:pt idx="1">
                  <c:v>5</c:v>
                </c:pt>
                <c:pt idx="2">
                  <c:v>10</c:v>
                </c:pt>
                <c:pt idx="3">
                  <c:v>20</c:v>
                </c:pt>
                <c:pt idx="4">
                  <c:v>50</c:v>
                </c:pt>
                <c:pt idx="5">
                  <c:v>100</c:v>
                </c:pt>
              </c:strCache>
            </c:strRef>
          </c:cat>
          <c:val>
            <c:numRef>
              <c:f>[性能测试2.xlsx]不同region数量读写性能差异!$B$5:$G$5</c:f>
              <c:numCache>
                <c:formatCode>General</c:formatCode>
                <c:ptCount val="6"/>
                <c:pt idx="0">
                  <c:v>4.537</c:v>
                </c:pt>
                <c:pt idx="1">
                  <c:v>3.7323</c:v>
                </c:pt>
                <c:pt idx="2">
                  <c:v>4.091</c:v>
                </c:pt>
                <c:pt idx="3">
                  <c:v>4.10833</c:v>
                </c:pt>
                <c:pt idx="4">
                  <c:v>3.71833</c:v>
                </c:pt>
                <c:pt idx="5">
                  <c:v>3.96767</c:v>
                </c:pt>
              </c:numCache>
            </c:numRef>
          </c:val>
          <c:smooth val="1"/>
        </c:ser>
        <c:ser>
          <c:idx val="3"/>
          <c:order val="2"/>
          <c:tx>
            <c:strRef>
              <c:f>[性能测试2.xlsx]不同region数量读写性能差异!$A$6</c:f>
              <c:strCache>
                <c:ptCount val="1"/>
                <c:pt idx="0">
                  <c:v>平均延迟(ms)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strRef>
              <c:f>[性能测试2.xlsx]不同region数量读写性能差异!$B$3:$G$3</c:f>
              <c:strCache>
                <c:ptCount val="6"/>
                <c:pt idx="0">
                  <c:v>不分</c:v>
                </c:pt>
                <c:pt idx="1">
                  <c:v>5</c:v>
                </c:pt>
                <c:pt idx="2">
                  <c:v>10</c:v>
                </c:pt>
                <c:pt idx="3">
                  <c:v>20</c:v>
                </c:pt>
                <c:pt idx="4">
                  <c:v>50</c:v>
                </c:pt>
                <c:pt idx="5">
                  <c:v>100</c:v>
                </c:pt>
              </c:strCache>
            </c:strRef>
          </c:cat>
          <c:val>
            <c:numRef>
              <c:f>[性能测试2.xlsx]不同region数量读写性能差异!$B$6:$G$6</c:f>
              <c:numCache>
                <c:formatCode>General</c:formatCode>
                <c:ptCount val="6"/>
                <c:pt idx="0">
                  <c:v>2.22484</c:v>
                </c:pt>
                <c:pt idx="1">
                  <c:v>0.88734</c:v>
                </c:pt>
                <c:pt idx="2">
                  <c:v>1.04919</c:v>
                </c:pt>
                <c:pt idx="3">
                  <c:v>1.03101</c:v>
                </c:pt>
                <c:pt idx="4">
                  <c:v>0.96070998</c:v>
                </c:pt>
                <c:pt idx="5">
                  <c:v>0.967059</c:v>
                </c:pt>
              </c:numCache>
            </c:numRef>
          </c: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1"/>
        <c:axId val="835819620"/>
        <c:axId val="505604903"/>
      </c:lineChart>
      <c:lineChart>
        <c:grouping val="standard"/>
        <c:varyColors val="0"/>
        <c:ser>
          <c:idx val="4"/>
          <c:order val="3"/>
          <c:tx>
            <c:strRef>
              <c:f>[性能测试2.xlsx]不同region数量读写性能差异!$A$7</c:f>
              <c:strCache>
                <c:ptCount val="1"/>
                <c:pt idx="0">
                  <c:v>平均吞吐量(op/s)</c:v>
                </c:pt>
              </c:strCache>
            </c:strRef>
          </c:tx>
          <c:spPr>
            <a:ln w="28575" cap="rnd" cmpd="sng">
              <a:solidFill>
                <a:schemeClr val="accent5"/>
              </a:solidFill>
              <a:prstDash val="sysDash"/>
              <a:round/>
            </a:ln>
            <a:effectLst/>
          </c:spPr>
          <c:marker>
            <c:symbol val="none"/>
          </c:marker>
          <c:dLbls>
            <c:delete val="1"/>
          </c:dLbls>
          <c:cat>
            <c:strRef>
              <c:f>[性能测试2.xlsx]不同region数量读写性能差异!$B$3:$G$3</c:f>
              <c:strCache>
                <c:ptCount val="6"/>
                <c:pt idx="0">
                  <c:v>不分</c:v>
                </c:pt>
                <c:pt idx="1">
                  <c:v>5</c:v>
                </c:pt>
                <c:pt idx="2">
                  <c:v>10</c:v>
                </c:pt>
                <c:pt idx="3">
                  <c:v>20</c:v>
                </c:pt>
                <c:pt idx="4">
                  <c:v>50</c:v>
                </c:pt>
                <c:pt idx="5">
                  <c:v>100</c:v>
                </c:pt>
              </c:strCache>
            </c:strRef>
          </c:cat>
          <c:val>
            <c:numRef>
              <c:f>[性能测试2.xlsx]不同region数量读写性能差异!$B$7:$G$7</c:f>
              <c:numCache>
                <c:formatCode>General</c:formatCode>
                <c:ptCount val="6"/>
                <c:pt idx="0">
                  <c:v>22373.06458</c:v>
                </c:pt>
                <c:pt idx="1">
                  <c:v>55780.07657</c:v>
                </c:pt>
                <c:pt idx="2">
                  <c:v>47245.97296</c:v>
                </c:pt>
                <c:pt idx="3">
                  <c:v>48052.2816</c:v>
                </c:pt>
                <c:pt idx="4">
                  <c:v>51563.28172</c:v>
                </c:pt>
                <c:pt idx="5">
                  <c:v>51211.65513</c:v>
                </c:pt>
              </c:numCache>
            </c:numRef>
          </c: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1"/>
        <c:axId val="465001317"/>
        <c:axId val="420453395"/>
      </c:lineChart>
      <c:catAx>
        <c:axId val="835819620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505604903"/>
        <c:crosses val="autoZero"/>
        <c:auto val="1"/>
        <c:lblAlgn val="ctr"/>
        <c:lblOffset val="100"/>
        <c:noMultiLvlLbl val="0"/>
      </c:catAx>
      <c:valAx>
        <c:axId val="5056049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0" vertOverflow="ellipsis" vert="horz" wrap="square" anchor="ctr" anchorCtr="1"/>
              <a:lstStyle/>
              <a:p>
                <a:pPr defTabSz="914400">
                  <a:defRPr lang="zh-CN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t>毫秒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835819620"/>
        <c:crosses val="autoZero"/>
        <c:crossBetween val="between"/>
      </c:valAx>
      <c:catAx>
        <c:axId val="465001317"/>
        <c:scaling>
          <c:orientation val="minMax"/>
        </c:scaling>
        <c:delete val="1"/>
        <c:axPos val="b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420453395"/>
        <c:crosses val="autoZero"/>
        <c:auto val="1"/>
        <c:lblAlgn val="ctr"/>
        <c:lblOffset val="100"/>
        <c:noMultiLvlLbl val="0"/>
      </c:catAx>
      <c:valAx>
        <c:axId val="420453395"/>
        <c:scaling>
          <c:orientation val="minMax"/>
        </c:scaling>
        <c:delete val="0"/>
        <c:axPos val="r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465001317"/>
        <c:crosses val="max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altLang="en-US"/>
              <a:t>不同</a:t>
            </a:r>
            <a:r>
              <a:rPr lang="en-US" altLang="zh-CN"/>
              <a:t>regions per node</a:t>
            </a:r>
            <a:r>
              <a:rPr altLang="en-US"/>
              <a:t>下</a:t>
            </a:r>
            <a:r>
              <a:rPr lang="en-US" altLang="zh-CN"/>
              <a:t>READ</a:t>
            </a:r>
            <a:r>
              <a:rPr altLang="en-US"/>
              <a:t>（内存）性能对比</a:t>
            </a:r>
            <a:endParaRPr altLang="en-US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[性能测试2.xlsx]不同region数量读写性能差异!$A$4</c:f>
              <c:strCache>
                <c:ptCount val="1"/>
                <c:pt idx="0">
                  <c:v>95延迟(ms)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strRef>
              <c:f>[性能测试2.xlsx]不同region数量读写性能差异!$B$3:$G$3</c:f>
              <c:strCache>
                <c:ptCount val="6"/>
                <c:pt idx="0">
                  <c:v>不分</c:v>
                </c:pt>
                <c:pt idx="1">
                  <c:v>5</c:v>
                </c:pt>
                <c:pt idx="2">
                  <c:v>10</c:v>
                </c:pt>
                <c:pt idx="3">
                  <c:v>20</c:v>
                </c:pt>
                <c:pt idx="4">
                  <c:v>50</c:v>
                </c:pt>
                <c:pt idx="5">
                  <c:v>100</c:v>
                </c:pt>
              </c:strCache>
            </c:strRef>
          </c:cat>
          <c:val>
            <c:numRef>
              <c:f>[性能测试2.xlsx]不同region数量读写性能差异!$B$4:$G$4</c:f>
              <c:numCache>
                <c:formatCode>General</c:formatCode>
                <c:ptCount val="6"/>
                <c:pt idx="0">
                  <c:v>3.30367</c:v>
                </c:pt>
                <c:pt idx="1">
                  <c:v>1.794</c:v>
                </c:pt>
                <c:pt idx="2">
                  <c:v>2.40433</c:v>
                </c:pt>
                <c:pt idx="3">
                  <c:v>2.30767</c:v>
                </c:pt>
                <c:pt idx="4">
                  <c:v>2.29367</c:v>
                </c:pt>
                <c:pt idx="5">
                  <c:v>2.124</c:v>
                </c:pt>
              </c:numCache>
            </c:numRef>
          </c:val>
          <c:smooth val="1"/>
        </c:ser>
        <c:ser>
          <c:idx val="2"/>
          <c:order val="1"/>
          <c:tx>
            <c:strRef>
              <c:f>[性能测试2.xlsx]不同region数量读写性能差异!$A$5</c:f>
              <c:strCache>
                <c:ptCount val="1"/>
                <c:pt idx="0">
                  <c:v>99延迟(ms)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strRef>
              <c:f>[性能测试2.xlsx]不同region数量读写性能差异!$B$3:$G$3</c:f>
              <c:strCache>
                <c:ptCount val="6"/>
                <c:pt idx="0">
                  <c:v>不分</c:v>
                </c:pt>
                <c:pt idx="1">
                  <c:v>5</c:v>
                </c:pt>
                <c:pt idx="2">
                  <c:v>10</c:v>
                </c:pt>
                <c:pt idx="3">
                  <c:v>20</c:v>
                </c:pt>
                <c:pt idx="4">
                  <c:v>50</c:v>
                </c:pt>
                <c:pt idx="5">
                  <c:v>100</c:v>
                </c:pt>
              </c:strCache>
            </c:strRef>
          </c:cat>
          <c:val>
            <c:numRef>
              <c:f>[性能测试2.xlsx]不同region数量读写性能差异!$B$5:$G$5</c:f>
              <c:numCache>
                <c:formatCode>General</c:formatCode>
                <c:ptCount val="6"/>
                <c:pt idx="0">
                  <c:v>4.537</c:v>
                </c:pt>
                <c:pt idx="1">
                  <c:v>3.7323</c:v>
                </c:pt>
                <c:pt idx="2">
                  <c:v>4.091</c:v>
                </c:pt>
                <c:pt idx="3">
                  <c:v>4.10833</c:v>
                </c:pt>
                <c:pt idx="4">
                  <c:v>3.71833</c:v>
                </c:pt>
                <c:pt idx="5">
                  <c:v>3.96767</c:v>
                </c:pt>
              </c:numCache>
            </c:numRef>
          </c:val>
          <c:smooth val="1"/>
        </c:ser>
        <c:ser>
          <c:idx val="3"/>
          <c:order val="2"/>
          <c:tx>
            <c:strRef>
              <c:f>[性能测试2.xlsx]不同region数量读写性能差异!$A$6</c:f>
              <c:strCache>
                <c:ptCount val="1"/>
                <c:pt idx="0">
                  <c:v>平均延迟(ms)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strRef>
              <c:f>[性能测试2.xlsx]不同region数量读写性能差异!$B$3:$G$3</c:f>
              <c:strCache>
                <c:ptCount val="6"/>
                <c:pt idx="0">
                  <c:v>不分</c:v>
                </c:pt>
                <c:pt idx="1">
                  <c:v>5</c:v>
                </c:pt>
                <c:pt idx="2">
                  <c:v>10</c:v>
                </c:pt>
                <c:pt idx="3">
                  <c:v>20</c:v>
                </c:pt>
                <c:pt idx="4">
                  <c:v>50</c:v>
                </c:pt>
                <c:pt idx="5">
                  <c:v>100</c:v>
                </c:pt>
              </c:strCache>
            </c:strRef>
          </c:cat>
          <c:val>
            <c:numRef>
              <c:f>[性能测试2.xlsx]不同region数量读写性能差异!$B$6:$G$6</c:f>
              <c:numCache>
                <c:formatCode>General</c:formatCode>
                <c:ptCount val="6"/>
                <c:pt idx="0">
                  <c:v>2.22484</c:v>
                </c:pt>
                <c:pt idx="1">
                  <c:v>0.88734</c:v>
                </c:pt>
                <c:pt idx="2">
                  <c:v>1.04919</c:v>
                </c:pt>
                <c:pt idx="3">
                  <c:v>1.03101</c:v>
                </c:pt>
                <c:pt idx="4">
                  <c:v>0.96070998</c:v>
                </c:pt>
                <c:pt idx="5">
                  <c:v>0.967059</c:v>
                </c:pt>
              </c:numCache>
            </c:numRef>
          </c: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1"/>
        <c:axId val="835819620"/>
        <c:axId val="505604903"/>
      </c:lineChart>
      <c:lineChart>
        <c:grouping val="standard"/>
        <c:varyColors val="0"/>
        <c:ser>
          <c:idx val="4"/>
          <c:order val="3"/>
          <c:tx>
            <c:strRef>
              <c:f>[性能测试2.xlsx]不同region数量读写性能差异!$A$7</c:f>
              <c:strCache>
                <c:ptCount val="1"/>
                <c:pt idx="0">
                  <c:v>平均吞吐量(op/s)</c:v>
                </c:pt>
              </c:strCache>
            </c:strRef>
          </c:tx>
          <c:spPr>
            <a:ln w="28575" cap="rnd" cmpd="sng">
              <a:solidFill>
                <a:schemeClr val="accent5"/>
              </a:solidFill>
              <a:prstDash val="sysDash"/>
              <a:round/>
            </a:ln>
            <a:effectLst/>
          </c:spPr>
          <c:marker>
            <c:symbol val="none"/>
          </c:marker>
          <c:dLbls>
            <c:delete val="1"/>
          </c:dLbls>
          <c:cat>
            <c:strRef>
              <c:f>[性能测试2.xlsx]不同region数量读写性能差异!$B$3:$G$3</c:f>
              <c:strCache>
                <c:ptCount val="6"/>
                <c:pt idx="0">
                  <c:v>不分</c:v>
                </c:pt>
                <c:pt idx="1">
                  <c:v>5</c:v>
                </c:pt>
                <c:pt idx="2">
                  <c:v>10</c:v>
                </c:pt>
                <c:pt idx="3">
                  <c:v>20</c:v>
                </c:pt>
                <c:pt idx="4">
                  <c:v>50</c:v>
                </c:pt>
                <c:pt idx="5">
                  <c:v>100</c:v>
                </c:pt>
              </c:strCache>
            </c:strRef>
          </c:cat>
          <c:val>
            <c:numRef>
              <c:f>[性能测试2.xlsx]不同region数量读写性能差异!$B$7:$G$7</c:f>
              <c:numCache>
                <c:formatCode>General</c:formatCode>
                <c:ptCount val="6"/>
                <c:pt idx="0">
                  <c:v>22373.06458</c:v>
                </c:pt>
                <c:pt idx="1">
                  <c:v>55780.07657</c:v>
                </c:pt>
                <c:pt idx="2">
                  <c:v>47245.97296</c:v>
                </c:pt>
                <c:pt idx="3">
                  <c:v>48052.2816</c:v>
                </c:pt>
                <c:pt idx="4">
                  <c:v>51563.28172</c:v>
                </c:pt>
                <c:pt idx="5">
                  <c:v>51211.65513</c:v>
                </c:pt>
              </c:numCache>
            </c:numRef>
          </c: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1"/>
        <c:axId val="465001317"/>
        <c:axId val="420453395"/>
      </c:lineChart>
      <c:catAx>
        <c:axId val="835819620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505604903"/>
        <c:crosses val="autoZero"/>
        <c:auto val="1"/>
        <c:lblAlgn val="ctr"/>
        <c:lblOffset val="100"/>
        <c:noMultiLvlLbl val="0"/>
      </c:catAx>
      <c:valAx>
        <c:axId val="5056049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0" vertOverflow="ellipsis" vert="horz" wrap="square" anchor="ctr" anchorCtr="1"/>
              <a:lstStyle/>
              <a:p>
                <a:pPr defTabSz="914400">
                  <a:defRPr lang="zh-CN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t>毫秒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835819620"/>
        <c:crosses val="autoZero"/>
        <c:crossBetween val="between"/>
      </c:valAx>
      <c:catAx>
        <c:axId val="465001317"/>
        <c:scaling>
          <c:orientation val="minMax"/>
        </c:scaling>
        <c:delete val="1"/>
        <c:axPos val="b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420453395"/>
        <c:crosses val="autoZero"/>
        <c:auto val="1"/>
        <c:lblAlgn val="ctr"/>
        <c:lblOffset val="100"/>
        <c:noMultiLvlLbl val="0"/>
      </c:catAx>
      <c:valAx>
        <c:axId val="420453395"/>
        <c:scaling>
          <c:orientation val="minMax"/>
        </c:scaling>
        <c:delete val="0"/>
        <c:axPos val="r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465001317"/>
        <c:crosses val="max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t>不同regions per node下 READ（磁盘）性能对比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[性能测试2.xlsx]不同region数量读写性能差异!$A$31</c:f>
              <c:strCache>
                <c:ptCount val="1"/>
                <c:pt idx="0">
                  <c:v>95延迟(ms)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strRef>
              <c:f>[性能测试2.xlsx]不同region数量读写性能差异!$B$30:$G$30</c:f>
              <c:strCache>
                <c:ptCount val="6"/>
                <c:pt idx="0">
                  <c:v>不分</c:v>
                </c:pt>
                <c:pt idx="1">
                  <c:v>5</c:v>
                </c:pt>
                <c:pt idx="2">
                  <c:v>10</c:v>
                </c:pt>
                <c:pt idx="3">
                  <c:v>20</c:v>
                </c:pt>
                <c:pt idx="4">
                  <c:v>50</c:v>
                </c:pt>
                <c:pt idx="5">
                  <c:v>100</c:v>
                </c:pt>
              </c:strCache>
            </c:strRef>
          </c:cat>
          <c:val>
            <c:numRef>
              <c:f>[性能测试2.xlsx]不同region数量读写性能差异!$B$31:$G$31</c:f>
              <c:numCache>
                <c:formatCode>General</c:formatCode>
                <c:ptCount val="6"/>
                <c:pt idx="0">
                  <c:v>3.29033</c:v>
                </c:pt>
                <c:pt idx="1">
                  <c:v>1.69133</c:v>
                </c:pt>
                <c:pt idx="2">
                  <c:v>2.138</c:v>
                </c:pt>
                <c:pt idx="3">
                  <c:v>2.121</c:v>
                </c:pt>
                <c:pt idx="4">
                  <c:v>2.00033</c:v>
                </c:pt>
                <c:pt idx="5">
                  <c:v>2.01133</c:v>
                </c:pt>
              </c:numCache>
            </c:numRef>
          </c:val>
          <c:smooth val="1"/>
        </c:ser>
        <c:ser>
          <c:idx val="2"/>
          <c:order val="1"/>
          <c:tx>
            <c:strRef>
              <c:f>[性能测试2.xlsx]不同region数量读写性能差异!$A$32</c:f>
              <c:strCache>
                <c:ptCount val="1"/>
                <c:pt idx="0">
                  <c:v>99延迟(ms)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strRef>
              <c:f>[性能测试2.xlsx]不同region数量读写性能差异!$B$30:$G$30</c:f>
              <c:strCache>
                <c:ptCount val="6"/>
                <c:pt idx="0">
                  <c:v>不分</c:v>
                </c:pt>
                <c:pt idx="1">
                  <c:v>5</c:v>
                </c:pt>
                <c:pt idx="2">
                  <c:v>10</c:v>
                </c:pt>
                <c:pt idx="3">
                  <c:v>20</c:v>
                </c:pt>
                <c:pt idx="4">
                  <c:v>50</c:v>
                </c:pt>
                <c:pt idx="5">
                  <c:v>100</c:v>
                </c:pt>
              </c:strCache>
            </c:strRef>
          </c:cat>
          <c:val>
            <c:numRef>
              <c:f>[性能测试2.xlsx]不同region数量读写性能差异!$B$32:$G$32</c:f>
              <c:numCache>
                <c:formatCode>General</c:formatCode>
                <c:ptCount val="6"/>
                <c:pt idx="0">
                  <c:v>88.895</c:v>
                </c:pt>
                <c:pt idx="1">
                  <c:v>9.64433</c:v>
                </c:pt>
                <c:pt idx="2">
                  <c:v>9.67367</c:v>
                </c:pt>
                <c:pt idx="3">
                  <c:v>6.071</c:v>
                </c:pt>
                <c:pt idx="4">
                  <c:v>4.87367</c:v>
                </c:pt>
                <c:pt idx="5">
                  <c:v>4.52567</c:v>
                </c:pt>
              </c:numCache>
            </c:numRef>
          </c:val>
          <c:smooth val="1"/>
        </c:ser>
        <c:ser>
          <c:idx val="3"/>
          <c:order val="2"/>
          <c:tx>
            <c:strRef>
              <c:f>[性能测试2.xlsx]不同region数量读写性能差异!$A$33</c:f>
              <c:strCache>
                <c:ptCount val="1"/>
                <c:pt idx="0">
                  <c:v>平均延迟(ms)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strRef>
              <c:f>[性能测试2.xlsx]不同region数量读写性能差异!$B$30:$G$30</c:f>
              <c:strCache>
                <c:ptCount val="6"/>
                <c:pt idx="0">
                  <c:v>不分</c:v>
                </c:pt>
                <c:pt idx="1">
                  <c:v>5</c:v>
                </c:pt>
                <c:pt idx="2">
                  <c:v>10</c:v>
                </c:pt>
                <c:pt idx="3">
                  <c:v>20</c:v>
                </c:pt>
                <c:pt idx="4">
                  <c:v>50</c:v>
                </c:pt>
                <c:pt idx="5">
                  <c:v>100</c:v>
                </c:pt>
              </c:strCache>
            </c:strRef>
          </c:cat>
          <c:val>
            <c:numRef>
              <c:f>[性能测试2.xlsx]不同region数量读写性能差异!$B$33:$G$33</c:f>
              <c:numCache>
                <c:formatCode>General</c:formatCode>
                <c:ptCount val="6"/>
                <c:pt idx="0">
                  <c:v>9.363747</c:v>
                </c:pt>
                <c:pt idx="1">
                  <c:v>2.19179</c:v>
                </c:pt>
                <c:pt idx="2">
                  <c:v>2.90797</c:v>
                </c:pt>
                <c:pt idx="3">
                  <c:v>2.391568</c:v>
                </c:pt>
                <c:pt idx="4">
                  <c:v>2.1960352</c:v>
                </c:pt>
                <c:pt idx="5">
                  <c:v>0.939846</c:v>
                </c:pt>
              </c:numCache>
            </c:numRef>
          </c: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1"/>
        <c:axId val="549866994"/>
        <c:axId val="41242727"/>
      </c:lineChart>
      <c:lineChart>
        <c:grouping val="standard"/>
        <c:varyColors val="0"/>
        <c:ser>
          <c:idx val="4"/>
          <c:order val="3"/>
          <c:tx>
            <c:strRef>
              <c:f>[性能测试2.xlsx]不同region数量读写性能差异!$A$34</c:f>
              <c:strCache>
                <c:ptCount val="1"/>
                <c:pt idx="0">
                  <c:v>平均吞吐量(op/s)</c:v>
                </c:pt>
              </c:strCache>
            </c:strRef>
          </c:tx>
          <c:spPr>
            <a:ln w="28575" cap="rnd" cmpd="sng">
              <a:solidFill>
                <a:schemeClr val="accent5"/>
              </a:solidFill>
              <a:prstDash val="sysDash"/>
              <a:round/>
            </a:ln>
            <a:effectLst/>
          </c:spPr>
          <c:marker>
            <c:symbol val="none"/>
          </c:marker>
          <c:dLbls>
            <c:delete val="1"/>
          </c:dLbls>
          <c:cat>
            <c:strRef>
              <c:f>[性能测试2.xlsx]不同region数量读写性能差异!$B$30:$G$30</c:f>
              <c:strCache>
                <c:ptCount val="6"/>
                <c:pt idx="0">
                  <c:v>不分</c:v>
                </c:pt>
                <c:pt idx="1">
                  <c:v>5</c:v>
                </c:pt>
                <c:pt idx="2">
                  <c:v>10</c:v>
                </c:pt>
                <c:pt idx="3">
                  <c:v>20</c:v>
                </c:pt>
                <c:pt idx="4">
                  <c:v>50</c:v>
                </c:pt>
                <c:pt idx="5">
                  <c:v>100</c:v>
                </c:pt>
              </c:strCache>
            </c:strRef>
          </c:cat>
          <c:val>
            <c:numRef>
              <c:f>[性能测试2.xlsx]不同region数量读写性能差异!$B$34:$G$34</c:f>
              <c:numCache>
                <c:formatCode>General</c:formatCode>
                <c:ptCount val="6"/>
                <c:pt idx="0">
                  <c:v>5323.29819</c:v>
                </c:pt>
                <c:pt idx="1">
                  <c:v>22513.02553</c:v>
                </c:pt>
                <c:pt idx="2">
                  <c:v>17067.2892</c:v>
                </c:pt>
                <c:pt idx="3">
                  <c:v>20771.00832</c:v>
                </c:pt>
                <c:pt idx="4">
                  <c:v>22575.80035</c:v>
                </c:pt>
                <c:pt idx="5">
                  <c:v>52649.09309</c:v>
                </c:pt>
              </c:numCache>
            </c:numRef>
          </c: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1"/>
        <c:axId val="690883134"/>
        <c:axId val="107782470"/>
      </c:lineChart>
      <c:catAx>
        <c:axId val="54986699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41242727"/>
        <c:crosses val="autoZero"/>
        <c:auto val="1"/>
        <c:lblAlgn val="ctr"/>
        <c:lblOffset val="100"/>
        <c:noMultiLvlLbl val="0"/>
      </c:catAx>
      <c:valAx>
        <c:axId val="4124272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0" vertOverflow="ellipsis" vert="horz" wrap="square" anchor="ctr" anchorCtr="1"/>
              <a:lstStyle/>
              <a:p>
                <a:pPr defTabSz="914400">
                  <a:defRPr lang="zh-CN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t>毫秒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549866994"/>
        <c:crosses val="autoZero"/>
        <c:crossBetween val="between"/>
      </c:valAx>
      <c:catAx>
        <c:axId val="690883134"/>
        <c:scaling>
          <c:orientation val="minMax"/>
        </c:scaling>
        <c:delete val="1"/>
        <c:axPos val="b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07782470"/>
        <c:crosses val="autoZero"/>
        <c:auto val="1"/>
        <c:lblAlgn val="ctr"/>
        <c:lblOffset val="100"/>
        <c:noMultiLvlLbl val="0"/>
      </c:catAx>
      <c:valAx>
        <c:axId val="107782470"/>
        <c:scaling>
          <c:orientation val="minMax"/>
        </c:scaling>
        <c:delete val="0"/>
        <c:axPos val="r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690883134"/>
        <c:crosses val="max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t>不同regions per node下 READ（磁盘）性能对比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[性能测试2.xlsx]不同region数量读写性能差异!$A$31</c:f>
              <c:strCache>
                <c:ptCount val="1"/>
                <c:pt idx="0">
                  <c:v>95延迟(ms)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strRef>
              <c:f>[性能测试2.xlsx]不同region数量读写性能差异!$B$30:$G$30</c:f>
              <c:strCache>
                <c:ptCount val="6"/>
                <c:pt idx="0">
                  <c:v>不分</c:v>
                </c:pt>
                <c:pt idx="1">
                  <c:v>5</c:v>
                </c:pt>
                <c:pt idx="2">
                  <c:v>10</c:v>
                </c:pt>
                <c:pt idx="3">
                  <c:v>20</c:v>
                </c:pt>
                <c:pt idx="4">
                  <c:v>50</c:v>
                </c:pt>
                <c:pt idx="5">
                  <c:v>100</c:v>
                </c:pt>
              </c:strCache>
            </c:strRef>
          </c:cat>
          <c:val>
            <c:numRef>
              <c:f>[性能测试2.xlsx]不同region数量读写性能差异!$B$31:$G$31</c:f>
              <c:numCache>
                <c:formatCode>General</c:formatCode>
                <c:ptCount val="6"/>
                <c:pt idx="0">
                  <c:v>3.29033</c:v>
                </c:pt>
                <c:pt idx="1">
                  <c:v>1.69133</c:v>
                </c:pt>
                <c:pt idx="2">
                  <c:v>2.138</c:v>
                </c:pt>
                <c:pt idx="3">
                  <c:v>2.121</c:v>
                </c:pt>
                <c:pt idx="4">
                  <c:v>2.00033</c:v>
                </c:pt>
                <c:pt idx="5">
                  <c:v>2.01133</c:v>
                </c:pt>
              </c:numCache>
            </c:numRef>
          </c:val>
          <c:smooth val="1"/>
        </c:ser>
        <c:ser>
          <c:idx val="2"/>
          <c:order val="1"/>
          <c:tx>
            <c:strRef>
              <c:f>[性能测试2.xlsx]不同region数量读写性能差异!$A$32</c:f>
              <c:strCache>
                <c:ptCount val="1"/>
                <c:pt idx="0">
                  <c:v>99延迟(ms)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strRef>
              <c:f>[性能测试2.xlsx]不同region数量读写性能差异!$B$30:$G$30</c:f>
              <c:strCache>
                <c:ptCount val="6"/>
                <c:pt idx="0">
                  <c:v>不分</c:v>
                </c:pt>
                <c:pt idx="1">
                  <c:v>5</c:v>
                </c:pt>
                <c:pt idx="2">
                  <c:v>10</c:v>
                </c:pt>
                <c:pt idx="3">
                  <c:v>20</c:v>
                </c:pt>
                <c:pt idx="4">
                  <c:v>50</c:v>
                </c:pt>
                <c:pt idx="5">
                  <c:v>100</c:v>
                </c:pt>
              </c:strCache>
            </c:strRef>
          </c:cat>
          <c:val>
            <c:numRef>
              <c:f>[性能测试2.xlsx]不同region数量读写性能差异!$B$32:$G$32</c:f>
              <c:numCache>
                <c:formatCode>General</c:formatCode>
                <c:ptCount val="6"/>
                <c:pt idx="0">
                  <c:v>88.895</c:v>
                </c:pt>
                <c:pt idx="1">
                  <c:v>9.64433</c:v>
                </c:pt>
                <c:pt idx="2">
                  <c:v>9.67367</c:v>
                </c:pt>
                <c:pt idx="3">
                  <c:v>6.071</c:v>
                </c:pt>
                <c:pt idx="4">
                  <c:v>4.87367</c:v>
                </c:pt>
                <c:pt idx="5">
                  <c:v>4.52567</c:v>
                </c:pt>
              </c:numCache>
            </c:numRef>
          </c:val>
          <c:smooth val="1"/>
        </c:ser>
        <c:ser>
          <c:idx val="3"/>
          <c:order val="2"/>
          <c:tx>
            <c:strRef>
              <c:f>[性能测试2.xlsx]不同region数量读写性能差异!$A$33</c:f>
              <c:strCache>
                <c:ptCount val="1"/>
                <c:pt idx="0">
                  <c:v>平均延迟(ms)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strRef>
              <c:f>[性能测试2.xlsx]不同region数量读写性能差异!$B$30:$G$30</c:f>
              <c:strCache>
                <c:ptCount val="6"/>
                <c:pt idx="0">
                  <c:v>不分</c:v>
                </c:pt>
                <c:pt idx="1">
                  <c:v>5</c:v>
                </c:pt>
                <c:pt idx="2">
                  <c:v>10</c:v>
                </c:pt>
                <c:pt idx="3">
                  <c:v>20</c:v>
                </c:pt>
                <c:pt idx="4">
                  <c:v>50</c:v>
                </c:pt>
                <c:pt idx="5">
                  <c:v>100</c:v>
                </c:pt>
              </c:strCache>
            </c:strRef>
          </c:cat>
          <c:val>
            <c:numRef>
              <c:f>[性能测试2.xlsx]不同region数量读写性能差异!$B$33:$G$33</c:f>
              <c:numCache>
                <c:formatCode>General</c:formatCode>
                <c:ptCount val="6"/>
                <c:pt idx="0">
                  <c:v>9.363747</c:v>
                </c:pt>
                <c:pt idx="1">
                  <c:v>2.19179</c:v>
                </c:pt>
                <c:pt idx="2">
                  <c:v>2.90797</c:v>
                </c:pt>
                <c:pt idx="3">
                  <c:v>2.391568</c:v>
                </c:pt>
                <c:pt idx="4">
                  <c:v>2.1960352</c:v>
                </c:pt>
                <c:pt idx="5">
                  <c:v>0.939846</c:v>
                </c:pt>
              </c:numCache>
            </c:numRef>
          </c: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1"/>
        <c:axId val="549866994"/>
        <c:axId val="41242727"/>
      </c:lineChart>
      <c:lineChart>
        <c:grouping val="standard"/>
        <c:varyColors val="0"/>
        <c:ser>
          <c:idx val="4"/>
          <c:order val="3"/>
          <c:tx>
            <c:strRef>
              <c:f>[性能测试2.xlsx]不同region数量读写性能差异!$A$34</c:f>
              <c:strCache>
                <c:ptCount val="1"/>
                <c:pt idx="0">
                  <c:v>平均吞吐量(op/s)</c:v>
                </c:pt>
              </c:strCache>
            </c:strRef>
          </c:tx>
          <c:spPr>
            <a:ln w="28575" cap="rnd" cmpd="sng">
              <a:solidFill>
                <a:schemeClr val="accent5"/>
              </a:solidFill>
              <a:prstDash val="sysDash"/>
              <a:round/>
            </a:ln>
            <a:effectLst/>
          </c:spPr>
          <c:marker>
            <c:symbol val="none"/>
          </c:marker>
          <c:dLbls>
            <c:delete val="1"/>
          </c:dLbls>
          <c:cat>
            <c:strRef>
              <c:f>[性能测试2.xlsx]不同region数量读写性能差异!$B$30:$G$30</c:f>
              <c:strCache>
                <c:ptCount val="6"/>
                <c:pt idx="0">
                  <c:v>不分</c:v>
                </c:pt>
                <c:pt idx="1">
                  <c:v>5</c:v>
                </c:pt>
                <c:pt idx="2">
                  <c:v>10</c:v>
                </c:pt>
                <c:pt idx="3">
                  <c:v>20</c:v>
                </c:pt>
                <c:pt idx="4">
                  <c:v>50</c:v>
                </c:pt>
                <c:pt idx="5">
                  <c:v>100</c:v>
                </c:pt>
              </c:strCache>
            </c:strRef>
          </c:cat>
          <c:val>
            <c:numRef>
              <c:f>[性能测试2.xlsx]不同region数量读写性能差异!$B$34:$G$34</c:f>
              <c:numCache>
                <c:formatCode>General</c:formatCode>
                <c:ptCount val="6"/>
                <c:pt idx="0">
                  <c:v>5323.29819</c:v>
                </c:pt>
                <c:pt idx="1">
                  <c:v>22513.02553</c:v>
                </c:pt>
                <c:pt idx="2">
                  <c:v>17067.2892</c:v>
                </c:pt>
                <c:pt idx="3">
                  <c:v>20771.00832</c:v>
                </c:pt>
                <c:pt idx="4">
                  <c:v>22575.80035</c:v>
                </c:pt>
                <c:pt idx="5">
                  <c:v>52649.09309</c:v>
                </c:pt>
              </c:numCache>
            </c:numRef>
          </c: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1"/>
        <c:axId val="690883134"/>
        <c:axId val="107782470"/>
      </c:lineChart>
      <c:catAx>
        <c:axId val="54986699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41242727"/>
        <c:crosses val="autoZero"/>
        <c:auto val="1"/>
        <c:lblAlgn val="ctr"/>
        <c:lblOffset val="100"/>
        <c:noMultiLvlLbl val="0"/>
      </c:catAx>
      <c:valAx>
        <c:axId val="4124272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0" vertOverflow="ellipsis" vert="horz" wrap="square" anchor="ctr" anchorCtr="1"/>
              <a:lstStyle/>
              <a:p>
                <a:pPr defTabSz="914400">
                  <a:defRPr lang="zh-CN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t>毫秒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549866994"/>
        <c:crosses val="autoZero"/>
        <c:crossBetween val="between"/>
      </c:valAx>
      <c:catAx>
        <c:axId val="690883134"/>
        <c:scaling>
          <c:orientation val="minMax"/>
        </c:scaling>
        <c:delete val="1"/>
        <c:axPos val="b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07782470"/>
        <c:crosses val="autoZero"/>
        <c:auto val="1"/>
        <c:lblAlgn val="ctr"/>
        <c:lblOffset val="100"/>
        <c:noMultiLvlLbl val="0"/>
      </c:catAx>
      <c:valAx>
        <c:axId val="107782470"/>
        <c:scaling>
          <c:orientation val="minMax"/>
        </c:scaling>
        <c:delete val="0"/>
        <c:axPos val="r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690883134"/>
        <c:crosses val="max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4C9049-8358-49C4-A21D-241D603A2E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2046FE-1D81-41B4-92E7-9AE57C4139C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4D9959D1-402D-4804-900D-A09921BCDCFE}" type="datetimeFigureOut">
              <a:rPr lang="zh-CN" altLang="en-US"/>
            </a:fld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460464F6-C1B2-4B1A-9DBA-5E255D44742A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dirty="0" smtClean="0"/>
              <a:t>客户直接感知的产品质量；客户非直接感知、对生产力有影响的代码质量；持续集成中及其重要的一道保险。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0464F6-C1B2-4B1A-9DBA-5E255D44742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0464F6-C1B2-4B1A-9DBA-5E255D44742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0464F6-C1B2-4B1A-9DBA-5E255D44742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0464F6-C1B2-4B1A-9DBA-5E255D44742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0464F6-C1B2-4B1A-9DBA-5E255D44742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0464F6-C1B2-4B1A-9DBA-5E255D44742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-8376" y="0"/>
            <a:ext cx="9151247" cy="4653136"/>
          </a:xfrm>
          <a:prstGeom prst="rect">
            <a:avLst/>
          </a:prstGeom>
          <a:solidFill>
            <a:srgbClr val="2E6E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843808" y="1628800"/>
            <a:ext cx="5760640" cy="1470025"/>
          </a:xfrm>
        </p:spPr>
        <p:txBody>
          <a:bodyPr/>
          <a:lstStyle>
            <a:lvl1pPr>
              <a:defRPr b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843808" y="3356992"/>
            <a:ext cx="5824736" cy="86409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pic>
        <p:nvPicPr>
          <p:cNvPr id="5" name="Picture 3" descr="D:\21 公司产品\02 网优之家\02 产品宣传\未标题-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392328"/>
            <a:ext cx="2232248" cy="2053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D:\01 公司管理\公司LOGO标准件\logo1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6093296"/>
            <a:ext cx="1285245" cy="423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196975"/>
            <a:ext cx="8229600" cy="52038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219075"/>
            <a:ext cx="2171700" cy="61817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219075"/>
            <a:ext cx="6362700" cy="6181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19075"/>
            <a:ext cx="7681913" cy="5111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196975"/>
            <a:ext cx="8229600" cy="5203825"/>
          </a:xfrm>
          <a:prstGeom prst="rect">
            <a:avLst/>
          </a:prstGeom>
        </p:spPr>
        <p:txBody>
          <a:bodyPr/>
          <a:lstStyle/>
          <a:p>
            <a:pPr lvl="0"/>
            <a:endParaRPr lang="zh-CN" altLang="en-US" noProof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19075"/>
            <a:ext cx="7681913" cy="5111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196975"/>
            <a:ext cx="4038600" cy="52038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96975"/>
            <a:ext cx="4038600" cy="52038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模板-01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6987"/>
            <a:ext cx="9144000" cy="6858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日期占位符 4"/>
          <p:cNvSpPr>
            <a:spLocks noGrp="1"/>
          </p:cNvSpPr>
          <p:nvPr>
            <p:ph type="dt" sz="quarter" idx="10"/>
          </p:nvPr>
        </p:nvSpPr>
        <p:spPr bwMode="auto">
          <a:xfrm>
            <a:off x="107950" y="6488116"/>
            <a:ext cx="2160588" cy="325437"/>
          </a:xfrm>
          <a:prstGeom prst="rect">
            <a:avLst/>
          </a:prstGeom>
          <a:ln>
            <a:miter lim="800000"/>
          </a:ln>
        </p:spPr>
        <p:txBody>
          <a:bodyPr wrap="square" numCol="1" anchorCtr="0" compatLnSpc="1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9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r>
              <a:rPr lang="zh-TW" altLang="zh-CN" dirty="0"/>
              <a:t>中</a:t>
            </a:r>
            <a:r>
              <a:rPr lang="zh-TW" altLang="en-US" dirty="0"/>
              <a:t>国</a:t>
            </a:r>
            <a:r>
              <a:rPr lang="zh-CN" altLang="en-US" dirty="0"/>
              <a:t>移动贵州公司   李志成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 userDrawn="1"/>
        </p:nvSpPr>
        <p:spPr bwMode="auto">
          <a:xfrm>
            <a:off x="147638" y="0"/>
            <a:ext cx="7534275" cy="803275"/>
          </a:xfrm>
          <a:prstGeom prst="rect">
            <a:avLst/>
          </a:prstGeom>
          <a:noFill/>
          <a:ln>
            <a:noFill/>
          </a:ln>
        </p:spPr>
        <p:txBody>
          <a:bodyPr lIns="1800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800" b="1">
                <a:solidFill>
                  <a:srgbClr val="0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单击此处编辑母版标题样式</a:t>
            </a:r>
            <a:endParaRPr lang="zh-CN" altLang="en-US" sz="2800" b="1">
              <a:solidFill>
                <a:srgbClr val="00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975"/>
            <a:ext cx="8229600" cy="5203825"/>
          </a:xfrm>
          <a:prstGeom prst="rect">
            <a:avLst/>
          </a:prstGeom>
        </p:spPr>
        <p:txBody>
          <a:bodyPr/>
          <a:lstStyle>
            <a:lvl2pPr>
              <a:defRPr sz="2400">
                <a:latin typeface="+mj-lt"/>
                <a:ea typeface="+mj-lt"/>
              </a:defRPr>
            </a:lvl2pPr>
            <a:lvl3pPr>
              <a:defRPr sz="2000">
                <a:latin typeface="+mj-lt"/>
                <a:ea typeface="+mj-lt"/>
              </a:defRPr>
            </a:lvl3pPr>
            <a:lvl4pPr>
              <a:defRPr sz="1800">
                <a:latin typeface="+mj-lt"/>
                <a:ea typeface="+mj-lt"/>
              </a:defRPr>
            </a:lvl4pPr>
            <a:lvl5pPr>
              <a:defRPr sz="1600">
                <a:latin typeface="+mj-lt"/>
                <a:ea typeface="+mj-lt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 userDrawn="1"/>
        </p:nvSpPr>
        <p:spPr bwMode="auto">
          <a:xfrm>
            <a:off x="147638" y="0"/>
            <a:ext cx="7534275" cy="803275"/>
          </a:xfrm>
          <a:prstGeom prst="rect">
            <a:avLst/>
          </a:prstGeom>
          <a:noFill/>
          <a:ln>
            <a:noFill/>
          </a:ln>
        </p:spPr>
        <p:txBody>
          <a:bodyPr lIns="1800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800" b="1">
                <a:solidFill>
                  <a:srgbClr val="0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单击此处编辑母版标题样式</a:t>
            </a:r>
            <a:endParaRPr lang="zh-CN" altLang="en-US" sz="2800" b="1">
              <a:solidFill>
                <a:srgbClr val="00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196975"/>
            <a:ext cx="4038600" cy="52038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96975"/>
            <a:ext cx="4038600" cy="52038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8281" y="1"/>
            <a:ext cx="7533632" cy="803188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8281" y="1"/>
            <a:ext cx="7533632" cy="803188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image" Target="../media/image2.png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7638" y="0"/>
            <a:ext cx="7534275" cy="80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80000" tIns="45720" rIns="91440" bIns="45720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152400" y="731838"/>
            <a:ext cx="8839200" cy="76200"/>
          </a:xfrm>
          <a:prstGeom prst="rect">
            <a:avLst/>
          </a:prstGeom>
          <a:gradFill rotWithShape="0">
            <a:gsLst>
              <a:gs pos="0">
                <a:srgbClr val="0000CC">
                  <a:alpha val="65999"/>
                </a:srgbClr>
              </a:gs>
              <a:gs pos="100000">
                <a:srgbClr val="FF0066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kumimoji="1" lang="en-US" altLang="zh-CN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5" name="Picture 2" descr="D:\01 公司管理\公司LOGO标准件\logo1.png"/>
          <p:cNvPicPr>
            <a:picLocks noChangeAspect="1" noChangeArrowheads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190001"/>
            <a:ext cx="1285245" cy="423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/>
          <p:cNvSpPr txBox="1"/>
          <p:nvPr userDrawn="1"/>
        </p:nvSpPr>
        <p:spPr>
          <a:xfrm>
            <a:off x="6921152" y="6594535"/>
            <a:ext cx="2259360" cy="3046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深圳市名通科技股份有限公司</a:t>
            </a:r>
            <a:endParaRPr lang="zh-CN" altLang="en-US" sz="1200" b="1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黑体" panose="02010609060101010101" pitchFamily="2" charset="-122"/>
          <a:ea typeface="黑体" panose="02010609060101010101" pitchFamily="2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黑体" panose="02010609060101010101" pitchFamily="2" charset="-122"/>
          <a:ea typeface="黑体" panose="0201060906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黑体" panose="02010609060101010101" pitchFamily="2" charset="-122"/>
          <a:ea typeface="黑体" panose="0201060906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黑体" panose="02010609060101010101" pitchFamily="2" charset="-122"/>
          <a:ea typeface="黑体" panose="0201060906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黑体" panose="02010609060101010101" pitchFamily="2" charset="-122"/>
          <a:ea typeface="黑体" panose="0201060906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华文细黑" panose="02010600040101010101" pitchFamily="2" charset="-122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华文细黑" panose="02010600040101010101" pitchFamily="2" charset="-122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华文细黑" panose="02010600040101010101" pitchFamily="2" charset="-122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华文细黑" panose="02010600040101010101" pitchFamily="2" charset="-122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lnSpc>
          <a:spcPct val="125000"/>
        </a:lnSpc>
        <a:spcBef>
          <a:spcPct val="10000"/>
        </a:spcBef>
        <a:spcAft>
          <a:spcPct val="0"/>
        </a:spcAft>
        <a:buClr>
          <a:srgbClr val="FF6600"/>
        </a:buClr>
        <a:buFont typeface="Wingdings" panose="05000000000000000000" pitchFamily="2" charset="2"/>
        <a:buChar char="p"/>
        <a:defRPr sz="2400" b="1">
          <a:solidFill>
            <a:schemeClr val="tx1"/>
          </a:solidFill>
          <a:latin typeface="华文细黑" panose="02010600040101010101" pitchFamily="2" charset="-122"/>
          <a:ea typeface="华文细黑" panose="02010600040101010101" pitchFamily="2" charset="-122"/>
          <a:cs typeface="+mn-cs"/>
        </a:defRPr>
      </a:lvl1pPr>
      <a:lvl2pPr marL="742950" indent="-285750" algn="l" rtl="0" eaLnBrk="0" fontAlgn="base" hangingPunct="0">
        <a:lnSpc>
          <a:spcPct val="125000"/>
        </a:lnSpc>
        <a:spcBef>
          <a:spcPct val="10000"/>
        </a:spcBef>
        <a:spcAft>
          <a:spcPct val="0"/>
        </a:spcAft>
        <a:buClr>
          <a:srgbClr val="FF6600"/>
        </a:buClr>
        <a:buFont typeface="Wingdings" panose="05000000000000000000" pitchFamily="2" charset="2"/>
        <a:buChar char="n"/>
        <a:defRPr sz="2800">
          <a:solidFill>
            <a:schemeClr val="tx1"/>
          </a:solidFill>
          <a:latin typeface="华文细黑" panose="02010600040101010101" pitchFamily="2" charset="-122"/>
          <a:ea typeface="华文细黑" panose="02010600040101010101" pitchFamily="2" charset="-122"/>
        </a:defRPr>
      </a:lvl2pPr>
      <a:lvl3pPr marL="1143000" indent="-228600" algn="l" rtl="0" eaLnBrk="0" fontAlgn="base" hangingPunct="0">
        <a:lnSpc>
          <a:spcPct val="125000"/>
        </a:lnSpc>
        <a:spcBef>
          <a:spcPct val="10000"/>
        </a:spcBef>
        <a:spcAft>
          <a:spcPct val="0"/>
        </a:spcAft>
        <a:buClr>
          <a:srgbClr val="FF6600"/>
        </a:buClr>
        <a:buFont typeface="Wingdings" panose="05000000000000000000" pitchFamily="2" charset="2"/>
        <a:buChar char="l"/>
        <a:defRPr sz="1600">
          <a:solidFill>
            <a:schemeClr val="tx1"/>
          </a:solidFill>
          <a:latin typeface="华文细黑" panose="02010600040101010101" pitchFamily="2" charset="-122"/>
          <a:ea typeface="华文细黑" panose="02010600040101010101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chart" Target="../charts/char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chart" Target="../charts/char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1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3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chart" Target="../charts/char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chart" Target="../charts/char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chart" Target="../charts/char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chart" Target="../charts/chart8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45.png"/><Relationship Id="rId1" Type="http://schemas.openxmlformats.org/officeDocument/2006/relationships/image" Target="../media/image4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47.png"/><Relationship Id="rId1" Type="http://schemas.openxmlformats.org/officeDocument/2006/relationships/image" Target="../media/image4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49.png"/><Relationship Id="rId1" Type="http://schemas.openxmlformats.org/officeDocument/2006/relationships/image" Target="../media/image48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50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chart" Target="../charts/chart2.xml"/><Relationship Id="rId1" Type="http://schemas.openxmlformats.org/officeDocument/2006/relationships/chart" Target="../charts/char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hyperlink" Target="https://hdrhistogram.github.io/HdrHistogram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.png"/><Relationship Id="rId8" Type="http://schemas.openxmlformats.org/officeDocument/2006/relationships/image" Target="../media/image10.jpeg"/><Relationship Id="rId7" Type="http://schemas.openxmlformats.org/officeDocument/2006/relationships/image" Target="../media/image9.png"/><Relationship Id="rId6" Type="http://schemas.openxmlformats.org/officeDocument/2006/relationships/image" Target="../media/image8.png"/><Relationship Id="rId5" Type="http://schemas.openxmlformats.org/officeDocument/2006/relationships/image" Target="../media/image1.svg"/><Relationship Id="rId40" Type="http://schemas.openxmlformats.org/officeDocument/2006/relationships/slideLayout" Target="../slideLayouts/slideLayout3.xml"/><Relationship Id="rId4" Type="http://schemas.openxmlformats.org/officeDocument/2006/relationships/image" Target="../media/image7.png"/><Relationship Id="rId39" Type="http://schemas.openxmlformats.org/officeDocument/2006/relationships/image" Target="../media/image38.png"/><Relationship Id="rId38" Type="http://schemas.openxmlformats.org/officeDocument/2006/relationships/image" Target="../media/image37.png"/><Relationship Id="rId37" Type="http://schemas.openxmlformats.org/officeDocument/2006/relationships/image" Target="../media/image36.jpeg"/><Relationship Id="rId36" Type="http://schemas.openxmlformats.org/officeDocument/2006/relationships/image" Target="../media/image35.png"/><Relationship Id="rId35" Type="http://schemas.openxmlformats.org/officeDocument/2006/relationships/image" Target="../media/image34.png"/><Relationship Id="rId34" Type="http://schemas.openxmlformats.org/officeDocument/2006/relationships/image" Target="../media/image33.png"/><Relationship Id="rId33" Type="http://schemas.openxmlformats.org/officeDocument/2006/relationships/image" Target="../media/image32.jpeg"/><Relationship Id="rId32" Type="http://schemas.openxmlformats.org/officeDocument/2006/relationships/image" Target="../media/image31.png"/><Relationship Id="rId31" Type="http://schemas.openxmlformats.org/officeDocument/2006/relationships/image" Target="../media/image30.png"/><Relationship Id="rId30" Type="http://schemas.openxmlformats.org/officeDocument/2006/relationships/image" Target="../media/image29.png"/><Relationship Id="rId3" Type="http://schemas.openxmlformats.org/officeDocument/2006/relationships/image" Target="../media/image6.png"/><Relationship Id="rId29" Type="http://schemas.openxmlformats.org/officeDocument/2006/relationships/image" Target="../media/image28.png"/><Relationship Id="rId28" Type="http://schemas.openxmlformats.org/officeDocument/2006/relationships/image" Target="../media/image27.png"/><Relationship Id="rId27" Type="http://schemas.openxmlformats.org/officeDocument/2006/relationships/image" Target="../media/image26.png"/><Relationship Id="rId26" Type="http://schemas.openxmlformats.org/officeDocument/2006/relationships/image" Target="../media/image25.jpeg"/><Relationship Id="rId25" Type="http://schemas.openxmlformats.org/officeDocument/2006/relationships/image" Target="../media/image24.png"/><Relationship Id="rId24" Type="http://schemas.openxmlformats.org/officeDocument/2006/relationships/image" Target="../media/image4.svg"/><Relationship Id="rId23" Type="http://schemas.openxmlformats.org/officeDocument/2006/relationships/image" Target="../media/image23.png"/><Relationship Id="rId22" Type="http://schemas.openxmlformats.org/officeDocument/2006/relationships/image" Target="../media/image22.png"/><Relationship Id="rId21" Type="http://schemas.openxmlformats.org/officeDocument/2006/relationships/image" Target="../media/image21.jpeg"/><Relationship Id="rId20" Type="http://schemas.openxmlformats.org/officeDocument/2006/relationships/image" Target="../media/image20.png"/><Relationship Id="rId2" Type="http://schemas.openxmlformats.org/officeDocument/2006/relationships/image" Target="../media/image5.png"/><Relationship Id="rId19" Type="http://schemas.openxmlformats.org/officeDocument/2006/relationships/image" Target="../media/image3.svg"/><Relationship Id="rId18" Type="http://schemas.openxmlformats.org/officeDocument/2006/relationships/image" Target="../media/image19.png"/><Relationship Id="rId17" Type="http://schemas.openxmlformats.org/officeDocument/2006/relationships/image" Target="../media/image18.png"/><Relationship Id="rId16" Type="http://schemas.openxmlformats.org/officeDocument/2006/relationships/image" Target="../media/image17.png"/><Relationship Id="rId15" Type="http://schemas.openxmlformats.org/officeDocument/2006/relationships/image" Target="../media/image16.png"/><Relationship Id="rId14" Type="http://schemas.openxmlformats.org/officeDocument/2006/relationships/image" Target="../media/image15.png"/><Relationship Id="rId13" Type="http://schemas.openxmlformats.org/officeDocument/2006/relationships/image" Target="../media/image14.png"/><Relationship Id="rId12" Type="http://schemas.openxmlformats.org/officeDocument/2006/relationships/image" Target="../media/image13.png"/><Relationship Id="rId11" Type="http://schemas.openxmlformats.org/officeDocument/2006/relationships/image" Target="../media/image12.png"/><Relationship Id="rId10" Type="http://schemas.openxmlformats.org/officeDocument/2006/relationships/image" Target="../media/image2.svg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41754" y="1700808"/>
            <a:ext cx="6222734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YCSB</a:t>
            </a:r>
            <a:r>
              <a:rPr lang="zh-CN" altLang="en-US" sz="4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入门</a:t>
            </a:r>
            <a:endParaRPr lang="zh-CN" altLang="en-US" sz="44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940152" y="4293096"/>
            <a:ext cx="3282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深圳市名通科技股份有限公司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940152" y="3857326"/>
            <a:ext cx="2304256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2021.3    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张敏坷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基本使用</a:t>
            </a:r>
            <a:r>
              <a:rPr lang="en-US" altLang="zh-CN" dirty="0" smtClean="0"/>
              <a:t>/</a:t>
            </a:r>
            <a:r>
              <a:rPr lang="zh-CN" altLang="en-US" dirty="0" smtClean="0"/>
              <a:t>步骤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YCSB</a:t>
            </a:r>
            <a:endParaRPr lang="en-US" altLang="zh-CN" dirty="0" smtClean="0"/>
          </a:p>
          <a:p>
            <a:pPr lvl="1"/>
            <a:r>
              <a:rPr lang="zh-CN" altLang="en-US" dirty="0"/>
              <a:t>第一步，加载数据</a:t>
            </a:r>
            <a:endParaRPr lang="zh-CN" altLang="en-US" dirty="0"/>
          </a:p>
          <a:p>
            <a:pPr lvl="2"/>
            <a:r>
              <a:rPr lang="en-US" altLang="zh-CN" dirty="0"/>
              <a:t>bin/ycsb </a:t>
            </a:r>
            <a:r>
              <a:rPr lang="en-US" b="1" kern="1200">
                <a:solidFill>
                  <a:srgbClr val="0073BF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rPr>
              <a:t>load</a:t>
            </a:r>
            <a:r>
              <a:rPr lang="en-US" altLang="zh-CN" b="1" dirty="0">
                <a:solidFill>
                  <a:srgbClr val="0070C0"/>
                </a:solidFill>
              </a:rPr>
              <a:t> </a:t>
            </a:r>
            <a:r>
              <a:rPr lang="en-US" kern="1200">
                <a:solidFill>
                  <a:srgbClr val="C57633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rPr>
              <a:t>basic</a:t>
            </a:r>
            <a:r>
              <a:rPr lang="en-US" altLang="zh-CN" dirty="0"/>
              <a:t> </a:t>
            </a:r>
            <a:r>
              <a:rPr lang="en-US" b="1" kern="1200">
                <a:solidFill>
                  <a:srgbClr val="B309A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rPr>
              <a:t>-p</a:t>
            </a:r>
            <a:r>
              <a:rPr lang="en-US" altLang="zh-CN" dirty="0"/>
              <a:t> recordcount=1000 </a:t>
            </a:r>
            <a:r>
              <a:rPr lang="en-US" b="1" kern="1200">
                <a:solidFill>
                  <a:srgbClr val="B309A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rPr>
              <a:t>-</a:t>
            </a:r>
            <a:r>
              <a:rPr lang="en-US" b="1" kern="1200">
                <a:solidFill>
                  <a:srgbClr val="B309A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rPr>
              <a:t>p</a:t>
            </a:r>
            <a:r>
              <a:rPr lang="en-US" altLang="zh-CN" dirty="0"/>
              <a:t>  workload=site.ycsb.workloads.CoreWorkload</a:t>
            </a:r>
            <a:endParaRPr lang="en-US" altLang="zh-CN" dirty="0"/>
          </a:p>
          <a:p>
            <a:pPr lvl="2"/>
            <a:r>
              <a:rPr lang="zh-CN" altLang="en-US" dirty="0"/>
              <a:t>或者 </a:t>
            </a:r>
            <a:r>
              <a:rPr lang="en-US" altLang="zh-CN" dirty="0"/>
              <a:t>bin/ycsb</a:t>
            </a:r>
            <a:r>
              <a:rPr lang="en-US" b="1" kern="1200">
                <a:solidFill>
                  <a:srgbClr val="0073BF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rPr>
              <a:t> load </a:t>
            </a:r>
            <a:r>
              <a:rPr lang="en-US" kern="1200">
                <a:solidFill>
                  <a:srgbClr val="C57633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rPr>
              <a:t>basic</a:t>
            </a:r>
            <a:r>
              <a:rPr lang="en-US" b="1" kern="1200">
                <a:solidFill>
                  <a:srgbClr val="B309A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rPr>
              <a:t> -P</a:t>
            </a:r>
            <a:r>
              <a:rPr lang="en-US" altLang="zh-CN" dirty="0"/>
              <a:t> workloads/workloada</a:t>
            </a:r>
            <a:endParaRPr lang="zh-CN" altLang="en-US" dirty="0"/>
          </a:p>
          <a:p>
            <a:pPr lvl="1"/>
            <a:r>
              <a:rPr lang="zh-CN" altLang="en-US" dirty="0"/>
              <a:t>第二步，运行测试</a:t>
            </a:r>
            <a:endParaRPr lang="zh-CN" altLang="en-US" dirty="0"/>
          </a:p>
          <a:p>
            <a:pPr lvl="2"/>
            <a:r>
              <a:rPr lang="en-US" altLang="zh-CN" sz="2000" dirty="0"/>
              <a:t>bin/ycsb </a:t>
            </a:r>
            <a:r>
              <a:rPr lang="en-US" sz="2000" b="1" kern="1200">
                <a:solidFill>
                  <a:srgbClr val="0073BF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rPr>
              <a:t>run</a:t>
            </a:r>
            <a:r>
              <a:rPr lang="en-US" altLang="zh-CN" sz="2000" b="1" dirty="0">
                <a:solidFill>
                  <a:srgbClr val="0070C0"/>
                </a:solidFill>
              </a:rPr>
              <a:t> </a:t>
            </a:r>
            <a:r>
              <a:rPr lang="en-US" sz="2000" kern="1200">
                <a:solidFill>
                  <a:srgbClr val="C57633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rPr>
              <a:t>basic</a:t>
            </a:r>
            <a:r>
              <a:rPr lang="en-US" altLang="zh-CN" sz="2000" dirty="0"/>
              <a:t> </a:t>
            </a:r>
            <a:r>
              <a:rPr lang="en-US" altLang="zh-CN" dirty="0">
                <a:sym typeface="+mn-ea"/>
              </a:rPr>
              <a:t> </a:t>
            </a:r>
            <a:r>
              <a:rPr lang="en-US" b="1" kern="1200">
                <a:solidFill>
                  <a:srgbClr val="B309A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cs"/>
                <a:sym typeface="+mn-ea"/>
              </a:rPr>
              <a:t>-p</a:t>
            </a:r>
            <a:r>
              <a:rPr lang="en-US" altLang="zh-CN" dirty="0">
                <a:sym typeface="+mn-ea"/>
              </a:rPr>
              <a:t> recordcount=1000 </a:t>
            </a:r>
            <a:r>
              <a:rPr lang="en-US" b="1" kern="1200">
                <a:solidFill>
                  <a:srgbClr val="B309A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cs"/>
                <a:sym typeface="+mn-ea"/>
              </a:rPr>
              <a:t>-p</a:t>
            </a:r>
            <a:r>
              <a:rPr lang="en-US" altLang="zh-CN" dirty="0">
                <a:sym typeface="+mn-ea"/>
              </a:rPr>
              <a:t> operationcount=1000 </a:t>
            </a:r>
            <a:r>
              <a:rPr lang="en-US" b="1" kern="1200">
                <a:solidFill>
                  <a:srgbClr val="B309A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cs"/>
                <a:sym typeface="+mn-ea"/>
              </a:rPr>
              <a:t>-p</a:t>
            </a:r>
            <a:r>
              <a:rPr lang="en-US" altLang="zh-CN" dirty="0">
                <a:sym typeface="+mn-ea"/>
              </a:rPr>
              <a:t> workload=site.ycsb.workloads.CoreWorkload </a:t>
            </a:r>
            <a:r>
              <a:rPr lang="en-US" b="1" kern="1200">
                <a:solidFill>
                  <a:srgbClr val="B309A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cs"/>
                <a:sym typeface="+mn-ea"/>
              </a:rPr>
              <a:t>-p</a:t>
            </a:r>
            <a:r>
              <a:rPr lang="en-US" altLang="zh-CN" dirty="0">
                <a:sym typeface="+mn-ea"/>
              </a:rPr>
              <a:t> readproportion=1</a:t>
            </a:r>
            <a:endParaRPr lang="en-US" altLang="zh-CN" dirty="0">
              <a:sym typeface="+mn-ea"/>
            </a:endParaRPr>
          </a:p>
          <a:p>
            <a:pPr lvl="2"/>
            <a:r>
              <a:rPr lang="zh-CN" altLang="en-US" dirty="0">
                <a:sym typeface="+mn-ea"/>
              </a:rPr>
              <a:t>或者 </a:t>
            </a:r>
            <a:r>
              <a:rPr lang="en-US" altLang="zh-CN" dirty="0">
                <a:sym typeface="+mn-ea"/>
              </a:rPr>
              <a:t>bin/ycsb </a:t>
            </a:r>
            <a:r>
              <a:rPr lang="en-US" b="1" kern="1200">
                <a:solidFill>
                  <a:srgbClr val="0073BF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cs"/>
                <a:sym typeface="+mn-ea"/>
              </a:rPr>
              <a:t>run </a:t>
            </a:r>
            <a:r>
              <a:rPr lang="en-US" kern="1200">
                <a:solidFill>
                  <a:srgbClr val="C57633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cs"/>
                <a:sym typeface="+mn-ea"/>
              </a:rPr>
              <a:t>basic</a:t>
            </a:r>
            <a:r>
              <a:rPr lang="en-US" altLang="zh-CN" dirty="0">
                <a:sym typeface="+mn-ea"/>
              </a:rPr>
              <a:t> </a:t>
            </a:r>
            <a:r>
              <a:rPr lang="en-US" b="1" kern="1200">
                <a:solidFill>
                  <a:srgbClr val="B309A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cs"/>
                <a:sym typeface="+mn-ea"/>
              </a:rPr>
              <a:t>-P</a:t>
            </a:r>
            <a:r>
              <a:rPr lang="en-US" altLang="zh-CN" dirty="0">
                <a:sym typeface="+mn-ea"/>
              </a:rPr>
              <a:t> workloads/workloada</a:t>
            </a:r>
            <a:endParaRPr lang="en-US" altLang="zh-CN" dirty="0">
              <a:sym typeface="+mn-ea"/>
            </a:endParaRPr>
          </a:p>
          <a:p>
            <a:pPr lvl="1"/>
            <a:endParaRPr lang="en-US" altLang="zh-CN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基本使用</a:t>
            </a:r>
            <a:r>
              <a:rPr lang="en-US" altLang="zh-CN" dirty="0" smtClean="0"/>
              <a:t>/</a:t>
            </a:r>
            <a:r>
              <a:rPr lang="zh-CN" altLang="en-US" dirty="0" smtClean="0"/>
              <a:t>结果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YCSB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吞吐量：</a:t>
            </a:r>
            <a:r>
              <a:rPr lang="en-US" altLang="zh-CN" dirty="0" smtClean="0"/>
              <a:t>9900</a:t>
            </a:r>
            <a:r>
              <a:rPr lang="zh-CN" altLang="en-US" dirty="0" smtClean="0"/>
              <a:t>每秒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GC</a:t>
            </a:r>
            <a:r>
              <a:rPr lang="zh-CN" altLang="en-US" dirty="0" smtClean="0"/>
              <a:t>统计信息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READ</a:t>
            </a:r>
            <a:r>
              <a:rPr lang="zh-CN" altLang="en-US" dirty="0" smtClean="0"/>
              <a:t>操作的统计信息</a:t>
            </a:r>
            <a:endParaRPr lang="zh-CN" altLang="en-US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平均延迟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95%</a:t>
            </a:r>
            <a:r>
              <a:rPr lang="zh-CN" altLang="en-US" dirty="0" smtClean="0"/>
              <a:t>的操作延迟小于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99%</a:t>
            </a:r>
            <a:r>
              <a:rPr lang="zh-CN" altLang="en-US" dirty="0" smtClean="0"/>
              <a:t>的操作延迟小于</a:t>
            </a:r>
            <a:endParaRPr lang="zh-CN" altLang="en-US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55515" y="953770"/>
            <a:ext cx="4154805" cy="5690235"/>
          </a:xfrm>
          <a:prstGeom prst="rect">
            <a:avLst/>
          </a:prstGeom>
        </p:spPr>
      </p:pic>
      <p:sp>
        <p:nvSpPr>
          <p:cNvPr id="6" name="左箭头 5"/>
          <p:cNvSpPr/>
          <p:nvPr/>
        </p:nvSpPr>
        <p:spPr>
          <a:xfrm rot="19740000">
            <a:off x="3847465" y="1435100"/>
            <a:ext cx="689610" cy="158115"/>
          </a:xfrm>
          <a:prstGeom prst="lef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p>
            <a:pPr algn="ctr">
              <a:lnSpc>
                <a:spcPct val="130000"/>
              </a:lnSpc>
              <a:buClr>
                <a:srgbClr val="0000FF"/>
              </a:buClr>
              <a:buFont typeface="Wingdings" panose="05000000000000000000" pitchFamily="2" charset="2"/>
              <a:buChar char="p"/>
            </a:pPr>
            <a:endParaRPr lang="zh-CN" altLang="en-US" sz="1400" b="0" dirty="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7" name="左大括号 6"/>
          <p:cNvSpPr/>
          <p:nvPr/>
        </p:nvSpPr>
        <p:spPr>
          <a:xfrm>
            <a:off x="4615180" y="1390650"/>
            <a:ext cx="136525" cy="1545590"/>
          </a:xfrm>
          <a:prstGeom prst="leftBrace">
            <a:avLst>
              <a:gd name="adj1" fmla="val 103486"/>
              <a:gd name="adj2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lvl="0" algn="ctr">
              <a:lnSpc>
                <a:spcPct val="130000"/>
              </a:lnSpc>
              <a:buClr>
                <a:srgbClr val="0000FF"/>
              </a:buClr>
              <a:buSzTx/>
              <a:buFont typeface="Wingdings" panose="05000000000000000000" pitchFamily="2" charset="2"/>
              <a:buChar char="p"/>
            </a:pPr>
            <a:endParaRPr lang="zh-CN" altLang="en-US" sz="1400" dirty="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  <a:sym typeface="+mn-ea"/>
            </a:endParaRPr>
          </a:p>
        </p:txBody>
      </p:sp>
      <p:sp>
        <p:nvSpPr>
          <p:cNvPr id="8" name="左箭头 7"/>
          <p:cNvSpPr/>
          <p:nvPr/>
        </p:nvSpPr>
        <p:spPr>
          <a:xfrm rot="20820000">
            <a:off x="3576320" y="2303145"/>
            <a:ext cx="890270" cy="153670"/>
          </a:xfrm>
          <a:prstGeom prst="lef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p>
            <a:pPr algn="ctr">
              <a:lnSpc>
                <a:spcPct val="130000"/>
              </a:lnSpc>
              <a:buClr>
                <a:srgbClr val="0000FF"/>
              </a:buClr>
              <a:buFont typeface="Wingdings" panose="05000000000000000000" pitchFamily="2" charset="2"/>
              <a:buChar char="p"/>
            </a:pPr>
            <a:endParaRPr lang="zh-CN" altLang="en-US" sz="1400" b="0" dirty="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9" name="左大括号 8"/>
          <p:cNvSpPr/>
          <p:nvPr/>
        </p:nvSpPr>
        <p:spPr>
          <a:xfrm>
            <a:off x="4615180" y="3151505"/>
            <a:ext cx="140335" cy="1057275"/>
          </a:xfrm>
          <a:prstGeom prst="leftBrace">
            <a:avLst>
              <a:gd name="adj1" fmla="val 103486"/>
              <a:gd name="adj2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lvl="0" algn="ctr">
              <a:lnSpc>
                <a:spcPct val="130000"/>
              </a:lnSpc>
              <a:buClr>
                <a:srgbClr val="0000FF"/>
              </a:buClr>
              <a:buSzTx/>
              <a:buFont typeface="Wingdings" panose="05000000000000000000" pitchFamily="2" charset="2"/>
              <a:buChar char="p"/>
            </a:pPr>
            <a:endParaRPr lang="zh-CN" altLang="en-US" sz="1400" dirty="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  <a:sym typeface="+mn-ea"/>
            </a:endParaRPr>
          </a:p>
        </p:txBody>
      </p:sp>
      <p:sp>
        <p:nvSpPr>
          <p:cNvPr id="10" name="左箭头 9"/>
          <p:cNvSpPr/>
          <p:nvPr/>
        </p:nvSpPr>
        <p:spPr>
          <a:xfrm rot="900000">
            <a:off x="3934460" y="3353435"/>
            <a:ext cx="511175" cy="151765"/>
          </a:xfrm>
          <a:prstGeom prst="lef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p>
            <a:pPr algn="ctr">
              <a:lnSpc>
                <a:spcPct val="130000"/>
              </a:lnSpc>
              <a:buClr>
                <a:srgbClr val="0000FF"/>
              </a:buClr>
              <a:buFont typeface="Wingdings" panose="05000000000000000000" pitchFamily="2" charset="2"/>
              <a:buChar char="p"/>
            </a:pPr>
            <a:endParaRPr lang="zh-CN" altLang="en-US" sz="1400" b="0" dirty="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1" name="左箭头 10"/>
          <p:cNvSpPr/>
          <p:nvPr/>
        </p:nvSpPr>
        <p:spPr>
          <a:xfrm rot="20760000">
            <a:off x="3340735" y="4584700"/>
            <a:ext cx="1254760" cy="151130"/>
          </a:xfrm>
          <a:prstGeom prst="lef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p>
            <a:pPr algn="ctr">
              <a:lnSpc>
                <a:spcPct val="130000"/>
              </a:lnSpc>
              <a:buClr>
                <a:srgbClr val="0000FF"/>
              </a:buClr>
              <a:buFont typeface="Wingdings" panose="05000000000000000000" pitchFamily="2" charset="2"/>
              <a:buChar char="p"/>
            </a:pPr>
            <a:endParaRPr lang="zh-CN" altLang="en-US" sz="1400" b="0" dirty="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2" name="左箭头 11"/>
          <p:cNvSpPr/>
          <p:nvPr/>
        </p:nvSpPr>
        <p:spPr>
          <a:xfrm rot="20520000">
            <a:off x="4090035" y="5192395"/>
            <a:ext cx="581025" cy="142240"/>
          </a:xfrm>
          <a:prstGeom prst="lef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p>
            <a:pPr algn="ctr">
              <a:lnSpc>
                <a:spcPct val="130000"/>
              </a:lnSpc>
              <a:buClr>
                <a:srgbClr val="0000FF"/>
              </a:buClr>
              <a:buFont typeface="Wingdings" panose="05000000000000000000" pitchFamily="2" charset="2"/>
              <a:buChar char="p"/>
            </a:pPr>
            <a:endParaRPr lang="zh-CN" altLang="en-US" sz="1400" b="0" dirty="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3" name="左箭头 12"/>
          <p:cNvSpPr/>
          <p:nvPr/>
        </p:nvSpPr>
        <p:spPr>
          <a:xfrm rot="1080000">
            <a:off x="4090035" y="6104890"/>
            <a:ext cx="562610" cy="128905"/>
          </a:xfrm>
          <a:prstGeom prst="lef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p>
            <a:pPr algn="ctr">
              <a:lnSpc>
                <a:spcPct val="130000"/>
              </a:lnSpc>
              <a:buClr>
                <a:srgbClr val="0000FF"/>
              </a:buClr>
              <a:buFont typeface="Wingdings" panose="05000000000000000000" pitchFamily="2" charset="2"/>
              <a:buChar char="p"/>
            </a:pPr>
            <a:endParaRPr lang="zh-CN" altLang="en-US" sz="1400" b="0" dirty="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7" grpId="0" animBg="1"/>
      <p:bldP spid="8" grpId="0" bldLvl="0" animBg="1"/>
      <p:bldP spid="9" grpId="0" animBg="1"/>
      <p:bldP spid="10" grpId="0" bldLvl="0" animBg="1"/>
      <p:bldP spid="11" grpId="0" bldLvl="0" animBg="1"/>
      <p:bldP spid="12" grpId="0" bldLvl="0" animBg="1"/>
      <p:bldP spid="13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基本使用</a:t>
            </a:r>
            <a:r>
              <a:rPr lang="en-US" altLang="zh-CN" dirty="0" smtClean="0"/>
              <a:t>/</a:t>
            </a:r>
            <a:r>
              <a:rPr lang="zh-CN" altLang="en-US" dirty="0" smtClean="0"/>
              <a:t>配置详解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YCSB</a:t>
            </a:r>
            <a:endParaRPr lang="en-US" altLang="zh-CN" dirty="0" smtClean="0"/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1273810" y="1716405"/>
          <a:ext cx="6399530" cy="495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99765"/>
                <a:gridCol w="319976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配置项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说明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recordcount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记录条数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operationcount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操作次数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readallfields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是否读全部字段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fieldcount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字段个数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fieldlength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字段长度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field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字段前缀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table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表名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columnfamily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列族名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readproportion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读操作百分比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updateproportion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更新操作百分比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insertproportion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插入操作百分比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scanproportion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扫描操作百分比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基本使用</a:t>
            </a:r>
            <a:r>
              <a:rPr lang="en-US" altLang="zh-CN" dirty="0" smtClean="0"/>
              <a:t>/</a:t>
            </a:r>
            <a:r>
              <a:rPr lang="zh-CN" altLang="en-US" dirty="0" smtClean="0"/>
              <a:t>更多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YCSB</a:t>
            </a:r>
            <a:endParaRPr lang="zh-CN" altLang="en-US" dirty="0"/>
          </a:p>
          <a:p>
            <a:pPr lvl="1"/>
            <a:r>
              <a:rPr lang="zh-CN" altLang="en-US" dirty="0" smtClean="0"/>
              <a:t>更多</a:t>
            </a:r>
            <a:r>
              <a:rPr lang="zh-CN" altLang="en-US" dirty="0" smtClean="0"/>
              <a:t>详细使用说明见官方</a:t>
            </a:r>
            <a:r>
              <a:rPr lang="en-US" altLang="zh-CN" dirty="0" smtClean="0"/>
              <a:t>WiKi</a:t>
            </a:r>
            <a:r>
              <a:rPr lang="zh-CN" altLang="en-US" dirty="0" smtClean="0"/>
              <a:t>：</a:t>
            </a:r>
            <a:r>
              <a:rPr lang="zh-CN" altLang="en-US" dirty="0" smtClean="0"/>
              <a:t>https://github.com/brianfrankcooper/YCSB/wiki</a:t>
            </a:r>
            <a:endParaRPr lang="en-US" altLang="zh-CN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504" y="188640"/>
            <a:ext cx="7534275" cy="576064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内容提纲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9" name="椭圆 138"/>
          <p:cNvSpPr/>
          <p:nvPr/>
        </p:nvSpPr>
        <p:spPr>
          <a:xfrm>
            <a:off x="827584" y="1196752"/>
            <a:ext cx="817336" cy="817336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36000">
                <a:schemeClr val="bg1"/>
              </a:gs>
              <a:gs pos="100000">
                <a:srgbClr val="C7C7C7"/>
              </a:gs>
            </a:gsLst>
            <a:lin ang="13500000" scaled="1"/>
            <a:tileRect/>
          </a:gradFill>
          <a:ln w="19050">
            <a:solidFill>
              <a:schemeClr val="bg1"/>
            </a:solidFill>
          </a:ln>
          <a:effectLst>
            <a:outerShdw blurRad="419100" dist="571500" dir="2700000" sx="90000" sy="9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0" name="椭圆 139"/>
          <p:cNvSpPr/>
          <p:nvPr/>
        </p:nvSpPr>
        <p:spPr>
          <a:xfrm>
            <a:off x="3518265" y="1907922"/>
            <a:ext cx="572332" cy="572332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36000">
                <a:schemeClr val="bg1"/>
              </a:gs>
              <a:gs pos="100000">
                <a:srgbClr val="C7C7C7"/>
              </a:gs>
            </a:gsLst>
            <a:lin ang="13500000" scaled="1"/>
            <a:tileRect/>
          </a:gradFill>
          <a:ln w="25400">
            <a:solidFill>
              <a:schemeClr val="bg1"/>
            </a:solidFill>
          </a:ln>
          <a:effectLst>
            <a:outerShdw blurRad="419100" dist="571500" dir="2700000" sx="90000" sy="9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1" name="椭圆 140"/>
          <p:cNvSpPr/>
          <p:nvPr/>
        </p:nvSpPr>
        <p:spPr>
          <a:xfrm>
            <a:off x="748398" y="4661503"/>
            <a:ext cx="687982" cy="687982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36000">
                <a:schemeClr val="bg1"/>
              </a:gs>
              <a:gs pos="100000">
                <a:srgbClr val="C7C7C7"/>
              </a:gs>
            </a:gsLst>
            <a:lin ang="13500000" scaled="1"/>
            <a:tileRect/>
          </a:gradFill>
          <a:ln w="22225">
            <a:solidFill>
              <a:schemeClr val="bg1"/>
            </a:solidFill>
          </a:ln>
          <a:effectLst>
            <a:outerShdw blurRad="419100" dist="571500" dir="2700000" sx="90000" sy="9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2" name="组合 141"/>
          <p:cNvGrpSpPr/>
          <p:nvPr/>
        </p:nvGrpSpPr>
        <p:grpSpPr>
          <a:xfrm>
            <a:off x="4937956" y="2492896"/>
            <a:ext cx="910013" cy="360000"/>
            <a:chOff x="4935715" y="1778260"/>
            <a:chExt cx="910013" cy="360000"/>
          </a:xfrm>
        </p:grpSpPr>
        <p:cxnSp>
          <p:nvCxnSpPr>
            <p:cNvPr id="143" name="直接连接符 142"/>
            <p:cNvCxnSpPr/>
            <p:nvPr/>
          </p:nvCxnSpPr>
          <p:spPr>
            <a:xfrm>
              <a:off x="5845728" y="1778260"/>
              <a:ext cx="0" cy="360000"/>
            </a:xfrm>
            <a:prstGeom prst="line">
              <a:avLst/>
            </a:prstGeom>
            <a:ln w="6350">
              <a:solidFill>
                <a:srgbClr val="4D4D4D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4" name="组合 143"/>
            <p:cNvGrpSpPr/>
            <p:nvPr/>
          </p:nvGrpSpPr>
          <p:grpSpPr>
            <a:xfrm>
              <a:off x="4935715" y="1780963"/>
              <a:ext cx="822743" cy="354595"/>
              <a:chOff x="6225354" y="2411080"/>
              <a:chExt cx="1096990" cy="472793"/>
            </a:xfrm>
          </p:grpSpPr>
          <p:grpSp>
            <p:nvGrpSpPr>
              <p:cNvPr id="145" name="组合 144"/>
              <p:cNvGrpSpPr/>
              <p:nvPr/>
            </p:nvGrpSpPr>
            <p:grpSpPr>
              <a:xfrm>
                <a:off x="6225354" y="2411080"/>
                <a:ext cx="1096990" cy="472793"/>
                <a:chOff x="2207939" y="2018653"/>
                <a:chExt cx="6978844" cy="1220496"/>
              </a:xfrm>
            </p:grpSpPr>
            <p:sp>
              <p:nvSpPr>
                <p:cNvPr id="147" name="圆角矩形 88"/>
                <p:cNvSpPr/>
                <p:nvPr/>
              </p:nvSpPr>
              <p:spPr>
                <a:xfrm>
                  <a:off x="2207939" y="2018653"/>
                  <a:ext cx="6978844" cy="122049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/>
                </a:solidFill>
                <a:ln w="31750">
                  <a:gradFill flip="none" rotWithShape="1">
                    <a:gsLst>
                      <a:gs pos="0">
                        <a:srgbClr val="CDCDCD"/>
                      </a:gs>
                      <a:gs pos="100000">
                        <a:schemeClr val="bg1"/>
                      </a:gs>
                    </a:gsLst>
                    <a:lin ang="2700000" scaled="1"/>
                    <a:tileRect/>
                  </a:gradFill>
                </a:ln>
                <a:effectLst>
                  <a:innerShdw blurRad="127000" dist="63500" dir="13500000">
                    <a:schemeClr val="tx1">
                      <a:lumMod val="65000"/>
                      <a:lumOff val="35000"/>
                      <a:alpha val="49000"/>
                    </a:scheme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FFFFFF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48" name="圆角矩形 89"/>
                <p:cNvSpPr/>
                <p:nvPr/>
              </p:nvSpPr>
              <p:spPr>
                <a:xfrm>
                  <a:off x="2252045" y="2038293"/>
                  <a:ext cx="2901718" cy="115141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 w="50800">
                  <a:noFill/>
                </a:ln>
                <a:effectLst>
                  <a:outerShdw blurRad="50800" dist="12700" dir="2700000" algn="tl" rotWithShape="0">
                    <a:schemeClr val="tx1">
                      <a:lumMod val="65000"/>
                      <a:lumOff val="35000"/>
                      <a:alpha val="60000"/>
                    </a:schemeClr>
                  </a:outerShdw>
                </a:effectLst>
                <a:scene3d>
                  <a:camera prst="orthographicFront"/>
                  <a:lightRig rig="threePt" dir="t"/>
                </a:scene3d>
                <a:sp3d prstMaterial="softEdge">
                  <a:bevelT w="57150" h="12700" prst="angle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zh-CN" altLang="en-US">
                    <a:solidFill>
                      <a:srgbClr val="FFFFFF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146" name="矩形 145"/>
              <p:cNvSpPr/>
              <p:nvPr/>
            </p:nvSpPr>
            <p:spPr>
              <a:xfrm>
                <a:off x="6721164" y="2447877"/>
                <a:ext cx="588196" cy="430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1500" spc="75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01</a:t>
                </a:r>
                <a:endParaRPr lang="zh-CN" altLang="en-US" sz="15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149" name="TextBox 45"/>
          <p:cNvSpPr txBox="1"/>
          <p:nvPr/>
        </p:nvSpPr>
        <p:spPr>
          <a:xfrm>
            <a:off x="5856847" y="2503619"/>
            <a:ext cx="7670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spc="300" dirty="0" smtClean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  <a:endParaRPr lang="zh-CN" altLang="en-US" sz="2000" b="1" spc="300" dirty="0" smtClean="0">
              <a:solidFill>
                <a:srgbClr val="29292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50" name="组合 149"/>
          <p:cNvGrpSpPr/>
          <p:nvPr/>
        </p:nvGrpSpPr>
        <p:grpSpPr>
          <a:xfrm>
            <a:off x="4937956" y="3079591"/>
            <a:ext cx="910013" cy="359410"/>
            <a:chOff x="4935715" y="1778260"/>
            <a:chExt cx="910013" cy="360000"/>
          </a:xfrm>
        </p:grpSpPr>
        <p:cxnSp>
          <p:nvCxnSpPr>
            <p:cNvPr id="151" name="直接连接符 150"/>
            <p:cNvCxnSpPr/>
            <p:nvPr/>
          </p:nvCxnSpPr>
          <p:spPr>
            <a:xfrm>
              <a:off x="5845728" y="1778260"/>
              <a:ext cx="0" cy="360000"/>
            </a:xfrm>
            <a:prstGeom prst="line">
              <a:avLst/>
            </a:prstGeom>
            <a:ln w="6350">
              <a:solidFill>
                <a:srgbClr val="4D4D4D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2" name="组合 151"/>
            <p:cNvGrpSpPr/>
            <p:nvPr/>
          </p:nvGrpSpPr>
          <p:grpSpPr>
            <a:xfrm>
              <a:off x="4935715" y="1780963"/>
              <a:ext cx="822743" cy="354595"/>
              <a:chOff x="6225354" y="2411080"/>
              <a:chExt cx="1096990" cy="472793"/>
            </a:xfrm>
          </p:grpSpPr>
          <p:grpSp>
            <p:nvGrpSpPr>
              <p:cNvPr id="153" name="组合 152"/>
              <p:cNvGrpSpPr/>
              <p:nvPr/>
            </p:nvGrpSpPr>
            <p:grpSpPr>
              <a:xfrm>
                <a:off x="6225354" y="2411080"/>
                <a:ext cx="1096990" cy="472793"/>
                <a:chOff x="2207939" y="2018653"/>
                <a:chExt cx="6978844" cy="1220496"/>
              </a:xfrm>
            </p:grpSpPr>
            <p:sp>
              <p:nvSpPr>
                <p:cNvPr id="155" name="圆角矩形 245"/>
                <p:cNvSpPr/>
                <p:nvPr/>
              </p:nvSpPr>
              <p:spPr>
                <a:xfrm>
                  <a:off x="2207939" y="2018653"/>
                  <a:ext cx="6978844" cy="122049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2"/>
                </a:solidFill>
                <a:ln w="31750">
                  <a:gradFill flip="none" rotWithShape="1">
                    <a:gsLst>
                      <a:gs pos="0">
                        <a:srgbClr val="CDCDCD"/>
                      </a:gs>
                      <a:gs pos="100000">
                        <a:schemeClr val="bg1"/>
                      </a:gs>
                    </a:gsLst>
                    <a:lin ang="2700000" scaled="1"/>
                    <a:tileRect/>
                  </a:gradFill>
                </a:ln>
                <a:effectLst>
                  <a:innerShdw blurRad="127000" dist="63500" dir="13500000">
                    <a:schemeClr val="tx1">
                      <a:lumMod val="65000"/>
                      <a:lumOff val="35000"/>
                      <a:alpha val="49000"/>
                    </a:scheme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FFFFFF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56" name="圆角矩形 246"/>
                <p:cNvSpPr/>
                <p:nvPr/>
              </p:nvSpPr>
              <p:spPr>
                <a:xfrm>
                  <a:off x="2252045" y="2038293"/>
                  <a:ext cx="2901718" cy="115141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 w="50800">
                  <a:noFill/>
                </a:ln>
                <a:effectLst>
                  <a:outerShdw blurRad="50800" dist="12700" dir="2700000" algn="tl" rotWithShape="0">
                    <a:schemeClr val="tx1">
                      <a:lumMod val="65000"/>
                      <a:lumOff val="35000"/>
                      <a:alpha val="60000"/>
                    </a:schemeClr>
                  </a:outerShdw>
                </a:effectLst>
                <a:scene3d>
                  <a:camera prst="orthographicFront"/>
                  <a:lightRig rig="threePt" dir="t"/>
                </a:scene3d>
                <a:sp3d prstMaterial="softEdge">
                  <a:bevelT w="57150" h="12700" prst="angle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zh-CN" altLang="en-US">
                    <a:solidFill>
                      <a:srgbClr val="FFFFFF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154" name="矩形 153"/>
              <p:cNvSpPr/>
              <p:nvPr/>
            </p:nvSpPr>
            <p:spPr>
              <a:xfrm>
                <a:off x="6721166" y="2447877"/>
                <a:ext cx="588194" cy="430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1500" spc="75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02</a:t>
                </a:r>
                <a:endParaRPr lang="zh-CN" altLang="en-US" sz="15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157" name="TextBox 240"/>
          <p:cNvSpPr txBox="1"/>
          <p:nvPr/>
        </p:nvSpPr>
        <p:spPr>
          <a:xfrm>
            <a:off x="5856847" y="3089724"/>
            <a:ext cx="1148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spc="300" dirty="0" smtClean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基本使用</a:t>
            </a:r>
            <a:endParaRPr lang="zh-CN" altLang="en-US" sz="1600" spc="300" dirty="0" smtClean="0">
              <a:solidFill>
                <a:srgbClr val="29292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4" name="椭圆 173"/>
          <p:cNvSpPr/>
          <p:nvPr/>
        </p:nvSpPr>
        <p:spPr>
          <a:xfrm>
            <a:off x="708669" y="3469522"/>
            <a:ext cx="343991" cy="34399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36000">
                <a:schemeClr val="bg1"/>
              </a:gs>
              <a:gs pos="100000">
                <a:srgbClr val="C7C7C7"/>
              </a:gs>
            </a:gsLst>
            <a:lin ang="13500000" scaled="1"/>
            <a:tileRect/>
          </a:gradFill>
          <a:ln w="22225">
            <a:solidFill>
              <a:schemeClr val="bg1"/>
            </a:solidFill>
          </a:ln>
          <a:effectLst>
            <a:outerShdw blurRad="419100" dist="571500" dir="2700000" sx="90000" sy="9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5" name="组合 174"/>
          <p:cNvGrpSpPr/>
          <p:nvPr/>
        </p:nvGrpSpPr>
        <p:grpSpPr>
          <a:xfrm>
            <a:off x="1619672" y="2393207"/>
            <a:ext cx="2446374" cy="3130430"/>
            <a:chOff x="3706622" y="1702991"/>
            <a:chExt cx="2056861" cy="2632003"/>
          </a:xfrm>
        </p:grpSpPr>
        <p:sp>
          <p:nvSpPr>
            <p:cNvPr id="176" name="椭圆 175"/>
            <p:cNvSpPr/>
            <p:nvPr/>
          </p:nvSpPr>
          <p:spPr>
            <a:xfrm>
              <a:off x="3706622" y="1735827"/>
              <a:ext cx="1730756" cy="1730756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1905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368300" dist="139700" dir="270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7" name="圆角矩形 169"/>
            <p:cNvSpPr/>
            <p:nvPr/>
          </p:nvSpPr>
          <p:spPr>
            <a:xfrm rot="2700000">
              <a:off x="3664932" y="2236443"/>
              <a:ext cx="2632003" cy="1565099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tx1">
                    <a:alpha val="40000"/>
                  </a:schemeClr>
                </a:gs>
                <a:gs pos="100000">
                  <a:srgbClr val="F2F2F2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78" name="椭圆 177"/>
            <p:cNvSpPr/>
            <p:nvPr/>
          </p:nvSpPr>
          <p:spPr>
            <a:xfrm>
              <a:off x="3841081" y="1870286"/>
              <a:ext cx="1461839" cy="1461839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304800" dist="127000" dir="2700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9" name="Freeform 44"/>
            <p:cNvSpPr/>
            <p:nvPr/>
          </p:nvSpPr>
          <p:spPr bwMode="auto">
            <a:xfrm>
              <a:off x="5234245" y="2786297"/>
              <a:ext cx="12959" cy="18514"/>
            </a:xfrm>
            <a:custGeom>
              <a:avLst/>
              <a:gdLst>
                <a:gd name="T0" fmla="*/ 1 w 3"/>
                <a:gd name="T1" fmla="*/ 0 h 4"/>
                <a:gd name="T2" fmla="*/ 0 w 3"/>
                <a:gd name="T3" fmla="*/ 1 h 4"/>
                <a:gd name="T4" fmla="*/ 0 w 3"/>
                <a:gd name="T5" fmla="*/ 2 h 4"/>
                <a:gd name="T6" fmla="*/ 1 w 3"/>
                <a:gd name="T7" fmla="*/ 3 h 4"/>
                <a:gd name="T8" fmla="*/ 1 w 3"/>
                <a:gd name="T9" fmla="*/ 4 h 4"/>
                <a:gd name="T10" fmla="*/ 2 w 3"/>
                <a:gd name="T11" fmla="*/ 4 h 4"/>
                <a:gd name="T12" fmla="*/ 2 w 3"/>
                <a:gd name="T13" fmla="*/ 3 h 4"/>
                <a:gd name="T14" fmla="*/ 3 w 3"/>
                <a:gd name="T15" fmla="*/ 2 h 4"/>
                <a:gd name="T16" fmla="*/ 2 w 3"/>
                <a:gd name="T17" fmla="*/ 1 h 4"/>
                <a:gd name="T18" fmla="*/ 2 w 3"/>
                <a:gd name="T19" fmla="*/ 1 h 4"/>
                <a:gd name="T20" fmla="*/ 1 w 3"/>
                <a:gd name="T2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" h="4">
                  <a:moveTo>
                    <a:pt x="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3" y="3"/>
                    <a:pt x="3" y="3"/>
                    <a:pt x="3" y="2"/>
                  </a:cubicBezTo>
                  <a:cubicBezTo>
                    <a:pt x="3" y="2"/>
                    <a:pt x="2" y="2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1"/>
                    <a:pt x="1" y="0"/>
                  </a:cubicBezTo>
                </a:path>
              </a:pathLst>
            </a:custGeom>
            <a:solidFill>
              <a:schemeClr val="bg1">
                <a:lumMod val="65000"/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80" name="组合 179"/>
          <p:cNvGrpSpPr/>
          <p:nvPr/>
        </p:nvGrpSpPr>
        <p:grpSpPr>
          <a:xfrm>
            <a:off x="1861175" y="2912627"/>
            <a:ext cx="1511044" cy="1121405"/>
            <a:chOff x="2149207" y="2375169"/>
            <a:chExt cx="1511044" cy="1121405"/>
          </a:xfrm>
        </p:grpSpPr>
        <p:sp>
          <p:nvSpPr>
            <p:cNvPr id="181" name="TextBox 41"/>
            <p:cNvSpPr txBox="1"/>
            <p:nvPr/>
          </p:nvSpPr>
          <p:spPr>
            <a:xfrm>
              <a:off x="2218831" y="2375169"/>
              <a:ext cx="1441420" cy="8002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4600" b="1" spc="300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  <a:endParaRPr lang="zh-CN" altLang="en-US" sz="4600" b="1" spc="3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2" name="TextBox 42"/>
            <p:cNvSpPr txBox="1"/>
            <p:nvPr/>
          </p:nvSpPr>
          <p:spPr>
            <a:xfrm>
              <a:off x="2149207" y="3096464"/>
              <a:ext cx="131125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solidFill>
                    <a:schemeClr val="accent1"/>
                  </a:solidFill>
                </a:rPr>
                <a:t>CONTENTS</a:t>
              </a:r>
              <a:endParaRPr lang="zh-CN" altLang="en-US" sz="2000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4946834" y="3663400"/>
            <a:ext cx="910013" cy="359410"/>
            <a:chOff x="4935715" y="1778260"/>
            <a:chExt cx="910013" cy="360000"/>
          </a:xfrm>
        </p:grpSpPr>
        <p:cxnSp>
          <p:nvCxnSpPr>
            <p:cNvPr id="32" name="直接连接符 31"/>
            <p:cNvCxnSpPr/>
            <p:nvPr/>
          </p:nvCxnSpPr>
          <p:spPr>
            <a:xfrm>
              <a:off x="5845728" y="1778260"/>
              <a:ext cx="0" cy="360000"/>
            </a:xfrm>
            <a:prstGeom prst="line">
              <a:avLst/>
            </a:prstGeom>
            <a:ln w="6350">
              <a:solidFill>
                <a:srgbClr val="4D4D4D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" name="组合 32"/>
            <p:cNvGrpSpPr/>
            <p:nvPr/>
          </p:nvGrpSpPr>
          <p:grpSpPr>
            <a:xfrm>
              <a:off x="4935715" y="1780963"/>
              <a:ext cx="822743" cy="354595"/>
              <a:chOff x="6225354" y="2411080"/>
              <a:chExt cx="1096990" cy="472793"/>
            </a:xfrm>
          </p:grpSpPr>
          <p:grpSp>
            <p:nvGrpSpPr>
              <p:cNvPr id="34" name="组合 33"/>
              <p:cNvGrpSpPr/>
              <p:nvPr/>
            </p:nvGrpSpPr>
            <p:grpSpPr>
              <a:xfrm>
                <a:off x="6225354" y="2411080"/>
                <a:ext cx="1096990" cy="472793"/>
                <a:chOff x="2207939" y="2018653"/>
                <a:chExt cx="6978844" cy="1220496"/>
              </a:xfrm>
            </p:grpSpPr>
            <p:sp>
              <p:nvSpPr>
                <p:cNvPr id="36" name="圆角矩形 245"/>
                <p:cNvSpPr/>
                <p:nvPr/>
              </p:nvSpPr>
              <p:spPr>
                <a:xfrm>
                  <a:off x="2207939" y="2018653"/>
                  <a:ext cx="6978844" cy="1220496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2D050"/>
                </a:solidFill>
                <a:ln w="31750">
                  <a:gradFill flip="none" rotWithShape="1">
                    <a:gsLst>
                      <a:gs pos="0">
                        <a:srgbClr val="CDCDCD"/>
                      </a:gs>
                      <a:gs pos="100000">
                        <a:schemeClr val="bg1"/>
                      </a:gs>
                    </a:gsLst>
                    <a:lin ang="2700000" scaled="1"/>
                    <a:tileRect/>
                  </a:gradFill>
                </a:ln>
                <a:effectLst>
                  <a:innerShdw blurRad="127000" dist="63500" dir="13500000">
                    <a:schemeClr val="tx1">
                      <a:lumMod val="65000"/>
                      <a:lumOff val="35000"/>
                      <a:alpha val="49000"/>
                    </a:scheme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FFFFFF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7" name="圆角矩形 246"/>
                <p:cNvSpPr/>
                <p:nvPr/>
              </p:nvSpPr>
              <p:spPr>
                <a:xfrm>
                  <a:off x="2252045" y="2038293"/>
                  <a:ext cx="2901718" cy="115141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 w="50800">
                  <a:noFill/>
                </a:ln>
                <a:effectLst>
                  <a:outerShdw blurRad="50800" dist="12700" dir="2700000" algn="tl" rotWithShape="0">
                    <a:schemeClr val="tx1">
                      <a:lumMod val="65000"/>
                      <a:lumOff val="35000"/>
                      <a:alpha val="60000"/>
                    </a:schemeClr>
                  </a:outerShdw>
                </a:effectLst>
                <a:scene3d>
                  <a:camera prst="orthographicFront"/>
                  <a:lightRig rig="threePt" dir="t"/>
                </a:scene3d>
                <a:sp3d prstMaterial="softEdge">
                  <a:bevelT w="57150" h="12700" prst="angle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zh-CN" altLang="en-US">
                    <a:solidFill>
                      <a:srgbClr val="FFFFFF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35" name="矩形 34"/>
              <p:cNvSpPr/>
              <p:nvPr/>
            </p:nvSpPr>
            <p:spPr>
              <a:xfrm>
                <a:off x="6729715" y="2447878"/>
                <a:ext cx="571097" cy="4315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1500" spc="75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03</a:t>
                </a:r>
                <a:endParaRPr lang="zh-CN" altLang="en-US" sz="15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38" name="TextBox 240"/>
          <p:cNvSpPr txBox="1"/>
          <p:nvPr/>
        </p:nvSpPr>
        <p:spPr>
          <a:xfrm>
            <a:off x="5865725" y="3673533"/>
            <a:ext cx="6654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spc="300" dirty="0" smtClean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endParaRPr lang="zh-CN" altLang="en-US" sz="1600" spc="300" dirty="0" smtClean="0">
              <a:solidFill>
                <a:srgbClr val="29292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4955863" y="4248383"/>
            <a:ext cx="910013" cy="359410"/>
            <a:chOff x="4935715" y="1778260"/>
            <a:chExt cx="910013" cy="360000"/>
          </a:xfrm>
        </p:grpSpPr>
        <p:cxnSp>
          <p:nvCxnSpPr>
            <p:cNvPr id="40" name="直接连接符 39"/>
            <p:cNvCxnSpPr/>
            <p:nvPr/>
          </p:nvCxnSpPr>
          <p:spPr>
            <a:xfrm>
              <a:off x="5845728" y="1778260"/>
              <a:ext cx="0" cy="360000"/>
            </a:xfrm>
            <a:prstGeom prst="line">
              <a:avLst/>
            </a:prstGeom>
            <a:ln w="6350">
              <a:solidFill>
                <a:srgbClr val="4D4D4D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" name="组合 40"/>
            <p:cNvGrpSpPr/>
            <p:nvPr/>
          </p:nvGrpSpPr>
          <p:grpSpPr>
            <a:xfrm>
              <a:off x="4935715" y="1780963"/>
              <a:ext cx="822743" cy="354595"/>
              <a:chOff x="6225354" y="2411080"/>
              <a:chExt cx="1096990" cy="472793"/>
            </a:xfrm>
          </p:grpSpPr>
          <p:grpSp>
            <p:nvGrpSpPr>
              <p:cNvPr id="42" name="组合 41"/>
              <p:cNvGrpSpPr/>
              <p:nvPr/>
            </p:nvGrpSpPr>
            <p:grpSpPr>
              <a:xfrm>
                <a:off x="6225354" y="2411080"/>
                <a:ext cx="1096990" cy="472793"/>
                <a:chOff x="2207939" y="2018653"/>
                <a:chExt cx="6978844" cy="1220496"/>
              </a:xfrm>
            </p:grpSpPr>
            <p:sp>
              <p:nvSpPr>
                <p:cNvPr id="44" name="圆角矩形 245"/>
                <p:cNvSpPr/>
                <p:nvPr/>
              </p:nvSpPr>
              <p:spPr>
                <a:xfrm>
                  <a:off x="2207939" y="2018653"/>
                  <a:ext cx="6978844" cy="1220496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FC000"/>
                </a:solidFill>
                <a:ln w="31750">
                  <a:gradFill flip="none" rotWithShape="1">
                    <a:gsLst>
                      <a:gs pos="0">
                        <a:srgbClr val="CDCDCD"/>
                      </a:gs>
                      <a:gs pos="100000">
                        <a:schemeClr val="bg1"/>
                      </a:gs>
                    </a:gsLst>
                    <a:lin ang="2700000" scaled="1"/>
                    <a:tileRect/>
                  </a:gradFill>
                </a:ln>
                <a:effectLst>
                  <a:innerShdw blurRad="127000" dist="63500" dir="13500000">
                    <a:schemeClr val="tx1">
                      <a:lumMod val="65000"/>
                      <a:lumOff val="35000"/>
                      <a:alpha val="49000"/>
                    </a:scheme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FFFFFF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5" name="圆角矩形 246"/>
                <p:cNvSpPr/>
                <p:nvPr/>
              </p:nvSpPr>
              <p:spPr>
                <a:xfrm>
                  <a:off x="2252045" y="2038293"/>
                  <a:ext cx="2901718" cy="115141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 w="50800">
                  <a:noFill/>
                </a:ln>
                <a:effectLst>
                  <a:outerShdw blurRad="50800" dist="12700" dir="2700000" algn="tl" rotWithShape="0">
                    <a:schemeClr val="tx1">
                      <a:lumMod val="65000"/>
                      <a:lumOff val="35000"/>
                      <a:alpha val="60000"/>
                    </a:schemeClr>
                  </a:outerShdw>
                </a:effectLst>
                <a:scene3d>
                  <a:camera prst="orthographicFront"/>
                  <a:lightRig rig="threePt" dir="t"/>
                </a:scene3d>
                <a:sp3d prstMaterial="softEdge">
                  <a:bevelT w="57150" h="12700" prst="angle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zh-CN" altLang="en-US">
                    <a:solidFill>
                      <a:srgbClr val="FFFFFF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43" name="矩形 42"/>
              <p:cNvSpPr/>
              <p:nvPr/>
            </p:nvSpPr>
            <p:spPr>
              <a:xfrm>
                <a:off x="6729715" y="2447878"/>
                <a:ext cx="571097" cy="4315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1500" spc="75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04</a:t>
                </a:r>
                <a:endParaRPr lang="zh-CN" altLang="en-US" sz="15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46" name="TextBox 240"/>
          <p:cNvSpPr txBox="1"/>
          <p:nvPr/>
        </p:nvSpPr>
        <p:spPr>
          <a:xfrm>
            <a:off x="5874754" y="4258516"/>
            <a:ext cx="6654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spc="300" dirty="0" smtClean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zh-CN" altLang="en-US" sz="1600" spc="300" dirty="0" smtClean="0">
              <a:solidFill>
                <a:srgbClr val="29292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案例</a:t>
            </a:r>
            <a:r>
              <a:rPr lang="en-US" altLang="zh-CN" dirty="0" smtClean="0"/>
              <a:t>/</a:t>
            </a:r>
            <a:r>
              <a:rPr lang="zh-CN" altLang="en-US" dirty="0" smtClean="0"/>
              <a:t>测试环境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硬件配置</a:t>
            </a:r>
            <a:endParaRPr lang="zh-CN" altLang="en-US" dirty="0" smtClean="0"/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469900" y="1892300"/>
          <a:ext cx="8239125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8365"/>
                <a:gridCol w="3068320"/>
                <a:gridCol w="958485"/>
                <a:gridCol w="985015"/>
                <a:gridCol w="961900"/>
                <a:gridCol w="1377040"/>
              </a:tblGrid>
              <a:tr h="4064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IP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CPU</a:t>
                      </a:r>
                      <a:r>
                        <a:rPr lang="zh-CN" altLang="en-US"/>
                        <a:t>型号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核心数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内存（</a:t>
                      </a:r>
                      <a:r>
                        <a:rPr lang="en-US" altLang="zh-CN"/>
                        <a:t>GB</a:t>
                      </a:r>
                      <a:r>
                        <a:rPr lang="zh-CN" altLang="en-US"/>
                        <a:t>）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磁盘（</a:t>
                      </a:r>
                      <a:r>
                        <a:rPr lang="en-US" altLang="zh-CN"/>
                        <a:t>TB</a:t>
                      </a:r>
                      <a:r>
                        <a:rPr lang="zh-CN" altLang="en-US"/>
                        <a:t>）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以太网（</a:t>
                      </a:r>
                      <a:r>
                        <a:rPr lang="en-US" altLang="zh-CN"/>
                        <a:t>Mb/s</a:t>
                      </a:r>
                      <a:r>
                        <a:rPr lang="zh-CN" altLang="en-US"/>
                        <a:t>）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2.109</a:t>
                      </a:r>
                      <a:endParaRPr lang="en-US" altLang="zh-CN"/>
                    </a:p>
                  </a:txBody>
                  <a:tcPr anchor="ctr" anchorCtr="0"/>
                </a:tc>
                <a:tc rowSpan="4"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Intel(R) Xeon(R) CPU E5-2620 v2 @ 2.10GHz</a:t>
                      </a:r>
                      <a:endParaRPr lang="zh-CN" altLang="en-US"/>
                    </a:p>
                  </a:txBody>
                  <a:tcPr anchor="ctr" anchorCtr="0"/>
                </a:tc>
                <a:tc rowSpan="4"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24</a:t>
                      </a:r>
                      <a:endParaRPr lang="en-US" altLang="zh-CN"/>
                    </a:p>
                  </a:txBody>
                  <a:tcPr anchor="ctr" anchorCtr="0"/>
                </a:tc>
                <a:tc rowSpan="4"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125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25</a:t>
                      </a:r>
                      <a:endParaRPr lang="en-US" altLang="zh-CN"/>
                    </a:p>
                  </a:txBody>
                  <a:tcPr anchor="ctr" anchorCtr="0"/>
                </a:tc>
                <a:tc rowSpan="6"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1000</a:t>
                      </a:r>
                      <a:endParaRPr lang="en-US" altLang="zh-CN"/>
                    </a:p>
                  </a:txBody>
                  <a:tcPr anchor="ctr" anchorCtr="0"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2.110</a:t>
                      </a:r>
                      <a:endParaRPr lang="zh-CN" altLang="en-US"/>
                    </a:p>
                  </a:txBody>
                  <a:tcPr anchor="ctr" anchorCtr="0"/>
                </a:tc>
                <a:tc vMerge="1">
                  <a:tcPr/>
                </a:tc>
                <a:tc vMerge="1">
                  <a:tcPr anchor="ctr" anchorCtr="0"/>
                </a:tc>
                <a:tc vMerge="1"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22</a:t>
                      </a:r>
                      <a:endParaRPr lang="en-US" altLang="zh-CN"/>
                    </a:p>
                  </a:txBody>
                  <a:tcPr anchor="ctr" anchorCtr="0"/>
                </a:tc>
                <a:tc vMerge="1">
                  <a:tcPr anchor="ctr" anchorCtr="0"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2.112</a:t>
                      </a:r>
                      <a:endParaRPr lang="zh-CN" altLang="en-US"/>
                    </a:p>
                  </a:txBody>
                  <a:tcPr anchor="ctr" anchorCtr="0"/>
                </a:tc>
                <a:tc vMerge="1">
                  <a:tcPr/>
                </a:tc>
                <a:tc vMerge="1">
                  <a:tcPr anchor="ctr" anchorCtr="0"/>
                </a:tc>
                <a:tc vMerge="1">
                  <a:tcPr/>
                </a:tc>
                <a:tc rowSpan="2"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32</a:t>
                      </a:r>
                      <a:endParaRPr lang="en-US" altLang="zh-CN"/>
                    </a:p>
                  </a:txBody>
                  <a:tcPr anchor="ctr" anchorCtr="0"/>
                </a:tc>
                <a:tc vMerge="1">
                  <a:tcPr anchor="ctr" anchorCtr="0"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2.113</a:t>
                      </a:r>
                      <a:endParaRPr lang="en-US" altLang="zh-CN"/>
                    </a:p>
                  </a:txBody>
                  <a:tcPr anchor="ctr" anchorCtr="0"/>
                </a:tc>
                <a:tc vMerge="1">
                  <a:tcPr/>
                </a:tc>
                <a:tc vMerge="1">
                  <a:tcPr anchor="ctr" anchorCtr="0"/>
                </a:tc>
                <a:tc vMerge="1">
                  <a:tcPr/>
                </a:tc>
                <a:tc vMerge="1">
                  <a:tcPr/>
                </a:tc>
                <a:tc vMerge="1">
                  <a:tcPr anchor="ctr" anchorCtr="0"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2.117</a:t>
                      </a:r>
                      <a:endParaRPr lang="en-US" altLang="zh-CN"/>
                    </a:p>
                  </a:txBody>
                  <a:tcPr anchor="ctr" anchorCtr="0"/>
                </a:tc>
                <a:tc rowSpan="2"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Intel(R) Core(TM) i7-7700 CPU @ 3.60GHz</a:t>
                      </a:r>
                      <a:endParaRPr lang="zh-CN" altLang="en-US"/>
                    </a:p>
                  </a:txBody>
                  <a:tcPr anchor="ctr" anchorCtr="0"/>
                </a:tc>
                <a:tc rowSpan="2"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8</a:t>
                      </a:r>
                      <a:endParaRPr lang="en-US" altLang="zh-CN"/>
                    </a:p>
                  </a:txBody>
                  <a:tcPr anchor="ctr" anchorCtr="0"/>
                </a:tc>
                <a:tc rowSpan="2"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31</a:t>
                      </a:r>
                      <a:endParaRPr lang="en-US" altLang="zh-CN"/>
                    </a:p>
                  </a:txBody>
                  <a:tcPr anchor="ctr" anchorCtr="0"/>
                </a:tc>
                <a:tc rowSpan="2"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20</a:t>
                      </a:r>
                      <a:endParaRPr lang="en-US" altLang="zh-CN"/>
                    </a:p>
                  </a:txBody>
                  <a:tcPr anchor="ctr" anchorCtr="0"/>
                </a:tc>
                <a:tc vMerge="1">
                  <a:tcPr anchor="ctr" anchorCtr="0"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2.118</a:t>
                      </a:r>
                      <a:endParaRPr lang="en-US" altLang="zh-CN"/>
                    </a:p>
                  </a:txBody>
                  <a:tcPr anchor="ctr" anchorCtr="0"/>
                </a:tc>
                <a:tc vMerge="1">
                  <a:tcPr/>
                </a:tc>
                <a:tc vMerge="1">
                  <a:tcPr anchor="ctr" anchorCtr="0"/>
                </a:tc>
                <a:tc vMerge="1">
                  <a:tcPr/>
                </a:tc>
                <a:tc vMerge="1">
                  <a:tcPr/>
                </a:tc>
                <a:tc vMerge="1">
                  <a:tcPr anchor="ctr" anchorCtr="0"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案例</a:t>
            </a:r>
            <a:r>
              <a:rPr lang="en-US" altLang="zh-CN" dirty="0" smtClean="0"/>
              <a:t>/</a:t>
            </a:r>
            <a:r>
              <a:rPr lang="zh-CN" altLang="en-US" dirty="0" smtClean="0"/>
              <a:t>测试环境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硬件配置</a:t>
            </a:r>
            <a:endParaRPr lang="zh-CN" altLang="en-US" dirty="0" smtClean="0"/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469900" y="1892300"/>
          <a:ext cx="8239125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8215"/>
                <a:gridCol w="3026410"/>
                <a:gridCol w="1111720"/>
                <a:gridCol w="803840"/>
                <a:gridCol w="961900"/>
                <a:gridCol w="1377040"/>
              </a:tblGrid>
              <a:tr h="4064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IP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CPU</a:t>
                      </a:r>
                      <a:r>
                        <a:rPr lang="zh-CN" altLang="en-US"/>
                        <a:t>型号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核心数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内存（</a:t>
                      </a:r>
                      <a:r>
                        <a:rPr lang="en-US" altLang="zh-CN"/>
                        <a:t>GB</a:t>
                      </a:r>
                      <a:r>
                        <a:rPr lang="zh-CN" altLang="en-US"/>
                        <a:t>）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磁盘（</a:t>
                      </a:r>
                      <a:r>
                        <a:rPr lang="en-US" altLang="zh-CN"/>
                        <a:t>TB</a:t>
                      </a:r>
                      <a:r>
                        <a:rPr lang="zh-CN" altLang="en-US"/>
                        <a:t>）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以太网（</a:t>
                      </a:r>
                      <a:r>
                        <a:rPr lang="en-US" altLang="zh-CN"/>
                        <a:t>Mb/s</a:t>
                      </a:r>
                      <a:r>
                        <a:rPr lang="zh-CN" altLang="en-US"/>
                        <a:t>）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2.101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Genuine Intel(R) CPU  @ 2.20GHz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24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125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12</a:t>
                      </a:r>
                      <a:endParaRPr lang="en-US" altLang="zh-CN"/>
                    </a:p>
                  </a:txBody>
                  <a:tcPr anchor="ctr" anchorCtr="0"/>
                </a:tc>
                <a:tc rowSpan="3"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1000</a:t>
                      </a:r>
                      <a:endParaRPr lang="en-US" altLang="zh-CN"/>
                    </a:p>
                  </a:txBody>
                  <a:tcPr anchor="ctr" anchorCtr="0"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2.102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Intel(R) Xeon(R) CPU E5-2670 0 @ 2.60GHz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16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125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3.4</a:t>
                      </a:r>
                      <a:endParaRPr lang="en-US" altLang="zh-CN"/>
                    </a:p>
                  </a:txBody>
                  <a:tcPr anchor="ctr" anchorCtr="0"/>
                </a:tc>
                <a:tc vMerge="1">
                  <a:tcPr anchor="ctr" anchorCtr="0"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2.103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Intel(R) Xeon(R) CPU E5-2680 v2 @ 2.80GHz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40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109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3.4</a:t>
                      </a:r>
                      <a:endParaRPr lang="en-US" altLang="zh-CN"/>
                    </a:p>
                  </a:txBody>
                  <a:tcPr anchor="ctr" anchorCtr="0"/>
                </a:tc>
                <a:tc vMerge="1">
                  <a:tcPr anchor="ctr" anchorCtr="0"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案例</a:t>
            </a:r>
            <a:r>
              <a:rPr lang="en-US" altLang="zh-CN" dirty="0" smtClean="0"/>
              <a:t>/</a:t>
            </a:r>
            <a:r>
              <a:rPr lang="zh-CN" altLang="en-US" dirty="0" smtClean="0"/>
              <a:t>测试环境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软件配置</a:t>
            </a:r>
            <a:endParaRPr lang="zh-CN" altLang="en-US" dirty="0" smtClean="0"/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448310" y="1828800"/>
          <a:ext cx="823849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3765"/>
                <a:gridCol w="2774950"/>
                <a:gridCol w="1186180"/>
                <a:gridCol w="1167765"/>
                <a:gridCol w="989965"/>
                <a:gridCol w="120586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IP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操作系统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JVM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Hadoop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HBase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测试工具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2.109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CentOS Linux release 7.7.1908 (Core)</a:t>
                      </a:r>
                      <a:endParaRPr lang="zh-CN" altLang="en-US"/>
                    </a:p>
                  </a:txBody>
                  <a:tcPr anchor="ctr" anchorCtr="0"/>
                </a:tc>
                <a:tc rowSpan="6"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HotSpot 1.8.0_211</a:t>
                      </a:r>
                      <a:endParaRPr lang="zh-CN" altLang="en-US"/>
                    </a:p>
                  </a:txBody>
                  <a:tcPr anchor="ctr" anchorCtr="0"/>
                </a:tc>
                <a:tc rowSpan="6"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2.7.3</a:t>
                      </a:r>
                      <a:endParaRPr lang="en-US" altLang="zh-CN"/>
                    </a:p>
                  </a:txBody>
                  <a:tcPr anchor="ctr" anchorCtr="0"/>
                </a:tc>
                <a:tc rowSpan="6"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1.1.2</a:t>
                      </a:r>
                      <a:endParaRPr lang="en-US" altLang="zh-CN"/>
                    </a:p>
                  </a:txBody>
                  <a:tcPr anchor="ctr" anchorCtr="0"/>
                </a:tc>
                <a:tc rowSpan="6"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YCSB 0.17.0</a:t>
                      </a:r>
                      <a:endParaRPr lang="en-US" altLang="zh-CN"/>
                    </a:p>
                  </a:txBody>
                  <a:tcPr anchor="ctr" anchorCtr="0"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2.110</a:t>
                      </a:r>
                      <a:endParaRPr lang="zh-CN" altLang="en-US"/>
                    </a:p>
                  </a:txBody>
                  <a:tcPr anchor="ctr" anchorCtr="0"/>
                </a:tc>
                <a:tc rowSpan="5"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CentOS Linux release 7.6.1810 (Core)</a:t>
                      </a:r>
                      <a:endParaRPr lang="zh-CN" altLang="en-US"/>
                    </a:p>
                  </a:txBody>
                  <a:tcPr anchor="ctr" anchorCtr="0"/>
                </a:tc>
                <a:tc vMerge="1">
                  <a:tcPr anchor="ctr" anchorCtr="0"/>
                </a:tc>
                <a:tc vMerge="1">
                  <a:tcPr anchor="ctr" anchorCtr="0"/>
                </a:tc>
                <a:tc vMerge="1">
                  <a:tcPr anchor="ctr" anchorCtr="0"/>
                </a:tc>
                <a:tc vMerge="1">
                  <a:tcPr anchor="ctr" anchorCtr="0"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2.112</a:t>
                      </a:r>
                      <a:endParaRPr lang="zh-CN" altLang="en-US"/>
                    </a:p>
                  </a:txBody>
                  <a:tcPr anchor="ctr" anchorCtr="0"/>
                </a:tc>
                <a:tc vMerge="1">
                  <a:tcPr/>
                </a:tc>
                <a:tc vMerge="1">
                  <a:tcPr anchor="ctr" anchorCtr="0"/>
                </a:tc>
                <a:tc vMerge="1">
                  <a:tcPr anchor="ctr" anchorCtr="0"/>
                </a:tc>
                <a:tc vMerge="1">
                  <a:tcPr anchor="ctr" anchorCtr="0"/>
                </a:tc>
                <a:tc vMerge="1">
                  <a:tcPr anchor="ctr" anchorCtr="0"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2.113</a:t>
                      </a:r>
                      <a:endParaRPr lang="en-US" altLang="zh-CN"/>
                    </a:p>
                  </a:txBody>
                  <a:tcPr anchor="ctr" anchorCtr="0"/>
                </a:tc>
                <a:tc vMerge="1">
                  <a:tcPr/>
                </a:tc>
                <a:tc vMerge="1">
                  <a:tcPr anchor="ctr" anchorCtr="0"/>
                </a:tc>
                <a:tc vMerge="1">
                  <a:tcPr anchor="ctr" anchorCtr="0"/>
                </a:tc>
                <a:tc vMerge="1">
                  <a:tcPr anchor="ctr" anchorCtr="0"/>
                </a:tc>
                <a:tc vMerge="1">
                  <a:tcPr anchor="ctr" anchorCtr="0"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2.117</a:t>
                      </a:r>
                      <a:endParaRPr lang="en-US" altLang="zh-CN"/>
                    </a:p>
                  </a:txBody>
                  <a:tcPr anchor="ctr" anchorCtr="0"/>
                </a:tc>
                <a:tc vMerge="1">
                  <a:tcPr/>
                </a:tc>
                <a:tc vMerge="1">
                  <a:tcPr anchor="ctr" anchorCtr="0"/>
                </a:tc>
                <a:tc vMerge="1">
                  <a:tcPr anchor="ctr" anchorCtr="0"/>
                </a:tc>
                <a:tc vMerge="1">
                  <a:tcPr anchor="ctr" anchorCtr="0"/>
                </a:tc>
                <a:tc vMerge="1">
                  <a:tcPr anchor="ctr" anchorCtr="0"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2.118</a:t>
                      </a:r>
                      <a:endParaRPr lang="en-US" altLang="zh-CN"/>
                    </a:p>
                  </a:txBody>
                  <a:tcPr anchor="ctr" anchorCtr="0"/>
                </a:tc>
                <a:tc vMerge="1">
                  <a:tcPr/>
                </a:tc>
                <a:tc vMerge="1">
                  <a:tcPr anchor="ctr" anchorCtr="0"/>
                </a:tc>
                <a:tc vMerge="1">
                  <a:tcPr anchor="ctr" anchorCtr="0"/>
                </a:tc>
                <a:tc vMerge="1">
                  <a:tcPr anchor="ctr" anchorCtr="0"/>
                </a:tc>
                <a:tc vMerge="1">
                  <a:tcPr anchor="ctr" anchorCtr="0"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案例</a:t>
            </a:r>
            <a:r>
              <a:rPr lang="en-US" altLang="zh-CN" dirty="0" smtClean="0"/>
              <a:t>/</a:t>
            </a:r>
            <a:r>
              <a:rPr lang="zh-CN" altLang="en-US" dirty="0" smtClean="0"/>
              <a:t>测试环境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软件配置</a:t>
            </a:r>
            <a:endParaRPr lang="zh-CN" altLang="en-US" dirty="0" smtClean="0"/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448310" y="1828800"/>
          <a:ext cx="823849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3765"/>
                <a:gridCol w="2774950"/>
                <a:gridCol w="1186180"/>
                <a:gridCol w="1167765"/>
                <a:gridCol w="989965"/>
                <a:gridCol w="120586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IP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操作系统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JVM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Hadoop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HBase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测试工具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2.101</a:t>
                      </a:r>
                      <a:endParaRPr lang="en-US" altLang="zh-CN"/>
                    </a:p>
                  </a:txBody>
                  <a:tcPr anchor="ctr" anchorCtr="0"/>
                </a:tc>
                <a:tc rowSpan="3"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CentOS Linux release 7.5.1804 (Core)</a:t>
                      </a:r>
                      <a:endParaRPr lang="zh-CN" altLang="en-US"/>
                    </a:p>
                  </a:txBody>
                  <a:tcPr anchor="ctr" anchorCtr="0"/>
                </a:tc>
                <a:tc rowSpan="3"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openjdk version "1.8.0_252"</a:t>
                      </a:r>
                      <a:endParaRPr lang="zh-CN" altLang="en-US"/>
                    </a:p>
                  </a:txBody>
                  <a:tcPr anchor="ctr" anchorCtr="0"/>
                </a:tc>
                <a:tc rowSpan="3"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2.7.7</a:t>
                      </a:r>
                      <a:endParaRPr lang="en-US" altLang="zh-CN"/>
                    </a:p>
                  </a:txBody>
                  <a:tcPr anchor="ctr" anchorCtr="0"/>
                </a:tc>
                <a:tc rowSpan="3"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1.2.5</a:t>
                      </a:r>
                      <a:endParaRPr lang="en-US" altLang="zh-CN"/>
                    </a:p>
                  </a:txBody>
                  <a:tcPr anchor="ctr" anchorCtr="0"/>
                </a:tc>
                <a:tc rowSpan="3"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YCSB 0.17.0</a:t>
                      </a:r>
                      <a:endParaRPr lang="en-US" altLang="zh-CN"/>
                    </a:p>
                  </a:txBody>
                  <a:tcPr anchor="ctr" anchorCtr="0"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2.102</a:t>
                      </a:r>
                      <a:endParaRPr lang="zh-CN" altLang="en-US"/>
                    </a:p>
                  </a:txBody>
                  <a:tcPr anchor="ctr" anchorCtr="0"/>
                </a:tc>
                <a:tc vMerge="1">
                  <a:tcPr anchor="ctr" anchorCtr="0"/>
                </a:tc>
                <a:tc vMerge="1">
                  <a:tcPr anchor="ctr" anchorCtr="0"/>
                </a:tc>
                <a:tc vMerge="1">
                  <a:tcPr anchor="ctr" anchorCtr="0"/>
                </a:tc>
                <a:tc vMerge="1">
                  <a:tcPr anchor="ctr" anchorCtr="0"/>
                </a:tc>
                <a:tc vMerge="1">
                  <a:tcPr anchor="ctr" anchorCtr="0"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2.103</a:t>
                      </a:r>
                      <a:endParaRPr lang="zh-CN" altLang="en-US"/>
                    </a:p>
                  </a:txBody>
                  <a:tcPr anchor="ctr" anchorCtr="0"/>
                </a:tc>
                <a:tc vMerge="1">
                  <a:tcPr/>
                </a:tc>
                <a:tc vMerge="1">
                  <a:tcPr anchor="ctr" anchorCtr="0"/>
                </a:tc>
                <a:tc vMerge="1">
                  <a:tcPr anchor="ctr" anchorCtr="0"/>
                </a:tc>
                <a:tc vMerge="1">
                  <a:tcPr anchor="ctr" anchorCtr="0"/>
                </a:tc>
                <a:tc vMerge="1">
                  <a:tcPr anchor="ctr" anchorCtr="0"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案例</a:t>
            </a:r>
            <a:r>
              <a:rPr lang="en-US" altLang="zh-CN" dirty="0" smtClean="0"/>
              <a:t>/</a:t>
            </a:r>
            <a:r>
              <a:rPr lang="zh-CN" altLang="en-US" dirty="0" smtClean="0"/>
              <a:t>测试环境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HBase</a:t>
            </a:r>
            <a:r>
              <a:rPr lang="zh-CN" altLang="en-US" dirty="0" smtClean="0"/>
              <a:t>核心</a:t>
            </a:r>
            <a:r>
              <a:rPr lang="zh-CN" altLang="en-US" dirty="0" smtClean="0"/>
              <a:t>参数</a:t>
            </a:r>
            <a:endParaRPr lang="zh-CN" altLang="en-US" dirty="0" smtClean="0"/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1371600" y="2095500"/>
          <a:ext cx="6399530" cy="330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99765"/>
                <a:gridCol w="319976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参数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值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最大堆内存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80GB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JVM</a:t>
                      </a:r>
                      <a:r>
                        <a:rPr lang="zh-CN" altLang="en-US"/>
                        <a:t>垃圾回收器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G1</a:t>
                      </a:r>
                      <a:r>
                        <a:rPr lang="zh-CN" altLang="en-US"/>
                        <a:t>回收器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memstore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40% of heap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block cache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40% of heap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hbase.regionserver.handler.count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500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504" y="188640"/>
            <a:ext cx="7534275" cy="576064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内容提纲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9" name="椭圆 138"/>
          <p:cNvSpPr/>
          <p:nvPr/>
        </p:nvSpPr>
        <p:spPr>
          <a:xfrm>
            <a:off x="827584" y="1196752"/>
            <a:ext cx="817336" cy="817336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36000">
                <a:schemeClr val="bg1"/>
              </a:gs>
              <a:gs pos="100000">
                <a:srgbClr val="C7C7C7"/>
              </a:gs>
            </a:gsLst>
            <a:lin ang="13500000" scaled="1"/>
            <a:tileRect/>
          </a:gradFill>
          <a:ln w="19050">
            <a:solidFill>
              <a:schemeClr val="bg1"/>
            </a:solidFill>
          </a:ln>
          <a:effectLst>
            <a:outerShdw blurRad="419100" dist="571500" dir="2700000" sx="90000" sy="9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0" name="椭圆 139"/>
          <p:cNvSpPr/>
          <p:nvPr/>
        </p:nvSpPr>
        <p:spPr>
          <a:xfrm>
            <a:off x="3518265" y="1907922"/>
            <a:ext cx="572332" cy="572332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36000">
                <a:schemeClr val="bg1"/>
              </a:gs>
              <a:gs pos="100000">
                <a:srgbClr val="C7C7C7"/>
              </a:gs>
            </a:gsLst>
            <a:lin ang="13500000" scaled="1"/>
            <a:tileRect/>
          </a:gradFill>
          <a:ln w="25400">
            <a:solidFill>
              <a:schemeClr val="bg1"/>
            </a:solidFill>
          </a:ln>
          <a:effectLst>
            <a:outerShdw blurRad="419100" dist="571500" dir="2700000" sx="90000" sy="9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1" name="椭圆 140"/>
          <p:cNvSpPr/>
          <p:nvPr/>
        </p:nvSpPr>
        <p:spPr>
          <a:xfrm>
            <a:off x="748398" y="4661503"/>
            <a:ext cx="687982" cy="687982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36000">
                <a:schemeClr val="bg1"/>
              </a:gs>
              <a:gs pos="100000">
                <a:srgbClr val="C7C7C7"/>
              </a:gs>
            </a:gsLst>
            <a:lin ang="13500000" scaled="1"/>
            <a:tileRect/>
          </a:gradFill>
          <a:ln w="22225">
            <a:solidFill>
              <a:schemeClr val="bg1"/>
            </a:solidFill>
          </a:ln>
          <a:effectLst>
            <a:outerShdw blurRad="419100" dist="571500" dir="2700000" sx="90000" sy="9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2" name="组合 141"/>
          <p:cNvGrpSpPr/>
          <p:nvPr/>
        </p:nvGrpSpPr>
        <p:grpSpPr>
          <a:xfrm>
            <a:off x="4937956" y="2492896"/>
            <a:ext cx="910013" cy="360000"/>
            <a:chOff x="4935715" y="1778260"/>
            <a:chExt cx="910013" cy="360000"/>
          </a:xfrm>
        </p:grpSpPr>
        <p:cxnSp>
          <p:nvCxnSpPr>
            <p:cNvPr id="143" name="直接连接符 142"/>
            <p:cNvCxnSpPr/>
            <p:nvPr/>
          </p:nvCxnSpPr>
          <p:spPr>
            <a:xfrm>
              <a:off x="5845728" y="1778260"/>
              <a:ext cx="0" cy="360000"/>
            </a:xfrm>
            <a:prstGeom prst="line">
              <a:avLst/>
            </a:prstGeom>
            <a:ln w="6350">
              <a:solidFill>
                <a:srgbClr val="4D4D4D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4" name="组合 143"/>
            <p:cNvGrpSpPr/>
            <p:nvPr/>
          </p:nvGrpSpPr>
          <p:grpSpPr>
            <a:xfrm>
              <a:off x="4935715" y="1780963"/>
              <a:ext cx="822743" cy="354595"/>
              <a:chOff x="6225354" y="2411080"/>
              <a:chExt cx="1096990" cy="472793"/>
            </a:xfrm>
          </p:grpSpPr>
          <p:grpSp>
            <p:nvGrpSpPr>
              <p:cNvPr id="145" name="组合 144"/>
              <p:cNvGrpSpPr/>
              <p:nvPr/>
            </p:nvGrpSpPr>
            <p:grpSpPr>
              <a:xfrm>
                <a:off x="6225354" y="2411080"/>
                <a:ext cx="1096990" cy="472793"/>
                <a:chOff x="2207939" y="2018653"/>
                <a:chExt cx="6978844" cy="1220496"/>
              </a:xfrm>
            </p:grpSpPr>
            <p:sp>
              <p:nvSpPr>
                <p:cNvPr id="147" name="圆角矩形 88"/>
                <p:cNvSpPr/>
                <p:nvPr/>
              </p:nvSpPr>
              <p:spPr>
                <a:xfrm>
                  <a:off x="2207939" y="2018653"/>
                  <a:ext cx="6978844" cy="122049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/>
                </a:solidFill>
                <a:ln w="31750">
                  <a:gradFill flip="none" rotWithShape="1">
                    <a:gsLst>
                      <a:gs pos="0">
                        <a:srgbClr val="CDCDCD"/>
                      </a:gs>
                      <a:gs pos="100000">
                        <a:schemeClr val="bg1"/>
                      </a:gs>
                    </a:gsLst>
                    <a:lin ang="2700000" scaled="1"/>
                    <a:tileRect/>
                  </a:gradFill>
                </a:ln>
                <a:effectLst>
                  <a:innerShdw blurRad="127000" dist="63500" dir="13500000">
                    <a:schemeClr val="tx1">
                      <a:lumMod val="65000"/>
                      <a:lumOff val="35000"/>
                      <a:alpha val="49000"/>
                    </a:scheme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FFFFFF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48" name="圆角矩形 89"/>
                <p:cNvSpPr/>
                <p:nvPr/>
              </p:nvSpPr>
              <p:spPr>
                <a:xfrm>
                  <a:off x="2252045" y="2038293"/>
                  <a:ext cx="2901718" cy="115141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 w="50800">
                  <a:noFill/>
                </a:ln>
                <a:effectLst>
                  <a:outerShdw blurRad="50800" dist="12700" dir="2700000" algn="tl" rotWithShape="0">
                    <a:schemeClr val="tx1">
                      <a:lumMod val="65000"/>
                      <a:lumOff val="35000"/>
                      <a:alpha val="60000"/>
                    </a:schemeClr>
                  </a:outerShdw>
                </a:effectLst>
                <a:scene3d>
                  <a:camera prst="orthographicFront"/>
                  <a:lightRig rig="threePt" dir="t"/>
                </a:scene3d>
                <a:sp3d prstMaterial="softEdge">
                  <a:bevelT w="57150" h="12700" prst="angle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zh-CN" altLang="en-US">
                    <a:solidFill>
                      <a:srgbClr val="FFFFFF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146" name="矩形 145"/>
              <p:cNvSpPr/>
              <p:nvPr/>
            </p:nvSpPr>
            <p:spPr>
              <a:xfrm>
                <a:off x="6721164" y="2447877"/>
                <a:ext cx="588196" cy="430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1500" spc="75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01</a:t>
                </a:r>
                <a:endParaRPr lang="zh-CN" altLang="en-US" sz="15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149" name="TextBox 45"/>
          <p:cNvSpPr txBox="1"/>
          <p:nvPr/>
        </p:nvSpPr>
        <p:spPr>
          <a:xfrm>
            <a:off x="5856847" y="2503619"/>
            <a:ext cx="7670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spc="300" dirty="0" smtClean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  <a:endParaRPr lang="zh-CN" altLang="en-US" sz="2000" b="1" spc="300" dirty="0" smtClean="0">
              <a:solidFill>
                <a:srgbClr val="29292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50" name="组合 149"/>
          <p:cNvGrpSpPr/>
          <p:nvPr/>
        </p:nvGrpSpPr>
        <p:grpSpPr>
          <a:xfrm>
            <a:off x="4937956" y="3079591"/>
            <a:ext cx="910013" cy="359410"/>
            <a:chOff x="4935715" y="1778260"/>
            <a:chExt cx="910013" cy="360000"/>
          </a:xfrm>
        </p:grpSpPr>
        <p:cxnSp>
          <p:nvCxnSpPr>
            <p:cNvPr id="151" name="直接连接符 150"/>
            <p:cNvCxnSpPr/>
            <p:nvPr/>
          </p:nvCxnSpPr>
          <p:spPr>
            <a:xfrm>
              <a:off x="5845728" y="1778260"/>
              <a:ext cx="0" cy="360000"/>
            </a:xfrm>
            <a:prstGeom prst="line">
              <a:avLst/>
            </a:prstGeom>
            <a:ln w="6350">
              <a:solidFill>
                <a:srgbClr val="4D4D4D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2" name="组合 151"/>
            <p:cNvGrpSpPr/>
            <p:nvPr/>
          </p:nvGrpSpPr>
          <p:grpSpPr>
            <a:xfrm>
              <a:off x="4935715" y="1780963"/>
              <a:ext cx="822743" cy="354595"/>
              <a:chOff x="6225354" y="2411080"/>
              <a:chExt cx="1096990" cy="472793"/>
            </a:xfrm>
          </p:grpSpPr>
          <p:grpSp>
            <p:nvGrpSpPr>
              <p:cNvPr id="153" name="组合 152"/>
              <p:cNvGrpSpPr/>
              <p:nvPr/>
            </p:nvGrpSpPr>
            <p:grpSpPr>
              <a:xfrm>
                <a:off x="6225354" y="2411080"/>
                <a:ext cx="1096990" cy="472793"/>
                <a:chOff x="2207939" y="2018653"/>
                <a:chExt cx="6978844" cy="1220496"/>
              </a:xfrm>
            </p:grpSpPr>
            <p:sp>
              <p:nvSpPr>
                <p:cNvPr id="155" name="圆角矩形 245"/>
                <p:cNvSpPr/>
                <p:nvPr/>
              </p:nvSpPr>
              <p:spPr>
                <a:xfrm>
                  <a:off x="2207939" y="2018653"/>
                  <a:ext cx="6978844" cy="122049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2"/>
                </a:solidFill>
                <a:ln w="31750">
                  <a:gradFill flip="none" rotWithShape="1">
                    <a:gsLst>
                      <a:gs pos="0">
                        <a:srgbClr val="CDCDCD"/>
                      </a:gs>
                      <a:gs pos="100000">
                        <a:schemeClr val="bg1"/>
                      </a:gs>
                    </a:gsLst>
                    <a:lin ang="2700000" scaled="1"/>
                    <a:tileRect/>
                  </a:gradFill>
                </a:ln>
                <a:effectLst>
                  <a:innerShdw blurRad="127000" dist="63500" dir="13500000">
                    <a:schemeClr val="tx1">
                      <a:lumMod val="65000"/>
                      <a:lumOff val="35000"/>
                      <a:alpha val="49000"/>
                    </a:scheme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FFFFFF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56" name="圆角矩形 246"/>
                <p:cNvSpPr/>
                <p:nvPr/>
              </p:nvSpPr>
              <p:spPr>
                <a:xfrm>
                  <a:off x="2252045" y="2038293"/>
                  <a:ext cx="2901718" cy="115141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 w="50800">
                  <a:noFill/>
                </a:ln>
                <a:effectLst>
                  <a:outerShdw blurRad="50800" dist="12700" dir="2700000" algn="tl" rotWithShape="0">
                    <a:schemeClr val="tx1">
                      <a:lumMod val="65000"/>
                      <a:lumOff val="35000"/>
                      <a:alpha val="60000"/>
                    </a:schemeClr>
                  </a:outerShdw>
                </a:effectLst>
                <a:scene3d>
                  <a:camera prst="orthographicFront"/>
                  <a:lightRig rig="threePt" dir="t"/>
                </a:scene3d>
                <a:sp3d prstMaterial="softEdge">
                  <a:bevelT w="57150" h="12700" prst="angle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zh-CN" altLang="en-US">
                    <a:solidFill>
                      <a:srgbClr val="FFFFFF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154" name="矩形 153"/>
              <p:cNvSpPr/>
              <p:nvPr/>
            </p:nvSpPr>
            <p:spPr>
              <a:xfrm>
                <a:off x="6721166" y="2447877"/>
                <a:ext cx="588194" cy="430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1500" spc="75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02</a:t>
                </a:r>
                <a:endParaRPr lang="zh-CN" altLang="en-US" sz="15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157" name="TextBox 240"/>
          <p:cNvSpPr txBox="1"/>
          <p:nvPr/>
        </p:nvSpPr>
        <p:spPr>
          <a:xfrm>
            <a:off x="5856847" y="3089724"/>
            <a:ext cx="1148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spc="300" dirty="0" smtClean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基本使用</a:t>
            </a:r>
            <a:endParaRPr lang="zh-CN" altLang="en-US" sz="1600" spc="300" dirty="0" smtClean="0">
              <a:solidFill>
                <a:srgbClr val="29292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4" name="椭圆 173"/>
          <p:cNvSpPr/>
          <p:nvPr/>
        </p:nvSpPr>
        <p:spPr>
          <a:xfrm>
            <a:off x="708669" y="3469522"/>
            <a:ext cx="343991" cy="34399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36000">
                <a:schemeClr val="bg1"/>
              </a:gs>
              <a:gs pos="100000">
                <a:srgbClr val="C7C7C7"/>
              </a:gs>
            </a:gsLst>
            <a:lin ang="13500000" scaled="1"/>
            <a:tileRect/>
          </a:gradFill>
          <a:ln w="22225">
            <a:solidFill>
              <a:schemeClr val="bg1"/>
            </a:solidFill>
          </a:ln>
          <a:effectLst>
            <a:outerShdw blurRad="419100" dist="571500" dir="2700000" sx="90000" sy="9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5" name="组合 174"/>
          <p:cNvGrpSpPr/>
          <p:nvPr/>
        </p:nvGrpSpPr>
        <p:grpSpPr>
          <a:xfrm>
            <a:off x="1619672" y="2393207"/>
            <a:ext cx="2446374" cy="3130430"/>
            <a:chOff x="3706622" y="1702991"/>
            <a:chExt cx="2056861" cy="2632003"/>
          </a:xfrm>
        </p:grpSpPr>
        <p:sp>
          <p:nvSpPr>
            <p:cNvPr id="176" name="椭圆 175"/>
            <p:cNvSpPr/>
            <p:nvPr/>
          </p:nvSpPr>
          <p:spPr>
            <a:xfrm>
              <a:off x="3706622" y="1735827"/>
              <a:ext cx="1730756" cy="1730756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1905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368300" dist="139700" dir="270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7" name="圆角矩形 169"/>
            <p:cNvSpPr/>
            <p:nvPr/>
          </p:nvSpPr>
          <p:spPr>
            <a:xfrm rot="2700000">
              <a:off x="3664932" y="2236443"/>
              <a:ext cx="2632003" cy="1565099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tx1">
                    <a:alpha val="40000"/>
                  </a:schemeClr>
                </a:gs>
                <a:gs pos="100000">
                  <a:srgbClr val="F2F2F2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78" name="椭圆 177"/>
            <p:cNvSpPr/>
            <p:nvPr/>
          </p:nvSpPr>
          <p:spPr>
            <a:xfrm>
              <a:off x="3841081" y="1870286"/>
              <a:ext cx="1461839" cy="1461839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304800" dist="127000" dir="2700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9" name="Freeform 44"/>
            <p:cNvSpPr/>
            <p:nvPr/>
          </p:nvSpPr>
          <p:spPr bwMode="auto">
            <a:xfrm>
              <a:off x="5234245" y="2786297"/>
              <a:ext cx="12959" cy="18514"/>
            </a:xfrm>
            <a:custGeom>
              <a:avLst/>
              <a:gdLst>
                <a:gd name="T0" fmla="*/ 1 w 3"/>
                <a:gd name="T1" fmla="*/ 0 h 4"/>
                <a:gd name="T2" fmla="*/ 0 w 3"/>
                <a:gd name="T3" fmla="*/ 1 h 4"/>
                <a:gd name="T4" fmla="*/ 0 w 3"/>
                <a:gd name="T5" fmla="*/ 2 h 4"/>
                <a:gd name="T6" fmla="*/ 1 w 3"/>
                <a:gd name="T7" fmla="*/ 3 h 4"/>
                <a:gd name="T8" fmla="*/ 1 w 3"/>
                <a:gd name="T9" fmla="*/ 4 h 4"/>
                <a:gd name="T10" fmla="*/ 2 w 3"/>
                <a:gd name="T11" fmla="*/ 4 h 4"/>
                <a:gd name="T12" fmla="*/ 2 w 3"/>
                <a:gd name="T13" fmla="*/ 3 h 4"/>
                <a:gd name="T14" fmla="*/ 3 w 3"/>
                <a:gd name="T15" fmla="*/ 2 h 4"/>
                <a:gd name="T16" fmla="*/ 2 w 3"/>
                <a:gd name="T17" fmla="*/ 1 h 4"/>
                <a:gd name="T18" fmla="*/ 2 w 3"/>
                <a:gd name="T19" fmla="*/ 1 h 4"/>
                <a:gd name="T20" fmla="*/ 1 w 3"/>
                <a:gd name="T2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" h="4">
                  <a:moveTo>
                    <a:pt x="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3" y="3"/>
                    <a:pt x="3" y="3"/>
                    <a:pt x="3" y="2"/>
                  </a:cubicBezTo>
                  <a:cubicBezTo>
                    <a:pt x="3" y="2"/>
                    <a:pt x="2" y="2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1"/>
                    <a:pt x="1" y="0"/>
                  </a:cubicBezTo>
                </a:path>
              </a:pathLst>
            </a:custGeom>
            <a:solidFill>
              <a:schemeClr val="bg1">
                <a:lumMod val="65000"/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80" name="组合 179"/>
          <p:cNvGrpSpPr/>
          <p:nvPr/>
        </p:nvGrpSpPr>
        <p:grpSpPr>
          <a:xfrm>
            <a:off x="1861175" y="2912627"/>
            <a:ext cx="1511044" cy="1121405"/>
            <a:chOff x="2149207" y="2375169"/>
            <a:chExt cx="1511044" cy="1121405"/>
          </a:xfrm>
        </p:grpSpPr>
        <p:sp>
          <p:nvSpPr>
            <p:cNvPr id="181" name="TextBox 41"/>
            <p:cNvSpPr txBox="1"/>
            <p:nvPr/>
          </p:nvSpPr>
          <p:spPr>
            <a:xfrm>
              <a:off x="2218831" y="2375169"/>
              <a:ext cx="1441420" cy="8002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4600" b="1" spc="300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  <a:endParaRPr lang="zh-CN" altLang="en-US" sz="4600" b="1" spc="3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2" name="TextBox 42"/>
            <p:cNvSpPr txBox="1"/>
            <p:nvPr/>
          </p:nvSpPr>
          <p:spPr>
            <a:xfrm>
              <a:off x="2149207" y="3096464"/>
              <a:ext cx="131125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solidFill>
                    <a:schemeClr val="accent1"/>
                  </a:solidFill>
                </a:rPr>
                <a:t>CONTENTS</a:t>
              </a:r>
              <a:endParaRPr lang="zh-CN" altLang="en-US" sz="2000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4946834" y="3663400"/>
            <a:ext cx="910013" cy="359410"/>
            <a:chOff x="4935715" y="1778260"/>
            <a:chExt cx="910013" cy="360000"/>
          </a:xfrm>
        </p:grpSpPr>
        <p:cxnSp>
          <p:nvCxnSpPr>
            <p:cNvPr id="32" name="直接连接符 31"/>
            <p:cNvCxnSpPr/>
            <p:nvPr/>
          </p:nvCxnSpPr>
          <p:spPr>
            <a:xfrm>
              <a:off x="5845728" y="1778260"/>
              <a:ext cx="0" cy="360000"/>
            </a:xfrm>
            <a:prstGeom prst="line">
              <a:avLst/>
            </a:prstGeom>
            <a:ln w="6350">
              <a:solidFill>
                <a:srgbClr val="4D4D4D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" name="组合 32"/>
            <p:cNvGrpSpPr/>
            <p:nvPr/>
          </p:nvGrpSpPr>
          <p:grpSpPr>
            <a:xfrm>
              <a:off x="4935715" y="1780963"/>
              <a:ext cx="822743" cy="354595"/>
              <a:chOff x="6225354" y="2411080"/>
              <a:chExt cx="1096990" cy="472793"/>
            </a:xfrm>
          </p:grpSpPr>
          <p:grpSp>
            <p:nvGrpSpPr>
              <p:cNvPr id="34" name="组合 33"/>
              <p:cNvGrpSpPr/>
              <p:nvPr/>
            </p:nvGrpSpPr>
            <p:grpSpPr>
              <a:xfrm>
                <a:off x="6225354" y="2411080"/>
                <a:ext cx="1096990" cy="472793"/>
                <a:chOff x="2207939" y="2018653"/>
                <a:chExt cx="6978844" cy="1220496"/>
              </a:xfrm>
            </p:grpSpPr>
            <p:sp>
              <p:nvSpPr>
                <p:cNvPr id="36" name="圆角矩形 245"/>
                <p:cNvSpPr/>
                <p:nvPr/>
              </p:nvSpPr>
              <p:spPr>
                <a:xfrm>
                  <a:off x="2207939" y="2018653"/>
                  <a:ext cx="6978844" cy="1220496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2D050"/>
                </a:solidFill>
                <a:ln w="31750">
                  <a:gradFill flip="none" rotWithShape="1">
                    <a:gsLst>
                      <a:gs pos="0">
                        <a:srgbClr val="CDCDCD"/>
                      </a:gs>
                      <a:gs pos="100000">
                        <a:schemeClr val="bg1"/>
                      </a:gs>
                    </a:gsLst>
                    <a:lin ang="2700000" scaled="1"/>
                    <a:tileRect/>
                  </a:gradFill>
                </a:ln>
                <a:effectLst>
                  <a:innerShdw blurRad="127000" dist="63500" dir="13500000">
                    <a:schemeClr val="tx1">
                      <a:lumMod val="65000"/>
                      <a:lumOff val="35000"/>
                      <a:alpha val="49000"/>
                    </a:scheme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FFFFFF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7" name="圆角矩形 246"/>
                <p:cNvSpPr/>
                <p:nvPr/>
              </p:nvSpPr>
              <p:spPr>
                <a:xfrm>
                  <a:off x="2252045" y="2038293"/>
                  <a:ext cx="2901718" cy="115141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 w="50800">
                  <a:noFill/>
                </a:ln>
                <a:effectLst>
                  <a:outerShdw blurRad="50800" dist="12700" dir="2700000" algn="tl" rotWithShape="0">
                    <a:schemeClr val="tx1">
                      <a:lumMod val="65000"/>
                      <a:lumOff val="35000"/>
                      <a:alpha val="60000"/>
                    </a:schemeClr>
                  </a:outerShdw>
                </a:effectLst>
                <a:scene3d>
                  <a:camera prst="orthographicFront"/>
                  <a:lightRig rig="threePt" dir="t"/>
                </a:scene3d>
                <a:sp3d prstMaterial="softEdge">
                  <a:bevelT w="57150" h="12700" prst="angle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zh-CN" altLang="en-US">
                    <a:solidFill>
                      <a:srgbClr val="FFFFFF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35" name="矩形 34"/>
              <p:cNvSpPr/>
              <p:nvPr/>
            </p:nvSpPr>
            <p:spPr>
              <a:xfrm>
                <a:off x="6729715" y="2447878"/>
                <a:ext cx="571097" cy="4315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1500" spc="75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03</a:t>
                </a:r>
                <a:endParaRPr lang="zh-CN" altLang="en-US" sz="15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38" name="TextBox 240"/>
          <p:cNvSpPr txBox="1"/>
          <p:nvPr/>
        </p:nvSpPr>
        <p:spPr>
          <a:xfrm>
            <a:off x="5865725" y="3673533"/>
            <a:ext cx="6654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spc="300" dirty="0" smtClean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endParaRPr lang="zh-CN" altLang="en-US" sz="1600" spc="300" dirty="0" smtClean="0">
              <a:solidFill>
                <a:srgbClr val="29292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4955863" y="4248383"/>
            <a:ext cx="910013" cy="359410"/>
            <a:chOff x="4935715" y="1778260"/>
            <a:chExt cx="910013" cy="360000"/>
          </a:xfrm>
        </p:grpSpPr>
        <p:cxnSp>
          <p:nvCxnSpPr>
            <p:cNvPr id="40" name="直接连接符 39"/>
            <p:cNvCxnSpPr/>
            <p:nvPr/>
          </p:nvCxnSpPr>
          <p:spPr>
            <a:xfrm>
              <a:off x="5845728" y="1778260"/>
              <a:ext cx="0" cy="360000"/>
            </a:xfrm>
            <a:prstGeom prst="line">
              <a:avLst/>
            </a:prstGeom>
            <a:ln w="6350">
              <a:solidFill>
                <a:srgbClr val="4D4D4D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" name="组合 40"/>
            <p:cNvGrpSpPr/>
            <p:nvPr/>
          </p:nvGrpSpPr>
          <p:grpSpPr>
            <a:xfrm>
              <a:off x="4935715" y="1780963"/>
              <a:ext cx="822743" cy="354595"/>
              <a:chOff x="6225354" y="2411080"/>
              <a:chExt cx="1096990" cy="472793"/>
            </a:xfrm>
          </p:grpSpPr>
          <p:grpSp>
            <p:nvGrpSpPr>
              <p:cNvPr id="42" name="组合 41"/>
              <p:cNvGrpSpPr/>
              <p:nvPr/>
            </p:nvGrpSpPr>
            <p:grpSpPr>
              <a:xfrm>
                <a:off x="6225354" y="2411080"/>
                <a:ext cx="1096990" cy="472793"/>
                <a:chOff x="2207939" y="2018653"/>
                <a:chExt cx="6978844" cy="1220496"/>
              </a:xfrm>
            </p:grpSpPr>
            <p:sp>
              <p:nvSpPr>
                <p:cNvPr id="44" name="圆角矩形 245"/>
                <p:cNvSpPr/>
                <p:nvPr/>
              </p:nvSpPr>
              <p:spPr>
                <a:xfrm>
                  <a:off x="2207939" y="2018653"/>
                  <a:ext cx="6978844" cy="1220496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FC000"/>
                </a:solidFill>
                <a:ln w="31750">
                  <a:gradFill flip="none" rotWithShape="1">
                    <a:gsLst>
                      <a:gs pos="0">
                        <a:srgbClr val="CDCDCD"/>
                      </a:gs>
                      <a:gs pos="100000">
                        <a:schemeClr val="bg1"/>
                      </a:gs>
                    </a:gsLst>
                    <a:lin ang="2700000" scaled="1"/>
                    <a:tileRect/>
                  </a:gradFill>
                </a:ln>
                <a:effectLst>
                  <a:innerShdw blurRad="127000" dist="63500" dir="13500000">
                    <a:schemeClr val="tx1">
                      <a:lumMod val="65000"/>
                      <a:lumOff val="35000"/>
                      <a:alpha val="49000"/>
                    </a:scheme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FFFFFF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5" name="圆角矩形 246"/>
                <p:cNvSpPr/>
                <p:nvPr/>
              </p:nvSpPr>
              <p:spPr>
                <a:xfrm>
                  <a:off x="2252045" y="2038293"/>
                  <a:ext cx="2901718" cy="115141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 w="50800">
                  <a:noFill/>
                </a:ln>
                <a:effectLst>
                  <a:outerShdw blurRad="50800" dist="12700" dir="2700000" algn="tl" rotWithShape="0">
                    <a:schemeClr val="tx1">
                      <a:lumMod val="65000"/>
                      <a:lumOff val="35000"/>
                      <a:alpha val="60000"/>
                    </a:schemeClr>
                  </a:outerShdw>
                </a:effectLst>
                <a:scene3d>
                  <a:camera prst="orthographicFront"/>
                  <a:lightRig rig="threePt" dir="t"/>
                </a:scene3d>
                <a:sp3d prstMaterial="softEdge">
                  <a:bevelT w="57150" h="12700" prst="angle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zh-CN" altLang="en-US">
                    <a:solidFill>
                      <a:srgbClr val="FFFFFF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43" name="矩形 42"/>
              <p:cNvSpPr/>
              <p:nvPr/>
            </p:nvSpPr>
            <p:spPr>
              <a:xfrm>
                <a:off x="6729715" y="2447878"/>
                <a:ext cx="571097" cy="4315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1500" spc="75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04</a:t>
                </a:r>
                <a:endParaRPr lang="zh-CN" altLang="en-US" sz="15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46" name="TextBox 240"/>
          <p:cNvSpPr txBox="1"/>
          <p:nvPr/>
        </p:nvSpPr>
        <p:spPr>
          <a:xfrm>
            <a:off x="5874754" y="4258516"/>
            <a:ext cx="6654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spc="300" dirty="0" smtClean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zh-CN" altLang="en-US" sz="1600" spc="300" dirty="0" smtClean="0">
              <a:solidFill>
                <a:srgbClr val="29292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案例</a:t>
            </a:r>
            <a:r>
              <a:rPr lang="en-US" altLang="zh-CN" dirty="0" smtClean="0"/>
              <a:t>/</a:t>
            </a:r>
            <a:r>
              <a:rPr lang="zh-CN" altLang="en-US" dirty="0" smtClean="0"/>
              <a:t>测试方案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原则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可测试、可重复、可对比</a:t>
            </a:r>
            <a:endParaRPr lang="zh-CN" altLang="en-US" dirty="0" smtClean="0"/>
          </a:p>
          <a:p>
            <a:pPr lvl="0"/>
            <a:r>
              <a:rPr lang="zh-CN" altLang="en-US" dirty="0" smtClean="0"/>
              <a:t>指标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CPU</a:t>
            </a:r>
            <a:r>
              <a:rPr lang="zh-CN" altLang="en-US" dirty="0" smtClean="0"/>
              <a:t>使用率</a:t>
            </a:r>
            <a:r>
              <a:rPr lang="zh-CN" altLang="en-US" dirty="0" smtClean="0"/>
              <a:t>、访问带宽、网络延迟、吞吐量</a:t>
            </a:r>
            <a:endParaRPr lang="zh-CN" altLang="en-US" dirty="0" smtClean="0"/>
          </a:p>
          <a:p>
            <a:pPr lvl="0"/>
            <a:r>
              <a:rPr lang="zh-CN" altLang="en-US" dirty="0" smtClean="0"/>
              <a:t>变量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数据量、并发数、压缩算法</a:t>
            </a:r>
            <a:endParaRPr lang="zh-CN" altLang="en-US" dirty="0" smtClean="0"/>
          </a:p>
          <a:p>
            <a:pPr lvl="0"/>
            <a:r>
              <a:rPr lang="zh-CN" altLang="en-US" dirty="0" smtClean="0"/>
              <a:t>场景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单条查询、单条插入、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批量查询、批量插入、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scan</a:t>
            </a:r>
            <a:r>
              <a:rPr lang="zh-CN" altLang="en-US" dirty="0" smtClean="0"/>
              <a:t>查询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插入为主、查询为主、读写平衡</a:t>
            </a:r>
            <a:endParaRPr lang="zh-CN" alt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案例</a:t>
            </a:r>
            <a:r>
              <a:rPr lang="en-US" altLang="zh-CN" dirty="0" smtClean="0"/>
              <a:t>/</a:t>
            </a:r>
            <a:r>
              <a:rPr lang="zh-CN" altLang="en-US" dirty="0" smtClean="0"/>
              <a:t>前期准备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数据</a:t>
            </a:r>
            <a:r>
              <a:rPr lang="zh-CN" altLang="en-US" dirty="0" smtClean="0"/>
              <a:t>准备</a:t>
            </a:r>
            <a:endParaRPr lang="zh-CN" altLang="en-US" dirty="0" smtClean="0"/>
          </a:p>
          <a:p>
            <a:pPr marL="914400" lvl="2" indent="0">
              <a:buNone/>
            </a:pPr>
            <a:endParaRPr lang="zh-CN" altLang="en-US" dirty="0" smtClean="0"/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1371600" y="2286000"/>
          <a:ext cx="6399530" cy="30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99765"/>
                <a:gridCol w="319976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配置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值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列族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r>
                        <a:rPr lang="zh-CN" altLang="en-US"/>
                        <a:t>个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预分区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128</a:t>
                      </a:r>
                      <a:r>
                        <a:rPr lang="zh-CN" altLang="en-US"/>
                        <a:t>个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key</a:t>
                      </a:r>
                      <a:r>
                        <a:rPr lang="zh-CN" altLang="en-US" sz="1800">
                          <a:sym typeface="+mn-ea"/>
                        </a:rPr>
                        <a:t>长度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14</a:t>
                      </a:r>
                      <a:r>
                        <a:rPr lang="zh-CN" altLang="en-US"/>
                        <a:t>个字符（</a:t>
                      </a:r>
                      <a:r>
                        <a:rPr lang="en-US" altLang="zh-CN"/>
                        <a:t>14</a:t>
                      </a:r>
                      <a:r>
                        <a:rPr lang="zh-CN" altLang="en-US"/>
                        <a:t>字节</a:t>
                      </a:r>
                      <a:r>
                        <a:rPr lang="zh-CN" altLang="en-US"/>
                        <a:t>）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字段数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10</a:t>
                      </a:r>
                      <a:r>
                        <a:rPr lang="zh-CN" altLang="en-US"/>
                        <a:t>个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字段长度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20</a:t>
                      </a:r>
                      <a:r>
                        <a:rPr lang="zh-CN" altLang="en-US"/>
                        <a:t>个字符（</a:t>
                      </a:r>
                      <a:r>
                        <a:rPr lang="en-US" altLang="zh-CN"/>
                        <a:t>20</a:t>
                      </a:r>
                      <a:r>
                        <a:rPr lang="zh-CN" altLang="en-US"/>
                        <a:t>字节</a:t>
                      </a:r>
                      <a:r>
                        <a:rPr lang="zh-CN" altLang="en-US"/>
                        <a:t>）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总记录数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10</a:t>
                      </a:r>
                      <a:r>
                        <a:rPr lang="zh-CN" altLang="en-US"/>
                        <a:t>亿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总数据量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700GB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81710"/>
            <a:ext cx="8229600" cy="5203825"/>
          </a:xfrm>
        </p:spPr>
        <p:txBody>
          <a:bodyPr/>
          <a:lstStyle/>
          <a:p>
            <a:r>
              <a:rPr lang="zh-CN" altLang="en-US" dirty="0" smtClean="0"/>
              <a:t>建表</a:t>
            </a:r>
            <a:endParaRPr lang="zh-CN" altLang="en-US" dirty="0" smtClean="0"/>
          </a:p>
          <a:p>
            <a:pPr lvl="1"/>
            <a:endParaRPr lang="zh-CN" altLang="en-US" dirty="0" smtClean="0"/>
          </a:p>
          <a:p>
            <a:pPr lvl="1"/>
            <a:endParaRPr lang="zh-CN" altLang="en-US" dirty="0" smtClean="0"/>
          </a:p>
          <a:p>
            <a:pPr lvl="1"/>
            <a:endParaRPr lang="zh-CN" altLang="en-US" dirty="0" smtClean="0"/>
          </a:p>
          <a:p>
            <a:pPr lvl="0"/>
            <a:r>
              <a:rPr lang="zh-CN" altLang="en-US" dirty="0" smtClean="0"/>
              <a:t>加载数据</a:t>
            </a:r>
            <a:endParaRPr lang="zh-CN" altLang="en-US" dirty="0" smtClean="0"/>
          </a:p>
          <a:p>
            <a:pPr lvl="2"/>
            <a:endParaRPr lang="zh-CN" altLang="en-US" dirty="0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案例</a:t>
            </a:r>
            <a:r>
              <a:rPr lang="en-US" altLang="zh-CN" dirty="0" smtClean="0"/>
              <a:t>/</a:t>
            </a:r>
            <a:r>
              <a:rPr lang="zh-CN" altLang="en-US" dirty="0" smtClean="0"/>
              <a:t>前期准备</a:t>
            </a:r>
            <a:endParaRPr lang="zh-CN" altLang="en-US" dirty="0" smtClean="0"/>
          </a:p>
        </p:txBody>
      </p:sp>
      <p:sp>
        <p:nvSpPr>
          <p:cNvPr id="100" name="文本框 99"/>
          <p:cNvSpPr txBox="1"/>
          <p:nvPr/>
        </p:nvSpPr>
        <p:spPr>
          <a:xfrm>
            <a:off x="711200" y="1630680"/>
            <a:ext cx="8051800" cy="13531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/>
            <a:r>
              <a:rPr lang="en-US" sz="1600" b="0" spc="100">
                <a:solidFill>
                  <a:srgbClr val="C57633"/>
                </a:solidFill>
                <a:latin typeface="+mn-lt"/>
                <a:cs typeface="+mn-lt"/>
              </a:rPr>
              <a:t>hbase</a:t>
            </a:r>
            <a:r>
              <a:rPr lang="en-US" sz="1600" b="1" spc="100">
                <a:solidFill>
                  <a:srgbClr val="000000"/>
                </a:solidFill>
                <a:latin typeface="+mn-lt"/>
                <a:cs typeface="+mn-lt"/>
              </a:rPr>
              <a:t>(</a:t>
            </a:r>
            <a:r>
              <a:rPr lang="en-US" sz="1600" b="0" spc="100">
                <a:solidFill>
                  <a:srgbClr val="C57633"/>
                </a:solidFill>
                <a:latin typeface="+mn-lt"/>
                <a:cs typeface="+mn-lt"/>
              </a:rPr>
              <a:t>main</a:t>
            </a:r>
            <a:r>
              <a:rPr lang="en-US" sz="1600" b="1" spc="100">
                <a:solidFill>
                  <a:srgbClr val="000000"/>
                </a:solidFill>
                <a:latin typeface="+mn-lt"/>
                <a:cs typeface="+mn-lt"/>
              </a:rPr>
              <a:t>)</a:t>
            </a:r>
            <a:r>
              <a:rPr lang="en-US" sz="1600" b="0" spc="100">
                <a:solidFill>
                  <a:srgbClr val="C57633"/>
                </a:solidFill>
                <a:latin typeface="+mn-lt"/>
                <a:cs typeface="+mn-lt"/>
              </a:rPr>
              <a:t>:001:0</a:t>
            </a:r>
            <a:r>
              <a:rPr lang="en-US" sz="1600" b="0" spc="100">
                <a:solidFill>
                  <a:srgbClr val="B309A1"/>
                </a:solidFill>
                <a:latin typeface="+mn-lt"/>
                <a:cs typeface="+mn-lt"/>
              </a:rPr>
              <a:t>&gt; </a:t>
            </a:r>
            <a:r>
              <a:rPr lang="en-US" sz="1600" b="0" spc="100">
                <a:solidFill>
                  <a:srgbClr val="C57633"/>
                </a:solidFill>
                <a:latin typeface="+mn-lt"/>
                <a:cs typeface="+mn-lt"/>
              </a:rPr>
              <a:t>n_splits </a:t>
            </a:r>
            <a:r>
              <a:rPr lang="en-US" sz="1600" b="0" spc="100">
                <a:solidFill>
                  <a:srgbClr val="000000"/>
                </a:solidFill>
                <a:latin typeface="+mn-lt"/>
                <a:cs typeface="+mn-lt"/>
              </a:rPr>
              <a:t>= </a:t>
            </a:r>
            <a:r>
              <a:rPr lang="en-US" sz="1600" b="0" spc="100">
                <a:solidFill>
                  <a:srgbClr val="340DD4"/>
                </a:solidFill>
                <a:latin typeface="+mn-lt"/>
                <a:cs typeface="+mn-lt"/>
              </a:rPr>
              <a:t>128 </a:t>
            </a:r>
            <a:r>
              <a:rPr lang="en-US" sz="1600" b="0" spc="100">
                <a:solidFill>
                  <a:srgbClr val="1D8711"/>
                </a:solidFill>
                <a:latin typeface="+mn-lt"/>
                <a:cs typeface="+mn-lt"/>
              </a:rPr>
              <a:t># HBase recommends (10 * number of regionservers)</a:t>
            </a:r>
            <a:endParaRPr lang="en-US" sz="1600" b="0" spc="100">
              <a:solidFill>
                <a:srgbClr val="1D8711"/>
              </a:solidFill>
              <a:latin typeface="+mn-lt"/>
              <a:cs typeface="+mn-lt"/>
            </a:endParaRPr>
          </a:p>
          <a:p>
            <a:pPr marL="0" indent="0"/>
            <a:r>
              <a:rPr lang="en-US" sz="1600" b="0" spc="100">
                <a:solidFill>
                  <a:srgbClr val="C57633"/>
                </a:solidFill>
                <a:latin typeface="+mn-lt"/>
                <a:cs typeface="+mn-lt"/>
              </a:rPr>
              <a:t>hbase</a:t>
            </a:r>
            <a:r>
              <a:rPr lang="en-US" sz="1600" b="1" spc="100">
                <a:solidFill>
                  <a:srgbClr val="000000"/>
                </a:solidFill>
                <a:latin typeface="+mn-lt"/>
                <a:cs typeface="+mn-lt"/>
              </a:rPr>
              <a:t>(</a:t>
            </a:r>
            <a:r>
              <a:rPr lang="en-US" sz="1600" b="0" spc="100">
                <a:solidFill>
                  <a:srgbClr val="C57633"/>
                </a:solidFill>
                <a:latin typeface="+mn-lt"/>
                <a:cs typeface="+mn-lt"/>
              </a:rPr>
              <a:t>main</a:t>
            </a:r>
            <a:r>
              <a:rPr lang="en-US" sz="1600" b="1" spc="100">
                <a:solidFill>
                  <a:srgbClr val="000000"/>
                </a:solidFill>
                <a:latin typeface="+mn-lt"/>
                <a:cs typeface="+mn-lt"/>
              </a:rPr>
              <a:t>)</a:t>
            </a:r>
            <a:r>
              <a:rPr lang="en-US" sz="1600" b="0" spc="100">
                <a:solidFill>
                  <a:srgbClr val="C57633"/>
                </a:solidFill>
                <a:latin typeface="+mn-lt"/>
                <a:cs typeface="+mn-lt"/>
              </a:rPr>
              <a:t>:002:0</a:t>
            </a:r>
            <a:r>
              <a:rPr lang="en-US" sz="1600" b="0" spc="100">
                <a:solidFill>
                  <a:srgbClr val="B309A1"/>
                </a:solidFill>
                <a:latin typeface="+mn-lt"/>
                <a:cs typeface="+mn-lt"/>
              </a:rPr>
              <a:t>&gt; </a:t>
            </a:r>
            <a:r>
              <a:rPr lang="en-US" sz="1600" b="0" spc="100">
                <a:solidFill>
                  <a:srgbClr val="C57633"/>
                </a:solidFill>
                <a:latin typeface="+mn-lt"/>
                <a:cs typeface="+mn-lt"/>
              </a:rPr>
              <a:t>create </a:t>
            </a:r>
            <a:r>
              <a:rPr lang="en-US" sz="1600" b="0" spc="100">
                <a:solidFill>
                  <a:srgbClr val="C81B28"/>
                </a:solidFill>
                <a:latin typeface="+mn-lt"/>
                <a:cs typeface="+mn-lt"/>
              </a:rPr>
              <a:t>'usertable'</a:t>
            </a:r>
            <a:r>
              <a:rPr lang="en-US" sz="1600" b="0" spc="100">
                <a:solidFill>
                  <a:srgbClr val="C57633"/>
                </a:solidFill>
                <a:latin typeface="+mn-lt"/>
                <a:cs typeface="+mn-lt"/>
              </a:rPr>
              <a:t>, </a:t>
            </a:r>
            <a:r>
              <a:rPr lang="en-US" sz="1600" b="0" spc="100">
                <a:solidFill>
                  <a:srgbClr val="C81B28"/>
                </a:solidFill>
                <a:latin typeface="+mn-lt"/>
                <a:cs typeface="+mn-lt"/>
              </a:rPr>
              <a:t>'cf'</a:t>
            </a:r>
            <a:r>
              <a:rPr lang="en-US" sz="1600" b="0" spc="100">
                <a:solidFill>
                  <a:srgbClr val="C57633"/>
                </a:solidFill>
                <a:latin typeface="+mn-lt"/>
                <a:cs typeface="+mn-lt"/>
              </a:rPr>
              <a:t>, </a:t>
            </a:r>
            <a:r>
              <a:rPr lang="en-US" sz="1600" b="1" spc="100">
                <a:solidFill>
                  <a:srgbClr val="000000"/>
                </a:solidFill>
                <a:latin typeface="+mn-lt"/>
                <a:cs typeface="+mn-lt"/>
              </a:rPr>
              <a:t>{</a:t>
            </a:r>
            <a:r>
              <a:rPr lang="en-US" sz="1600" b="0" spc="100">
                <a:solidFill>
                  <a:srgbClr val="000000"/>
                </a:solidFill>
                <a:latin typeface="+mn-lt"/>
                <a:cs typeface="+mn-lt"/>
              </a:rPr>
              <a:t>SPLITS =</a:t>
            </a:r>
            <a:r>
              <a:rPr lang="en-US" sz="1600" b="0" spc="100">
                <a:solidFill>
                  <a:srgbClr val="B309A1"/>
                </a:solidFill>
                <a:latin typeface="+mn-lt"/>
                <a:cs typeface="+mn-lt"/>
              </a:rPr>
              <a:t>&gt; </a:t>
            </a:r>
            <a:r>
              <a:rPr lang="en-US" sz="1600" b="1" spc="100">
                <a:solidFill>
                  <a:srgbClr val="000000"/>
                </a:solidFill>
                <a:latin typeface="+mn-lt"/>
                <a:cs typeface="+mn-lt"/>
              </a:rPr>
              <a:t>(</a:t>
            </a:r>
            <a:r>
              <a:rPr lang="en-US" sz="1600" b="0" spc="100">
                <a:solidFill>
                  <a:srgbClr val="000000"/>
                </a:solidFill>
                <a:latin typeface="+mn-lt"/>
                <a:cs typeface="+mn-lt"/>
              </a:rPr>
              <a:t>1..n_splits</a:t>
            </a:r>
            <a:r>
              <a:rPr lang="en-US" sz="1600" b="1" spc="100">
                <a:solidFill>
                  <a:srgbClr val="000000"/>
                </a:solidFill>
                <a:latin typeface="+mn-lt"/>
                <a:cs typeface="+mn-lt"/>
              </a:rPr>
              <a:t>)</a:t>
            </a:r>
            <a:r>
              <a:rPr lang="en-US" sz="1600" b="0" spc="100">
                <a:solidFill>
                  <a:srgbClr val="000000"/>
                </a:solidFill>
                <a:latin typeface="+mn-lt"/>
                <a:cs typeface="+mn-lt"/>
              </a:rPr>
              <a:t>.map </a:t>
            </a:r>
            <a:r>
              <a:rPr lang="en-US" sz="1600" b="1" spc="100">
                <a:solidFill>
                  <a:srgbClr val="000000"/>
                </a:solidFill>
                <a:latin typeface="+mn-lt"/>
                <a:cs typeface="+mn-lt"/>
              </a:rPr>
              <a:t>{</a:t>
            </a:r>
            <a:r>
              <a:rPr lang="en-US" sz="1600" b="0" spc="100">
                <a:solidFill>
                  <a:srgbClr val="000000"/>
                </a:solidFill>
                <a:latin typeface="+mn-lt"/>
                <a:cs typeface="+mn-lt"/>
              </a:rPr>
              <a:t>|i| </a:t>
            </a:r>
            <a:r>
              <a:rPr lang="en-US" sz="1600" b="0" spc="100">
                <a:solidFill>
                  <a:srgbClr val="C81B28"/>
                </a:solidFill>
                <a:latin typeface="+mn-lt"/>
                <a:cs typeface="+mn-lt"/>
              </a:rPr>
              <a:t>"user#{1000+i*(9999-1000)/n_splits}"</a:t>
            </a:r>
            <a:r>
              <a:rPr lang="en-US" sz="1600" b="1" spc="100">
                <a:solidFill>
                  <a:srgbClr val="000000"/>
                </a:solidFill>
                <a:latin typeface="+mn-lt"/>
                <a:cs typeface="+mn-lt"/>
              </a:rPr>
              <a:t>}}</a:t>
            </a:r>
            <a:r>
              <a:rPr lang="en-US" sz="1800" b="0" spc="100">
                <a:latin typeface="+mn-lt"/>
                <a:ea typeface="宋体" panose="02010600030101010101" pitchFamily="2" charset="-122"/>
                <a:cs typeface="+mn-lt"/>
              </a:rPr>
              <a:t> </a:t>
            </a:r>
            <a:endParaRPr lang="en-US" altLang="en-US" sz="1800" b="0" spc="100">
              <a:latin typeface="+mn-lt"/>
              <a:ea typeface="宋体" panose="02010600030101010101" pitchFamily="2" charset="-122"/>
              <a:cs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458335" y="3055620"/>
            <a:ext cx="4685030" cy="3792220"/>
            <a:chOff x="6901" y="5154"/>
            <a:chExt cx="7378" cy="5972"/>
          </a:xfrm>
        </p:grpSpPr>
        <p:sp>
          <p:nvSpPr>
            <p:cNvPr id="6" name="竖卷形 5"/>
            <p:cNvSpPr/>
            <p:nvPr/>
          </p:nvSpPr>
          <p:spPr>
            <a:xfrm>
              <a:off x="6901" y="5154"/>
              <a:ext cx="7378" cy="5875"/>
            </a:xfrm>
            <a:prstGeom prst="verticalScroll">
              <a:avLst>
                <a:gd name="adj" fmla="val 7762"/>
              </a:avLst>
            </a:prstGeom>
            <a:gradFill>
              <a:gsLst>
                <a:gs pos="0">
                  <a:schemeClr val="accent4">
                    <a:tint val="50000"/>
                    <a:satMod val="300000"/>
                  </a:schemeClr>
                </a:gs>
                <a:gs pos="19000">
                  <a:schemeClr val="accent4">
                    <a:tint val="37000"/>
                    <a:satMod val="300000"/>
                  </a:schemeClr>
                </a:gs>
                <a:gs pos="100000">
                  <a:schemeClr val="accent4">
                    <a:tint val="15000"/>
                    <a:satMod val="350000"/>
                  </a:schemeClr>
                </a:gs>
              </a:gsLst>
            </a:gra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p>
              <a:pPr algn="ctr">
                <a:lnSpc>
                  <a:spcPct val="130000"/>
                </a:lnSpc>
                <a:buClr>
                  <a:srgbClr val="0000FF"/>
                </a:buClr>
                <a:buFont typeface="Wingdings" panose="05000000000000000000" pitchFamily="2" charset="2"/>
                <a:buChar char="p"/>
              </a:pPr>
              <a:endParaRPr lang="zh-CN" altLang="en-US" sz="1400" b="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7320" y="5554"/>
              <a:ext cx="6543" cy="557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p>
              <a:pPr marL="0" indent="0"/>
              <a:r>
                <a:rPr lang="en-US" sz="1400" b="0">
                  <a:solidFill>
                    <a:srgbClr val="1D8711"/>
                  </a:solidFill>
                  <a:latin typeface="Verdana" panose="020B0604030504040204" charset="0"/>
                  <a:cs typeface="Verdana" panose="020B0604030504040204" charset="0"/>
                </a:rPr>
                <a:t># 10</a:t>
              </a:r>
              <a:r>
                <a:rPr lang="zh-CN" sz="1400" b="0">
                  <a:solidFill>
                    <a:srgbClr val="1D8711"/>
                  </a:solidFill>
                  <a:latin typeface="Verdana" panose="020B0604030504040204" charset="0"/>
                  <a:ea typeface="宋体" panose="02010600030101010101" pitchFamily="2" charset="-122"/>
                  <a:cs typeface="Verdana" panose="020B0604030504040204" charset="0"/>
                </a:rPr>
                <a:t>亿数据</a:t>
              </a:r>
              <a:endParaRPr lang="zh-CN" sz="1400" b="0">
                <a:solidFill>
                  <a:srgbClr val="1D8711"/>
                </a:solidFill>
                <a:latin typeface="Verdana" panose="020B0604030504040204" charset="0"/>
                <a:ea typeface="宋体" panose="02010600030101010101" pitchFamily="2" charset="-122"/>
                <a:cs typeface="Verdana" panose="020B0604030504040204" charset="0"/>
              </a:endParaRPr>
            </a:p>
            <a:p>
              <a:pPr marL="0" indent="0"/>
              <a:r>
                <a:rPr lang="en-US" sz="1400" b="0">
                  <a:solidFill>
                    <a:srgbClr val="B309A1"/>
                  </a:solidFill>
                  <a:latin typeface="Verdana" panose="020B0604030504040204" charset="0"/>
                  <a:cs typeface="Verdana" panose="020B0604030504040204" charset="0"/>
                </a:rPr>
                <a:t>recordcount</a:t>
              </a:r>
              <a:r>
                <a:rPr lang="en-US" sz="1400" b="0">
                  <a:solidFill>
                    <a:srgbClr val="000000"/>
                  </a:solidFill>
                  <a:latin typeface="Verdana" panose="020B0604030504040204" charset="0"/>
                  <a:cs typeface="Verdana" panose="020B0604030504040204" charset="0"/>
                </a:rPr>
                <a:t>=</a:t>
              </a:r>
              <a:r>
                <a:rPr lang="en-US" sz="1400" b="0">
                  <a:solidFill>
                    <a:srgbClr val="C81B28"/>
                  </a:solidFill>
                  <a:latin typeface="Verdana" panose="020B0604030504040204" charset="0"/>
                  <a:cs typeface="Verdana" panose="020B0604030504040204" charset="0"/>
                </a:rPr>
                <a:t>1000000000</a:t>
              </a:r>
              <a:endParaRPr lang="en-US" sz="1400" b="0">
                <a:solidFill>
                  <a:srgbClr val="C81B28"/>
                </a:solidFill>
                <a:latin typeface="Verdana" panose="020B0604030504040204" charset="0"/>
                <a:cs typeface="Verdana" panose="020B0604030504040204" charset="0"/>
              </a:endParaRPr>
            </a:p>
            <a:p>
              <a:pPr marL="0" indent="0"/>
              <a:r>
                <a:rPr lang="en-US" sz="1400" b="0">
                  <a:solidFill>
                    <a:srgbClr val="B309A1"/>
                  </a:solidFill>
                  <a:latin typeface="Verdana" panose="020B0604030504040204" charset="0"/>
                  <a:cs typeface="Verdana" panose="020B0604030504040204" charset="0"/>
                </a:rPr>
                <a:t>workload</a:t>
              </a:r>
              <a:r>
                <a:rPr lang="en-US" sz="1400" b="0">
                  <a:solidFill>
                    <a:srgbClr val="000000"/>
                  </a:solidFill>
                  <a:latin typeface="Verdana" panose="020B0604030504040204" charset="0"/>
                  <a:cs typeface="Verdana" panose="020B0604030504040204" charset="0"/>
                </a:rPr>
                <a:t>=</a:t>
              </a:r>
              <a:r>
                <a:rPr lang="en-US" sz="1400" b="0">
                  <a:solidFill>
                    <a:srgbClr val="C81B28"/>
                  </a:solidFill>
                  <a:latin typeface="Verdana" panose="020B0604030504040204" charset="0"/>
                  <a:cs typeface="Verdana" panose="020B0604030504040204" charset="0"/>
                </a:rPr>
                <a:t>site.ycsb.workloads.CoreWorkload</a:t>
              </a:r>
              <a:endParaRPr lang="en-US" sz="1400" b="0">
                <a:solidFill>
                  <a:srgbClr val="C81B28"/>
                </a:solidFill>
                <a:latin typeface="Verdana" panose="020B0604030504040204" charset="0"/>
                <a:cs typeface="Verdana" panose="020B0604030504040204" charset="0"/>
              </a:endParaRPr>
            </a:p>
            <a:p>
              <a:pPr marL="0" indent="0"/>
              <a:r>
                <a:rPr lang="en-US" sz="1400" b="0">
                  <a:solidFill>
                    <a:srgbClr val="1D8711"/>
                  </a:solidFill>
                  <a:latin typeface="Verdana" panose="020B0604030504040204" charset="0"/>
                  <a:cs typeface="Verdana" panose="020B0604030504040204" charset="0"/>
                </a:rPr>
                <a:t># </a:t>
              </a:r>
              <a:r>
                <a:rPr lang="zh-CN" sz="1400" b="0">
                  <a:solidFill>
                    <a:srgbClr val="1D8711"/>
                  </a:solidFill>
                  <a:latin typeface="Verdana" panose="020B0604030504040204" charset="0"/>
                  <a:ea typeface="宋体" panose="02010600030101010101" pitchFamily="2" charset="-122"/>
                  <a:cs typeface="Verdana" panose="020B0604030504040204" charset="0"/>
                </a:rPr>
                <a:t>表名</a:t>
              </a:r>
              <a:endParaRPr lang="zh-CN" sz="1400" b="0">
                <a:solidFill>
                  <a:srgbClr val="1D8711"/>
                </a:solidFill>
                <a:latin typeface="Verdana" panose="020B0604030504040204" charset="0"/>
                <a:ea typeface="宋体" panose="02010600030101010101" pitchFamily="2" charset="-122"/>
                <a:cs typeface="Verdana" panose="020B0604030504040204" charset="0"/>
              </a:endParaRPr>
            </a:p>
            <a:p>
              <a:pPr marL="0" indent="0"/>
              <a:r>
                <a:rPr lang="en-US" sz="1400" b="0">
                  <a:solidFill>
                    <a:srgbClr val="B309A1"/>
                  </a:solidFill>
                  <a:latin typeface="Verdana" panose="020B0604030504040204" charset="0"/>
                  <a:cs typeface="Verdana" panose="020B0604030504040204" charset="0"/>
                </a:rPr>
                <a:t>table</a:t>
              </a:r>
              <a:r>
                <a:rPr lang="en-US" sz="1400" b="0">
                  <a:solidFill>
                    <a:srgbClr val="000000"/>
                  </a:solidFill>
                  <a:latin typeface="Verdana" panose="020B0604030504040204" charset="0"/>
                  <a:cs typeface="Verdana" panose="020B0604030504040204" charset="0"/>
                </a:rPr>
                <a:t>=</a:t>
              </a:r>
              <a:r>
                <a:rPr lang="en-US" sz="1400" b="0">
                  <a:solidFill>
                    <a:srgbClr val="C81B28"/>
                  </a:solidFill>
                  <a:latin typeface="Verdana" panose="020B0604030504040204" charset="0"/>
                  <a:cs typeface="Verdana" panose="020B0604030504040204" charset="0"/>
                </a:rPr>
                <a:t>usertable</a:t>
              </a:r>
              <a:endParaRPr lang="en-US" sz="1400" b="0">
                <a:solidFill>
                  <a:srgbClr val="C81B28"/>
                </a:solidFill>
                <a:latin typeface="Verdana" panose="020B0604030504040204" charset="0"/>
                <a:cs typeface="Verdana" panose="020B0604030504040204" charset="0"/>
              </a:endParaRPr>
            </a:p>
            <a:p>
              <a:pPr marL="0" indent="0"/>
              <a:r>
                <a:rPr lang="en-US" sz="1400" b="0">
                  <a:solidFill>
                    <a:srgbClr val="1D8711"/>
                  </a:solidFill>
                  <a:latin typeface="Verdana" panose="020B0604030504040204" charset="0"/>
                  <a:cs typeface="Verdana" panose="020B0604030504040204" charset="0"/>
                </a:rPr>
                <a:t># </a:t>
              </a:r>
              <a:r>
                <a:rPr lang="zh-CN" sz="1400" b="0">
                  <a:solidFill>
                    <a:srgbClr val="1D8711"/>
                  </a:solidFill>
                  <a:latin typeface="Verdana" panose="020B0604030504040204" charset="0"/>
                  <a:ea typeface="宋体" panose="02010600030101010101" pitchFamily="2" charset="-122"/>
                  <a:cs typeface="Verdana" panose="020B0604030504040204" charset="0"/>
                </a:rPr>
                <a:t>列族</a:t>
              </a:r>
              <a:endParaRPr lang="zh-CN" sz="1400" b="0">
                <a:solidFill>
                  <a:srgbClr val="1D8711"/>
                </a:solidFill>
                <a:latin typeface="Verdana" panose="020B0604030504040204" charset="0"/>
                <a:ea typeface="宋体" panose="02010600030101010101" pitchFamily="2" charset="-122"/>
                <a:cs typeface="Verdana" panose="020B0604030504040204" charset="0"/>
              </a:endParaRPr>
            </a:p>
            <a:p>
              <a:pPr marL="0" indent="0"/>
              <a:r>
                <a:rPr lang="en-US" sz="1400" b="0">
                  <a:solidFill>
                    <a:srgbClr val="B309A1"/>
                  </a:solidFill>
                  <a:latin typeface="Verdana" panose="020B0604030504040204" charset="0"/>
                  <a:cs typeface="Verdana" panose="020B0604030504040204" charset="0"/>
                </a:rPr>
                <a:t>columnfamily</a:t>
              </a:r>
              <a:r>
                <a:rPr lang="en-US" sz="1400" b="0">
                  <a:solidFill>
                    <a:srgbClr val="000000"/>
                  </a:solidFill>
                  <a:latin typeface="Verdana" panose="020B0604030504040204" charset="0"/>
                  <a:cs typeface="Verdana" panose="020B0604030504040204" charset="0"/>
                </a:rPr>
                <a:t>=</a:t>
              </a:r>
              <a:r>
                <a:rPr lang="en-US" sz="1400" b="0">
                  <a:solidFill>
                    <a:srgbClr val="C81B28"/>
                  </a:solidFill>
                  <a:latin typeface="Verdana" panose="020B0604030504040204" charset="0"/>
                  <a:cs typeface="Verdana" panose="020B0604030504040204" charset="0"/>
                </a:rPr>
                <a:t>cf</a:t>
              </a:r>
              <a:endParaRPr lang="en-US" sz="1400" b="0">
                <a:solidFill>
                  <a:srgbClr val="C81B28"/>
                </a:solidFill>
                <a:latin typeface="Verdana" panose="020B0604030504040204" charset="0"/>
                <a:cs typeface="Verdana" panose="020B0604030504040204" charset="0"/>
              </a:endParaRPr>
            </a:p>
            <a:p>
              <a:pPr marL="0" indent="0"/>
              <a:r>
                <a:rPr lang="en-US" sz="1400" b="0">
                  <a:solidFill>
                    <a:srgbClr val="1D8711"/>
                  </a:solidFill>
                  <a:latin typeface="Verdana" panose="020B0604030504040204" charset="0"/>
                  <a:cs typeface="Verdana" panose="020B0604030504040204" charset="0"/>
                </a:rPr>
                <a:t># key</a:t>
              </a:r>
              <a:r>
                <a:rPr lang="zh-CN" sz="1400" b="0">
                  <a:solidFill>
                    <a:srgbClr val="1D8711"/>
                  </a:solidFill>
                  <a:latin typeface="Verdana" panose="020B0604030504040204" charset="0"/>
                  <a:ea typeface="宋体" panose="02010600030101010101" pitchFamily="2" charset="-122"/>
                  <a:cs typeface="Verdana" panose="020B0604030504040204" charset="0"/>
                </a:rPr>
                <a:t>的前缀是</a:t>
              </a:r>
              <a:r>
                <a:rPr lang="en-US" sz="1400" b="0">
                  <a:solidFill>
                    <a:srgbClr val="1D8711"/>
                  </a:solidFill>
                  <a:latin typeface="Verdana" panose="020B0604030504040204" charset="0"/>
                  <a:cs typeface="Verdana" panose="020B0604030504040204" charset="0"/>
                </a:rPr>
                <a:t>‘user’</a:t>
              </a:r>
              <a:r>
                <a:rPr lang="zh-CN" sz="1400" b="0">
                  <a:solidFill>
                    <a:srgbClr val="1D8711"/>
                  </a:solidFill>
                  <a:latin typeface="Verdana" panose="020B0604030504040204" charset="0"/>
                  <a:ea typeface="宋体" panose="02010600030101010101" pitchFamily="2" charset="-122"/>
                  <a:cs typeface="Verdana" panose="020B0604030504040204" charset="0"/>
                </a:rPr>
                <a:t>，在后面再填充</a:t>
              </a:r>
              <a:r>
                <a:rPr lang="en-US" sz="1400" b="0">
                  <a:solidFill>
                    <a:srgbClr val="1D8711"/>
                  </a:solidFill>
                  <a:latin typeface="Verdana" panose="020B0604030504040204" charset="0"/>
                  <a:cs typeface="Verdana" panose="020B0604030504040204" charset="0"/>
                </a:rPr>
                <a:t>10</a:t>
              </a:r>
              <a:r>
                <a:rPr lang="zh-CN" sz="1400" b="0">
                  <a:solidFill>
                    <a:srgbClr val="1D8711"/>
                  </a:solidFill>
                  <a:latin typeface="Verdana" panose="020B0604030504040204" charset="0"/>
                  <a:ea typeface="宋体" panose="02010600030101010101" pitchFamily="2" charset="-122"/>
                  <a:cs typeface="Verdana" panose="020B0604030504040204" charset="0"/>
                </a:rPr>
                <a:t>个数</a:t>
              </a:r>
              <a:endParaRPr lang="zh-CN" sz="1400" b="0">
                <a:solidFill>
                  <a:srgbClr val="1D8711"/>
                </a:solidFill>
                <a:latin typeface="Verdana" panose="020B0604030504040204" charset="0"/>
                <a:ea typeface="宋体" panose="02010600030101010101" pitchFamily="2" charset="-122"/>
                <a:cs typeface="Verdana" panose="020B0604030504040204" charset="0"/>
              </a:endParaRPr>
            </a:p>
            <a:p>
              <a:pPr marL="0" indent="0"/>
              <a:r>
                <a:rPr lang="en-US" sz="1400" b="0">
                  <a:solidFill>
                    <a:srgbClr val="B309A1"/>
                  </a:solidFill>
                  <a:latin typeface="Verdana" panose="020B0604030504040204" charset="0"/>
                  <a:cs typeface="Verdana" panose="020B0604030504040204" charset="0"/>
                </a:rPr>
                <a:t>zeropadding</a:t>
              </a:r>
              <a:r>
                <a:rPr lang="en-US" sz="1400" b="0">
                  <a:solidFill>
                    <a:srgbClr val="000000"/>
                  </a:solidFill>
                  <a:latin typeface="Verdana" panose="020B0604030504040204" charset="0"/>
                  <a:cs typeface="Verdana" panose="020B0604030504040204" charset="0"/>
                </a:rPr>
                <a:t>=</a:t>
              </a:r>
              <a:r>
                <a:rPr lang="en-US" sz="1400" b="0">
                  <a:solidFill>
                    <a:srgbClr val="C81B28"/>
                  </a:solidFill>
                  <a:latin typeface="Verdana" panose="020B0604030504040204" charset="0"/>
                  <a:cs typeface="Verdana" panose="020B0604030504040204" charset="0"/>
                </a:rPr>
                <a:t>10</a:t>
              </a:r>
              <a:endParaRPr lang="en-US" sz="1400" b="0">
                <a:solidFill>
                  <a:srgbClr val="C81B28"/>
                </a:solidFill>
                <a:latin typeface="Verdana" panose="020B0604030504040204" charset="0"/>
                <a:cs typeface="Verdana" panose="020B0604030504040204" charset="0"/>
              </a:endParaRPr>
            </a:p>
            <a:p>
              <a:pPr marL="0" indent="0"/>
              <a:r>
                <a:rPr lang="en-US" sz="1400" b="0">
                  <a:solidFill>
                    <a:srgbClr val="1D8711"/>
                  </a:solidFill>
                  <a:latin typeface="Verdana" panose="020B0604030504040204" charset="0"/>
                  <a:cs typeface="Verdana" panose="020B0604030504040204" charset="0"/>
                </a:rPr>
                <a:t># </a:t>
              </a:r>
              <a:r>
                <a:rPr lang="zh-CN" sz="1400" b="0">
                  <a:solidFill>
                    <a:srgbClr val="1D8711"/>
                  </a:solidFill>
                  <a:latin typeface="Verdana" panose="020B0604030504040204" charset="0"/>
                  <a:ea typeface="宋体" panose="02010600030101010101" pitchFamily="2" charset="-122"/>
                  <a:cs typeface="Verdana" panose="020B0604030504040204" charset="0"/>
                </a:rPr>
                <a:t>字段长度</a:t>
              </a:r>
              <a:endParaRPr lang="zh-CN" sz="1400" b="0">
                <a:solidFill>
                  <a:srgbClr val="1D8711"/>
                </a:solidFill>
                <a:latin typeface="Verdana" panose="020B0604030504040204" charset="0"/>
                <a:ea typeface="宋体" panose="02010600030101010101" pitchFamily="2" charset="-122"/>
                <a:cs typeface="Verdana" panose="020B0604030504040204" charset="0"/>
              </a:endParaRPr>
            </a:p>
            <a:p>
              <a:pPr marL="0" indent="0"/>
              <a:r>
                <a:rPr lang="en-US" sz="1400" b="0">
                  <a:solidFill>
                    <a:srgbClr val="B309A1"/>
                  </a:solidFill>
                  <a:latin typeface="Verdana" panose="020B0604030504040204" charset="0"/>
                  <a:cs typeface="Verdana" panose="020B0604030504040204" charset="0"/>
                </a:rPr>
                <a:t>fieldlength</a:t>
              </a:r>
              <a:r>
                <a:rPr lang="en-US" sz="1400" b="0">
                  <a:solidFill>
                    <a:srgbClr val="000000"/>
                  </a:solidFill>
                  <a:latin typeface="Verdana" panose="020B0604030504040204" charset="0"/>
                  <a:cs typeface="Verdana" panose="020B0604030504040204" charset="0"/>
                </a:rPr>
                <a:t>=</a:t>
              </a:r>
              <a:r>
                <a:rPr lang="en-US" sz="1400" b="0">
                  <a:solidFill>
                    <a:srgbClr val="C81B28"/>
                  </a:solidFill>
                  <a:latin typeface="Verdana" panose="020B0604030504040204" charset="0"/>
                  <a:cs typeface="Verdana" panose="020B0604030504040204" charset="0"/>
                </a:rPr>
                <a:t>20</a:t>
              </a:r>
              <a:endParaRPr lang="en-US" sz="1400" b="0">
                <a:solidFill>
                  <a:srgbClr val="C81B28"/>
                </a:solidFill>
                <a:latin typeface="Verdana" panose="020B0604030504040204" charset="0"/>
                <a:cs typeface="Verdana" panose="020B0604030504040204" charset="0"/>
              </a:endParaRPr>
            </a:p>
            <a:p>
              <a:pPr marL="0" indent="0"/>
              <a:r>
                <a:rPr lang="en-US" sz="1400" b="0">
                  <a:solidFill>
                    <a:srgbClr val="1D8711"/>
                  </a:solidFill>
                  <a:latin typeface="Verdana" panose="020B0604030504040204" charset="0"/>
                  <a:cs typeface="Verdana" panose="020B0604030504040204" charset="0"/>
                </a:rPr>
                <a:t># </a:t>
              </a:r>
              <a:r>
                <a:rPr lang="zh-CN" sz="1400" b="0">
                  <a:solidFill>
                    <a:srgbClr val="1D8711"/>
                  </a:solidFill>
                  <a:latin typeface="Verdana" panose="020B0604030504040204" charset="0"/>
                  <a:ea typeface="宋体" panose="02010600030101010101" pitchFamily="2" charset="-122"/>
                  <a:cs typeface="Verdana" panose="020B0604030504040204" charset="0"/>
                </a:rPr>
                <a:t>字段数量</a:t>
              </a:r>
              <a:endParaRPr lang="zh-CN" sz="1400" b="0">
                <a:solidFill>
                  <a:srgbClr val="1D8711"/>
                </a:solidFill>
                <a:latin typeface="Verdana" panose="020B0604030504040204" charset="0"/>
                <a:ea typeface="宋体" panose="02010600030101010101" pitchFamily="2" charset="-122"/>
                <a:cs typeface="Verdana" panose="020B0604030504040204" charset="0"/>
              </a:endParaRPr>
            </a:p>
            <a:p>
              <a:pPr marL="0" indent="0"/>
              <a:r>
                <a:rPr lang="en-US" sz="1400" b="0">
                  <a:solidFill>
                    <a:srgbClr val="B309A1"/>
                  </a:solidFill>
                  <a:latin typeface="Verdana" panose="020B0604030504040204" charset="0"/>
                  <a:cs typeface="Verdana" panose="020B0604030504040204" charset="0"/>
                </a:rPr>
                <a:t>fieldcount</a:t>
              </a:r>
              <a:r>
                <a:rPr lang="en-US" sz="1400" b="0">
                  <a:solidFill>
                    <a:srgbClr val="000000"/>
                  </a:solidFill>
                  <a:latin typeface="Verdana" panose="020B0604030504040204" charset="0"/>
                  <a:cs typeface="Verdana" panose="020B0604030504040204" charset="0"/>
                </a:rPr>
                <a:t>=</a:t>
              </a:r>
              <a:r>
                <a:rPr lang="en-US" sz="1400" b="0">
                  <a:solidFill>
                    <a:srgbClr val="C81B28"/>
                  </a:solidFill>
                  <a:latin typeface="Verdana" panose="020B0604030504040204" charset="0"/>
                  <a:cs typeface="Verdana" panose="020B0604030504040204" charset="0"/>
                </a:rPr>
                <a:t>10</a:t>
              </a:r>
              <a:r>
                <a:rPr lang="en-US" sz="1400" b="0">
                  <a:latin typeface="Verdana" panose="020B0604030504040204" charset="0"/>
                  <a:ea typeface="宋体" panose="02010600030101010101" pitchFamily="2" charset="-122"/>
                  <a:cs typeface="Verdana" panose="020B0604030504040204" charset="0"/>
                </a:rPr>
                <a:t> </a:t>
              </a:r>
              <a:endParaRPr lang="en-US" sz="1400" b="0">
                <a:latin typeface="Verdana" panose="020B0604030504040204" charset="0"/>
                <a:ea typeface="宋体" panose="02010600030101010101" pitchFamily="2" charset="-122"/>
                <a:cs typeface="Verdana" panose="020B0604030504040204" charset="0"/>
              </a:endParaRPr>
            </a:p>
            <a:p>
              <a:pPr marL="0" indent="0"/>
              <a:r>
                <a:rPr lang="en-US" sz="1400">
                  <a:solidFill>
                    <a:srgbClr val="1D8711"/>
                  </a:solidFill>
                  <a:latin typeface="Verdana" panose="020B0604030504040204" charset="0"/>
                  <a:cs typeface="Verdana" panose="020B0604030504040204" charset="0"/>
                  <a:sym typeface="+mn-ea"/>
                </a:rPr>
                <a:t># </a:t>
              </a:r>
              <a:r>
                <a:rPr lang="zh-CN" sz="1400">
                  <a:solidFill>
                    <a:srgbClr val="1D8711"/>
                  </a:solidFill>
                  <a:latin typeface="Verdana" panose="020B0604030504040204" charset="0"/>
                  <a:cs typeface="Verdana" panose="020B0604030504040204" charset="0"/>
                  <a:sym typeface="+mn-ea"/>
                </a:rPr>
                <a:t>并发数</a:t>
              </a:r>
              <a:endParaRPr lang="zh-CN" sz="1400" b="0">
                <a:solidFill>
                  <a:srgbClr val="1D8711"/>
                </a:solidFill>
                <a:latin typeface="Verdana" panose="020B0604030504040204" charset="0"/>
                <a:ea typeface="宋体" panose="02010600030101010101" pitchFamily="2" charset="-122"/>
                <a:cs typeface="Verdana" panose="020B0604030504040204" charset="0"/>
              </a:endParaRPr>
            </a:p>
            <a:p>
              <a:pPr marL="0" indent="0"/>
              <a:r>
                <a:rPr lang="en-US" sz="1400">
                  <a:solidFill>
                    <a:srgbClr val="B309A1"/>
                  </a:solidFill>
                  <a:latin typeface="Verdana" panose="020B0604030504040204" charset="0"/>
                  <a:cs typeface="Verdana" panose="020B0604030504040204" charset="0"/>
                  <a:sym typeface="+mn-ea"/>
                </a:rPr>
                <a:t>threadcount</a:t>
              </a:r>
              <a:r>
                <a:rPr lang="en-US" sz="1400">
                  <a:solidFill>
                    <a:srgbClr val="000000"/>
                  </a:solidFill>
                  <a:latin typeface="Verdana" panose="020B0604030504040204" charset="0"/>
                  <a:cs typeface="Verdana" panose="020B0604030504040204" charset="0"/>
                  <a:sym typeface="+mn-ea"/>
                </a:rPr>
                <a:t>=</a:t>
              </a:r>
              <a:r>
                <a:rPr lang="en-US" sz="1400">
                  <a:solidFill>
                    <a:srgbClr val="C81B28"/>
                  </a:solidFill>
                  <a:latin typeface="Verdana" panose="020B0604030504040204" charset="0"/>
                  <a:cs typeface="Verdana" panose="020B0604030504040204" charset="0"/>
                  <a:sym typeface="+mn-ea"/>
                </a:rPr>
                <a:t>1000</a:t>
              </a:r>
              <a:r>
                <a:rPr lang="en-US" sz="1400">
                  <a:latin typeface="Verdana" panose="020B0604030504040204" charset="0"/>
                  <a:cs typeface="Verdana" panose="020B0604030504040204" charset="0"/>
                  <a:sym typeface="+mn-ea"/>
                </a:rPr>
                <a:t> </a:t>
              </a:r>
              <a:endParaRPr lang="en-US" altLang="en-US" sz="1400" b="0">
                <a:latin typeface="Verdana" panose="020B0604030504040204" charset="0"/>
                <a:ea typeface="宋体" panose="02010600030101010101" pitchFamily="2" charset="-122"/>
                <a:cs typeface="Verdana" panose="020B0604030504040204" charset="0"/>
                <a:sym typeface="+mn-ea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9560" y="5154"/>
              <a:ext cx="2672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/>
                <a:t>init_data.properties</a:t>
              </a:r>
              <a:endParaRPr lang="en-US" altLang="zh-CN" sz="1400"/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711200" y="3768725"/>
            <a:ext cx="3747135" cy="13220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/>
            <a:r>
              <a:rPr lang="en-US" sz="2000" b="0" spc="100">
                <a:solidFill>
                  <a:srgbClr val="0073BF"/>
                </a:solidFill>
                <a:latin typeface="Verdana" panose="020B0604030504040204" charset="0"/>
                <a:cs typeface="Verdana" panose="020B0604030504040204" charset="0"/>
              </a:rPr>
              <a:t>bin/ycsb </a:t>
            </a:r>
            <a:r>
              <a:rPr lang="en-US" sz="2000" b="0" spc="100">
                <a:solidFill>
                  <a:srgbClr val="C57633"/>
                </a:solidFill>
                <a:latin typeface="Verdana" panose="020B0604030504040204" charset="0"/>
                <a:cs typeface="Verdana" panose="020B0604030504040204" charset="0"/>
              </a:rPr>
              <a:t>load</a:t>
            </a:r>
            <a:r>
              <a:rPr lang="en-US" sz="2000" b="0" spc="100">
                <a:solidFill>
                  <a:srgbClr val="000000"/>
                </a:solidFill>
                <a:latin typeface="Verdana" panose="020B0604030504040204" charset="0"/>
                <a:cs typeface="Verdana" panose="020B0604030504040204" charset="0"/>
              </a:rPr>
              <a:t> hbase12 </a:t>
            </a:r>
            <a:r>
              <a:rPr lang="en-US" sz="2000" b="0" spc="100">
                <a:solidFill>
                  <a:srgbClr val="B309A1"/>
                </a:solidFill>
                <a:latin typeface="Verdana" panose="020B0604030504040204" charset="0"/>
                <a:cs typeface="Verdana" panose="020B0604030504040204" charset="0"/>
              </a:rPr>
              <a:t>-s</a:t>
            </a:r>
            <a:r>
              <a:rPr lang="en-US" sz="2000" b="0" spc="100">
                <a:solidFill>
                  <a:srgbClr val="000000"/>
                </a:solidFill>
                <a:latin typeface="Verdana" panose="020B0604030504040204" charset="0"/>
                <a:cs typeface="Verdana" panose="020B0604030504040204" charset="0"/>
              </a:rPr>
              <a:t> </a:t>
            </a:r>
            <a:r>
              <a:rPr lang="en-US" sz="2000" spc="100">
                <a:solidFill>
                  <a:srgbClr val="0073BF"/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/</a:t>
            </a:r>
            <a:endParaRPr lang="en-US" sz="2000" spc="100">
              <a:solidFill>
                <a:srgbClr val="0073BF"/>
              </a:solidFill>
              <a:latin typeface="Verdana" panose="020B0604030504040204" charset="0"/>
              <a:cs typeface="Verdana" panose="020B0604030504040204" charset="0"/>
              <a:sym typeface="+mn-ea"/>
            </a:endParaRPr>
          </a:p>
          <a:p>
            <a:pPr marL="0" indent="0"/>
            <a:r>
              <a:rPr lang="en-US" sz="2000" b="0" spc="100">
                <a:solidFill>
                  <a:srgbClr val="B309A1"/>
                </a:solidFill>
                <a:latin typeface="Verdana" panose="020B0604030504040204" charset="0"/>
                <a:cs typeface="Verdana" panose="020B0604030504040204" charset="0"/>
              </a:rPr>
              <a:t>-P</a:t>
            </a:r>
            <a:r>
              <a:rPr lang="en-US" sz="2000" b="0" spc="100">
                <a:solidFill>
                  <a:srgbClr val="000000"/>
                </a:solidFill>
                <a:latin typeface="Verdana" panose="020B0604030504040204" charset="0"/>
                <a:cs typeface="Verdana" panose="020B0604030504040204" charset="0"/>
              </a:rPr>
              <a:t> init_data.properties </a:t>
            </a:r>
            <a:r>
              <a:rPr lang="en-US" sz="2000" spc="100">
                <a:solidFill>
                  <a:srgbClr val="0073BF"/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/</a:t>
            </a:r>
            <a:endParaRPr lang="en-US" sz="2000" spc="100">
              <a:solidFill>
                <a:srgbClr val="0073BF"/>
              </a:solidFill>
              <a:latin typeface="Verdana" panose="020B0604030504040204" charset="0"/>
              <a:cs typeface="Verdana" panose="020B0604030504040204" charset="0"/>
              <a:sym typeface="+mn-ea"/>
            </a:endParaRPr>
          </a:p>
          <a:p>
            <a:pPr marL="0" indent="0"/>
            <a:r>
              <a:rPr lang="en-US" sz="2000" b="0" spc="100">
                <a:solidFill>
                  <a:srgbClr val="B309A1"/>
                </a:solidFill>
                <a:latin typeface="Verdana" panose="020B0604030504040204" charset="0"/>
                <a:cs typeface="Verdana" panose="020B0604030504040204" charset="0"/>
              </a:rPr>
              <a:t>-cp</a:t>
            </a:r>
            <a:r>
              <a:rPr lang="en-US" sz="2000" b="0" spc="100">
                <a:solidFill>
                  <a:srgbClr val="000000"/>
                </a:solidFill>
                <a:latin typeface="Verdana" panose="020B0604030504040204" charset="0"/>
                <a:cs typeface="Verdana" panose="020B0604030504040204" charset="0"/>
              </a:rPr>
              <a:t> /etc/hbase/conf</a:t>
            </a:r>
            <a:endParaRPr lang="en-US" altLang="en-US" sz="2400" b="0" spc="100">
              <a:latin typeface="Verdana" panose="020B0604030504040204" charset="0"/>
              <a:ea typeface="宋体" panose="02010600030101010101" pitchFamily="2" charset="-122"/>
              <a:cs typeface="Verdana" panose="020B060403050404020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3" dur="100"/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4" dur="100"/>
                                        <p:tgtEl>
                                          <p:spTgt spid="10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100"/>
                                        <p:tgtEl>
                                          <p:spTgt spid="10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6" dur="100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7" dur="100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00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/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案例</a:t>
            </a:r>
            <a:r>
              <a:rPr lang="en-US" altLang="zh-CN" dirty="0" smtClean="0"/>
              <a:t>/</a:t>
            </a:r>
            <a:r>
              <a:rPr lang="zh-CN" altLang="en-US" dirty="0" smtClean="0"/>
              <a:t>场景</a:t>
            </a:r>
            <a:r>
              <a:rPr lang="en-US" altLang="zh-CN" dirty="0" smtClean="0"/>
              <a:t>/</a:t>
            </a:r>
            <a:r>
              <a:rPr lang="zh-CN" altLang="en-US" dirty="0" smtClean="0"/>
              <a:t>单条查询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方案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测试在</a:t>
            </a:r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</a:rPr>
              <a:t>不同线程数</a:t>
            </a:r>
            <a:r>
              <a:rPr lang="zh-CN" altLang="en-US" dirty="0" smtClean="0"/>
              <a:t>下的</a:t>
            </a:r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</a:rPr>
              <a:t>CPU使用率</a:t>
            </a:r>
            <a:r>
              <a:rPr lang="zh-CN" altLang="en-US" dirty="0" smtClean="0"/>
              <a:t>、</a:t>
            </a:r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</a:rPr>
              <a:t>访问带宽</a:t>
            </a:r>
            <a:r>
              <a:rPr lang="zh-CN" altLang="en-US" dirty="0" smtClean="0"/>
              <a:t>、</a:t>
            </a:r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</a:rPr>
              <a:t>网络延迟</a:t>
            </a:r>
            <a:r>
              <a:rPr lang="zh-CN" altLang="en-US" dirty="0" smtClean="0"/>
              <a:t>、</a:t>
            </a:r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</a:rPr>
              <a:t>吞吐量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查询操作</a:t>
            </a:r>
            <a:r>
              <a:rPr lang="en-US" altLang="zh-CN" dirty="0" smtClean="0"/>
              <a:t>200</a:t>
            </a:r>
            <a:r>
              <a:rPr lang="zh-CN" altLang="en-US" dirty="0" smtClean="0"/>
              <a:t>万次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request</a:t>
            </a:r>
            <a:r>
              <a:rPr lang="zh-CN" altLang="en-US" dirty="0" smtClean="0"/>
              <a:t>分布遵从</a:t>
            </a:r>
            <a:r>
              <a:rPr lang="en-US" altLang="zh-CN" dirty="0" smtClean="0"/>
              <a:t>zipfian</a:t>
            </a:r>
            <a:r>
              <a:rPr lang="zh-CN" altLang="en-US" dirty="0" smtClean="0"/>
              <a:t>分布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分别在三</a:t>
            </a:r>
            <a:r>
              <a:rPr lang="zh-CN" altLang="en-US" dirty="0" smtClean="0"/>
              <a:t>台机器上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每台机器执行</a:t>
            </a:r>
            <a:r>
              <a:rPr lang="en-US" altLang="zh-CN" dirty="0" smtClean="0"/>
              <a:t>66</a:t>
            </a:r>
            <a:r>
              <a:rPr lang="zh-CN" altLang="en-US" dirty="0" smtClean="0"/>
              <a:t>万</a:t>
            </a:r>
            <a:r>
              <a:rPr lang="en-US" altLang="zh-CN" dirty="0" smtClean="0"/>
              <a:t>6667</a:t>
            </a:r>
            <a:r>
              <a:rPr lang="zh-CN" altLang="en-US" dirty="0" smtClean="0"/>
              <a:t>次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指标统计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吞吐量取三者平均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延迟取三者的</a:t>
            </a:r>
            <a:r>
              <a:rPr lang="zh-CN" altLang="en-US" dirty="0" smtClean="0"/>
              <a:t>平均</a:t>
            </a:r>
            <a:endParaRPr lang="zh-CN" alt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案例</a:t>
            </a:r>
            <a:r>
              <a:rPr lang="en-US" altLang="zh-CN" dirty="0" smtClean="0"/>
              <a:t>/</a:t>
            </a:r>
            <a:r>
              <a:rPr lang="zh-CN" altLang="en-US" dirty="0" smtClean="0"/>
              <a:t>场景</a:t>
            </a:r>
            <a:r>
              <a:rPr lang="en-US" altLang="zh-CN" dirty="0" smtClean="0"/>
              <a:t>/</a:t>
            </a:r>
            <a:r>
              <a:rPr lang="zh-CN" altLang="en-US" dirty="0" smtClean="0"/>
              <a:t>单条查询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配置与运行</a:t>
            </a:r>
            <a:endParaRPr lang="zh-CN" altLang="en-US" dirty="0" smtClean="0"/>
          </a:p>
        </p:txBody>
      </p:sp>
      <p:grpSp>
        <p:nvGrpSpPr>
          <p:cNvPr id="11" name="组合 10"/>
          <p:cNvGrpSpPr/>
          <p:nvPr/>
        </p:nvGrpSpPr>
        <p:grpSpPr>
          <a:xfrm>
            <a:off x="147955" y="1720215"/>
            <a:ext cx="5812155" cy="5146040"/>
            <a:chOff x="-868" y="2525"/>
            <a:chExt cx="9153" cy="8104"/>
          </a:xfrm>
        </p:grpSpPr>
        <p:sp>
          <p:nvSpPr>
            <p:cNvPr id="5" name="竖卷形 4"/>
            <p:cNvSpPr/>
            <p:nvPr/>
          </p:nvSpPr>
          <p:spPr>
            <a:xfrm>
              <a:off x="-868" y="2525"/>
              <a:ext cx="9153" cy="8038"/>
            </a:xfrm>
            <a:prstGeom prst="verticalScroll">
              <a:avLst>
                <a:gd name="adj" fmla="val 5979"/>
              </a:avLst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p>
              <a:pPr algn="ctr">
                <a:lnSpc>
                  <a:spcPct val="130000"/>
                </a:lnSpc>
                <a:buClr>
                  <a:srgbClr val="0000FF"/>
                </a:buClr>
                <a:buFont typeface="Wingdings" panose="05000000000000000000" pitchFamily="2" charset="2"/>
                <a:buChar char="p"/>
              </a:pPr>
              <a:endParaRPr lang="zh-CN" altLang="en-US" sz="1400" b="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-400" y="3021"/>
              <a:ext cx="8218" cy="760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p>
              <a:pPr marL="0" indent="0"/>
              <a:r>
                <a:rPr lang="en-US" sz="1800" b="0">
                  <a:solidFill>
                    <a:srgbClr val="B309A1"/>
                  </a:solidFill>
                  <a:latin typeface="Verdana" panose="020B0604030504040204" charset="0"/>
                  <a:cs typeface="Verdana" panose="020B0604030504040204" charset="0"/>
                </a:rPr>
                <a:t>recordcount</a:t>
              </a:r>
              <a:r>
                <a:rPr lang="en-US" sz="1800" b="0">
                  <a:solidFill>
                    <a:srgbClr val="000000"/>
                  </a:solidFill>
                  <a:latin typeface="Verdana" panose="020B0604030504040204" charset="0"/>
                  <a:cs typeface="Verdana" panose="020B0604030504040204" charset="0"/>
                </a:rPr>
                <a:t>=</a:t>
              </a:r>
              <a:r>
                <a:rPr lang="en-US" sz="1800" b="0">
                  <a:solidFill>
                    <a:srgbClr val="C81B28"/>
                  </a:solidFill>
                  <a:latin typeface="Verdana" panose="020B0604030504040204" charset="0"/>
                  <a:cs typeface="Verdana" panose="020B0604030504040204" charset="0"/>
                </a:rPr>
                <a:t>1000000000</a:t>
              </a:r>
              <a:endParaRPr lang="en-US" sz="1800" b="0">
                <a:solidFill>
                  <a:srgbClr val="1D8711"/>
                </a:solidFill>
                <a:latin typeface="Verdana" panose="020B0604030504040204" charset="0"/>
                <a:cs typeface="Verdana" panose="020B0604030504040204" charset="0"/>
              </a:endParaRPr>
            </a:p>
            <a:p>
              <a:pPr marL="0" indent="0"/>
              <a:r>
                <a:rPr lang="en-US" sz="1800" b="0">
                  <a:solidFill>
                    <a:srgbClr val="B309A1"/>
                  </a:solidFill>
                  <a:latin typeface="Verdana" panose="020B0604030504040204" charset="0"/>
                  <a:cs typeface="Verdana" panose="020B0604030504040204" charset="0"/>
                </a:rPr>
                <a:t>operationcount</a:t>
              </a:r>
              <a:r>
                <a:rPr lang="en-US" sz="1800" b="0">
                  <a:solidFill>
                    <a:srgbClr val="000000"/>
                  </a:solidFill>
                  <a:latin typeface="Verdana" panose="020B0604030504040204" charset="0"/>
                  <a:cs typeface="Verdana" panose="020B0604030504040204" charset="0"/>
                </a:rPr>
                <a:t>=</a:t>
              </a:r>
              <a:r>
                <a:rPr lang="en-US" sz="1800" b="0">
                  <a:solidFill>
                    <a:srgbClr val="C81B28"/>
                  </a:solidFill>
                  <a:latin typeface="Verdana" panose="020B0604030504040204" charset="0"/>
                  <a:cs typeface="Verdana" panose="020B0604030504040204" charset="0"/>
                </a:rPr>
                <a:t>666667</a:t>
              </a:r>
              <a:endParaRPr lang="en-US" sz="1800" b="0">
                <a:solidFill>
                  <a:srgbClr val="C81B28"/>
                </a:solidFill>
                <a:latin typeface="Verdana" panose="020B0604030504040204" charset="0"/>
                <a:cs typeface="Verdana" panose="020B0604030504040204" charset="0"/>
              </a:endParaRPr>
            </a:p>
            <a:p>
              <a:pPr marL="0" indent="0"/>
              <a:r>
                <a:rPr lang="en-US" sz="1800" b="0">
                  <a:solidFill>
                    <a:srgbClr val="B309A1"/>
                  </a:solidFill>
                  <a:latin typeface="Verdana" panose="020B0604030504040204" charset="0"/>
                  <a:cs typeface="Verdana" panose="020B0604030504040204" charset="0"/>
                </a:rPr>
                <a:t>workload</a:t>
              </a:r>
              <a:r>
                <a:rPr lang="en-US" sz="1800" b="0">
                  <a:solidFill>
                    <a:srgbClr val="000000"/>
                  </a:solidFill>
                  <a:latin typeface="Verdana" panose="020B0604030504040204" charset="0"/>
                  <a:cs typeface="Verdana" panose="020B0604030504040204" charset="0"/>
                </a:rPr>
                <a:t>=</a:t>
              </a:r>
              <a:r>
                <a:rPr lang="en-US" sz="1800" b="0">
                  <a:solidFill>
                    <a:srgbClr val="C81B28"/>
                  </a:solidFill>
                  <a:latin typeface="Verdana" panose="020B0604030504040204" charset="0"/>
                  <a:cs typeface="Verdana" panose="020B0604030504040204" charset="0"/>
                </a:rPr>
                <a:t>site.ycsb.workloads.CoreWorkload</a:t>
              </a:r>
              <a:endParaRPr lang="en-US" sz="1800" b="0">
                <a:solidFill>
                  <a:srgbClr val="C81B28"/>
                </a:solidFill>
                <a:latin typeface="Verdana" panose="020B0604030504040204" charset="0"/>
                <a:cs typeface="Verdana" panose="020B0604030504040204" charset="0"/>
              </a:endParaRPr>
            </a:p>
            <a:p>
              <a:pPr marL="0" indent="0"/>
              <a:r>
                <a:rPr lang="en-US" sz="1800" b="0">
                  <a:solidFill>
                    <a:srgbClr val="B309A1"/>
                  </a:solidFill>
                  <a:latin typeface="Verdana" panose="020B0604030504040204" charset="0"/>
                  <a:cs typeface="Verdana" panose="020B0604030504040204" charset="0"/>
                </a:rPr>
                <a:t>readallfields</a:t>
              </a:r>
              <a:r>
                <a:rPr lang="en-US" sz="1800" b="0">
                  <a:solidFill>
                    <a:srgbClr val="000000"/>
                  </a:solidFill>
                  <a:latin typeface="Verdana" panose="020B0604030504040204" charset="0"/>
                  <a:cs typeface="Verdana" panose="020B0604030504040204" charset="0"/>
                </a:rPr>
                <a:t>=</a:t>
              </a:r>
              <a:r>
                <a:rPr lang="en-US" sz="1800" b="0">
                  <a:solidFill>
                    <a:srgbClr val="C81B28"/>
                  </a:solidFill>
                  <a:latin typeface="Verdana" panose="020B0604030504040204" charset="0"/>
                  <a:cs typeface="Verdana" panose="020B0604030504040204" charset="0"/>
                </a:rPr>
                <a:t>true</a:t>
              </a:r>
              <a:endParaRPr lang="en-US" sz="1800" b="0">
                <a:solidFill>
                  <a:srgbClr val="C81B28"/>
                </a:solidFill>
                <a:latin typeface="Verdana" panose="020B0604030504040204" charset="0"/>
                <a:cs typeface="Verdana" panose="020B0604030504040204" charset="0"/>
              </a:endParaRPr>
            </a:p>
            <a:p>
              <a:pPr marL="0" indent="0"/>
              <a:endParaRPr lang="en-US" sz="1800" b="0">
                <a:solidFill>
                  <a:srgbClr val="B309A1"/>
                </a:solidFill>
                <a:latin typeface="Verdana" panose="020B0604030504040204" charset="0"/>
                <a:cs typeface="Verdana" panose="020B0604030504040204" charset="0"/>
              </a:endParaRPr>
            </a:p>
            <a:p>
              <a:pPr marL="0" indent="0"/>
              <a:r>
                <a:rPr lang="en-US" sz="1800" b="0">
                  <a:solidFill>
                    <a:srgbClr val="B309A1"/>
                  </a:solidFill>
                  <a:latin typeface="Verdana" panose="020B0604030504040204" charset="0"/>
                  <a:cs typeface="Verdana" panose="020B0604030504040204" charset="0"/>
                </a:rPr>
                <a:t>readproportion</a:t>
              </a:r>
              <a:r>
                <a:rPr lang="en-US" sz="1800" b="0">
                  <a:solidFill>
                    <a:srgbClr val="000000"/>
                  </a:solidFill>
                  <a:latin typeface="Verdana" panose="020B0604030504040204" charset="0"/>
                  <a:cs typeface="Verdana" panose="020B0604030504040204" charset="0"/>
                </a:rPr>
                <a:t>=</a:t>
              </a:r>
              <a:r>
                <a:rPr lang="en-US" sz="1800" b="0">
                  <a:solidFill>
                    <a:srgbClr val="C81B28"/>
                  </a:solidFill>
                  <a:latin typeface="Verdana" panose="020B0604030504040204" charset="0"/>
                  <a:cs typeface="Verdana" panose="020B0604030504040204" charset="0"/>
                </a:rPr>
                <a:t>1</a:t>
              </a:r>
              <a:endParaRPr lang="en-US" sz="1800" b="0">
                <a:solidFill>
                  <a:srgbClr val="C81B28"/>
                </a:solidFill>
                <a:latin typeface="Verdana" panose="020B0604030504040204" charset="0"/>
                <a:cs typeface="Verdana" panose="020B0604030504040204" charset="0"/>
              </a:endParaRPr>
            </a:p>
            <a:p>
              <a:pPr marL="0" indent="0"/>
              <a:r>
                <a:rPr lang="en-US" sz="1800" b="0">
                  <a:solidFill>
                    <a:srgbClr val="B309A1"/>
                  </a:solidFill>
                  <a:latin typeface="Verdana" panose="020B0604030504040204" charset="0"/>
                  <a:cs typeface="Verdana" panose="020B0604030504040204" charset="0"/>
                </a:rPr>
                <a:t>updateproportion</a:t>
              </a:r>
              <a:r>
                <a:rPr lang="en-US" sz="1800" b="0">
                  <a:solidFill>
                    <a:srgbClr val="000000"/>
                  </a:solidFill>
                  <a:latin typeface="Verdana" panose="020B0604030504040204" charset="0"/>
                  <a:cs typeface="Verdana" panose="020B0604030504040204" charset="0"/>
                </a:rPr>
                <a:t>=</a:t>
              </a:r>
              <a:r>
                <a:rPr lang="en-US" sz="1800" b="0">
                  <a:solidFill>
                    <a:srgbClr val="C81B28"/>
                  </a:solidFill>
                  <a:latin typeface="Verdana" panose="020B0604030504040204" charset="0"/>
                  <a:cs typeface="Verdana" panose="020B0604030504040204" charset="0"/>
                </a:rPr>
                <a:t>0</a:t>
              </a:r>
              <a:endParaRPr lang="en-US" sz="1800" b="0">
                <a:solidFill>
                  <a:srgbClr val="C81B28"/>
                </a:solidFill>
                <a:latin typeface="Verdana" panose="020B0604030504040204" charset="0"/>
                <a:cs typeface="Verdana" panose="020B0604030504040204" charset="0"/>
              </a:endParaRPr>
            </a:p>
            <a:p>
              <a:pPr marL="0" indent="0"/>
              <a:r>
                <a:rPr lang="en-US" sz="1800" b="0">
                  <a:solidFill>
                    <a:srgbClr val="B309A1"/>
                  </a:solidFill>
                  <a:latin typeface="Verdana" panose="020B0604030504040204" charset="0"/>
                  <a:cs typeface="Verdana" panose="020B0604030504040204" charset="0"/>
                </a:rPr>
                <a:t>scanproportion</a:t>
              </a:r>
              <a:r>
                <a:rPr lang="en-US" sz="1800" b="0">
                  <a:solidFill>
                    <a:srgbClr val="000000"/>
                  </a:solidFill>
                  <a:latin typeface="Verdana" panose="020B0604030504040204" charset="0"/>
                  <a:cs typeface="Verdana" panose="020B0604030504040204" charset="0"/>
                </a:rPr>
                <a:t>=</a:t>
              </a:r>
              <a:r>
                <a:rPr lang="en-US" sz="1800" b="0">
                  <a:solidFill>
                    <a:srgbClr val="C81B28"/>
                  </a:solidFill>
                  <a:latin typeface="Verdana" panose="020B0604030504040204" charset="0"/>
                  <a:cs typeface="Verdana" panose="020B0604030504040204" charset="0"/>
                </a:rPr>
                <a:t>0</a:t>
              </a:r>
              <a:endParaRPr lang="en-US" sz="1800" b="0">
                <a:solidFill>
                  <a:srgbClr val="C81B28"/>
                </a:solidFill>
                <a:latin typeface="Verdana" panose="020B0604030504040204" charset="0"/>
                <a:cs typeface="Verdana" panose="020B0604030504040204" charset="0"/>
              </a:endParaRPr>
            </a:p>
            <a:p>
              <a:pPr marL="0" indent="0"/>
              <a:r>
                <a:rPr lang="en-US" sz="1800" b="0">
                  <a:solidFill>
                    <a:srgbClr val="B309A1"/>
                  </a:solidFill>
                  <a:latin typeface="Verdana" panose="020B0604030504040204" charset="0"/>
                  <a:cs typeface="Verdana" panose="020B0604030504040204" charset="0"/>
                </a:rPr>
                <a:t>insertproportion</a:t>
              </a:r>
              <a:r>
                <a:rPr lang="en-US" sz="1800" b="0">
                  <a:solidFill>
                    <a:srgbClr val="000000"/>
                  </a:solidFill>
                  <a:latin typeface="Verdana" panose="020B0604030504040204" charset="0"/>
                  <a:cs typeface="Verdana" panose="020B0604030504040204" charset="0"/>
                </a:rPr>
                <a:t>=</a:t>
              </a:r>
              <a:r>
                <a:rPr lang="en-US" sz="1800" b="0">
                  <a:solidFill>
                    <a:srgbClr val="C81B28"/>
                  </a:solidFill>
                  <a:latin typeface="Verdana" panose="020B0604030504040204" charset="0"/>
                  <a:cs typeface="Verdana" panose="020B0604030504040204" charset="0"/>
                </a:rPr>
                <a:t>0</a:t>
              </a:r>
              <a:endParaRPr lang="en-US" sz="1800" b="0">
                <a:solidFill>
                  <a:srgbClr val="C81B28"/>
                </a:solidFill>
                <a:latin typeface="Verdana" panose="020B0604030504040204" charset="0"/>
                <a:cs typeface="Verdana" panose="020B0604030504040204" charset="0"/>
              </a:endParaRPr>
            </a:p>
            <a:p>
              <a:pPr marL="0" indent="0"/>
              <a:endParaRPr lang="en-US" sz="1800" b="0">
                <a:solidFill>
                  <a:srgbClr val="B309A1"/>
                </a:solidFill>
                <a:latin typeface="Verdana" panose="020B0604030504040204" charset="0"/>
                <a:cs typeface="Verdana" panose="020B0604030504040204" charset="0"/>
              </a:endParaRPr>
            </a:p>
            <a:p>
              <a:pPr marL="0" indent="0"/>
              <a:r>
                <a:rPr lang="en-US" sz="1800" b="0">
                  <a:solidFill>
                    <a:srgbClr val="B309A1"/>
                  </a:solidFill>
                  <a:latin typeface="Verdana" panose="020B0604030504040204" charset="0"/>
                  <a:cs typeface="Verdana" panose="020B0604030504040204" charset="0"/>
                </a:rPr>
                <a:t>requestdistribution</a:t>
              </a:r>
              <a:r>
                <a:rPr lang="en-US" sz="1800" b="0">
                  <a:solidFill>
                    <a:srgbClr val="000000"/>
                  </a:solidFill>
                  <a:latin typeface="Verdana" panose="020B0604030504040204" charset="0"/>
                  <a:cs typeface="Verdana" panose="020B0604030504040204" charset="0"/>
                </a:rPr>
                <a:t>=</a:t>
              </a:r>
              <a:r>
                <a:rPr lang="en-US" sz="1800" b="0">
                  <a:solidFill>
                    <a:srgbClr val="C81B28"/>
                  </a:solidFill>
                  <a:latin typeface="Verdana" panose="020B0604030504040204" charset="0"/>
                  <a:cs typeface="Verdana" panose="020B0604030504040204" charset="0"/>
                </a:rPr>
                <a:t>zipfian</a:t>
              </a:r>
              <a:endParaRPr lang="en-US" sz="1800" b="0">
                <a:solidFill>
                  <a:srgbClr val="C81B28"/>
                </a:solidFill>
                <a:latin typeface="Verdana" panose="020B0604030504040204" charset="0"/>
                <a:cs typeface="Verdana" panose="020B0604030504040204" charset="0"/>
              </a:endParaRPr>
            </a:p>
            <a:p>
              <a:pPr marL="0" indent="0"/>
              <a:r>
                <a:rPr lang="en-US" sz="1800" b="0">
                  <a:solidFill>
                    <a:srgbClr val="B309A1"/>
                  </a:solidFill>
                  <a:latin typeface="Verdana" panose="020B0604030504040204" charset="0"/>
                  <a:cs typeface="Verdana" panose="020B0604030504040204" charset="0"/>
                </a:rPr>
                <a:t>zeropadding</a:t>
              </a:r>
              <a:r>
                <a:rPr lang="en-US" sz="1800" b="0">
                  <a:solidFill>
                    <a:srgbClr val="000000"/>
                  </a:solidFill>
                  <a:latin typeface="Verdana" panose="020B0604030504040204" charset="0"/>
                  <a:cs typeface="Verdana" panose="020B0604030504040204" charset="0"/>
                </a:rPr>
                <a:t>=</a:t>
              </a:r>
              <a:r>
                <a:rPr lang="en-US" sz="1800" b="0">
                  <a:solidFill>
                    <a:srgbClr val="C81B28"/>
                  </a:solidFill>
                  <a:latin typeface="Verdana" panose="020B0604030504040204" charset="0"/>
                  <a:cs typeface="Verdana" panose="020B0604030504040204" charset="0"/>
                </a:rPr>
                <a:t>10</a:t>
              </a:r>
              <a:endParaRPr lang="en-US" sz="1800" b="0">
                <a:solidFill>
                  <a:srgbClr val="C81B28"/>
                </a:solidFill>
                <a:latin typeface="Verdana" panose="020B0604030504040204" charset="0"/>
                <a:cs typeface="Verdana" panose="020B0604030504040204" charset="0"/>
              </a:endParaRPr>
            </a:p>
            <a:p>
              <a:pPr marL="0" indent="0"/>
              <a:r>
                <a:rPr lang="en-US" sz="1800" b="0">
                  <a:solidFill>
                    <a:srgbClr val="B309A1"/>
                  </a:solidFill>
                  <a:latin typeface="Verdana" panose="020B0604030504040204" charset="0"/>
                  <a:cs typeface="Verdana" panose="020B0604030504040204" charset="0"/>
                </a:rPr>
                <a:t>fieldlength</a:t>
              </a:r>
              <a:r>
                <a:rPr lang="en-US" sz="1800" b="0">
                  <a:solidFill>
                    <a:srgbClr val="000000"/>
                  </a:solidFill>
                  <a:latin typeface="Verdana" panose="020B0604030504040204" charset="0"/>
                  <a:cs typeface="Verdana" panose="020B0604030504040204" charset="0"/>
                </a:rPr>
                <a:t>=</a:t>
              </a:r>
              <a:r>
                <a:rPr lang="en-US" sz="1800" b="0">
                  <a:solidFill>
                    <a:srgbClr val="C81B28"/>
                  </a:solidFill>
                  <a:latin typeface="Verdana" panose="020B0604030504040204" charset="0"/>
                  <a:cs typeface="Verdana" panose="020B0604030504040204" charset="0"/>
                </a:rPr>
                <a:t>20</a:t>
              </a:r>
              <a:endParaRPr lang="en-US" sz="1800" b="0">
                <a:solidFill>
                  <a:srgbClr val="C81B28"/>
                </a:solidFill>
                <a:latin typeface="Verdana" panose="020B0604030504040204" charset="0"/>
                <a:cs typeface="Verdana" panose="020B0604030504040204" charset="0"/>
              </a:endParaRPr>
            </a:p>
            <a:p>
              <a:pPr marL="0" indent="0"/>
              <a:r>
                <a:rPr lang="en-US" sz="1800" b="0">
                  <a:solidFill>
                    <a:srgbClr val="B309A1"/>
                  </a:solidFill>
                  <a:latin typeface="Verdana" panose="020B0604030504040204" charset="0"/>
                  <a:cs typeface="Verdana" panose="020B0604030504040204" charset="0"/>
                </a:rPr>
                <a:t>fieldcount</a:t>
              </a:r>
              <a:r>
                <a:rPr lang="en-US" sz="1800" b="0">
                  <a:solidFill>
                    <a:srgbClr val="000000"/>
                  </a:solidFill>
                  <a:latin typeface="Verdana" panose="020B0604030504040204" charset="0"/>
                  <a:cs typeface="Verdana" panose="020B0604030504040204" charset="0"/>
                </a:rPr>
                <a:t>=</a:t>
              </a:r>
              <a:r>
                <a:rPr lang="en-US" sz="1800" b="0">
                  <a:solidFill>
                    <a:srgbClr val="C81B28"/>
                  </a:solidFill>
                  <a:latin typeface="Verdana" panose="020B0604030504040204" charset="0"/>
                  <a:cs typeface="Verdana" panose="020B0604030504040204" charset="0"/>
                </a:rPr>
                <a:t>10</a:t>
              </a:r>
              <a:endParaRPr lang="en-US" sz="1800" b="0">
                <a:solidFill>
                  <a:srgbClr val="C81B28"/>
                </a:solidFill>
                <a:latin typeface="Verdana" panose="020B0604030504040204" charset="0"/>
                <a:cs typeface="Verdana" panose="020B0604030504040204" charset="0"/>
              </a:endParaRPr>
            </a:p>
            <a:p>
              <a:pPr marL="0" indent="0"/>
              <a:r>
                <a:rPr lang="en-US" sz="1800" b="0">
                  <a:solidFill>
                    <a:srgbClr val="B309A1"/>
                  </a:solidFill>
                  <a:latin typeface="Verdana" panose="020B0604030504040204" charset="0"/>
                  <a:cs typeface="Verdana" panose="020B0604030504040204" charset="0"/>
                </a:rPr>
                <a:t>table</a:t>
              </a:r>
              <a:r>
                <a:rPr lang="en-US" sz="1800" b="0">
                  <a:solidFill>
                    <a:srgbClr val="000000"/>
                  </a:solidFill>
                  <a:latin typeface="Verdana" panose="020B0604030504040204" charset="0"/>
                  <a:cs typeface="Verdana" panose="020B0604030504040204" charset="0"/>
                </a:rPr>
                <a:t>=</a:t>
              </a:r>
              <a:r>
                <a:rPr lang="en-US" sz="1800" b="0">
                  <a:solidFill>
                    <a:srgbClr val="C81B28"/>
                  </a:solidFill>
                  <a:latin typeface="Verdana" panose="020B0604030504040204" charset="0"/>
                  <a:cs typeface="Verdana" panose="020B0604030504040204" charset="0"/>
                </a:rPr>
                <a:t>usertable</a:t>
              </a:r>
              <a:endParaRPr lang="en-US" sz="1800" b="0">
                <a:solidFill>
                  <a:srgbClr val="C81B28"/>
                </a:solidFill>
                <a:latin typeface="Verdana" panose="020B0604030504040204" charset="0"/>
                <a:cs typeface="Verdana" panose="020B0604030504040204" charset="0"/>
              </a:endParaRPr>
            </a:p>
            <a:p>
              <a:pPr marL="0" indent="0"/>
              <a:r>
                <a:rPr lang="en-US" sz="1800" b="0">
                  <a:solidFill>
                    <a:srgbClr val="B309A1"/>
                  </a:solidFill>
                  <a:latin typeface="Verdana" panose="020B0604030504040204" charset="0"/>
                  <a:cs typeface="Verdana" panose="020B0604030504040204" charset="0"/>
                </a:rPr>
                <a:t>columnfamily</a:t>
              </a:r>
              <a:r>
                <a:rPr lang="en-US" sz="1800" b="0">
                  <a:solidFill>
                    <a:srgbClr val="000000"/>
                  </a:solidFill>
                  <a:latin typeface="Verdana" panose="020B0604030504040204" charset="0"/>
                  <a:cs typeface="Verdana" panose="020B0604030504040204" charset="0"/>
                </a:rPr>
                <a:t>=</a:t>
              </a:r>
              <a:r>
                <a:rPr lang="en-US" sz="1800" b="0">
                  <a:solidFill>
                    <a:srgbClr val="C81B28"/>
                  </a:solidFill>
                  <a:latin typeface="Verdana" panose="020B0604030504040204" charset="0"/>
                  <a:cs typeface="Verdana" panose="020B0604030504040204" charset="0"/>
                </a:rPr>
                <a:t>cf</a:t>
              </a:r>
              <a:r>
                <a:rPr lang="en-US" sz="2000" b="0">
                  <a:latin typeface="Verdana" panose="020B0604030504040204" charset="0"/>
                  <a:ea typeface="宋体" panose="02010600030101010101" pitchFamily="2" charset="-122"/>
                  <a:cs typeface="Verdana" panose="020B0604030504040204" charset="0"/>
                </a:rPr>
                <a:t> </a:t>
              </a:r>
              <a:endParaRPr lang="en-US" altLang="en-US" sz="2000" b="0">
                <a:latin typeface="Verdana" panose="020B0604030504040204" charset="0"/>
                <a:ea typeface="宋体" panose="02010600030101010101" pitchFamily="2" charset="-122"/>
                <a:cs typeface="Verdana" panose="020B0604030504040204" charset="0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2120" y="2525"/>
              <a:ext cx="3918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en-US" altLang="zh-CN" sz="1400"/>
                <a:t>workload_100read.properties</a:t>
              </a:r>
              <a:endParaRPr lang="en-US" altLang="zh-CN" sz="1400"/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4124960" y="3293110"/>
            <a:ext cx="4703445" cy="16300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/>
            <a:r>
              <a:rPr lang="en-US" sz="2000" b="0" spc="100">
                <a:solidFill>
                  <a:srgbClr val="0073BF"/>
                </a:solidFill>
                <a:latin typeface="Verdana" panose="020B0604030504040204" charset="0"/>
                <a:cs typeface="Verdana" panose="020B0604030504040204" charset="0"/>
              </a:rPr>
              <a:t>bin/ycsb </a:t>
            </a:r>
            <a:r>
              <a:rPr lang="en-US" sz="2000" b="0" spc="100">
                <a:solidFill>
                  <a:srgbClr val="C57633"/>
                </a:solidFill>
                <a:latin typeface="Verdana" panose="020B0604030504040204" charset="0"/>
                <a:cs typeface="Verdana" panose="020B0604030504040204" charset="0"/>
              </a:rPr>
              <a:t>run</a:t>
            </a:r>
            <a:r>
              <a:rPr lang="en-US" sz="2000" b="0" spc="100">
                <a:solidFill>
                  <a:srgbClr val="000000"/>
                </a:solidFill>
                <a:latin typeface="Verdana" panose="020B0604030504040204" charset="0"/>
                <a:cs typeface="Verdana" panose="020B0604030504040204" charset="0"/>
              </a:rPr>
              <a:t> hbase12 </a:t>
            </a:r>
            <a:r>
              <a:rPr lang="en-US" sz="2000" b="0" spc="100">
                <a:solidFill>
                  <a:srgbClr val="B309A1"/>
                </a:solidFill>
                <a:latin typeface="Verdana" panose="020B0604030504040204" charset="0"/>
                <a:cs typeface="Verdana" panose="020B0604030504040204" charset="0"/>
              </a:rPr>
              <a:t>-s </a:t>
            </a:r>
            <a:r>
              <a:rPr lang="en-US" sz="2000" spc="100">
                <a:solidFill>
                  <a:srgbClr val="0073BF"/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/</a:t>
            </a:r>
            <a:endParaRPr lang="en-US" sz="2000" spc="100">
              <a:solidFill>
                <a:srgbClr val="0073BF"/>
              </a:solidFill>
              <a:latin typeface="Verdana" panose="020B0604030504040204" charset="0"/>
              <a:cs typeface="Verdana" panose="020B0604030504040204" charset="0"/>
              <a:sym typeface="+mn-ea"/>
            </a:endParaRPr>
          </a:p>
          <a:p>
            <a:pPr marL="0" indent="0"/>
            <a:r>
              <a:rPr lang="en-US" sz="2000" b="0" spc="100">
                <a:solidFill>
                  <a:srgbClr val="B309A1"/>
                </a:solidFill>
                <a:latin typeface="Verdana" panose="020B0604030504040204" charset="0"/>
                <a:cs typeface="Verdana" panose="020B0604030504040204" charset="0"/>
              </a:rPr>
              <a:t>-P</a:t>
            </a:r>
            <a:r>
              <a:rPr lang="en-US" sz="2000" b="0" spc="100">
                <a:solidFill>
                  <a:srgbClr val="000000"/>
                </a:solidFill>
                <a:latin typeface="Verdana" panose="020B0604030504040204" charset="0"/>
                <a:cs typeface="Verdana" panose="020B0604030504040204" charset="0"/>
              </a:rPr>
              <a:t> workload_100read.properties </a:t>
            </a:r>
            <a:r>
              <a:rPr lang="en-US" sz="2000" spc="100">
                <a:solidFill>
                  <a:srgbClr val="0073BF"/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/</a:t>
            </a:r>
            <a:endParaRPr lang="en-US" sz="2000" spc="100">
              <a:solidFill>
                <a:srgbClr val="0073BF"/>
              </a:solidFill>
              <a:latin typeface="Verdana" panose="020B0604030504040204" charset="0"/>
              <a:cs typeface="Verdana" panose="020B0604030504040204" charset="0"/>
              <a:sym typeface="+mn-ea"/>
            </a:endParaRPr>
          </a:p>
          <a:p>
            <a:pPr marL="0" indent="0"/>
            <a:r>
              <a:rPr lang="en-US" sz="2000" b="0" spc="100">
                <a:solidFill>
                  <a:srgbClr val="B309A1"/>
                </a:solidFill>
                <a:latin typeface="Verdana" panose="020B0604030504040204" charset="0"/>
                <a:cs typeface="Verdana" panose="020B0604030504040204" charset="0"/>
              </a:rPr>
              <a:t>-cp</a:t>
            </a:r>
            <a:r>
              <a:rPr lang="en-US" sz="2000" b="0" spc="100">
                <a:solidFill>
                  <a:srgbClr val="000000"/>
                </a:solidFill>
                <a:latin typeface="Verdana" panose="020B0604030504040204" charset="0"/>
                <a:cs typeface="Verdana" panose="020B0604030504040204" charset="0"/>
              </a:rPr>
              <a:t> /etc/hbase/conf </a:t>
            </a:r>
            <a:r>
              <a:rPr lang="en-US" sz="2000" spc="100">
                <a:solidFill>
                  <a:srgbClr val="0073BF"/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/</a:t>
            </a:r>
            <a:endParaRPr lang="en-US" sz="2000" spc="100">
              <a:solidFill>
                <a:srgbClr val="0073BF"/>
              </a:solidFill>
              <a:latin typeface="Verdana" panose="020B0604030504040204" charset="0"/>
              <a:cs typeface="Verdana" panose="020B0604030504040204" charset="0"/>
              <a:sym typeface="+mn-ea"/>
            </a:endParaRPr>
          </a:p>
          <a:p>
            <a:pPr marL="0" indent="0"/>
            <a:r>
              <a:rPr lang="en-US" sz="2000" b="0" spc="100">
                <a:solidFill>
                  <a:srgbClr val="B309A1"/>
                </a:solidFill>
                <a:latin typeface="Verdana" panose="020B0604030504040204" charset="0"/>
                <a:cs typeface="Verdana" panose="020B0604030504040204" charset="0"/>
              </a:rPr>
              <a:t>-threads</a:t>
            </a:r>
            <a:r>
              <a:rPr lang="en-US" sz="2000" b="0" spc="100">
                <a:solidFill>
                  <a:srgbClr val="000000"/>
                </a:solidFill>
                <a:latin typeface="Verdana" panose="020B0604030504040204" charset="0"/>
                <a:cs typeface="Verdana" panose="020B0604030504040204" charset="0"/>
              </a:rPr>
              <a:t> </a:t>
            </a:r>
            <a:r>
              <a:rPr lang="en-US" sz="2000" b="0" spc="100">
                <a:solidFill>
                  <a:srgbClr val="340DD4"/>
                </a:solidFill>
                <a:latin typeface="Verdana" panose="020B0604030504040204" charset="0"/>
                <a:cs typeface="Verdana" panose="020B0604030504040204" charset="0"/>
              </a:rPr>
              <a:t>10</a:t>
            </a:r>
            <a:endParaRPr lang="en-US" altLang="en-US" sz="2000" b="0" spc="100">
              <a:solidFill>
                <a:srgbClr val="340DD4"/>
              </a:solidFill>
              <a:latin typeface="Verdana" panose="020B0604030504040204" charset="0"/>
              <a:ea typeface="宋体" panose="02010600030101010101" pitchFamily="2" charset="-122"/>
              <a:cs typeface="Verdana" panose="020B060403050404020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7" dur="1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8" dur="1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案例</a:t>
            </a:r>
            <a:r>
              <a:rPr lang="en-US" altLang="zh-CN" dirty="0" smtClean="0"/>
              <a:t>/</a:t>
            </a:r>
            <a:r>
              <a:rPr lang="zh-CN" altLang="en-US" dirty="0" smtClean="0"/>
              <a:t>场景</a:t>
            </a:r>
            <a:r>
              <a:rPr lang="en-US" altLang="zh-CN" dirty="0" smtClean="0"/>
              <a:t>/</a:t>
            </a:r>
            <a:r>
              <a:rPr lang="zh-CN" altLang="en-US" dirty="0" smtClean="0"/>
              <a:t>单条查询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测试结果</a:t>
            </a:r>
            <a:endParaRPr lang="zh-CN" altLang="en-US" dirty="0" smtClean="0"/>
          </a:p>
          <a:p>
            <a:pPr lvl="1"/>
            <a:endParaRPr lang="zh-CN" altLang="en-US" dirty="0" smtClean="0"/>
          </a:p>
        </p:txBody>
      </p:sp>
      <p:graphicFrame>
        <p:nvGraphicFramePr>
          <p:cNvPr id="4" name="图表 3"/>
          <p:cNvGraphicFramePr/>
          <p:nvPr/>
        </p:nvGraphicFramePr>
        <p:xfrm>
          <a:off x="1106170" y="1993265"/>
          <a:ext cx="6932295" cy="41789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案例</a:t>
            </a:r>
            <a:r>
              <a:rPr lang="en-US" altLang="zh-CN" dirty="0" smtClean="0"/>
              <a:t>/</a:t>
            </a:r>
            <a:r>
              <a:rPr lang="zh-CN" altLang="en-US" dirty="0" smtClean="0"/>
              <a:t>场景</a:t>
            </a:r>
            <a:r>
              <a:rPr lang="en-US" altLang="zh-CN" dirty="0" smtClean="0"/>
              <a:t>/</a:t>
            </a:r>
            <a:r>
              <a:rPr lang="zh-CN" altLang="en-US" dirty="0" smtClean="0"/>
              <a:t>单条查询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测试结果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随着线程数的增多，</a:t>
            </a:r>
            <a:r>
              <a:rPr lang="zh-CN" altLang="en-US" dirty="0" smtClean="0">
                <a:sym typeface="+mn-ea"/>
              </a:rPr>
              <a:t>延迟越来越</a:t>
            </a:r>
            <a:r>
              <a:rPr lang="zh-CN" altLang="en-US" dirty="0" smtClean="0"/>
              <a:t>高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无论线程数多少，吞吐量始终没有发生明显的变化</a:t>
            </a:r>
            <a:endParaRPr lang="zh-CN" altLang="en-US" dirty="0" smtClean="0"/>
          </a:p>
          <a:p>
            <a:pPr lvl="1"/>
            <a:endParaRPr lang="zh-CN" altLang="en-US" dirty="0" smtClean="0"/>
          </a:p>
        </p:txBody>
      </p:sp>
      <p:graphicFrame>
        <p:nvGraphicFramePr>
          <p:cNvPr id="4" name="图表 3"/>
          <p:cNvGraphicFramePr/>
          <p:nvPr/>
        </p:nvGraphicFramePr>
        <p:xfrm>
          <a:off x="4751070" y="3415665"/>
          <a:ext cx="4027805" cy="28035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案例</a:t>
            </a:r>
            <a:r>
              <a:rPr lang="en-US" altLang="zh-CN" dirty="0" smtClean="0"/>
              <a:t>/</a:t>
            </a:r>
            <a:r>
              <a:rPr lang="zh-CN" altLang="en-US" dirty="0" smtClean="0"/>
              <a:t>场景</a:t>
            </a:r>
            <a:r>
              <a:rPr lang="en-US" altLang="zh-CN" dirty="0" smtClean="0"/>
              <a:t>/</a:t>
            </a:r>
            <a:r>
              <a:rPr lang="zh-CN" altLang="en-US" dirty="0" smtClean="0"/>
              <a:t>单条查询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测试结果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磁盘</a:t>
            </a:r>
            <a:r>
              <a:rPr lang="en-US" altLang="zh-CN" dirty="0" smtClean="0"/>
              <a:t>IO</a:t>
            </a:r>
            <a:r>
              <a:rPr lang="zh-CN" altLang="en-US" dirty="0" smtClean="0"/>
              <a:t>利用率</a:t>
            </a:r>
            <a:r>
              <a:rPr lang="en-US" altLang="zh-CN" dirty="0" smtClean="0"/>
              <a:t>100%</a:t>
            </a:r>
            <a:endParaRPr lang="zh-CN" altLang="en-US" dirty="0" smtClean="0"/>
          </a:p>
          <a:p>
            <a:pPr lvl="1"/>
            <a:endParaRPr lang="zh-CN" altLang="en-US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7955" y="3048635"/>
            <a:ext cx="8836660" cy="255397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案例</a:t>
            </a:r>
            <a:r>
              <a:rPr lang="en-US" altLang="zh-CN" dirty="0" smtClean="0"/>
              <a:t>/</a:t>
            </a:r>
            <a:r>
              <a:rPr lang="zh-CN" altLang="en-US" dirty="0" smtClean="0"/>
              <a:t>场景</a:t>
            </a:r>
            <a:r>
              <a:rPr lang="en-US" altLang="zh-CN" dirty="0" smtClean="0"/>
              <a:t>/</a:t>
            </a:r>
            <a:r>
              <a:rPr lang="zh-CN" altLang="en-US" dirty="0" smtClean="0"/>
              <a:t>单条查询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测试结果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cpu</a:t>
            </a:r>
            <a:r>
              <a:rPr lang="zh-CN" altLang="en-US" dirty="0" smtClean="0"/>
              <a:t>使用率很高，但大部分都是在</a:t>
            </a:r>
            <a:r>
              <a:rPr lang="en-US" altLang="zh-CN" dirty="0" smtClean="0"/>
              <a:t>io wait</a:t>
            </a:r>
            <a:endParaRPr lang="zh-CN" altLang="en-US" dirty="0" smtClean="0"/>
          </a:p>
          <a:p>
            <a:pPr lvl="1"/>
            <a:endParaRPr lang="zh-CN" altLang="en-US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7955" y="2854960"/>
            <a:ext cx="8860790" cy="323723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案例</a:t>
            </a:r>
            <a:r>
              <a:rPr lang="en-US" altLang="zh-CN" dirty="0" smtClean="0"/>
              <a:t>/</a:t>
            </a:r>
            <a:r>
              <a:rPr lang="zh-CN" altLang="en-US" dirty="0" smtClean="0"/>
              <a:t>场景</a:t>
            </a:r>
            <a:r>
              <a:rPr lang="en-US" altLang="zh-CN" dirty="0" smtClean="0"/>
              <a:t>/</a:t>
            </a:r>
            <a:r>
              <a:rPr lang="zh-CN" altLang="en-US" dirty="0" smtClean="0"/>
              <a:t>单条查询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测试结果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cpu</a:t>
            </a:r>
            <a:r>
              <a:rPr lang="zh-CN" altLang="en-US" dirty="0" smtClean="0"/>
              <a:t>上下文不</a:t>
            </a:r>
            <a:r>
              <a:rPr lang="zh-CN" altLang="en-US" dirty="0" smtClean="0"/>
              <a:t>频繁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cpu</a:t>
            </a:r>
            <a:r>
              <a:rPr lang="zh-CN" altLang="en-US" dirty="0" smtClean="0"/>
              <a:t>中断不</a:t>
            </a:r>
            <a:r>
              <a:rPr lang="zh-CN" altLang="en-US" dirty="0" smtClean="0"/>
              <a:t>频繁</a:t>
            </a:r>
            <a:endParaRPr lang="zh-CN" altLang="en-US" dirty="0" smtClean="0"/>
          </a:p>
          <a:p>
            <a:pPr lvl="1"/>
            <a:endParaRPr lang="zh-CN" altLang="en-US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7955" y="3241675"/>
            <a:ext cx="8860790" cy="253365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简介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YCSB</a:t>
            </a:r>
            <a:endParaRPr lang="zh-CN" altLang="en-US" dirty="0"/>
          </a:p>
          <a:p>
            <a:pPr lvl="1"/>
            <a:r>
              <a:rPr lang="zh-CN" altLang="en-US" dirty="0" smtClean="0"/>
              <a:t>全称：Yahoo! Cloud Serving Benchmark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是Yahoo公司用来对NoSql</a:t>
            </a:r>
            <a:r>
              <a:rPr lang="en-US" altLang="zh-CN" dirty="0" smtClean="0"/>
              <a:t>云服务进行基础测试的工具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YCSB</a:t>
            </a:r>
            <a:r>
              <a:rPr lang="zh-CN" altLang="en-US" dirty="0" smtClean="0"/>
              <a:t>采用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编写，安装、</a:t>
            </a:r>
            <a:r>
              <a:rPr lang="zh-CN" altLang="en-US" b="1" dirty="0" smtClean="0">
                <a:solidFill>
                  <a:srgbClr val="C00000"/>
                </a:solidFill>
              </a:rPr>
              <a:t>使用简单</a:t>
            </a:r>
            <a:r>
              <a:rPr lang="zh-CN" altLang="en-US" dirty="0" smtClean="0"/>
              <a:t>，功能齐全，可以自由、</a:t>
            </a:r>
            <a:r>
              <a:rPr lang="zh-CN" altLang="en-US" b="1" dirty="0" smtClean="0">
                <a:solidFill>
                  <a:srgbClr val="C00000"/>
                </a:solidFill>
              </a:rPr>
              <a:t>方便扩展</a:t>
            </a:r>
            <a:r>
              <a:rPr lang="zh-CN" altLang="en-US" dirty="0" smtClean="0"/>
              <a:t>测试数据类型和支持的数据库产品</a:t>
            </a:r>
            <a:endParaRPr lang="zh-CN" alt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案例</a:t>
            </a:r>
            <a:r>
              <a:rPr lang="en-US" altLang="zh-CN" dirty="0" smtClean="0"/>
              <a:t>/</a:t>
            </a:r>
            <a:r>
              <a:rPr lang="zh-CN" altLang="en-US" dirty="0" smtClean="0"/>
              <a:t>场景</a:t>
            </a:r>
            <a:r>
              <a:rPr lang="en-US" altLang="zh-CN" dirty="0" smtClean="0"/>
              <a:t>/</a:t>
            </a:r>
            <a:r>
              <a:rPr lang="zh-CN" altLang="en-US" dirty="0" smtClean="0"/>
              <a:t>单条查询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测试结果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1000Mbps</a:t>
            </a:r>
            <a:r>
              <a:rPr lang="zh-CN" altLang="en-US" dirty="0" smtClean="0"/>
              <a:t>网卡才使用了</a:t>
            </a:r>
            <a:r>
              <a:rPr lang="en-US" altLang="zh-CN" dirty="0" smtClean="0"/>
              <a:t>50Mbps</a:t>
            </a:r>
            <a:r>
              <a:rPr lang="zh-CN" altLang="en-US" dirty="0" smtClean="0"/>
              <a:t>，</a:t>
            </a:r>
            <a:r>
              <a:rPr lang="zh-CN" altLang="en-US" dirty="0" smtClean="0"/>
              <a:t>网络</a:t>
            </a:r>
            <a:r>
              <a:rPr lang="en-US" altLang="zh-CN" dirty="0" smtClean="0"/>
              <a:t>IO</a:t>
            </a:r>
            <a:r>
              <a:rPr lang="zh-CN" altLang="en-US" dirty="0" smtClean="0"/>
              <a:t>远远没打满</a:t>
            </a:r>
            <a:endParaRPr lang="zh-CN" altLang="en-US" dirty="0" smtClean="0"/>
          </a:p>
          <a:p>
            <a:pPr lvl="1"/>
            <a:endParaRPr lang="zh-CN" altLang="en-US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7955" y="3168015"/>
            <a:ext cx="8877300" cy="296164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案例</a:t>
            </a:r>
            <a:r>
              <a:rPr lang="en-US" altLang="zh-CN" dirty="0" smtClean="0"/>
              <a:t>/</a:t>
            </a:r>
            <a:r>
              <a:rPr lang="zh-CN" altLang="en-US" dirty="0" smtClean="0"/>
              <a:t>场景</a:t>
            </a:r>
            <a:r>
              <a:rPr lang="en-US" altLang="zh-CN" dirty="0" smtClean="0"/>
              <a:t>/</a:t>
            </a:r>
            <a:r>
              <a:rPr lang="zh-CN" altLang="en-US" dirty="0" smtClean="0"/>
              <a:t>单条查询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结果分析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磁盘</a:t>
            </a:r>
            <a:r>
              <a:rPr lang="en-US" altLang="zh-CN" dirty="0" smtClean="0"/>
              <a:t>IO</a:t>
            </a:r>
            <a:r>
              <a:rPr lang="zh-CN" altLang="en-US" dirty="0" smtClean="0"/>
              <a:t>利用率达到</a:t>
            </a:r>
            <a:r>
              <a:rPr lang="en-US" altLang="zh-CN" dirty="0" smtClean="0"/>
              <a:t>100%</a:t>
            </a:r>
            <a:r>
              <a:rPr lang="zh-CN" altLang="en-US" dirty="0" smtClean="0"/>
              <a:t>，证明大量的数据都是从磁盘中读取的；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线程数增多，吞吐量没有明显变化，大量的线程都在等待磁盘</a:t>
            </a:r>
            <a:r>
              <a:rPr lang="en-US" altLang="zh-CN" dirty="0" smtClean="0"/>
              <a:t>IO</a:t>
            </a:r>
            <a:r>
              <a:rPr lang="zh-CN" altLang="en-US" dirty="0" smtClean="0"/>
              <a:t>；</a:t>
            </a:r>
            <a:endParaRPr lang="zh-CN" altLang="en-US" dirty="0" smtClean="0"/>
          </a:p>
          <a:p>
            <a:pPr lvl="1"/>
            <a:r>
              <a:rPr lang="zh-CN" altLang="en-US" dirty="0" smtClean="0">
                <a:sym typeface="+mn-ea"/>
              </a:rPr>
              <a:t>线程数增多，延迟很明显，大量的上下文切换和</a:t>
            </a:r>
            <a:r>
              <a:rPr lang="en-US" altLang="zh-CN" dirty="0" smtClean="0">
                <a:sym typeface="+mn-ea"/>
              </a:rPr>
              <a:t>IO</a:t>
            </a:r>
            <a:r>
              <a:rPr lang="zh-CN" altLang="en-US" dirty="0" smtClean="0">
                <a:sym typeface="+mn-ea"/>
              </a:rPr>
              <a:t>中断导致延迟增高；</a:t>
            </a:r>
            <a:endParaRPr lang="zh-CN" altLang="en-US" dirty="0" smtClean="0"/>
          </a:p>
          <a:p>
            <a:pPr lvl="1"/>
            <a:endParaRPr lang="zh-CN" altLang="en-US" dirty="0" smtClean="0"/>
          </a:p>
          <a:p>
            <a:pPr lvl="1"/>
            <a:endParaRPr lang="zh-CN" alt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案例</a:t>
            </a:r>
            <a:r>
              <a:rPr lang="en-US" altLang="zh-CN" dirty="0" smtClean="0"/>
              <a:t>/</a:t>
            </a:r>
            <a:r>
              <a:rPr lang="zh-CN" altLang="en-US" dirty="0" smtClean="0"/>
              <a:t>场景</a:t>
            </a:r>
            <a:r>
              <a:rPr lang="en-US" altLang="zh-CN" dirty="0" smtClean="0"/>
              <a:t>/</a:t>
            </a:r>
            <a:r>
              <a:rPr lang="zh-CN" altLang="en-US" dirty="0" smtClean="0"/>
              <a:t>不同预分区下的性能对比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方案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测试在</a:t>
            </a:r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</a:rPr>
              <a:t>不同预分区</a:t>
            </a:r>
            <a:r>
              <a:rPr lang="zh-CN" altLang="en-US" dirty="0" smtClean="0"/>
              <a:t>下的</a:t>
            </a:r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</a:rPr>
              <a:t>CPU使用率</a:t>
            </a:r>
            <a:r>
              <a:rPr lang="zh-CN" altLang="en-US" dirty="0" smtClean="0"/>
              <a:t>、</a:t>
            </a:r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</a:rPr>
              <a:t>访问带宽</a:t>
            </a:r>
            <a:r>
              <a:rPr lang="zh-CN" altLang="en-US" dirty="0" smtClean="0"/>
              <a:t>、</a:t>
            </a:r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</a:rPr>
              <a:t>网络延迟</a:t>
            </a:r>
            <a:r>
              <a:rPr lang="zh-CN" altLang="en-US" dirty="0" smtClean="0"/>
              <a:t>、</a:t>
            </a:r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</a:rPr>
              <a:t>吞吐量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查询操作</a:t>
            </a:r>
            <a:r>
              <a:rPr lang="en-US" altLang="zh-CN" dirty="0" smtClean="0"/>
              <a:t>2000</a:t>
            </a:r>
            <a:r>
              <a:rPr lang="zh-CN" altLang="en-US" dirty="0" smtClean="0"/>
              <a:t>万次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request</a:t>
            </a:r>
            <a:r>
              <a:rPr lang="zh-CN" altLang="en-US" dirty="0" smtClean="0"/>
              <a:t>分布遵从</a:t>
            </a:r>
            <a:r>
              <a:rPr lang="en-US" altLang="zh-CN" dirty="0" smtClean="0"/>
              <a:t>zipfian</a:t>
            </a:r>
            <a:r>
              <a:rPr lang="zh-CN" altLang="en-US" dirty="0" smtClean="0"/>
              <a:t>分布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分别在三</a:t>
            </a:r>
            <a:r>
              <a:rPr lang="zh-CN" altLang="en-US" dirty="0" smtClean="0"/>
              <a:t>台机器上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每台机器执行</a:t>
            </a:r>
            <a:r>
              <a:rPr lang="en-US" altLang="zh-CN" dirty="0" smtClean="0"/>
              <a:t>666</a:t>
            </a:r>
            <a:r>
              <a:rPr lang="zh-CN" altLang="en-US" dirty="0" smtClean="0"/>
              <a:t>万</a:t>
            </a:r>
            <a:r>
              <a:rPr lang="en-US" altLang="zh-CN" dirty="0" smtClean="0"/>
              <a:t>6667</a:t>
            </a:r>
            <a:r>
              <a:rPr lang="zh-CN" altLang="en-US" dirty="0" smtClean="0"/>
              <a:t>次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指标统计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吞吐量取三者平均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延迟取三者的</a:t>
            </a:r>
            <a:r>
              <a:rPr lang="zh-CN" altLang="en-US" dirty="0" smtClean="0"/>
              <a:t>平均</a:t>
            </a:r>
            <a:endParaRPr lang="zh-CN" alt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案例</a:t>
            </a:r>
            <a:r>
              <a:rPr lang="en-US" altLang="zh-CN" dirty="0" smtClean="0"/>
              <a:t>/</a:t>
            </a:r>
            <a:r>
              <a:rPr lang="zh-CN" altLang="en-US" dirty="0" smtClean="0"/>
              <a:t>场景</a:t>
            </a:r>
            <a:r>
              <a:rPr lang="en-US" altLang="zh-CN" dirty="0" smtClean="0"/>
              <a:t>/</a:t>
            </a:r>
            <a:r>
              <a:rPr lang="zh-CN" altLang="en-US" dirty="0" smtClean="0">
                <a:sym typeface="+mn-ea"/>
              </a:rPr>
              <a:t>不同预分区下的性能对比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配置与运行</a:t>
            </a:r>
            <a:endParaRPr lang="zh-CN" altLang="en-US" dirty="0" smtClean="0"/>
          </a:p>
        </p:txBody>
      </p:sp>
      <p:grpSp>
        <p:nvGrpSpPr>
          <p:cNvPr id="11" name="组合 10"/>
          <p:cNvGrpSpPr/>
          <p:nvPr/>
        </p:nvGrpSpPr>
        <p:grpSpPr>
          <a:xfrm>
            <a:off x="147955" y="1720215"/>
            <a:ext cx="5812155" cy="5146040"/>
            <a:chOff x="-868" y="2525"/>
            <a:chExt cx="9153" cy="8104"/>
          </a:xfrm>
        </p:grpSpPr>
        <p:sp>
          <p:nvSpPr>
            <p:cNvPr id="5" name="竖卷形 4"/>
            <p:cNvSpPr/>
            <p:nvPr/>
          </p:nvSpPr>
          <p:spPr>
            <a:xfrm>
              <a:off x="-868" y="2525"/>
              <a:ext cx="9153" cy="8038"/>
            </a:xfrm>
            <a:prstGeom prst="verticalScroll">
              <a:avLst>
                <a:gd name="adj" fmla="val 5979"/>
              </a:avLst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p>
              <a:pPr algn="ctr">
                <a:lnSpc>
                  <a:spcPct val="130000"/>
                </a:lnSpc>
                <a:buClr>
                  <a:srgbClr val="0000FF"/>
                </a:buClr>
                <a:buFont typeface="Wingdings" panose="05000000000000000000" pitchFamily="2" charset="2"/>
                <a:buChar char="p"/>
              </a:pPr>
              <a:endParaRPr lang="zh-CN" altLang="en-US" sz="1400" b="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-400" y="3021"/>
              <a:ext cx="8218" cy="760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p>
              <a:pPr marL="0" indent="0"/>
              <a:r>
                <a:rPr lang="en-US" sz="1800" b="0">
                  <a:solidFill>
                    <a:srgbClr val="B309A1"/>
                  </a:solidFill>
                  <a:latin typeface="Verdana" panose="020B0604030504040204" charset="0"/>
                  <a:cs typeface="Verdana" panose="020B0604030504040204" charset="0"/>
                </a:rPr>
                <a:t>recordcount</a:t>
              </a:r>
              <a:r>
                <a:rPr lang="en-US" sz="1800" b="0">
                  <a:solidFill>
                    <a:srgbClr val="000000"/>
                  </a:solidFill>
                  <a:latin typeface="Verdana" panose="020B0604030504040204" charset="0"/>
                  <a:cs typeface="Verdana" panose="020B0604030504040204" charset="0"/>
                </a:rPr>
                <a:t>=</a:t>
              </a:r>
              <a:r>
                <a:rPr lang="en-US" sz="1800" b="0">
                  <a:solidFill>
                    <a:srgbClr val="C81B28"/>
                  </a:solidFill>
                  <a:latin typeface="Verdana" panose="020B0604030504040204" charset="0"/>
                  <a:cs typeface="Verdana" panose="020B0604030504040204" charset="0"/>
                </a:rPr>
                <a:t>20000000</a:t>
              </a:r>
              <a:endParaRPr lang="en-US" sz="1800" b="0">
                <a:solidFill>
                  <a:srgbClr val="1D8711"/>
                </a:solidFill>
                <a:latin typeface="Verdana" panose="020B0604030504040204" charset="0"/>
                <a:cs typeface="Verdana" panose="020B0604030504040204" charset="0"/>
              </a:endParaRPr>
            </a:p>
            <a:p>
              <a:pPr marL="0" indent="0"/>
              <a:r>
                <a:rPr lang="en-US" sz="1800" b="0">
                  <a:solidFill>
                    <a:srgbClr val="B309A1"/>
                  </a:solidFill>
                  <a:latin typeface="Verdana" panose="020B0604030504040204" charset="0"/>
                  <a:cs typeface="Verdana" panose="020B0604030504040204" charset="0"/>
                </a:rPr>
                <a:t>operationcount</a:t>
              </a:r>
              <a:r>
                <a:rPr lang="en-US" sz="1800" b="0">
                  <a:solidFill>
                    <a:srgbClr val="000000"/>
                  </a:solidFill>
                  <a:latin typeface="Verdana" panose="020B0604030504040204" charset="0"/>
                  <a:cs typeface="Verdana" panose="020B0604030504040204" charset="0"/>
                </a:rPr>
                <a:t>=</a:t>
              </a:r>
              <a:r>
                <a:rPr lang="en-US" sz="1800">
                  <a:solidFill>
                    <a:srgbClr val="C81B28"/>
                  </a:solidFill>
                  <a:latin typeface="Verdana" panose="020B0604030504040204" charset="0"/>
                  <a:cs typeface="Verdana" panose="020B0604030504040204" charset="0"/>
                  <a:sym typeface="+mn-ea"/>
                </a:rPr>
                <a:t>20000000</a:t>
              </a:r>
              <a:endParaRPr lang="en-US" sz="1800" b="0">
                <a:solidFill>
                  <a:srgbClr val="C81B28"/>
                </a:solidFill>
                <a:latin typeface="Verdana" panose="020B0604030504040204" charset="0"/>
                <a:cs typeface="Verdana" panose="020B0604030504040204" charset="0"/>
              </a:endParaRPr>
            </a:p>
            <a:p>
              <a:pPr marL="0" indent="0"/>
              <a:r>
                <a:rPr lang="en-US" sz="1800" b="0">
                  <a:solidFill>
                    <a:srgbClr val="B309A1"/>
                  </a:solidFill>
                  <a:latin typeface="Verdana" panose="020B0604030504040204" charset="0"/>
                  <a:cs typeface="Verdana" panose="020B0604030504040204" charset="0"/>
                </a:rPr>
                <a:t>workload</a:t>
              </a:r>
              <a:r>
                <a:rPr lang="en-US" sz="1800" b="0">
                  <a:solidFill>
                    <a:srgbClr val="000000"/>
                  </a:solidFill>
                  <a:latin typeface="Verdana" panose="020B0604030504040204" charset="0"/>
                  <a:cs typeface="Verdana" panose="020B0604030504040204" charset="0"/>
                </a:rPr>
                <a:t>=</a:t>
              </a:r>
              <a:r>
                <a:rPr lang="en-US" sz="1800" b="0">
                  <a:solidFill>
                    <a:srgbClr val="C81B28"/>
                  </a:solidFill>
                  <a:latin typeface="Verdana" panose="020B0604030504040204" charset="0"/>
                  <a:cs typeface="Verdana" panose="020B0604030504040204" charset="0"/>
                </a:rPr>
                <a:t>site.ycsb.workloads.CoreWorkload</a:t>
              </a:r>
              <a:endParaRPr lang="en-US" sz="1800" b="0">
                <a:solidFill>
                  <a:srgbClr val="C81B28"/>
                </a:solidFill>
                <a:latin typeface="Verdana" panose="020B0604030504040204" charset="0"/>
                <a:cs typeface="Verdana" panose="020B0604030504040204" charset="0"/>
              </a:endParaRPr>
            </a:p>
            <a:p>
              <a:pPr marL="0" indent="0"/>
              <a:r>
                <a:rPr lang="en-US" sz="1800" b="0">
                  <a:solidFill>
                    <a:srgbClr val="B309A1"/>
                  </a:solidFill>
                  <a:latin typeface="Verdana" panose="020B0604030504040204" charset="0"/>
                  <a:cs typeface="Verdana" panose="020B0604030504040204" charset="0"/>
                </a:rPr>
                <a:t>readallfields</a:t>
              </a:r>
              <a:r>
                <a:rPr lang="en-US" sz="1800" b="0">
                  <a:solidFill>
                    <a:srgbClr val="000000"/>
                  </a:solidFill>
                  <a:latin typeface="Verdana" panose="020B0604030504040204" charset="0"/>
                  <a:cs typeface="Verdana" panose="020B0604030504040204" charset="0"/>
                </a:rPr>
                <a:t>=</a:t>
              </a:r>
              <a:r>
                <a:rPr lang="en-US" sz="1800" b="0">
                  <a:solidFill>
                    <a:srgbClr val="C81B28"/>
                  </a:solidFill>
                  <a:latin typeface="Verdana" panose="020B0604030504040204" charset="0"/>
                  <a:cs typeface="Verdana" panose="020B0604030504040204" charset="0"/>
                </a:rPr>
                <a:t>true</a:t>
              </a:r>
              <a:endParaRPr lang="en-US" sz="1800" b="0">
                <a:solidFill>
                  <a:srgbClr val="C81B28"/>
                </a:solidFill>
                <a:latin typeface="Verdana" panose="020B0604030504040204" charset="0"/>
                <a:cs typeface="Verdana" panose="020B0604030504040204" charset="0"/>
              </a:endParaRPr>
            </a:p>
            <a:p>
              <a:pPr marL="0" indent="0"/>
              <a:endParaRPr lang="en-US" sz="1800" b="0">
                <a:solidFill>
                  <a:srgbClr val="B309A1"/>
                </a:solidFill>
                <a:latin typeface="Verdana" panose="020B0604030504040204" charset="0"/>
                <a:cs typeface="Verdana" panose="020B0604030504040204" charset="0"/>
              </a:endParaRPr>
            </a:p>
            <a:p>
              <a:pPr marL="0" indent="0"/>
              <a:r>
                <a:rPr lang="en-US" sz="1800" b="0">
                  <a:solidFill>
                    <a:srgbClr val="B309A1"/>
                  </a:solidFill>
                  <a:latin typeface="Verdana" panose="020B0604030504040204" charset="0"/>
                  <a:cs typeface="Verdana" panose="020B0604030504040204" charset="0"/>
                </a:rPr>
                <a:t>readproportion</a:t>
              </a:r>
              <a:r>
                <a:rPr lang="en-US" sz="1800" b="0">
                  <a:solidFill>
                    <a:srgbClr val="000000"/>
                  </a:solidFill>
                  <a:latin typeface="Verdana" panose="020B0604030504040204" charset="0"/>
                  <a:cs typeface="Verdana" panose="020B0604030504040204" charset="0"/>
                </a:rPr>
                <a:t>=</a:t>
              </a:r>
              <a:r>
                <a:rPr lang="en-US" sz="1800" b="0">
                  <a:solidFill>
                    <a:srgbClr val="C81B28"/>
                  </a:solidFill>
                  <a:latin typeface="Verdana" panose="020B0604030504040204" charset="0"/>
                  <a:cs typeface="Verdana" panose="020B0604030504040204" charset="0"/>
                </a:rPr>
                <a:t>1</a:t>
              </a:r>
              <a:endParaRPr lang="en-US" sz="1800" b="0">
                <a:solidFill>
                  <a:srgbClr val="C81B28"/>
                </a:solidFill>
                <a:latin typeface="Verdana" panose="020B0604030504040204" charset="0"/>
                <a:cs typeface="Verdana" panose="020B0604030504040204" charset="0"/>
              </a:endParaRPr>
            </a:p>
            <a:p>
              <a:pPr marL="0" indent="0"/>
              <a:r>
                <a:rPr lang="en-US" sz="1800" b="0">
                  <a:solidFill>
                    <a:srgbClr val="B309A1"/>
                  </a:solidFill>
                  <a:latin typeface="Verdana" panose="020B0604030504040204" charset="0"/>
                  <a:cs typeface="Verdana" panose="020B0604030504040204" charset="0"/>
                </a:rPr>
                <a:t>updateproportion</a:t>
              </a:r>
              <a:r>
                <a:rPr lang="en-US" sz="1800" b="0">
                  <a:solidFill>
                    <a:srgbClr val="000000"/>
                  </a:solidFill>
                  <a:latin typeface="Verdana" panose="020B0604030504040204" charset="0"/>
                  <a:cs typeface="Verdana" panose="020B0604030504040204" charset="0"/>
                </a:rPr>
                <a:t>=</a:t>
              </a:r>
              <a:r>
                <a:rPr lang="en-US" sz="1800" b="0">
                  <a:solidFill>
                    <a:srgbClr val="C81B28"/>
                  </a:solidFill>
                  <a:latin typeface="Verdana" panose="020B0604030504040204" charset="0"/>
                  <a:cs typeface="Verdana" panose="020B0604030504040204" charset="0"/>
                </a:rPr>
                <a:t>0</a:t>
              </a:r>
              <a:endParaRPr lang="en-US" sz="1800" b="0">
                <a:solidFill>
                  <a:srgbClr val="C81B28"/>
                </a:solidFill>
                <a:latin typeface="Verdana" panose="020B0604030504040204" charset="0"/>
                <a:cs typeface="Verdana" panose="020B0604030504040204" charset="0"/>
              </a:endParaRPr>
            </a:p>
            <a:p>
              <a:pPr marL="0" indent="0"/>
              <a:r>
                <a:rPr lang="en-US" sz="1800" b="0">
                  <a:solidFill>
                    <a:srgbClr val="B309A1"/>
                  </a:solidFill>
                  <a:latin typeface="Verdana" panose="020B0604030504040204" charset="0"/>
                  <a:cs typeface="Verdana" panose="020B0604030504040204" charset="0"/>
                </a:rPr>
                <a:t>scanproportion</a:t>
              </a:r>
              <a:r>
                <a:rPr lang="en-US" sz="1800" b="0">
                  <a:solidFill>
                    <a:srgbClr val="000000"/>
                  </a:solidFill>
                  <a:latin typeface="Verdana" panose="020B0604030504040204" charset="0"/>
                  <a:cs typeface="Verdana" panose="020B0604030504040204" charset="0"/>
                </a:rPr>
                <a:t>=</a:t>
              </a:r>
              <a:r>
                <a:rPr lang="en-US" sz="1800" b="0">
                  <a:solidFill>
                    <a:srgbClr val="C81B28"/>
                  </a:solidFill>
                  <a:latin typeface="Verdana" panose="020B0604030504040204" charset="0"/>
                  <a:cs typeface="Verdana" panose="020B0604030504040204" charset="0"/>
                </a:rPr>
                <a:t>0</a:t>
              </a:r>
              <a:endParaRPr lang="en-US" sz="1800" b="0">
                <a:solidFill>
                  <a:srgbClr val="C81B28"/>
                </a:solidFill>
                <a:latin typeface="Verdana" panose="020B0604030504040204" charset="0"/>
                <a:cs typeface="Verdana" panose="020B0604030504040204" charset="0"/>
              </a:endParaRPr>
            </a:p>
            <a:p>
              <a:pPr marL="0" indent="0"/>
              <a:r>
                <a:rPr lang="en-US" sz="1800" b="0">
                  <a:solidFill>
                    <a:srgbClr val="B309A1"/>
                  </a:solidFill>
                  <a:latin typeface="Verdana" panose="020B0604030504040204" charset="0"/>
                  <a:cs typeface="Verdana" panose="020B0604030504040204" charset="0"/>
                </a:rPr>
                <a:t>insertproportion</a:t>
              </a:r>
              <a:r>
                <a:rPr lang="en-US" sz="1800" b="0">
                  <a:solidFill>
                    <a:srgbClr val="000000"/>
                  </a:solidFill>
                  <a:latin typeface="Verdana" panose="020B0604030504040204" charset="0"/>
                  <a:cs typeface="Verdana" panose="020B0604030504040204" charset="0"/>
                </a:rPr>
                <a:t>=</a:t>
              </a:r>
              <a:r>
                <a:rPr lang="en-US" sz="1800" b="0">
                  <a:solidFill>
                    <a:srgbClr val="C81B28"/>
                  </a:solidFill>
                  <a:latin typeface="Verdana" panose="020B0604030504040204" charset="0"/>
                  <a:cs typeface="Verdana" panose="020B0604030504040204" charset="0"/>
                </a:rPr>
                <a:t>0</a:t>
              </a:r>
              <a:endParaRPr lang="en-US" sz="1800" b="0">
                <a:solidFill>
                  <a:srgbClr val="C81B28"/>
                </a:solidFill>
                <a:latin typeface="Verdana" panose="020B0604030504040204" charset="0"/>
                <a:cs typeface="Verdana" panose="020B0604030504040204" charset="0"/>
              </a:endParaRPr>
            </a:p>
            <a:p>
              <a:pPr marL="0" indent="0"/>
              <a:endParaRPr lang="en-US" sz="1800" b="0">
                <a:solidFill>
                  <a:srgbClr val="B309A1"/>
                </a:solidFill>
                <a:latin typeface="Verdana" panose="020B0604030504040204" charset="0"/>
                <a:cs typeface="Verdana" panose="020B0604030504040204" charset="0"/>
              </a:endParaRPr>
            </a:p>
            <a:p>
              <a:pPr marL="0" indent="0"/>
              <a:r>
                <a:rPr lang="en-US" sz="1800" b="0">
                  <a:solidFill>
                    <a:srgbClr val="B309A1"/>
                  </a:solidFill>
                  <a:latin typeface="Verdana" panose="020B0604030504040204" charset="0"/>
                  <a:cs typeface="Verdana" panose="020B0604030504040204" charset="0"/>
                </a:rPr>
                <a:t>requestdistribution</a:t>
              </a:r>
              <a:r>
                <a:rPr lang="en-US" sz="1800" b="0">
                  <a:solidFill>
                    <a:srgbClr val="000000"/>
                  </a:solidFill>
                  <a:latin typeface="Verdana" panose="020B0604030504040204" charset="0"/>
                  <a:cs typeface="Verdana" panose="020B0604030504040204" charset="0"/>
                </a:rPr>
                <a:t>=</a:t>
              </a:r>
              <a:r>
                <a:rPr lang="en-US" sz="1800" b="0">
                  <a:solidFill>
                    <a:srgbClr val="C81B28"/>
                  </a:solidFill>
                  <a:latin typeface="Verdana" panose="020B0604030504040204" charset="0"/>
                  <a:cs typeface="Verdana" panose="020B0604030504040204" charset="0"/>
                </a:rPr>
                <a:t>zipfian</a:t>
              </a:r>
              <a:endParaRPr lang="en-US" sz="1800" b="0">
                <a:solidFill>
                  <a:srgbClr val="C81B28"/>
                </a:solidFill>
                <a:latin typeface="Verdana" panose="020B0604030504040204" charset="0"/>
                <a:cs typeface="Verdana" panose="020B0604030504040204" charset="0"/>
              </a:endParaRPr>
            </a:p>
            <a:p>
              <a:pPr marL="0" indent="0"/>
              <a:r>
                <a:rPr lang="en-US" sz="1800" b="0">
                  <a:solidFill>
                    <a:srgbClr val="B309A1"/>
                  </a:solidFill>
                  <a:latin typeface="Verdana" panose="020B0604030504040204" charset="0"/>
                  <a:cs typeface="Verdana" panose="020B0604030504040204" charset="0"/>
                </a:rPr>
                <a:t>zeropadding</a:t>
              </a:r>
              <a:r>
                <a:rPr lang="en-US" sz="1800" b="0">
                  <a:solidFill>
                    <a:srgbClr val="000000"/>
                  </a:solidFill>
                  <a:latin typeface="Verdana" panose="020B0604030504040204" charset="0"/>
                  <a:cs typeface="Verdana" panose="020B0604030504040204" charset="0"/>
                </a:rPr>
                <a:t>=</a:t>
              </a:r>
              <a:r>
                <a:rPr lang="en-US" sz="1800" b="0">
                  <a:solidFill>
                    <a:srgbClr val="C81B28"/>
                  </a:solidFill>
                  <a:latin typeface="Verdana" panose="020B0604030504040204" charset="0"/>
                  <a:cs typeface="Verdana" panose="020B0604030504040204" charset="0"/>
                </a:rPr>
                <a:t>10</a:t>
              </a:r>
              <a:endParaRPr lang="en-US" sz="1800" b="0">
                <a:solidFill>
                  <a:srgbClr val="C81B28"/>
                </a:solidFill>
                <a:latin typeface="Verdana" panose="020B0604030504040204" charset="0"/>
                <a:cs typeface="Verdana" panose="020B0604030504040204" charset="0"/>
              </a:endParaRPr>
            </a:p>
            <a:p>
              <a:pPr marL="0" indent="0"/>
              <a:r>
                <a:rPr lang="en-US" sz="1800" b="0">
                  <a:solidFill>
                    <a:srgbClr val="B309A1"/>
                  </a:solidFill>
                  <a:latin typeface="Verdana" panose="020B0604030504040204" charset="0"/>
                  <a:cs typeface="Verdana" panose="020B0604030504040204" charset="0"/>
                </a:rPr>
                <a:t>fieldlength</a:t>
              </a:r>
              <a:r>
                <a:rPr lang="en-US" sz="1800" b="0">
                  <a:solidFill>
                    <a:srgbClr val="000000"/>
                  </a:solidFill>
                  <a:latin typeface="Verdana" panose="020B0604030504040204" charset="0"/>
                  <a:cs typeface="Verdana" panose="020B0604030504040204" charset="0"/>
                </a:rPr>
                <a:t>=</a:t>
              </a:r>
              <a:r>
                <a:rPr lang="en-US" sz="1800" b="0">
                  <a:solidFill>
                    <a:srgbClr val="C81B28"/>
                  </a:solidFill>
                  <a:latin typeface="Verdana" panose="020B0604030504040204" charset="0"/>
                  <a:cs typeface="Verdana" panose="020B0604030504040204" charset="0"/>
                </a:rPr>
                <a:t>20</a:t>
              </a:r>
              <a:endParaRPr lang="en-US" sz="1800" b="0">
                <a:solidFill>
                  <a:srgbClr val="C81B28"/>
                </a:solidFill>
                <a:latin typeface="Verdana" panose="020B0604030504040204" charset="0"/>
                <a:cs typeface="Verdana" panose="020B0604030504040204" charset="0"/>
              </a:endParaRPr>
            </a:p>
            <a:p>
              <a:pPr marL="0" indent="0"/>
              <a:r>
                <a:rPr lang="en-US" sz="1800" b="0">
                  <a:solidFill>
                    <a:srgbClr val="B309A1"/>
                  </a:solidFill>
                  <a:latin typeface="Verdana" panose="020B0604030504040204" charset="0"/>
                  <a:cs typeface="Verdana" panose="020B0604030504040204" charset="0"/>
                </a:rPr>
                <a:t>fieldcount</a:t>
              </a:r>
              <a:r>
                <a:rPr lang="en-US" sz="1800" b="0">
                  <a:solidFill>
                    <a:srgbClr val="000000"/>
                  </a:solidFill>
                  <a:latin typeface="Verdana" panose="020B0604030504040204" charset="0"/>
                  <a:cs typeface="Verdana" panose="020B0604030504040204" charset="0"/>
                </a:rPr>
                <a:t>=</a:t>
              </a:r>
              <a:r>
                <a:rPr lang="en-US" sz="1800" b="0">
                  <a:solidFill>
                    <a:srgbClr val="C81B28"/>
                  </a:solidFill>
                  <a:latin typeface="Verdana" panose="020B0604030504040204" charset="0"/>
                  <a:cs typeface="Verdana" panose="020B0604030504040204" charset="0"/>
                </a:rPr>
                <a:t>10</a:t>
              </a:r>
              <a:endParaRPr lang="en-US" sz="1800" b="0">
                <a:solidFill>
                  <a:srgbClr val="C81B28"/>
                </a:solidFill>
                <a:latin typeface="Verdana" panose="020B0604030504040204" charset="0"/>
                <a:cs typeface="Verdana" panose="020B0604030504040204" charset="0"/>
              </a:endParaRPr>
            </a:p>
            <a:p>
              <a:pPr marL="0" indent="0"/>
              <a:r>
                <a:rPr lang="en-US" sz="1800" b="0">
                  <a:solidFill>
                    <a:srgbClr val="B309A1"/>
                  </a:solidFill>
                  <a:latin typeface="Verdana" panose="020B0604030504040204" charset="0"/>
                  <a:cs typeface="Verdana" panose="020B0604030504040204" charset="0"/>
                </a:rPr>
                <a:t>table</a:t>
              </a:r>
              <a:r>
                <a:rPr lang="en-US" sz="1800" b="0">
                  <a:solidFill>
                    <a:srgbClr val="000000"/>
                  </a:solidFill>
                  <a:latin typeface="Verdana" panose="020B0604030504040204" charset="0"/>
                  <a:cs typeface="Verdana" panose="020B0604030504040204" charset="0"/>
                </a:rPr>
                <a:t>=</a:t>
              </a:r>
              <a:r>
                <a:rPr lang="en-US" sz="1800" b="0">
                  <a:solidFill>
                    <a:srgbClr val="C81B28"/>
                  </a:solidFill>
                  <a:latin typeface="Verdana" panose="020B0604030504040204" charset="0"/>
                  <a:cs typeface="Verdana" panose="020B0604030504040204" charset="0"/>
                </a:rPr>
                <a:t>usertable</a:t>
              </a:r>
              <a:endParaRPr lang="en-US" sz="1800" b="0">
                <a:solidFill>
                  <a:srgbClr val="C81B28"/>
                </a:solidFill>
                <a:latin typeface="Verdana" panose="020B0604030504040204" charset="0"/>
                <a:cs typeface="Verdana" panose="020B0604030504040204" charset="0"/>
              </a:endParaRPr>
            </a:p>
            <a:p>
              <a:pPr marL="0" indent="0"/>
              <a:r>
                <a:rPr lang="en-US" sz="1800" b="0">
                  <a:solidFill>
                    <a:srgbClr val="B309A1"/>
                  </a:solidFill>
                  <a:latin typeface="Verdana" panose="020B0604030504040204" charset="0"/>
                  <a:cs typeface="Verdana" panose="020B0604030504040204" charset="0"/>
                </a:rPr>
                <a:t>columnfamily</a:t>
              </a:r>
              <a:r>
                <a:rPr lang="en-US" sz="1800" b="0">
                  <a:solidFill>
                    <a:srgbClr val="000000"/>
                  </a:solidFill>
                  <a:latin typeface="Verdana" panose="020B0604030504040204" charset="0"/>
                  <a:cs typeface="Verdana" panose="020B0604030504040204" charset="0"/>
                </a:rPr>
                <a:t>=</a:t>
              </a:r>
              <a:r>
                <a:rPr lang="en-US" sz="1800" b="0">
                  <a:solidFill>
                    <a:srgbClr val="C81B28"/>
                  </a:solidFill>
                  <a:latin typeface="Verdana" panose="020B0604030504040204" charset="0"/>
                  <a:cs typeface="Verdana" panose="020B0604030504040204" charset="0"/>
                </a:rPr>
                <a:t>cf</a:t>
              </a:r>
              <a:r>
                <a:rPr lang="en-US" sz="2000" b="0">
                  <a:latin typeface="Verdana" panose="020B0604030504040204" charset="0"/>
                  <a:ea typeface="宋体" panose="02010600030101010101" pitchFamily="2" charset="-122"/>
                  <a:cs typeface="Verdana" panose="020B0604030504040204" charset="0"/>
                </a:rPr>
                <a:t> </a:t>
              </a:r>
              <a:endParaRPr lang="en-US" altLang="en-US" sz="2000" b="0">
                <a:latin typeface="Verdana" panose="020B0604030504040204" charset="0"/>
                <a:ea typeface="宋体" panose="02010600030101010101" pitchFamily="2" charset="-122"/>
                <a:cs typeface="Verdana" panose="020B0604030504040204" charset="0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2120" y="2525"/>
              <a:ext cx="3918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en-US" altLang="zh-CN" sz="1400"/>
                <a:t>workload_100read.properties</a:t>
              </a:r>
              <a:endParaRPr lang="en-US" altLang="zh-CN" sz="1400"/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4124960" y="3293110"/>
            <a:ext cx="4703445" cy="16300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/>
            <a:r>
              <a:rPr lang="en-US" sz="2000" b="0" spc="100">
                <a:solidFill>
                  <a:srgbClr val="0073BF"/>
                </a:solidFill>
                <a:latin typeface="Verdana" panose="020B0604030504040204" charset="0"/>
                <a:cs typeface="Verdana" panose="020B0604030504040204" charset="0"/>
              </a:rPr>
              <a:t>bin/ycsb </a:t>
            </a:r>
            <a:r>
              <a:rPr lang="en-US" sz="2000" b="0" spc="100">
                <a:solidFill>
                  <a:srgbClr val="C57633"/>
                </a:solidFill>
                <a:latin typeface="Verdana" panose="020B0604030504040204" charset="0"/>
                <a:cs typeface="Verdana" panose="020B0604030504040204" charset="0"/>
              </a:rPr>
              <a:t>run</a:t>
            </a:r>
            <a:r>
              <a:rPr lang="en-US" sz="2000" b="0" spc="100">
                <a:solidFill>
                  <a:srgbClr val="000000"/>
                </a:solidFill>
                <a:latin typeface="Verdana" panose="020B0604030504040204" charset="0"/>
                <a:cs typeface="Verdana" panose="020B0604030504040204" charset="0"/>
              </a:rPr>
              <a:t> hbase12 </a:t>
            </a:r>
            <a:r>
              <a:rPr lang="en-US" sz="2000" b="0" spc="100">
                <a:solidFill>
                  <a:srgbClr val="B309A1"/>
                </a:solidFill>
                <a:latin typeface="Verdana" panose="020B0604030504040204" charset="0"/>
                <a:cs typeface="Verdana" panose="020B0604030504040204" charset="0"/>
              </a:rPr>
              <a:t>-s </a:t>
            </a:r>
            <a:r>
              <a:rPr lang="en-US" sz="2000" spc="100">
                <a:solidFill>
                  <a:srgbClr val="0073BF"/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/</a:t>
            </a:r>
            <a:endParaRPr lang="en-US" sz="2000" spc="100">
              <a:solidFill>
                <a:srgbClr val="0073BF"/>
              </a:solidFill>
              <a:latin typeface="Verdana" panose="020B0604030504040204" charset="0"/>
              <a:cs typeface="Verdana" panose="020B0604030504040204" charset="0"/>
              <a:sym typeface="+mn-ea"/>
            </a:endParaRPr>
          </a:p>
          <a:p>
            <a:pPr marL="0" indent="0"/>
            <a:r>
              <a:rPr lang="en-US" sz="2000" b="0" spc="100">
                <a:solidFill>
                  <a:srgbClr val="B309A1"/>
                </a:solidFill>
                <a:latin typeface="Verdana" panose="020B0604030504040204" charset="0"/>
                <a:cs typeface="Verdana" panose="020B0604030504040204" charset="0"/>
              </a:rPr>
              <a:t>-P</a:t>
            </a:r>
            <a:r>
              <a:rPr lang="en-US" sz="2000" b="0" spc="100">
                <a:solidFill>
                  <a:srgbClr val="000000"/>
                </a:solidFill>
                <a:latin typeface="Verdana" panose="020B0604030504040204" charset="0"/>
                <a:cs typeface="Verdana" panose="020B0604030504040204" charset="0"/>
              </a:rPr>
              <a:t> workload_100read.properties </a:t>
            </a:r>
            <a:r>
              <a:rPr lang="en-US" sz="2000" spc="100">
                <a:solidFill>
                  <a:srgbClr val="0073BF"/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/</a:t>
            </a:r>
            <a:endParaRPr lang="en-US" sz="2000" spc="100">
              <a:solidFill>
                <a:srgbClr val="0073BF"/>
              </a:solidFill>
              <a:latin typeface="Verdana" panose="020B0604030504040204" charset="0"/>
              <a:cs typeface="Verdana" panose="020B0604030504040204" charset="0"/>
              <a:sym typeface="+mn-ea"/>
            </a:endParaRPr>
          </a:p>
          <a:p>
            <a:pPr marL="0" indent="0"/>
            <a:r>
              <a:rPr lang="en-US" sz="2000" b="0" spc="100">
                <a:solidFill>
                  <a:srgbClr val="B309A1"/>
                </a:solidFill>
                <a:latin typeface="Verdana" panose="020B0604030504040204" charset="0"/>
                <a:cs typeface="Verdana" panose="020B0604030504040204" charset="0"/>
              </a:rPr>
              <a:t>-cp</a:t>
            </a:r>
            <a:r>
              <a:rPr lang="en-US" sz="2000" b="0" spc="100">
                <a:solidFill>
                  <a:srgbClr val="000000"/>
                </a:solidFill>
                <a:latin typeface="Verdana" panose="020B0604030504040204" charset="0"/>
                <a:cs typeface="Verdana" panose="020B0604030504040204" charset="0"/>
              </a:rPr>
              <a:t> /etc/hbase/conf </a:t>
            </a:r>
            <a:r>
              <a:rPr lang="en-US" sz="2000" spc="100">
                <a:solidFill>
                  <a:srgbClr val="0073BF"/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/</a:t>
            </a:r>
            <a:endParaRPr lang="en-US" sz="2000" spc="100">
              <a:solidFill>
                <a:srgbClr val="0073BF"/>
              </a:solidFill>
              <a:latin typeface="Verdana" panose="020B0604030504040204" charset="0"/>
              <a:cs typeface="Verdana" panose="020B0604030504040204" charset="0"/>
              <a:sym typeface="+mn-ea"/>
            </a:endParaRPr>
          </a:p>
          <a:p>
            <a:pPr marL="0" indent="0"/>
            <a:r>
              <a:rPr lang="en-US" sz="2000" b="0" spc="100">
                <a:solidFill>
                  <a:srgbClr val="B309A1"/>
                </a:solidFill>
                <a:latin typeface="Verdana" panose="020B0604030504040204" charset="0"/>
                <a:cs typeface="Verdana" panose="020B0604030504040204" charset="0"/>
              </a:rPr>
              <a:t>-threads</a:t>
            </a:r>
            <a:r>
              <a:rPr lang="en-US" sz="2000" b="0" spc="100">
                <a:solidFill>
                  <a:srgbClr val="000000"/>
                </a:solidFill>
                <a:latin typeface="Verdana" panose="020B0604030504040204" charset="0"/>
                <a:cs typeface="Verdana" panose="020B0604030504040204" charset="0"/>
              </a:rPr>
              <a:t> </a:t>
            </a:r>
            <a:r>
              <a:rPr lang="en-US" sz="2000" b="0" spc="100">
                <a:solidFill>
                  <a:srgbClr val="340DD4"/>
                </a:solidFill>
                <a:latin typeface="Verdana" panose="020B0604030504040204" charset="0"/>
                <a:cs typeface="Verdana" panose="020B0604030504040204" charset="0"/>
              </a:rPr>
              <a:t>10</a:t>
            </a:r>
            <a:endParaRPr lang="en-US" altLang="en-US" sz="2000" b="0" spc="100">
              <a:solidFill>
                <a:srgbClr val="340DD4"/>
              </a:solidFill>
              <a:latin typeface="Verdana" panose="020B0604030504040204" charset="0"/>
              <a:ea typeface="宋体" panose="02010600030101010101" pitchFamily="2" charset="-122"/>
              <a:cs typeface="Verdana" panose="020B060403050404020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7" dur="1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8" dur="1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案例</a:t>
            </a:r>
            <a:r>
              <a:rPr lang="en-US" altLang="zh-CN" dirty="0" smtClean="0"/>
              <a:t>/</a:t>
            </a:r>
            <a:r>
              <a:rPr lang="zh-CN" altLang="en-US" dirty="0" smtClean="0"/>
              <a:t>场景</a:t>
            </a:r>
            <a:r>
              <a:rPr lang="en-US" altLang="zh-CN" dirty="0" smtClean="0"/>
              <a:t>/</a:t>
            </a:r>
            <a:r>
              <a:rPr lang="zh-CN" altLang="en-US" dirty="0" smtClean="0">
                <a:sym typeface="+mn-ea"/>
              </a:rPr>
              <a:t>不同预分区下的性能对比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测试结果</a:t>
            </a:r>
            <a:endParaRPr lang="zh-CN" altLang="en-US" dirty="0" smtClean="0"/>
          </a:p>
          <a:p>
            <a:pPr lvl="1"/>
            <a:endParaRPr lang="zh-CN" altLang="en-US" dirty="0" smtClean="0"/>
          </a:p>
        </p:txBody>
      </p:sp>
      <p:graphicFrame>
        <p:nvGraphicFramePr>
          <p:cNvPr id="5" name="图表 4"/>
          <p:cNvGraphicFramePr/>
          <p:nvPr/>
        </p:nvGraphicFramePr>
        <p:xfrm>
          <a:off x="1031875" y="1963420"/>
          <a:ext cx="7080250" cy="38538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案例</a:t>
            </a:r>
            <a:r>
              <a:rPr lang="en-US" altLang="zh-CN" dirty="0" smtClean="0"/>
              <a:t>/</a:t>
            </a:r>
            <a:r>
              <a:rPr lang="zh-CN" altLang="en-US" dirty="0" smtClean="0"/>
              <a:t>场景</a:t>
            </a:r>
            <a:r>
              <a:rPr lang="en-US" altLang="zh-CN" dirty="0" smtClean="0"/>
              <a:t>/</a:t>
            </a:r>
            <a:r>
              <a:rPr lang="zh-CN" altLang="en-US" dirty="0" smtClean="0">
                <a:sym typeface="+mn-ea"/>
              </a:rPr>
              <a:t>不同预分区下的性能对比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测试结果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在不进行预分区时，吞吐量和延迟都不是很理想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在小数据量下，不同预分区数量的性能差距并不明显</a:t>
            </a:r>
            <a:endParaRPr lang="zh-CN" altLang="en-US" dirty="0" smtClean="0"/>
          </a:p>
          <a:p>
            <a:pPr lvl="1"/>
            <a:endParaRPr lang="zh-CN" altLang="en-US" dirty="0" smtClean="0"/>
          </a:p>
        </p:txBody>
      </p:sp>
      <p:graphicFrame>
        <p:nvGraphicFramePr>
          <p:cNvPr id="5" name="图表 4"/>
          <p:cNvGraphicFramePr/>
          <p:nvPr/>
        </p:nvGraphicFramePr>
        <p:xfrm>
          <a:off x="4293235" y="3517900"/>
          <a:ext cx="4629150" cy="25196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案例</a:t>
            </a:r>
            <a:r>
              <a:rPr lang="en-US" altLang="zh-CN" dirty="0" smtClean="0"/>
              <a:t>/</a:t>
            </a:r>
            <a:r>
              <a:rPr lang="zh-CN" altLang="en-US" dirty="0" smtClean="0"/>
              <a:t>场景</a:t>
            </a:r>
            <a:r>
              <a:rPr lang="en-US" altLang="zh-CN" dirty="0" smtClean="0"/>
              <a:t>/</a:t>
            </a:r>
            <a:r>
              <a:rPr lang="zh-CN" altLang="en-US" dirty="0" smtClean="0">
                <a:sym typeface="+mn-ea"/>
              </a:rPr>
              <a:t>不同预分区下的性能对比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测试结果</a:t>
            </a:r>
            <a:endParaRPr lang="zh-CN" altLang="en-US" dirty="0" smtClean="0"/>
          </a:p>
          <a:p>
            <a:pPr lvl="1"/>
            <a:endParaRPr lang="zh-CN" altLang="en-US" dirty="0" smtClean="0"/>
          </a:p>
        </p:txBody>
      </p:sp>
      <p:graphicFrame>
        <p:nvGraphicFramePr>
          <p:cNvPr id="4" name="图表 3"/>
          <p:cNvGraphicFramePr/>
          <p:nvPr/>
        </p:nvGraphicFramePr>
        <p:xfrm>
          <a:off x="555625" y="2072005"/>
          <a:ext cx="8033385" cy="42221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案例</a:t>
            </a:r>
            <a:r>
              <a:rPr lang="en-US" altLang="zh-CN" dirty="0" smtClean="0"/>
              <a:t>/</a:t>
            </a:r>
            <a:r>
              <a:rPr lang="zh-CN" altLang="en-US" dirty="0" smtClean="0"/>
              <a:t>场景</a:t>
            </a:r>
            <a:r>
              <a:rPr lang="en-US" altLang="zh-CN" dirty="0" smtClean="0"/>
              <a:t>/</a:t>
            </a:r>
            <a:r>
              <a:rPr lang="zh-CN" altLang="en-US" dirty="0" smtClean="0">
                <a:sym typeface="+mn-ea"/>
              </a:rPr>
              <a:t>不同预分区下的性能对比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测试结果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在不进行预分区时，吞吐量和延迟表现极差；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在小数据量下，预分区数量比较多的情况下，读内存和读磁盘性能差异不明显；</a:t>
            </a:r>
            <a:endParaRPr lang="zh-CN" altLang="en-US" dirty="0" smtClean="0"/>
          </a:p>
        </p:txBody>
      </p:sp>
      <p:graphicFrame>
        <p:nvGraphicFramePr>
          <p:cNvPr id="4" name="图表 3"/>
          <p:cNvGraphicFramePr/>
          <p:nvPr/>
        </p:nvGraphicFramePr>
        <p:xfrm>
          <a:off x="3599180" y="3726815"/>
          <a:ext cx="5087620" cy="26739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案例</a:t>
            </a:r>
            <a:r>
              <a:rPr lang="en-US" altLang="zh-CN" dirty="0" smtClean="0"/>
              <a:t>/</a:t>
            </a:r>
            <a:r>
              <a:rPr lang="zh-CN" altLang="en-US" dirty="0" smtClean="0"/>
              <a:t>场景</a:t>
            </a:r>
            <a:r>
              <a:rPr lang="en-US" altLang="zh-CN" dirty="0" smtClean="0"/>
              <a:t>/</a:t>
            </a:r>
            <a:r>
              <a:rPr lang="zh-CN" altLang="en-US" dirty="0" smtClean="0">
                <a:sym typeface="+mn-ea"/>
              </a:rPr>
              <a:t>不同预分区下的性能对比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测试结果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不预分区时，磁盘利用率接近</a:t>
            </a:r>
            <a:r>
              <a:rPr lang="en-US" altLang="zh-CN" dirty="0" smtClean="0"/>
              <a:t>100%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每节点预分区</a:t>
            </a:r>
            <a:r>
              <a:rPr lang="en-US" altLang="zh-CN" dirty="0" smtClean="0"/>
              <a:t>100</a:t>
            </a:r>
            <a:r>
              <a:rPr lang="zh-CN" altLang="en-US" dirty="0" smtClean="0"/>
              <a:t>时，磁盘利用率低于</a:t>
            </a:r>
            <a:r>
              <a:rPr lang="en-US" altLang="zh-CN" dirty="0" smtClean="0"/>
              <a:t>1%</a:t>
            </a:r>
            <a:endParaRPr lang="zh-CN" altLang="en-US" dirty="0" smtClean="0"/>
          </a:p>
          <a:p>
            <a:pPr lvl="1"/>
            <a:endParaRPr lang="zh-CN" altLang="en-US" dirty="0" smtClean="0"/>
          </a:p>
        </p:txBody>
      </p:sp>
      <p:pic>
        <p:nvPicPr>
          <p:cNvPr id="5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41600" y="2771775"/>
            <a:ext cx="6045835" cy="174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0965" y="4654550"/>
            <a:ext cx="6046470" cy="174625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案例</a:t>
            </a:r>
            <a:r>
              <a:rPr lang="en-US" altLang="zh-CN" dirty="0" smtClean="0"/>
              <a:t>/</a:t>
            </a:r>
            <a:r>
              <a:rPr lang="zh-CN" altLang="en-US" dirty="0" smtClean="0"/>
              <a:t>场景</a:t>
            </a:r>
            <a:r>
              <a:rPr lang="en-US" altLang="zh-CN" dirty="0" smtClean="0"/>
              <a:t>/</a:t>
            </a:r>
            <a:r>
              <a:rPr lang="zh-CN" altLang="en-US" dirty="0" smtClean="0">
                <a:sym typeface="+mn-ea"/>
              </a:rPr>
              <a:t>不同预分区下的性能对比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测试结果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不预分区时，大量</a:t>
            </a:r>
            <a:r>
              <a:rPr lang="en-US" altLang="zh-CN" dirty="0" smtClean="0"/>
              <a:t>cpu</a:t>
            </a:r>
            <a:r>
              <a:rPr lang="zh-CN" altLang="en-US" dirty="0" smtClean="0"/>
              <a:t>时间在</a:t>
            </a:r>
            <a:r>
              <a:rPr lang="en-US" altLang="zh-CN" dirty="0" smtClean="0"/>
              <a:t>io wait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每节点预分区</a:t>
            </a:r>
            <a:r>
              <a:rPr lang="en-US" altLang="zh-CN" dirty="0" smtClean="0"/>
              <a:t>100</a:t>
            </a:r>
            <a:r>
              <a:rPr lang="zh-CN" altLang="en-US" dirty="0" smtClean="0"/>
              <a:t>时，</a:t>
            </a:r>
            <a:r>
              <a:rPr lang="en-US" altLang="zh-CN" dirty="0" smtClean="0"/>
              <a:t>cpu</a:t>
            </a:r>
            <a:r>
              <a:rPr lang="zh-CN" altLang="en-US" dirty="0" smtClean="0"/>
              <a:t>时间是</a:t>
            </a:r>
            <a:r>
              <a:rPr lang="en-US" altLang="zh-CN" dirty="0" smtClean="0"/>
              <a:t>user time</a:t>
            </a:r>
            <a:endParaRPr lang="zh-CN" altLang="en-US" dirty="0" smtClean="0"/>
          </a:p>
          <a:p>
            <a:pPr lvl="1"/>
            <a:endParaRPr lang="zh-CN" altLang="en-US" dirty="0" smtClean="0"/>
          </a:p>
        </p:txBody>
      </p:sp>
      <p:pic>
        <p:nvPicPr>
          <p:cNvPr id="4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29050" y="2752090"/>
            <a:ext cx="4857750" cy="178181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9050" y="4628515"/>
            <a:ext cx="4857750" cy="177228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简介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YCSB</a:t>
            </a:r>
            <a:endParaRPr lang="zh-CN" altLang="en-US" dirty="0"/>
          </a:p>
          <a:p>
            <a:pPr lvl="1"/>
            <a:r>
              <a:rPr lang="zh-CN" altLang="en-US" dirty="0" smtClean="0"/>
              <a:t>支持</a:t>
            </a:r>
            <a:r>
              <a:rPr lang="en-US" altLang="zh-CN" dirty="0" smtClean="0"/>
              <a:t>5</a:t>
            </a:r>
            <a:r>
              <a:rPr lang="zh-CN" altLang="en-US" dirty="0" smtClean="0"/>
              <a:t>种操作：</a:t>
            </a:r>
            <a:endParaRPr lang="zh-CN" altLang="en-US" dirty="0" smtClean="0"/>
          </a:p>
          <a:p>
            <a:pPr lvl="2"/>
            <a:r>
              <a:rPr lang="en-US" altLang="zh-CN" dirty="0" smtClean="0"/>
              <a:t>read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insert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update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delete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scan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read-modify-update</a:t>
            </a:r>
            <a:endParaRPr lang="zh-CN" alt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案例</a:t>
            </a:r>
            <a:r>
              <a:rPr lang="en-US" altLang="zh-CN" dirty="0" smtClean="0"/>
              <a:t>/</a:t>
            </a:r>
            <a:r>
              <a:rPr lang="zh-CN" altLang="en-US" dirty="0" smtClean="0"/>
              <a:t>场景</a:t>
            </a:r>
            <a:r>
              <a:rPr lang="en-US" altLang="zh-CN" dirty="0" smtClean="0"/>
              <a:t>/</a:t>
            </a:r>
            <a:r>
              <a:rPr lang="zh-CN" altLang="en-US" dirty="0" smtClean="0">
                <a:sym typeface="+mn-ea"/>
              </a:rPr>
              <a:t>不同预分区下的性能对比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测试结果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不预分区时，网卡中间有很长一段时间没数据发送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每节点预分区</a:t>
            </a:r>
            <a:r>
              <a:rPr lang="en-US" altLang="zh-CN" dirty="0" smtClean="0"/>
              <a:t>100</a:t>
            </a:r>
            <a:r>
              <a:rPr lang="zh-CN" altLang="en-US" dirty="0" smtClean="0"/>
              <a:t>时，流量很稳定</a:t>
            </a:r>
            <a:endParaRPr lang="zh-CN" altLang="en-US" dirty="0" smtClean="0"/>
          </a:p>
          <a:p>
            <a:pPr lvl="1"/>
            <a:endParaRPr lang="zh-CN" altLang="en-US" dirty="0" smtClean="0"/>
          </a:p>
        </p:txBody>
      </p:sp>
      <p:pic>
        <p:nvPicPr>
          <p:cNvPr id="5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20110" y="2762250"/>
            <a:ext cx="5266690" cy="175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0110" y="4647565"/>
            <a:ext cx="5267325" cy="175323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504" y="188640"/>
            <a:ext cx="7534275" cy="576064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内容提纲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9" name="椭圆 138"/>
          <p:cNvSpPr/>
          <p:nvPr/>
        </p:nvSpPr>
        <p:spPr>
          <a:xfrm>
            <a:off x="827584" y="1196752"/>
            <a:ext cx="817336" cy="817336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36000">
                <a:schemeClr val="bg1"/>
              </a:gs>
              <a:gs pos="100000">
                <a:srgbClr val="C7C7C7"/>
              </a:gs>
            </a:gsLst>
            <a:lin ang="13500000" scaled="1"/>
            <a:tileRect/>
          </a:gradFill>
          <a:ln w="19050">
            <a:solidFill>
              <a:schemeClr val="bg1"/>
            </a:solidFill>
          </a:ln>
          <a:effectLst>
            <a:outerShdw blurRad="419100" dist="571500" dir="2700000" sx="90000" sy="9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0" name="椭圆 139"/>
          <p:cNvSpPr/>
          <p:nvPr/>
        </p:nvSpPr>
        <p:spPr>
          <a:xfrm>
            <a:off x="3518265" y="1907922"/>
            <a:ext cx="572332" cy="572332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36000">
                <a:schemeClr val="bg1"/>
              </a:gs>
              <a:gs pos="100000">
                <a:srgbClr val="C7C7C7"/>
              </a:gs>
            </a:gsLst>
            <a:lin ang="13500000" scaled="1"/>
            <a:tileRect/>
          </a:gradFill>
          <a:ln w="25400">
            <a:solidFill>
              <a:schemeClr val="bg1"/>
            </a:solidFill>
          </a:ln>
          <a:effectLst>
            <a:outerShdw blurRad="419100" dist="571500" dir="2700000" sx="90000" sy="9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1" name="椭圆 140"/>
          <p:cNvSpPr/>
          <p:nvPr/>
        </p:nvSpPr>
        <p:spPr>
          <a:xfrm>
            <a:off x="748398" y="4661503"/>
            <a:ext cx="687982" cy="687982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36000">
                <a:schemeClr val="bg1"/>
              </a:gs>
              <a:gs pos="100000">
                <a:srgbClr val="C7C7C7"/>
              </a:gs>
            </a:gsLst>
            <a:lin ang="13500000" scaled="1"/>
            <a:tileRect/>
          </a:gradFill>
          <a:ln w="22225">
            <a:solidFill>
              <a:schemeClr val="bg1"/>
            </a:solidFill>
          </a:ln>
          <a:effectLst>
            <a:outerShdw blurRad="419100" dist="571500" dir="2700000" sx="90000" sy="9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2" name="组合 141"/>
          <p:cNvGrpSpPr/>
          <p:nvPr/>
        </p:nvGrpSpPr>
        <p:grpSpPr>
          <a:xfrm>
            <a:off x="4937956" y="2492896"/>
            <a:ext cx="910013" cy="360000"/>
            <a:chOff x="4935715" y="1778260"/>
            <a:chExt cx="910013" cy="360000"/>
          </a:xfrm>
        </p:grpSpPr>
        <p:cxnSp>
          <p:nvCxnSpPr>
            <p:cNvPr id="143" name="直接连接符 142"/>
            <p:cNvCxnSpPr/>
            <p:nvPr/>
          </p:nvCxnSpPr>
          <p:spPr>
            <a:xfrm>
              <a:off x="5845728" y="1778260"/>
              <a:ext cx="0" cy="360000"/>
            </a:xfrm>
            <a:prstGeom prst="line">
              <a:avLst/>
            </a:prstGeom>
            <a:ln w="6350">
              <a:solidFill>
                <a:srgbClr val="4D4D4D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4" name="组合 143"/>
            <p:cNvGrpSpPr/>
            <p:nvPr/>
          </p:nvGrpSpPr>
          <p:grpSpPr>
            <a:xfrm>
              <a:off x="4935715" y="1780963"/>
              <a:ext cx="822743" cy="354595"/>
              <a:chOff x="6225354" y="2411080"/>
              <a:chExt cx="1096990" cy="472793"/>
            </a:xfrm>
          </p:grpSpPr>
          <p:grpSp>
            <p:nvGrpSpPr>
              <p:cNvPr id="145" name="组合 144"/>
              <p:cNvGrpSpPr/>
              <p:nvPr/>
            </p:nvGrpSpPr>
            <p:grpSpPr>
              <a:xfrm>
                <a:off x="6225354" y="2411080"/>
                <a:ext cx="1096990" cy="472793"/>
                <a:chOff x="2207939" y="2018653"/>
                <a:chExt cx="6978844" cy="1220496"/>
              </a:xfrm>
            </p:grpSpPr>
            <p:sp>
              <p:nvSpPr>
                <p:cNvPr id="147" name="圆角矩形 88"/>
                <p:cNvSpPr/>
                <p:nvPr/>
              </p:nvSpPr>
              <p:spPr>
                <a:xfrm>
                  <a:off x="2207939" y="2018653"/>
                  <a:ext cx="6978844" cy="122049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/>
                </a:solidFill>
                <a:ln w="31750">
                  <a:gradFill flip="none" rotWithShape="1">
                    <a:gsLst>
                      <a:gs pos="0">
                        <a:srgbClr val="CDCDCD"/>
                      </a:gs>
                      <a:gs pos="100000">
                        <a:schemeClr val="bg1"/>
                      </a:gs>
                    </a:gsLst>
                    <a:lin ang="2700000" scaled="1"/>
                    <a:tileRect/>
                  </a:gradFill>
                </a:ln>
                <a:effectLst>
                  <a:innerShdw blurRad="127000" dist="63500" dir="13500000">
                    <a:schemeClr val="tx1">
                      <a:lumMod val="65000"/>
                      <a:lumOff val="35000"/>
                      <a:alpha val="49000"/>
                    </a:scheme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FFFFFF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48" name="圆角矩形 89"/>
                <p:cNvSpPr/>
                <p:nvPr/>
              </p:nvSpPr>
              <p:spPr>
                <a:xfrm>
                  <a:off x="2252045" y="2038293"/>
                  <a:ext cx="2901718" cy="115141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 w="50800">
                  <a:noFill/>
                </a:ln>
                <a:effectLst>
                  <a:outerShdw blurRad="50800" dist="12700" dir="2700000" algn="tl" rotWithShape="0">
                    <a:schemeClr val="tx1">
                      <a:lumMod val="65000"/>
                      <a:lumOff val="35000"/>
                      <a:alpha val="60000"/>
                    </a:schemeClr>
                  </a:outerShdw>
                </a:effectLst>
                <a:scene3d>
                  <a:camera prst="orthographicFront"/>
                  <a:lightRig rig="threePt" dir="t"/>
                </a:scene3d>
                <a:sp3d prstMaterial="softEdge">
                  <a:bevelT w="57150" h="12700" prst="angle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zh-CN" altLang="en-US">
                    <a:solidFill>
                      <a:srgbClr val="FFFFFF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146" name="矩形 145"/>
              <p:cNvSpPr/>
              <p:nvPr/>
            </p:nvSpPr>
            <p:spPr>
              <a:xfrm>
                <a:off x="6721164" y="2447877"/>
                <a:ext cx="588196" cy="430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1500" spc="75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01</a:t>
                </a:r>
                <a:endParaRPr lang="zh-CN" altLang="en-US" sz="15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149" name="TextBox 45"/>
          <p:cNvSpPr txBox="1"/>
          <p:nvPr/>
        </p:nvSpPr>
        <p:spPr>
          <a:xfrm>
            <a:off x="5856847" y="2503619"/>
            <a:ext cx="7162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spc="300" dirty="0" smtClean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</a:t>
            </a:r>
            <a:r>
              <a:rPr lang="zh-CN" altLang="en-US" sz="1600" spc="300" dirty="0" smtClean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</a:t>
            </a:r>
            <a:endParaRPr lang="zh-CN" altLang="en-US" sz="1600" spc="300" dirty="0" smtClean="0">
              <a:solidFill>
                <a:srgbClr val="29292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50" name="组合 149"/>
          <p:cNvGrpSpPr/>
          <p:nvPr/>
        </p:nvGrpSpPr>
        <p:grpSpPr>
          <a:xfrm>
            <a:off x="4937956" y="3079591"/>
            <a:ext cx="910013" cy="359410"/>
            <a:chOff x="4935715" y="1778260"/>
            <a:chExt cx="910013" cy="360000"/>
          </a:xfrm>
        </p:grpSpPr>
        <p:cxnSp>
          <p:nvCxnSpPr>
            <p:cNvPr id="151" name="直接连接符 150"/>
            <p:cNvCxnSpPr/>
            <p:nvPr/>
          </p:nvCxnSpPr>
          <p:spPr>
            <a:xfrm>
              <a:off x="5845728" y="1778260"/>
              <a:ext cx="0" cy="360000"/>
            </a:xfrm>
            <a:prstGeom prst="line">
              <a:avLst/>
            </a:prstGeom>
            <a:ln w="6350">
              <a:solidFill>
                <a:srgbClr val="4D4D4D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2" name="组合 151"/>
            <p:cNvGrpSpPr/>
            <p:nvPr/>
          </p:nvGrpSpPr>
          <p:grpSpPr>
            <a:xfrm>
              <a:off x="4935715" y="1780963"/>
              <a:ext cx="822743" cy="354595"/>
              <a:chOff x="6225354" y="2411080"/>
              <a:chExt cx="1096990" cy="472793"/>
            </a:xfrm>
          </p:grpSpPr>
          <p:grpSp>
            <p:nvGrpSpPr>
              <p:cNvPr id="153" name="组合 152"/>
              <p:cNvGrpSpPr/>
              <p:nvPr/>
            </p:nvGrpSpPr>
            <p:grpSpPr>
              <a:xfrm>
                <a:off x="6225354" y="2411080"/>
                <a:ext cx="1096990" cy="472793"/>
                <a:chOff x="2207939" y="2018653"/>
                <a:chExt cx="6978844" cy="1220496"/>
              </a:xfrm>
            </p:grpSpPr>
            <p:sp>
              <p:nvSpPr>
                <p:cNvPr id="155" name="圆角矩形 245"/>
                <p:cNvSpPr/>
                <p:nvPr/>
              </p:nvSpPr>
              <p:spPr>
                <a:xfrm>
                  <a:off x="2207939" y="2018653"/>
                  <a:ext cx="6978844" cy="122049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2"/>
                </a:solidFill>
                <a:ln w="31750">
                  <a:gradFill flip="none" rotWithShape="1">
                    <a:gsLst>
                      <a:gs pos="0">
                        <a:srgbClr val="CDCDCD"/>
                      </a:gs>
                      <a:gs pos="100000">
                        <a:schemeClr val="bg1"/>
                      </a:gs>
                    </a:gsLst>
                    <a:lin ang="2700000" scaled="1"/>
                    <a:tileRect/>
                  </a:gradFill>
                </a:ln>
                <a:effectLst>
                  <a:innerShdw blurRad="127000" dist="63500" dir="13500000">
                    <a:schemeClr val="tx1">
                      <a:lumMod val="65000"/>
                      <a:lumOff val="35000"/>
                      <a:alpha val="49000"/>
                    </a:scheme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FFFFFF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56" name="圆角矩形 246"/>
                <p:cNvSpPr/>
                <p:nvPr/>
              </p:nvSpPr>
              <p:spPr>
                <a:xfrm>
                  <a:off x="2252045" y="2038293"/>
                  <a:ext cx="2901718" cy="115141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 w="50800">
                  <a:noFill/>
                </a:ln>
                <a:effectLst>
                  <a:outerShdw blurRad="50800" dist="12700" dir="2700000" algn="tl" rotWithShape="0">
                    <a:schemeClr val="tx1">
                      <a:lumMod val="65000"/>
                      <a:lumOff val="35000"/>
                      <a:alpha val="60000"/>
                    </a:schemeClr>
                  </a:outerShdw>
                </a:effectLst>
                <a:scene3d>
                  <a:camera prst="orthographicFront"/>
                  <a:lightRig rig="threePt" dir="t"/>
                </a:scene3d>
                <a:sp3d prstMaterial="softEdge">
                  <a:bevelT w="57150" h="12700" prst="angle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zh-CN" altLang="en-US">
                    <a:solidFill>
                      <a:srgbClr val="FFFFFF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154" name="矩形 153"/>
              <p:cNvSpPr/>
              <p:nvPr/>
            </p:nvSpPr>
            <p:spPr>
              <a:xfrm>
                <a:off x="6721166" y="2447877"/>
                <a:ext cx="588194" cy="430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1500" spc="75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02</a:t>
                </a:r>
                <a:endParaRPr lang="zh-CN" altLang="en-US" sz="15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157" name="TextBox 240"/>
          <p:cNvSpPr txBox="1"/>
          <p:nvPr/>
        </p:nvSpPr>
        <p:spPr>
          <a:xfrm>
            <a:off x="5856847" y="3089724"/>
            <a:ext cx="1148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spc="300" dirty="0" smtClean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基本使用</a:t>
            </a:r>
            <a:endParaRPr lang="zh-CN" altLang="en-US" sz="1600" spc="300" dirty="0" smtClean="0">
              <a:solidFill>
                <a:srgbClr val="29292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4" name="椭圆 173"/>
          <p:cNvSpPr/>
          <p:nvPr/>
        </p:nvSpPr>
        <p:spPr>
          <a:xfrm>
            <a:off x="708669" y="3469522"/>
            <a:ext cx="343991" cy="34399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36000">
                <a:schemeClr val="bg1"/>
              </a:gs>
              <a:gs pos="100000">
                <a:srgbClr val="C7C7C7"/>
              </a:gs>
            </a:gsLst>
            <a:lin ang="13500000" scaled="1"/>
            <a:tileRect/>
          </a:gradFill>
          <a:ln w="22225">
            <a:solidFill>
              <a:schemeClr val="bg1"/>
            </a:solidFill>
          </a:ln>
          <a:effectLst>
            <a:outerShdw blurRad="419100" dist="571500" dir="2700000" sx="90000" sy="9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5" name="组合 174"/>
          <p:cNvGrpSpPr/>
          <p:nvPr/>
        </p:nvGrpSpPr>
        <p:grpSpPr>
          <a:xfrm>
            <a:off x="1619672" y="2393207"/>
            <a:ext cx="2446374" cy="3130430"/>
            <a:chOff x="3706622" y="1702991"/>
            <a:chExt cx="2056861" cy="2632003"/>
          </a:xfrm>
        </p:grpSpPr>
        <p:sp>
          <p:nvSpPr>
            <p:cNvPr id="176" name="椭圆 175"/>
            <p:cNvSpPr/>
            <p:nvPr/>
          </p:nvSpPr>
          <p:spPr>
            <a:xfrm>
              <a:off x="3706622" y="1735827"/>
              <a:ext cx="1730756" cy="1730756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1905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368300" dist="139700" dir="270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7" name="圆角矩形 169"/>
            <p:cNvSpPr/>
            <p:nvPr/>
          </p:nvSpPr>
          <p:spPr>
            <a:xfrm rot="2700000">
              <a:off x="3664932" y="2236443"/>
              <a:ext cx="2632003" cy="1565099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tx1">
                    <a:alpha val="40000"/>
                  </a:schemeClr>
                </a:gs>
                <a:gs pos="100000">
                  <a:srgbClr val="F2F2F2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78" name="椭圆 177"/>
            <p:cNvSpPr/>
            <p:nvPr/>
          </p:nvSpPr>
          <p:spPr>
            <a:xfrm>
              <a:off x="3841081" y="1870286"/>
              <a:ext cx="1461839" cy="1461839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304800" dist="127000" dir="2700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9" name="Freeform 44"/>
            <p:cNvSpPr/>
            <p:nvPr/>
          </p:nvSpPr>
          <p:spPr bwMode="auto">
            <a:xfrm>
              <a:off x="5234245" y="2786297"/>
              <a:ext cx="12959" cy="18514"/>
            </a:xfrm>
            <a:custGeom>
              <a:avLst/>
              <a:gdLst>
                <a:gd name="T0" fmla="*/ 1 w 3"/>
                <a:gd name="T1" fmla="*/ 0 h 4"/>
                <a:gd name="T2" fmla="*/ 0 w 3"/>
                <a:gd name="T3" fmla="*/ 1 h 4"/>
                <a:gd name="T4" fmla="*/ 0 w 3"/>
                <a:gd name="T5" fmla="*/ 2 h 4"/>
                <a:gd name="T6" fmla="*/ 1 w 3"/>
                <a:gd name="T7" fmla="*/ 3 h 4"/>
                <a:gd name="T8" fmla="*/ 1 w 3"/>
                <a:gd name="T9" fmla="*/ 4 h 4"/>
                <a:gd name="T10" fmla="*/ 2 w 3"/>
                <a:gd name="T11" fmla="*/ 4 h 4"/>
                <a:gd name="T12" fmla="*/ 2 w 3"/>
                <a:gd name="T13" fmla="*/ 3 h 4"/>
                <a:gd name="T14" fmla="*/ 3 w 3"/>
                <a:gd name="T15" fmla="*/ 2 h 4"/>
                <a:gd name="T16" fmla="*/ 2 w 3"/>
                <a:gd name="T17" fmla="*/ 1 h 4"/>
                <a:gd name="T18" fmla="*/ 2 w 3"/>
                <a:gd name="T19" fmla="*/ 1 h 4"/>
                <a:gd name="T20" fmla="*/ 1 w 3"/>
                <a:gd name="T2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" h="4">
                  <a:moveTo>
                    <a:pt x="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3" y="3"/>
                    <a:pt x="3" y="3"/>
                    <a:pt x="3" y="2"/>
                  </a:cubicBezTo>
                  <a:cubicBezTo>
                    <a:pt x="3" y="2"/>
                    <a:pt x="2" y="2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1"/>
                    <a:pt x="1" y="0"/>
                  </a:cubicBezTo>
                </a:path>
              </a:pathLst>
            </a:custGeom>
            <a:solidFill>
              <a:schemeClr val="bg1">
                <a:lumMod val="65000"/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80" name="组合 179"/>
          <p:cNvGrpSpPr/>
          <p:nvPr/>
        </p:nvGrpSpPr>
        <p:grpSpPr>
          <a:xfrm>
            <a:off x="1861175" y="2912627"/>
            <a:ext cx="1511044" cy="1121405"/>
            <a:chOff x="2149207" y="2375169"/>
            <a:chExt cx="1511044" cy="1121405"/>
          </a:xfrm>
        </p:grpSpPr>
        <p:sp>
          <p:nvSpPr>
            <p:cNvPr id="181" name="TextBox 41"/>
            <p:cNvSpPr txBox="1"/>
            <p:nvPr/>
          </p:nvSpPr>
          <p:spPr>
            <a:xfrm>
              <a:off x="2218831" y="2375169"/>
              <a:ext cx="1441420" cy="8002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4600" b="1" spc="300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  <a:endParaRPr lang="zh-CN" altLang="en-US" sz="4600" b="1" spc="3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2" name="TextBox 42"/>
            <p:cNvSpPr txBox="1"/>
            <p:nvPr/>
          </p:nvSpPr>
          <p:spPr>
            <a:xfrm>
              <a:off x="2149207" y="3096464"/>
              <a:ext cx="131125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solidFill>
                    <a:schemeClr val="accent1"/>
                  </a:solidFill>
                </a:rPr>
                <a:t>CONTENTS</a:t>
              </a:r>
              <a:endParaRPr lang="zh-CN" altLang="en-US" sz="2000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4946834" y="3663400"/>
            <a:ext cx="910013" cy="359410"/>
            <a:chOff x="4935715" y="1778260"/>
            <a:chExt cx="910013" cy="360000"/>
          </a:xfrm>
        </p:grpSpPr>
        <p:cxnSp>
          <p:nvCxnSpPr>
            <p:cNvPr id="32" name="直接连接符 31"/>
            <p:cNvCxnSpPr/>
            <p:nvPr/>
          </p:nvCxnSpPr>
          <p:spPr>
            <a:xfrm>
              <a:off x="5845728" y="1778260"/>
              <a:ext cx="0" cy="360000"/>
            </a:xfrm>
            <a:prstGeom prst="line">
              <a:avLst/>
            </a:prstGeom>
            <a:ln w="6350">
              <a:solidFill>
                <a:srgbClr val="4D4D4D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" name="组合 32"/>
            <p:cNvGrpSpPr/>
            <p:nvPr/>
          </p:nvGrpSpPr>
          <p:grpSpPr>
            <a:xfrm>
              <a:off x="4935715" y="1780963"/>
              <a:ext cx="822743" cy="354595"/>
              <a:chOff x="6225354" y="2411080"/>
              <a:chExt cx="1096990" cy="472793"/>
            </a:xfrm>
          </p:grpSpPr>
          <p:grpSp>
            <p:nvGrpSpPr>
              <p:cNvPr id="34" name="组合 33"/>
              <p:cNvGrpSpPr/>
              <p:nvPr/>
            </p:nvGrpSpPr>
            <p:grpSpPr>
              <a:xfrm>
                <a:off x="6225354" y="2411080"/>
                <a:ext cx="1096990" cy="472793"/>
                <a:chOff x="2207939" y="2018653"/>
                <a:chExt cx="6978844" cy="1220496"/>
              </a:xfrm>
            </p:grpSpPr>
            <p:sp>
              <p:nvSpPr>
                <p:cNvPr id="36" name="圆角矩形 245"/>
                <p:cNvSpPr/>
                <p:nvPr/>
              </p:nvSpPr>
              <p:spPr>
                <a:xfrm>
                  <a:off x="2207939" y="2018653"/>
                  <a:ext cx="6978844" cy="1220496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2D050"/>
                </a:solidFill>
                <a:ln w="31750">
                  <a:gradFill flip="none" rotWithShape="1">
                    <a:gsLst>
                      <a:gs pos="0">
                        <a:srgbClr val="CDCDCD"/>
                      </a:gs>
                      <a:gs pos="100000">
                        <a:schemeClr val="bg1"/>
                      </a:gs>
                    </a:gsLst>
                    <a:lin ang="2700000" scaled="1"/>
                    <a:tileRect/>
                  </a:gradFill>
                </a:ln>
                <a:effectLst>
                  <a:innerShdw blurRad="127000" dist="63500" dir="13500000">
                    <a:schemeClr val="tx1">
                      <a:lumMod val="65000"/>
                      <a:lumOff val="35000"/>
                      <a:alpha val="49000"/>
                    </a:scheme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FFFFFF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7" name="圆角矩形 246"/>
                <p:cNvSpPr/>
                <p:nvPr/>
              </p:nvSpPr>
              <p:spPr>
                <a:xfrm>
                  <a:off x="2252045" y="2038293"/>
                  <a:ext cx="2901718" cy="115141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 w="50800">
                  <a:noFill/>
                </a:ln>
                <a:effectLst>
                  <a:outerShdw blurRad="50800" dist="12700" dir="2700000" algn="tl" rotWithShape="0">
                    <a:schemeClr val="tx1">
                      <a:lumMod val="65000"/>
                      <a:lumOff val="35000"/>
                      <a:alpha val="60000"/>
                    </a:schemeClr>
                  </a:outerShdw>
                </a:effectLst>
                <a:scene3d>
                  <a:camera prst="orthographicFront"/>
                  <a:lightRig rig="threePt" dir="t"/>
                </a:scene3d>
                <a:sp3d prstMaterial="softEdge">
                  <a:bevelT w="57150" h="12700" prst="angle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zh-CN" altLang="en-US">
                    <a:solidFill>
                      <a:srgbClr val="FFFFFF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35" name="矩形 34"/>
              <p:cNvSpPr/>
              <p:nvPr/>
            </p:nvSpPr>
            <p:spPr>
              <a:xfrm>
                <a:off x="6729715" y="2447878"/>
                <a:ext cx="571097" cy="4315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1500" spc="75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03</a:t>
                </a:r>
                <a:endParaRPr lang="zh-CN" altLang="en-US" sz="15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38" name="TextBox 240"/>
          <p:cNvSpPr txBox="1"/>
          <p:nvPr/>
        </p:nvSpPr>
        <p:spPr>
          <a:xfrm>
            <a:off x="5865725" y="3673533"/>
            <a:ext cx="6654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spc="300" dirty="0" smtClean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endParaRPr lang="zh-CN" altLang="en-US" sz="1600" spc="300" dirty="0" smtClean="0">
              <a:solidFill>
                <a:srgbClr val="29292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4955863" y="4248383"/>
            <a:ext cx="910013" cy="359410"/>
            <a:chOff x="4935715" y="1778260"/>
            <a:chExt cx="910013" cy="360000"/>
          </a:xfrm>
        </p:grpSpPr>
        <p:cxnSp>
          <p:nvCxnSpPr>
            <p:cNvPr id="40" name="直接连接符 39"/>
            <p:cNvCxnSpPr/>
            <p:nvPr/>
          </p:nvCxnSpPr>
          <p:spPr>
            <a:xfrm>
              <a:off x="5845728" y="1778260"/>
              <a:ext cx="0" cy="360000"/>
            </a:xfrm>
            <a:prstGeom prst="line">
              <a:avLst/>
            </a:prstGeom>
            <a:ln w="6350">
              <a:solidFill>
                <a:srgbClr val="4D4D4D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" name="组合 40"/>
            <p:cNvGrpSpPr/>
            <p:nvPr/>
          </p:nvGrpSpPr>
          <p:grpSpPr>
            <a:xfrm>
              <a:off x="4935715" y="1780963"/>
              <a:ext cx="822743" cy="354595"/>
              <a:chOff x="6225354" y="2411080"/>
              <a:chExt cx="1096990" cy="472793"/>
            </a:xfrm>
          </p:grpSpPr>
          <p:grpSp>
            <p:nvGrpSpPr>
              <p:cNvPr id="42" name="组合 41"/>
              <p:cNvGrpSpPr/>
              <p:nvPr/>
            </p:nvGrpSpPr>
            <p:grpSpPr>
              <a:xfrm>
                <a:off x="6225354" y="2411080"/>
                <a:ext cx="1096990" cy="472793"/>
                <a:chOff x="2207939" y="2018653"/>
                <a:chExt cx="6978844" cy="1220496"/>
              </a:xfrm>
            </p:grpSpPr>
            <p:sp>
              <p:nvSpPr>
                <p:cNvPr id="44" name="圆角矩形 245"/>
                <p:cNvSpPr/>
                <p:nvPr/>
              </p:nvSpPr>
              <p:spPr>
                <a:xfrm>
                  <a:off x="2207939" y="2018653"/>
                  <a:ext cx="6978844" cy="1220496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FC000"/>
                </a:solidFill>
                <a:ln w="31750">
                  <a:gradFill flip="none" rotWithShape="1">
                    <a:gsLst>
                      <a:gs pos="0">
                        <a:srgbClr val="CDCDCD"/>
                      </a:gs>
                      <a:gs pos="100000">
                        <a:schemeClr val="bg1"/>
                      </a:gs>
                    </a:gsLst>
                    <a:lin ang="2700000" scaled="1"/>
                    <a:tileRect/>
                  </a:gradFill>
                </a:ln>
                <a:effectLst>
                  <a:innerShdw blurRad="127000" dist="63500" dir="13500000">
                    <a:schemeClr val="tx1">
                      <a:lumMod val="65000"/>
                      <a:lumOff val="35000"/>
                      <a:alpha val="49000"/>
                    </a:scheme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FFFFFF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5" name="圆角矩形 246"/>
                <p:cNvSpPr/>
                <p:nvPr/>
              </p:nvSpPr>
              <p:spPr>
                <a:xfrm>
                  <a:off x="2252045" y="2038293"/>
                  <a:ext cx="2901718" cy="115141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 w="50800">
                  <a:noFill/>
                </a:ln>
                <a:effectLst>
                  <a:outerShdw blurRad="50800" dist="12700" dir="2700000" algn="tl" rotWithShape="0">
                    <a:schemeClr val="tx1">
                      <a:lumMod val="65000"/>
                      <a:lumOff val="35000"/>
                      <a:alpha val="60000"/>
                    </a:schemeClr>
                  </a:outerShdw>
                </a:effectLst>
                <a:scene3d>
                  <a:camera prst="orthographicFront"/>
                  <a:lightRig rig="threePt" dir="t"/>
                </a:scene3d>
                <a:sp3d prstMaterial="softEdge">
                  <a:bevelT w="57150" h="12700" prst="angle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zh-CN" altLang="en-US">
                    <a:solidFill>
                      <a:srgbClr val="FFFFFF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43" name="矩形 42"/>
              <p:cNvSpPr/>
              <p:nvPr/>
            </p:nvSpPr>
            <p:spPr>
              <a:xfrm>
                <a:off x="6729715" y="2447878"/>
                <a:ext cx="571097" cy="4315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1500" spc="75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04</a:t>
                </a:r>
                <a:endParaRPr lang="zh-CN" altLang="en-US" sz="15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46" name="TextBox 240"/>
          <p:cNvSpPr txBox="1"/>
          <p:nvPr/>
        </p:nvSpPr>
        <p:spPr>
          <a:xfrm>
            <a:off x="5874754" y="4258516"/>
            <a:ext cx="6654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spc="300" dirty="0" smtClean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zh-CN" altLang="en-US" sz="1600" spc="300" dirty="0" smtClean="0">
              <a:solidFill>
                <a:srgbClr val="29292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YCSB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YCSB</a:t>
            </a:r>
            <a:r>
              <a:rPr lang="zh-CN" altLang="en-US" dirty="0" smtClean="0"/>
              <a:t>提供了一整套</a:t>
            </a:r>
            <a:r>
              <a:rPr lang="en-US" altLang="zh-CN" dirty="0" smtClean="0"/>
              <a:t>NoSQL</a:t>
            </a:r>
            <a:r>
              <a:rPr lang="zh-CN" altLang="en-US" dirty="0" smtClean="0"/>
              <a:t>数据库测试的基础方案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我们可以在此基础上快速构建测试，节约时间</a:t>
            </a:r>
            <a:endParaRPr lang="zh-CN" alt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pp-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663" y="2668588"/>
            <a:ext cx="5626100" cy="147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简介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YCSB</a:t>
            </a:r>
            <a:endParaRPr lang="zh-CN" altLang="en-US" dirty="0"/>
          </a:p>
          <a:p>
            <a:pPr lvl="1"/>
            <a:r>
              <a:rPr lang="zh-CN" altLang="en-US" dirty="0" smtClean="0"/>
              <a:t>支持</a:t>
            </a:r>
            <a:r>
              <a:rPr lang="en-US" altLang="zh-CN" dirty="0" smtClean="0"/>
              <a:t>6</a:t>
            </a:r>
            <a:r>
              <a:rPr lang="zh-CN" altLang="en-US" dirty="0" smtClean="0"/>
              <a:t>种请求</a:t>
            </a:r>
            <a:r>
              <a:rPr lang="zh-CN" altLang="en-US" dirty="0" smtClean="0"/>
              <a:t>分布模型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uniform </a:t>
            </a:r>
            <a:r>
              <a:rPr lang="en-US" altLang="zh-CN" dirty="0" smtClean="0"/>
              <a:t>- </a:t>
            </a:r>
            <a:r>
              <a:rPr lang="zh-CN" altLang="en-US" dirty="0" smtClean="0"/>
              <a:t>随机分布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exponential </a:t>
            </a:r>
            <a:r>
              <a:rPr lang="en-US" altLang="zh-CN" dirty="0" smtClean="0"/>
              <a:t>- </a:t>
            </a:r>
            <a:r>
              <a:rPr lang="zh-CN" altLang="en-US" dirty="0" smtClean="0"/>
              <a:t>服从指数分布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sequential </a:t>
            </a:r>
            <a:r>
              <a:rPr lang="en-US" altLang="zh-CN" dirty="0" smtClean="0"/>
              <a:t>- </a:t>
            </a:r>
            <a:r>
              <a:rPr lang="zh-CN" altLang="en-US" dirty="0" smtClean="0"/>
              <a:t>等增序列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zipfian </a:t>
            </a:r>
            <a:r>
              <a:rPr lang="en-US" altLang="zh-CN" dirty="0" smtClean="0"/>
              <a:t>- </a:t>
            </a:r>
            <a:r>
              <a:rPr lang="zh-CN" altLang="en-US" dirty="0" smtClean="0"/>
              <a:t>服从齐夫分布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latest </a:t>
            </a:r>
            <a:r>
              <a:rPr lang="en-US" altLang="zh-CN" dirty="0" smtClean="0"/>
              <a:t>- </a:t>
            </a:r>
            <a:r>
              <a:rPr lang="zh-CN" altLang="en-US" dirty="0" smtClean="0"/>
              <a:t>偏向于新的请求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hotspot </a:t>
            </a:r>
            <a:r>
              <a:rPr lang="en-US" altLang="zh-CN" dirty="0" smtClean="0"/>
              <a:t>- </a:t>
            </a:r>
            <a:r>
              <a:rPr lang="zh-CN" altLang="en-US" dirty="0" smtClean="0"/>
              <a:t>服从热点分布</a:t>
            </a:r>
            <a:endParaRPr lang="zh-CN" altLang="en-US" dirty="0" smtClean="0"/>
          </a:p>
        </p:txBody>
      </p:sp>
      <p:graphicFrame>
        <p:nvGraphicFramePr>
          <p:cNvPr id="7" name="图表 6"/>
          <p:cNvGraphicFramePr/>
          <p:nvPr/>
        </p:nvGraphicFramePr>
        <p:xfrm>
          <a:off x="4933950" y="1322705"/>
          <a:ext cx="4004310" cy="24225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8" name="图表 7"/>
          <p:cNvGraphicFramePr/>
          <p:nvPr/>
        </p:nvGraphicFramePr>
        <p:xfrm>
          <a:off x="4933950" y="3745230"/>
          <a:ext cx="4004310" cy="24231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简介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YCSB</a:t>
            </a:r>
            <a:endParaRPr lang="zh-CN" altLang="en-US" dirty="0"/>
          </a:p>
          <a:p>
            <a:pPr lvl="1"/>
            <a:r>
              <a:rPr lang="zh-CN" altLang="en-US" dirty="0" smtClean="0"/>
              <a:t>支持</a:t>
            </a:r>
            <a:r>
              <a:rPr lang="en-US" altLang="zh-CN" dirty="0" smtClean="0"/>
              <a:t>6</a:t>
            </a:r>
            <a:r>
              <a:rPr lang="zh-CN" altLang="en-US" dirty="0" smtClean="0"/>
              <a:t>种测量类型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histogram：直方图统计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hdrhistogram：</a:t>
            </a:r>
            <a:r>
              <a:rPr lang="zh-CN" altLang="en-US" dirty="0" smtClean="0">
                <a:hlinkClick r:id="rId1" action="ppaction://hlinkfile"/>
              </a:rPr>
              <a:t>高动态范围直方图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hdrhistogram+histogram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hdrhistogram+raw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timeseries：按时间顺序，每隔一段时间统计一次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raw：原始统计数据（没有采样</a:t>
            </a:r>
            <a:r>
              <a:rPr lang="zh-CN" altLang="en-US" dirty="0" smtClean="0"/>
              <a:t>）</a:t>
            </a:r>
            <a:endParaRPr lang="zh-CN" alt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简介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YCSB</a:t>
            </a:r>
            <a:endParaRPr lang="zh-CN" altLang="en-US" dirty="0"/>
          </a:p>
          <a:p>
            <a:pPr lvl="1"/>
            <a:r>
              <a:rPr lang="zh-CN" altLang="en-US" dirty="0" smtClean="0"/>
              <a:t>支持多种操作场景灵活</a:t>
            </a:r>
            <a:r>
              <a:rPr lang="zh-CN" altLang="en-US" dirty="0" smtClean="0">
                <a:sym typeface="+mn-ea"/>
              </a:rPr>
              <a:t>组合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读写平衡场景：</a:t>
            </a:r>
            <a:r>
              <a:rPr lang="en-US" altLang="zh-CN" dirty="0" smtClean="0"/>
              <a:t>50% READ 50% INSERT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查询为主：</a:t>
            </a:r>
            <a:r>
              <a:rPr lang="en-US" altLang="zh-CN" dirty="0" smtClean="0"/>
              <a:t>95% READ 5% INSERT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写入为主：</a:t>
            </a:r>
            <a:r>
              <a:rPr lang="en-US" altLang="zh-CN" dirty="0" smtClean="0"/>
              <a:t>95% INSERT 5% READ</a:t>
            </a:r>
            <a:endParaRPr lang="en-US" altLang="zh-CN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简介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YCSB</a:t>
            </a:r>
            <a:endParaRPr lang="zh-CN" altLang="en-US" dirty="0"/>
          </a:p>
          <a:p>
            <a:pPr lvl="1"/>
            <a:r>
              <a:rPr lang="zh-CN" altLang="en-US" dirty="0" smtClean="0"/>
              <a:t>支持</a:t>
            </a:r>
            <a:r>
              <a:rPr lang="en-US" altLang="zh-CN" dirty="0" smtClean="0"/>
              <a:t>36</a:t>
            </a:r>
            <a:r>
              <a:rPr lang="zh-CN" altLang="en-US" dirty="0" smtClean="0"/>
              <a:t>种数据库类型</a:t>
            </a:r>
            <a:endParaRPr lang="zh-CN" altLang="en-US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2432050"/>
            <a:ext cx="1463675" cy="37401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0875" y="2425065"/>
            <a:ext cx="2181225" cy="381000"/>
          </a:xfrm>
          <a:prstGeom prst="rect">
            <a:avLst/>
          </a:prstGeom>
        </p:spPr>
      </p:pic>
      <p:pic>
        <p:nvPicPr>
          <p:cNvPr id="9" name="图片 8" descr="hbase_logo_with_orca_lar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2100" y="2393950"/>
            <a:ext cx="1614170" cy="412115"/>
          </a:xfrm>
          <a:prstGeom prst="rect">
            <a:avLst/>
          </a:prstGeom>
        </p:spPr>
      </p:pic>
      <p:pic>
        <p:nvPicPr>
          <p:cNvPr id="13" name="图片 12" descr="method-draw-image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16270" y="2432050"/>
            <a:ext cx="2309495" cy="374015"/>
          </a:xfrm>
          <a:prstGeom prst="rect">
            <a:avLst/>
          </a:prstGeom>
        </p:spPr>
      </p:pic>
      <p:pic>
        <p:nvPicPr>
          <p:cNvPr id="14" name="图片 13" descr="azurecosmosodb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7980" y="2806065"/>
            <a:ext cx="1572895" cy="1521460"/>
          </a:xfrm>
          <a:prstGeom prst="rect">
            <a:avLst/>
          </a:prstGeom>
        </p:spPr>
      </p:pic>
      <p:pic>
        <p:nvPicPr>
          <p:cNvPr id="17" name="图片 16" descr="cassandra_logo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20875" y="2806065"/>
            <a:ext cx="1978660" cy="409575"/>
          </a:xfrm>
          <a:prstGeom prst="rect">
            <a:avLst/>
          </a:prstGeom>
        </p:spPr>
      </p:pic>
      <p:pic>
        <p:nvPicPr>
          <p:cNvPr id="18" name="图片 17" descr="IMG_4594(20210324-102232)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87650" y="3207385"/>
            <a:ext cx="1978660" cy="843280"/>
          </a:xfrm>
          <a:prstGeom prst="rect">
            <a:avLst/>
          </a:prstGeom>
        </p:spPr>
      </p:pic>
      <p:pic>
        <p:nvPicPr>
          <p:cNvPr id="20" name="图片 19" descr="couchbase_logo_black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899535" y="2806065"/>
            <a:ext cx="1468120" cy="401320"/>
          </a:xfrm>
          <a:prstGeom prst="rect">
            <a:avLst/>
          </a:prstGeom>
        </p:spPr>
      </p:pic>
      <p:pic>
        <p:nvPicPr>
          <p:cNvPr id="22" name="图片 21" descr="crail_logo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367655" y="2806065"/>
            <a:ext cx="1431925" cy="422910"/>
          </a:xfrm>
          <a:prstGeom prst="rect">
            <a:avLst/>
          </a:prstGeom>
        </p:spPr>
      </p:pic>
      <p:pic>
        <p:nvPicPr>
          <p:cNvPr id="24" name="图片 23" descr="Rca1a3bfc01988ab5386f433301da6cf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799580" y="2806065"/>
            <a:ext cx="1082040" cy="430530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47980" y="4327525"/>
            <a:ext cx="1572895" cy="782320"/>
          </a:xfrm>
          <a:prstGeom prst="rect">
            <a:avLst/>
          </a:prstGeom>
        </p:spPr>
      </p:pic>
      <p:pic>
        <p:nvPicPr>
          <p:cNvPr id="26" name="图片 25" descr="Foundation-db-logo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766310" y="3236595"/>
            <a:ext cx="1470025" cy="497840"/>
          </a:xfrm>
          <a:prstGeom prst="rect">
            <a:avLst/>
          </a:prstGeom>
        </p:spPr>
      </p:pic>
      <p:pic>
        <p:nvPicPr>
          <p:cNvPr id="29" name="图片 28" descr="Apache_Geode_logo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240780" y="3236595"/>
            <a:ext cx="1640840" cy="518795"/>
          </a:xfrm>
          <a:prstGeom prst="rect">
            <a:avLst/>
          </a:prstGeom>
        </p:spPr>
      </p:pic>
      <p:pic>
        <p:nvPicPr>
          <p:cNvPr id="30" name="图片 29" descr="google-cloud-bigtable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920875" y="3225800"/>
            <a:ext cx="866775" cy="866775"/>
          </a:xfrm>
          <a:prstGeom prst="rect">
            <a:avLst/>
          </a:prstGeom>
        </p:spPr>
      </p:pic>
      <p:pic>
        <p:nvPicPr>
          <p:cNvPr id="32" name="图片 31" descr="logo-hypertable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899535" y="4050665"/>
            <a:ext cx="2336165" cy="575310"/>
          </a:xfrm>
          <a:prstGeom prst="rect">
            <a:avLst/>
          </a:prstGeom>
        </p:spPr>
      </p:pic>
      <p:pic>
        <p:nvPicPr>
          <p:cNvPr id="33" name="图片 32" descr="ignite_logo_full"/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6240780" y="3755390"/>
            <a:ext cx="1784985" cy="751205"/>
          </a:xfrm>
          <a:prstGeom prst="rect">
            <a:avLst/>
          </a:prstGeom>
        </p:spPr>
      </p:pic>
      <p:pic>
        <p:nvPicPr>
          <p:cNvPr id="36" name="图片 35" descr="infinispan-logo-white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908175" y="4625975"/>
            <a:ext cx="1978660" cy="410210"/>
          </a:xfrm>
          <a:prstGeom prst="rect">
            <a:avLst/>
          </a:prstGeom>
        </p:spPr>
      </p:pic>
      <p:pic>
        <p:nvPicPr>
          <p:cNvPr id="37" name="图片 36" descr="IMG_4596(20210324-105935)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347980" y="5109845"/>
            <a:ext cx="1572895" cy="1134110"/>
          </a:xfrm>
          <a:prstGeom prst="rect">
            <a:avLst/>
          </a:prstGeom>
        </p:spPr>
      </p:pic>
      <p:pic>
        <p:nvPicPr>
          <p:cNvPr id="38" name="图片 37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899535" y="4625975"/>
            <a:ext cx="3869690" cy="714375"/>
          </a:xfrm>
          <a:prstGeom prst="rect">
            <a:avLst/>
          </a:prstGeom>
        </p:spPr>
      </p:pic>
      <p:pic>
        <p:nvPicPr>
          <p:cNvPr id="41" name="图片 40" descr="mongodb"/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1920875" y="5036185"/>
            <a:ext cx="2006600" cy="521970"/>
          </a:xfrm>
          <a:prstGeom prst="rect">
            <a:avLst/>
          </a:prstGeom>
        </p:spPr>
      </p:pic>
      <p:pic>
        <p:nvPicPr>
          <p:cNvPr id="42" name="图片 41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3899535" y="5340350"/>
            <a:ext cx="1212850" cy="541020"/>
          </a:xfrm>
          <a:prstGeom prst="rect">
            <a:avLst/>
          </a:prstGeom>
        </p:spPr>
      </p:pic>
      <p:pic>
        <p:nvPicPr>
          <p:cNvPr id="43" name="图片 42" descr="IMG_4598(20210324-132638)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5112385" y="5311140"/>
            <a:ext cx="1123315" cy="513715"/>
          </a:xfrm>
          <a:prstGeom prst="rect">
            <a:avLst/>
          </a:prstGeom>
        </p:spPr>
      </p:pic>
      <p:pic>
        <p:nvPicPr>
          <p:cNvPr id="44" name="图片 43" descr="R41e89cefc35b8888c9c2524ef640ee66"/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6235700" y="5311140"/>
            <a:ext cx="563880" cy="581660"/>
          </a:xfrm>
          <a:prstGeom prst="rect">
            <a:avLst/>
          </a:prstGeom>
        </p:spPr>
      </p:pic>
      <p:pic>
        <p:nvPicPr>
          <p:cNvPr id="46" name="图片 45" descr="R80943bfe5d90d37697edc61e098a6215"/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6799580" y="5311140"/>
            <a:ext cx="444500" cy="586740"/>
          </a:xfrm>
          <a:prstGeom prst="rect">
            <a:avLst/>
          </a:prstGeom>
        </p:spPr>
      </p:pic>
      <p:pic>
        <p:nvPicPr>
          <p:cNvPr id="47" name="图片 46" descr="R16d67d01fb9dcc22a8bf8880a712fb37"/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7285990" y="5311140"/>
            <a:ext cx="1782445" cy="594360"/>
          </a:xfrm>
          <a:prstGeom prst="rect">
            <a:avLst/>
          </a:prstGeom>
        </p:spPr>
      </p:pic>
      <p:pic>
        <p:nvPicPr>
          <p:cNvPr id="48" name="图片 47" descr="Snipaste_2021-03-24_13-52-29"/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1915795" y="5558155"/>
            <a:ext cx="2011680" cy="532130"/>
          </a:xfrm>
          <a:prstGeom prst="rect">
            <a:avLst/>
          </a:prstGeom>
        </p:spPr>
      </p:pic>
      <p:pic>
        <p:nvPicPr>
          <p:cNvPr id="50" name="图片 49" descr="Ra02009927fdad7b8cf3b991bdbd88604"/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896995" y="5824855"/>
            <a:ext cx="1813560" cy="532130"/>
          </a:xfrm>
          <a:prstGeom prst="rect">
            <a:avLst/>
          </a:prstGeom>
        </p:spPr>
      </p:pic>
      <p:pic>
        <p:nvPicPr>
          <p:cNvPr id="51" name="图片 50" descr="R3289bd03d736315a88f95f8a3f3d786a"/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8025765" y="2389505"/>
            <a:ext cx="1113155" cy="835025"/>
          </a:xfrm>
          <a:prstGeom prst="rect">
            <a:avLst/>
          </a:prstGeom>
        </p:spPr>
      </p:pic>
      <p:pic>
        <p:nvPicPr>
          <p:cNvPr id="52" name="图片 51" descr="apache-solr-mini-logo"/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7767320" y="4611370"/>
            <a:ext cx="919480" cy="699770"/>
          </a:xfrm>
          <a:prstGeom prst="rect">
            <a:avLst/>
          </a:prstGeom>
        </p:spPr>
      </p:pic>
      <p:pic>
        <p:nvPicPr>
          <p:cNvPr id="53" name="图片 52" descr="tarantool-logo-300x150"/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4102100" y="2055495"/>
            <a:ext cx="2568575" cy="376555"/>
          </a:xfrm>
          <a:prstGeom prst="rect">
            <a:avLst/>
          </a:prstGeom>
        </p:spPr>
      </p:pic>
      <p:pic>
        <p:nvPicPr>
          <p:cNvPr id="54" name="图片 53" descr="TB1MyartET1gK0jSZFrXXcNCXXa-318-40"/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670675" y="2098040"/>
            <a:ext cx="2317115" cy="291465"/>
          </a:xfrm>
          <a:prstGeom prst="rect">
            <a:avLst/>
          </a:prstGeom>
        </p:spPr>
      </p:pic>
      <p:pic>
        <p:nvPicPr>
          <p:cNvPr id="55" name="图片 54" descr="VoltDB_1805C"/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1915795" y="4020185"/>
            <a:ext cx="1971040" cy="486410"/>
          </a:xfrm>
          <a:prstGeom prst="rect">
            <a:avLst/>
          </a:prstGeom>
        </p:spPr>
      </p:pic>
      <p:pic>
        <p:nvPicPr>
          <p:cNvPr id="56" name="图片 55" descr="OIP"/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7881620" y="3277235"/>
            <a:ext cx="1017270" cy="478155"/>
          </a:xfrm>
          <a:prstGeom prst="rect">
            <a:avLst/>
          </a:prstGeom>
        </p:spPr>
      </p:pic>
      <p:pic>
        <p:nvPicPr>
          <p:cNvPr id="57" name="图片 56" descr="Azure-Table-Storage-Error-Batching"/>
          <p:cNvPicPr>
            <a:picLocks noChangeAspect="1"/>
          </p:cNvPicPr>
          <p:nvPr/>
        </p:nvPicPr>
        <p:blipFill>
          <a:blip r:embed="rId38"/>
          <a:stretch>
            <a:fillRect/>
          </a:stretch>
        </p:blipFill>
        <p:spPr>
          <a:xfrm>
            <a:off x="6326505" y="1383030"/>
            <a:ext cx="2661285" cy="672465"/>
          </a:xfrm>
          <a:prstGeom prst="rect">
            <a:avLst/>
          </a:prstGeom>
        </p:spPr>
      </p:pic>
      <p:pic>
        <p:nvPicPr>
          <p:cNvPr id="58" name="图片 57" descr="Rd841a399ebc90f9c0382c83e36f5ba52"/>
          <p:cNvPicPr>
            <a:picLocks noChangeAspect="1"/>
          </p:cNvPicPr>
          <p:nvPr/>
        </p:nvPicPr>
        <p:blipFill>
          <a:blip r:embed="rId39"/>
          <a:stretch>
            <a:fillRect/>
          </a:stretch>
        </p:blipFill>
        <p:spPr>
          <a:xfrm>
            <a:off x="5575935" y="1390015"/>
            <a:ext cx="750570" cy="66548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504" y="188640"/>
            <a:ext cx="7534275" cy="576064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内容提纲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9" name="椭圆 138"/>
          <p:cNvSpPr/>
          <p:nvPr/>
        </p:nvSpPr>
        <p:spPr>
          <a:xfrm>
            <a:off x="827584" y="1196752"/>
            <a:ext cx="817336" cy="817336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36000">
                <a:schemeClr val="bg1"/>
              </a:gs>
              <a:gs pos="100000">
                <a:srgbClr val="C7C7C7"/>
              </a:gs>
            </a:gsLst>
            <a:lin ang="13500000" scaled="1"/>
            <a:tileRect/>
          </a:gradFill>
          <a:ln w="19050">
            <a:solidFill>
              <a:schemeClr val="bg1"/>
            </a:solidFill>
          </a:ln>
          <a:effectLst>
            <a:outerShdw blurRad="419100" dist="571500" dir="2700000" sx="90000" sy="9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0" name="椭圆 139"/>
          <p:cNvSpPr/>
          <p:nvPr/>
        </p:nvSpPr>
        <p:spPr>
          <a:xfrm>
            <a:off x="3518265" y="1907922"/>
            <a:ext cx="572332" cy="572332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36000">
                <a:schemeClr val="bg1"/>
              </a:gs>
              <a:gs pos="100000">
                <a:srgbClr val="C7C7C7"/>
              </a:gs>
            </a:gsLst>
            <a:lin ang="13500000" scaled="1"/>
            <a:tileRect/>
          </a:gradFill>
          <a:ln w="25400">
            <a:solidFill>
              <a:schemeClr val="bg1"/>
            </a:solidFill>
          </a:ln>
          <a:effectLst>
            <a:outerShdw blurRad="419100" dist="571500" dir="2700000" sx="90000" sy="9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1" name="椭圆 140"/>
          <p:cNvSpPr/>
          <p:nvPr/>
        </p:nvSpPr>
        <p:spPr>
          <a:xfrm>
            <a:off x="748398" y="4661503"/>
            <a:ext cx="687982" cy="687982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36000">
                <a:schemeClr val="bg1"/>
              </a:gs>
              <a:gs pos="100000">
                <a:srgbClr val="C7C7C7"/>
              </a:gs>
            </a:gsLst>
            <a:lin ang="13500000" scaled="1"/>
            <a:tileRect/>
          </a:gradFill>
          <a:ln w="22225">
            <a:solidFill>
              <a:schemeClr val="bg1"/>
            </a:solidFill>
          </a:ln>
          <a:effectLst>
            <a:outerShdw blurRad="419100" dist="571500" dir="2700000" sx="90000" sy="9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2" name="组合 141"/>
          <p:cNvGrpSpPr/>
          <p:nvPr/>
        </p:nvGrpSpPr>
        <p:grpSpPr>
          <a:xfrm>
            <a:off x="4937956" y="2492896"/>
            <a:ext cx="910013" cy="360000"/>
            <a:chOff x="4935715" y="1778260"/>
            <a:chExt cx="910013" cy="360000"/>
          </a:xfrm>
        </p:grpSpPr>
        <p:cxnSp>
          <p:nvCxnSpPr>
            <p:cNvPr id="143" name="直接连接符 142"/>
            <p:cNvCxnSpPr/>
            <p:nvPr/>
          </p:nvCxnSpPr>
          <p:spPr>
            <a:xfrm>
              <a:off x="5845728" y="1778260"/>
              <a:ext cx="0" cy="360000"/>
            </a:xfrm>
            <a:prstGeom prst="line">
              <a:avLst/>
            </a:prstGeom>
            <a:ln w="6350">
              <a:solidFill>
                <a:srgbClr val="4D4D4D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4" name="组合 143"/>
            <p:cNvGrpSpPr/>
            <p:nvPr/>
          </p:nvGrpSpPr>
          <p:grpSpPr>
            <a:xfrm>
              <a:off x="4935715" y="1780963"/>
              <a:ext cx="822743" cy="354595"/>
              <a:chOff x="6225354" y="2411080"/>
              <a:chExt cx="1096990" cy="472793"/>
            </a:xfrm>
          </p:grpSpPr>
          <p:grpSp>
            <p:nvGrpSpPr>
              <p:cNvPr id="145" name="组合 144"/>
              <p:cNvGrpSpPr/>
              <p:nvPr/>
            </p:nvGrpSpPr>
            <p:grpSpPr>
              <a:xfrm>
                <a:off x="6225354" y="2411080"/>
                <a:ext cx="1096990" cy="472793"/>
                <a:chOff x="2207939" y="2018653"/>
                <a:chExt cx="6978844" cy="1220496"/>
              </a:xfrm>
            </p:grpSpPr>
            <p:sp>
              <p:nvSpPr>
                <p:cNvPr id="147" name="圆角矩形 88"/>
                <p:cNvSpPr/>
                <p:nvPr/>
              </p:nvSpPr>
              <p:spPr>
                <a:xfrm>
                  <a:off x="2207939" y="2018653"/>
                  <a:ext cx="6978844" cy="122049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/>
                </a:solidFill>
                <a:ln w="31750">
                  <a:gradFill flip="none" rotWithShape="1">
                    <a:gsLst>
                      <a:gs pos="0">
                        <a:srgbClr val="CDCDCD"/>
                      </a:gs>
                      <a:gs pos="100000">
                        <a:schemeClr val="bg1"/>
                      </a:gs>
                    </a:gsLst>
                    <a:lin ang="2700000" scaled="1"/>
                    <a:tileRect/>
                  </a:gradFill>
                </a:ln>
                <a:effectLst>
                  <a:innerShdw blurRad="127000" dist="63500" dir="13500000">
                    <a:schemeClr val="tx1">
                      <a:lumMod val="65000"/>
                      <a:lumOff val="35000"/>
                      <a:alpha val="49000"/>
                    </a:scheme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FFFFFF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48" name="圆角矩形 89"/>
                <p:cNvSpPr/>
                <p:nvPr/>
              </p:nvSpPr>
              <p:spPr>
                <a:xfrm>
                  <a:off x="2252045" y="2038293"/>
                  <a:ext cx="2901718" cy="115141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 w="50800">
                  <a:noFill/>
                </a:ln>
                <a:effectLst>
                  <a:outerShdw blurRad="50800" dist="12700" dir="2700000" algn="tl" rotWithShape="0">
                    <a:schemeClr val="tx1">
                      <a:lumMod val="65000"/>
                      <a:lumOff val="35000"/>
                      <a:alpha val="60000"/>
                    </a:schemeClr>
                  </a:outerShdw>
                </a:effectLst>
                <a:scene3d>
                  <a:camera prst="orthographicFront"/>
                  <a:lightRig rig="threePt" dir="t"/>
                </a:scene3d>
                <a:sp3d prstMaterial="softEdge">
                  <a:bevelT w="57150" h="12700" prst="angle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zh-CN" altLang="en-US">
                    <a:solidFill>
                      <a:srgbClr val="FFFFFF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146" name="矩形 145"/>
              <p:cNvSpPr/>
              <p:nvPr/>
            </p:nvSpPr>
            <p:spPr>
              <a:xfrm>
                <a:off x="6721164" y="2447877"/>
                <a:ext cx="588196" cy="430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1500" spc="75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01</a:t>
                </a:r>
                <a:endParaRPr lang="zh-CN" altLang="en-US" sz="15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149" name="TextBox 45"/>
          <p:cNvSpPr txBox="1"/>
          <p:nvPr/>
        </p:nvSpPr>
        <p:spPr>
          <a:xfrm>
            <a:off x="5856847" y="2503619"/>
            <a:ext cx="7162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spc="300" dirty="0" smtClean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</a:t>
            </a:r>
            <a:r>
              <a:rPr lang="zh-CN" altLang="en-US" sz="1600" spc="300" dirty="0" smtClean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</a:t>
            </a:r>
            <a:endParaRPr lang="zh-CN" altLang="en-US" sz="2000" b="1" spc="300" dirty="0" smtClean="0">
              <a:solidFill>
                <a:srgbClr val="29292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50" name="组合 149"/>
          <p:cNvGrpSpPr/>
          <p:nvPr/>
        </p:nvGrpSpPr>
        <p:grpSpPr>
          <a:xfrm>
            <a:off x="4937956" y="3079591"/>
            <a:ext cx="910013" cy="359410"/>
            <a:chOff x="4935715" y="1778260"/>
            <a:chExt cx="910013" cy="360000"/>
          </a:xfrm>
        </p:grpSpPr>
        <p:cxnSp>
          <p:nvCxnSpPr>
            <p:cNvPr id="151" name="直接连接符 150"/>
            <p:cNvCxnSpPr/>
            <p:nvPr/>
          </p:nvCxnSpPr>
          <p:spPr>
            <a:xfrm>
              <a:off x="5845728" y="1778260"/>
              <a:ext cx="0" cy="360000"/>
            </a:xfrm>
            <a:prstGeom prst="line">
              <a:avLst/>
            </a:prstGeom>
            <a:ln w="6350">
              <a:solidFill>
                <a:srgbClr val="4D4D4D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2" name="组合 151"/>
            <p:cNvGrpSpPr/>
            <p:nvPr/>
          </p:nvGrpSpPr>
          <p:grpSpPr>
            <a:xfrm>
              <a:off x="4935715" y="1780963"/>
              <a:ext cx="822743" cy="354595"/>
              <a:chOff x="6225354" y="2411080"/>
              <a:chExt cx="1096990" cy="472793"/>
            </a:xfrm>
          </p:grpSpPr>
          <p:grpSp>
            <p:nvGrpSpPr>
              <p:cNvPr id="153" name="组合 152"/>
              <p:cNvGrpSpPr/>
              <p:nvPr/>
            </p:nvGrpSpPr>
            <p:grpSpPr>
              <a:xfrm>
                <a:off x="6225354" y="2411080"/>
                <a:ext cx="1096990" cy="472793"/>
                <a:chOff x="2207939" y="2018653"/>
                <a:chExt cx="6978844" cy="1220496"/>
              </a:xfrm>
            </p:grpSpPr>
            <p:sp>
              <p:nvSpPr>
                <p:cNvPr id="155" name="圆角矩形 245"/>
                <p:cNvSpPr/>
                <p:nvPr/>
              </p:nvSpPr>
              <p:spPr>
                <a:xfrm>
                  <a:off x="2207939" y="2018653"/>
                  <a:ext cx="6978844" cy="122049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2"/>
                </a:solidFill>
                <a:ln w="31750">
                  <a:gradFill flip="none" rotWithShape="1">
                    <a:gsLst>
                      <a:gs pos="0">
                        <a:srgbClr val="CDCDCD"/>
                      </a:gs>
                      <a:gs pos="100000">
                        <a:schemeClr val="bg1"/>
                      </a:gs>
                    </a:gsLst>
                    <a:lin ang="2700000" scaled="1"/>
                    <a:tileRect/>
                  </a:gradFill>
                </a:ln>
                <a:effectLst>
                  <a:innerShdw blurRad="127000" dist="63500" dir="13500000">
                    <a:schemeClr val="tx1">
                      <a:lumMod val="65000"/>
                      <a:lumOff val="35000"/>
                      <a:alpha val="49000"/>
                    </a:scheme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FFFFFF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56" name="圆角矩形 246"/>
                <p:cNvSpPr/>
                <p:nvPr/>
              </p:nvSpPr>
              <p:spPr>
                <a:xfrm>
                  <a:off x="2252045" y="2038293"/>
                  <a:ext cx="2901718" cy="115141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 w="50800">
                  <a:noFill/>
                </a:ln>
                <a:effectLst>
                  <a:outerShdw blurRad="50800" dist="12700" dir="2700000" algn="tl" rotWithShape="0">
                    <a:schemeClr val="tx1">
                      <a:lumMod val="65000"/>
                      <a:lumOff val="35000"/>
                      <a:alpha val="60000"/>
                    </a:schemeClr>
                  </a:outerShdw>
                </a:effectLst>
                <a:scene3d>
                  <a:camera prst="orthographicFront"/>
                  <a:lightRig rig="threePt" dir="t"/>
                </a:scene3d>
                <a:sp3d prstMaterial="softEdge">
                  <a:bevelT w="57150" h="12700" prst="angle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zh-CN" altLang="en-US">
                    <a:solidFill>
                      <a:srgbClr val="FFFFFF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154" name="矩形 153"/>
              <p:cNvSpPr/>
              <p:nvPr/>
            </p:nvSpPr>
            <p:spPr>
              <a:xfrm>
                <a:off x="6721166" y="2447877"/>
                <a:ext cx="588194" cy="430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1500" spc="75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02</a:t>
                </a:r>
                <a:endParaRPr lang="zh-CN" altLang="en-US" sz="15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157" name="TextBox 240"/>
          <p:cNvSpPr txBox="1"/>
          <p:nvPr/>
        </p:nvSpPr>
        <p:spPr>
          <a:xfrm>
            <a:off x="5856847" y="3089724"/>
            <a:ext cx="1148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spc="300" dirty="0" smtClean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基本使用</a:t>
            </a:r>
            <a:endParaRPr lang="zh-CN" altLang="en-US" sz="1600" spc="300" dirty="0" smtClean="0">
              <a:solidFill>
                <a:srgbClr val="29292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4" name="椭圆 173"/>
          <p:cNvSpPr/>
          <p:nvPr/>
        </p:nvSpPr>
        <p:spPr>
          <a:xfrm>
            <a:off x="708669" y="3469522"/>
            <a:ext cx="343991" cy="34399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36000">
                <a:schemeClr val="bg1"/>
              </a:gs>
              <a:gs pos="100000">
                <a:srgbClr val="C7C7C7"/>
              </a:gs>
            </a:gsLst>
            <a:lin ang="13500000" scaled="1"/>
            <a:tileRect/>
          </a:gradFill>
          <a:ln w="22225">
            <a:solidFill>
              <a:schemeClr val="bg1"/>
            </a:solidFill>
          </a:ln>
          <a:effectLst>
            <a:outerShdw blurRad="419100" dist="571500" dir="2700000" sx="90000" sy="9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5" name="组合 174"/>
          <p:cNvGrpSpPr/>
          <p:nvPr/>
        </p:nvGrpSpPr>
        <p:grpSpPr>
          <a:xfrm>
            <a:off x="1619672" y="2393207"/>
            <a:ext cx="2446374" cy="3130430"/>
            <a:chOff x="3706622" y="1702991"/>
            <a:chExt cx="2056861" cy="2632003"/>
          </a:xfrm>
        </p:grpSpPr>
        <p:sp>
          <p:nvSpPr>
            <p:cNvPr id="176" name="椭圆 175"/>
            <p:cNvSpPr/>
            <p:nvPr/>
          </p:nvSpPr>
          <p:spPr>
            <a:xfrm>
              <a:off x="3706622" y="1735827"/>
              <a:ext cx="1730756" cy="1730756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1905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368300" dist="139700" dir="270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7" name="圆角矩形 169"/>
            <p:cNvSpPr/>
            <p:nvPr/>
          </p:nvSpPr>
          <p:spPr>
            <a:xfrm rot="2700000">
              <a:off x="3664932" y="2236443"/>
              <a:ext cx="2632003" cy="1565099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tx1">
                    <a:alpha val="40000"/>
                  </a:schemeClr>
                </a:gs>
                <a:gs pos="100000">
                  <a:srgbClr val="F2F2F2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78" name="椭圆 177"/>
            <p:cNvSpPr/>
            <p:nvPr/>
          </p:nvSpPr>
          <p:spPr>
            <a:xfrm>
              <a:off x="3841081" y="1870286"/>
              <a:ext cx="1461839" cy="1461839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304800" dist="127000" dir="2700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9" name="Freeform 44"/>
            <p:cNvSpPr/>
            <p:nvPr/>
          </p:nvSpPr>
          <p:spPr bwMode="auto">
            <a:xfrm>
              <a:off x="5234245" y="2786297"/>
              <a:ext cx="12959" cy="18514"/>
            </a:xfrm>
            <a:custGeom>
              <a:avLst/>
              <a:gdLst>
                <a:gd name="T0" fmla="*/ 1 w 3"/>
                <a:gd name="T1" fmla="*/ 0 h 4"/>
                <a:gd name="T2" fmla="*/ 0 w 3"/>
                <a:gd name="T3" fmla="*/ 1 h 4"/>
                <a:gd name="T4" fmla="*/ 0 w 3"/>
                <a:gd name="T5" fmla="*/ 2 h 4"/>
                <a:gd name="T6" fmla="*/ 1 w 3"/>
                <a:gd name="T7" fmla="*/ 3 h 4"/>
                <a:gd name="T8" fmla="*/ 1 w 3"/>
                <a:gd name="T9" fmla="*/ 4 h 4"/>
                <a:gd name="T10" fmla="*/ 2 w 3"/>
                <a:gd name="T11" fmla="*/ 4 h 4"/>
                <a:gd name="T12" fmla="*/ 2 w 3"/>
                <a:gd name="T13" fmla="*/ 3 h 4"/>
                <a:gd name="T14" fmla="*/ 3 w 3"/>
                <a:gd name="T15" fmla="*/ 2 h 4"/>
                <a:gd name="T16" fmla="*/ 2 w 3"/>
                <a:gd name="T17" fmla="*/ 1 h 4"/>
                <a:gd name="T18" fmla="*/ 2 w 3"/>
                <a:gd name="T19" fmla="*/ 1 h 4"/>
                <a:gd name="T20" fmla="*/ 1 w 3"/>
                <a:gd name="T2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" h="4">
                  <a:moveTo>
                    <a:pt x="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3" y="3"/>
                    <a:pt x="3" y="3"/>
                    <a:pt x="3" y="2"/>
                  </a:cubicBezTo>
                  <a:cubicBezTo>
                    <a:pt x="3" y="2"/>
                    <a:pt x="2" y="2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1"/>
                    <a:pt x="1" y="0"/>
                  </a:cubicBezTo>
                </a:path>
              </a:pathLst>
            </a:custGeom>
            <a:solidFill>
              <a:schemeClr val="bg1">
                <a:lumMod val="65000"/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80" name="组合 179"/>
          <p:cNvGrpSpPr/>
          <p:nvPr/>
        </p:nvGrpSpPr>
        <p:grpSpPr>
          <a:xfrm>
            <a:off x="1861175" y="2912627"/>
            <a:ext cx="1511044" cy="1121405"/>
            <a:chOff x="2149207" y="2375169"/>
            <a:chExt cx="1511044" cy="1121405"/>
          </a:xfrm>
        </p:grpSpPr>
        <p:sp>
          <p:nvSpPr>
            <p:cNvPr id="181" name="TextBox 41"/>
            <p:cNvSpPr txBox="1"/>
            <p:nvPr/>
          </p:nvSpPr>
          <p:spPr>
            <a:xfrm>
              <a:off x="2218831" y="2375169"/>
              <a:ext cx="1441420" cy="8002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4600" b="1" spc="300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  <a:endParaRPr lang="zh-CN" altLang="en-US" sz="4600" b="1" spc="3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2" name="TextBox 42"/>
            <p:cNvSpPr txBox="1"/>
            <p:nvPr/>
          </p:nvSpPr>
          <p:spPr>
            <a:xfrm>
              <a:off x="2149207" y="3096464"/>
              <a:ext cx="131125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solidFill>
                    <a:schemeClr val="accent1"/>
                  </a:solidFill>
                </a:rPr>
                <a:t>CONTENTS</a:t>
              </a:r>
              <a:endParaRPr lang="zh-CN" altLang="en-US" sz="2000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4946834" y="3663400"/>
            <a:ext cx="910013" cy="359410"/>
            <a:chOff x="4935715" y="1778260"/>
            <a:chExt cx="910013" cy="360000"/>
          </a:xfrm>
        </p:grpSpPr>
        <p:cxnSp>
          <p:nvCxnSpPr>
            <p:cNvPr id="32" name="直接连接符 31"/>
            <p:cNvCxnSpPr/>
            <p:nvPr/>
          </p:nvCxnSpPr>
          <p:spPr>
            <a:xfrm>
              <a:off x="5845728" y="1778260"/>
              <a:ext cx="0" cy="360000"/>
            </a:xfrm>
            <a:prstGeom prst="line">
              <a:avLst/>
            </a:prstGeom>
            <a:ln w="6350">
              <a:solidFill>
                <a:srgbClr val="4D4D4D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" name="组合 32"/>
            <p:cNvGrpSpPr/>
            <p:nvPr/>
          </p:nvGrpSpPr>
          <p:grpSpPr>
            <a:xfrm>
              <a:off x="4935715" y="1780963"/>
              <a:ext cx="822743" cy="354595"/>
              <a:chOff x="6225354" y="2411080"/>
              <a:chExt cx="1096990" cy="472793"/>
            </a:xfrm>
          </p:grpSpPr>
          <p:grpSp>
            <p:nvGrpSpPr>
              <p:cNvPr id="34" name="组合 33"/>
              <p:cNvGrpSpPr/>
              <p:nvPr/>
            </p:nvGrpSpPr>
            <p:grpSpPr>
              <a:xfrm>
                <a:off x="6225354" y="2411080"/>
                <a:ext cx="1096990" cy="472793"/>
                <a:chOff x="2207939" y="2018653"/>
                <a:chExt cx="6978844" cy="1220496"/>
              </a:xfrm>
            </p:grpSpPr>
            <p:sp>
              <p:nvSpPr>
                <p:cNvPr id="36" name="圆角矩形 245"/>
                <p:cNvSpPr/>
                <p:nvPr/>
              </p:nvSpPr>
              <p:spPr>
                <a:xfrm>
                  <a:off x="2207939" y="2018653"/>
                  <a:ext cx="6978844" cy="1220496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2D050"/>
                </a:solidFill>
                <a:ln w="31750">
                  <a:gradFill flip="none" rotWithShape="1">
                    <a:gsLst>
                      <a:gs pos="0">
                        <a:srgbClr val="CDCDCD"/>
                      </a:gs>
                      <a:gs pos="100000">
                        <a:schemeClr val="bg1"/>
                      </a:gs>
                    </a:gsLst>
                    <a:lin ang="2700000" scaled="1"/>
                    <a:tileRect/>
                  </a:gradFill>
                </a:ln>
                <a:effectLst>
                  <a:innerShdw blurRad="127000" dist="63500" dir="13500000">
                    <a:schemeClr val="tx1">
                      <a:lumMod val="65000"/>
                      <a:lumOff val="35000"/>
                      <a:alpha val="49000"/>
                    </a:scheme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FFFFFF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7" name="圆角矩形 246"/>
                <p:cNvSpPr/>
                <p:nvPr/>
              </p:nvSpPr>
              <p:spPr>
                <a:xfrm>
                  <a:off x="2252045" y="2038293"/>
                  <a:ext cx="2901718" cy="115141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 w="50800">
                  <a:noFill/>
                </a:ln>
                <a:effectLst>
                  <a:outerShdw blurRad="50800" dist="12700" dir="2700000" algn="tl" rotWithShape="0">
                    <a:schemeClr val="tx1">
                      <a:lumMod val="65000"/>
                      <a:lumOff val="35000"/>
                      <a:alpha val="60000"/>
                    </a:schemeClr>
                  </a:outerShdw>
                </a:effectLst>
                <a:scene3d>
                  <a:camera prst="orthographicFront"/>
                  <a:lightRig rig="threePt" dir="t"/>
                </a:scene3d>
                <a:sp3d prstMaterial="softEdge">
                  <a:bevelT w="57150" h="12700" prst="angle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zh-CN" altLang="en-US">
                    <a:solidFill>
                      <a:srgbClr val="FFFFFF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35" name="矩形 34"/>
              <p:cNvSpPr/>
              <p:nvPr/>
            </p:nvSpPr>
            <p:spPr>
              <a:xfrm>
                <a:off x="6729715" y="2447878"/>
                <a:ext cx="571097" cy="4315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1500" spc="75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03</a:t>
                </a:r>
                <a:endParaRPr lang="zh-CN" altLang="en-US" sz="15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38" name="TextBox 240"/>
          <p:cNvSpPr txBox="1"/>
          <p:nvPr/>
        </p:nvSpPr>
        <p:spPr>
          <a:xfrm>
            <a:off x="5865725" y="3673533"/>
            <a:ext cx="6654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spc="300" dirty="0" smtClean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endParaRPr lang="zh-CN" altLang="en-US" sz="1600" spc="300" dirty="0" smtClean="0">
              <a:solidFill>
                <a:srgbClr val="29292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4955863" y="4248383"/>
            <a:ext cx="910013" cy="359410"/>
            <a:chOff x="4935715" y="1778260"/>
            <a:chExt cx="910013" cy="360000"/>
          </a:xfrm>
        </p:grpSpPr>
        <p:cxnSp>
          <p:nvCxnSpPr>
            <p:cNvPr id="40" name="直接连接符 39"/>
            <p:cNvCxnSpPr/>
            <p:nvPr/>
          </p:nvCxnSpPr>
          <p:spPr>
            <a:xfrm>
              <a:off x="5845728" y="1778260"/>
              <a:ext cx="0" cy="360000"/>
            </a:xfrm>
            <a:prstGeom prst="line">
              <a:avLst/>
            </a:prstGeom>
            <a:ln w="6350">
              <a:solidFill>
                <a:srgbClr val="4D4D4D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" name="组合 40"/>
            <p:cNvGrpSpPr/>
            <p:nvPr/>
          </p:nvGrpSpPr>
          <p:grpSpPr>
            <a:xfrm>
              <a:off x="4935715" y="1780963"/>
              <a:ext cx="822743" cy="354595"/>
              <a:chOff x="6225354" y="2411080"/>
              <a:chExt cx="1096990" cy="472793"/>
            </a:xfrm>
          </p:grpSpPr>
          <p:grpSp>
            <p:nvGrpSpPr>
              <p:cNvPr id="42" name="组合 41"/>
              <p:cNvGrpSpPr/>
              <p:nvPr/>
            </p:nvGrpSpPr>
            <p:grpSpPr>
              <a:xfrm>
                <a:off x="6225354" y="2411080"/>
                <a:ext cx="1096990" cy="472793"/>
                <a:chOff x="2207939" y="2018653"/>
                <a:chExt cx="6978844" cy="1220496"/>
              </a:xfrm>
            </p:grpSpPr>
            <p:sp>
              <p:nvSpPr>
                <p:cNvPr id="44" name="圆角矩形 245"/>
                <p:cNvSpPr/>
                <p:nvPr/>
              </p:nvSpPr>
              <p:spPr>
                <a:xfrm>
                  <a:off x="2207939" y="2018653"/>
                  <a:ext cx="6978844" cy="1220496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FC000"/>
                </a:solidFill>
                <a:ln w="31750">
                  <a:gradFill flip="none" rotWithShape="1">
                    <a:gsLst>
                      <a:gs pos="0">
                        <a:srgbClr val="CDCDCD"/>
                      </a:gs>
                      <a:gs pos="100000">
                        <a:schemeClr val="bg1"/>
                      </a:gs>
                    </a:gsLst>
                    <a:lin ang="2700000" scaled="1"/>
                    <a:tileRect/>
                  </a:gradFill>
                </a:ln>
                <a:effectLst>
                  <a:innerShdw blurRad="127000" dist="63500" dir="13500000">
                    <a:schemeClr val="tx1">
                      <a:lumMod val="65000"/>
                      <a:lumOff val="35000"/>
                      <a:alpha val="49000"/>
                    </a:scheme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FFFFFF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5" name="圆角矩形 246"/>
                <p:cNvSpPr/>
                <p:nvPr/>
              </p:nvSpPr>
              <p:spPr>
                <a:xfrm>
                  <a:off x="2252045" y="2038293"/>
                  <a:ext cx="2901718" cy="115141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 w="50800">
                  <a:noFill/>
                </a:ln>
                <a:effectLst>
                  <a:outerShdw blurRad="50800" dist="12700" dir="2700000" algn="tl" rotWithShape="0">
                    <a:schemeClr val="tx1">
                      <a:lumMod val="65000"/>
                      <a:lumOff val="35000"/>
                      <a:alpha val="60000"/>
                    </a:schemeClr>
                  </a:outerShdw>
                </a:effectLst>
                <a:scene3d>
                  <a:camera prst="orthographicFront"/>
                  <a:lightRig rig="threePt" dir="t"/>
                </a:scene3d>
                <a:sp3d prstMaterial="softEdge">
                  <a:bevelT w="57150" h="12700" prst="angle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zh-CN" altLang="en-US">
                    <a:solidFill>
                      <a:srgbClr val="FFFFFF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43" name="矩形 42"/>
              <p:cNvSpPr/>
              <p:nvPr/>
            </p:nvSpPr>
            <p:spPr>
              <a:xfrm>
                <a:off x="6729715" y="2447878"/>
                <a:ext cx="571097" cy="4315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1500" spc="75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04</a:t>
                </a:r>
                <a:endParaRPr lang="zh-CN" altLang="en-US" sz="15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46" name="TextBox 240"/>
          <p:cNvSpPr txBox="1"/>
          <p:nvPr/>
        </p:nvSpPr>
        <p:spPr>
          <a:xfrm>
            <a:off x="5874754" y="4258516"/>
            <a:ext cx="6654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spc="300" dirty="0" smtClean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zh-CN" altLang="en-US" sz="1600" spc="300" dirty="0" smtClean="0">
              <a:solidFill>
                <a:srgbClr val="29292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TABLE_BEAUTIFY" val="smartTable{7cf0a96e-8d67-4f60-a7dd-5ffa420c02ba}"/>
</p:tagLst>
</file>

<file path=ppt/tags/tag2.xml><?xml version="1.0" encoding="utf-8"?>
<p:tagLst xmlns:p="http://schemas.openxmlformats.org/presentationml/2006/main">
  <p:tag name="KSO_WM_UNIT_TABLE_BEAUTIFY" val="smartTable{fa23bb96-c1ba-492b-8a89-fad870c4594d}"/>
</p:tagLst>
</file>

<file path=ppt/tags/tag3.xml><?xml version="1.0" encoding="utf-8"?>
<p:tagLst xmlns:p="http://schemas.openxmlformats.org/presentationml/2006/main">
  <p:tag name="KSO_WM_UNIT_TABLE_BEAUTIFY" val="smartTable{fa23bb96-c1ba-492b-8a89-fad870c4594d}"/>
</p:tagLst>
</file>

<file path=ppt/tags/tag4.xml><?xml version="1.0" encoding="utf-8"?>
<p:tagLst xmlns:p="http://schemas.openxmlformats.org/presentationml/2006/main">
  <p:tag name="KSO_WM_UNIT_TABLE_BEAUTIFY" val="smartTable{fa23bb96-c1ba-492b-8a89-fad870c4594d}"/>
</p:tagLst>
</file>

<file path=ppt/tags/tag5.xml><?xml version="1.0" encoding="utf-8"?>
<p:tagLst xmlns:p="http://schemas.openxmlformats.org/presentationml/2006/main">
  <p:tag name="KSO_WM_UNIT_TABLE_BEAUTIFY" val="smartTable{fa23bb96-c1ba-492b-8a89-fad870c4594d}"/>
</p:tagLst>
</file>

<file path=ppt/tags/tag6.xml><?xml version="1.0" encoding="utf-8"?>
<p:tagLst xmlns:p="http://schemas.openxmlformats.org/presentationml/2006/main">
  <p:tag name="KSO_WM_UNIT_TABLE_BEAUTIFY" val="smartTable{7fb9f80b-f403-4d3d-9e7e-1e9790748222}"/>
</p:tagLst>
</file>

<file path=ppt/tags/tag7.xml><?xml version="1.0" encoding="utf-8"?>
<p:tagLst xmlns:p="http://schemas.openxmlformats.org/presentationml/2006/main">
  <p:tag name="KSO_WM_UNIT_TABLE_BEAUTIFY" val="smartTable{fcf5248f-a948-4a21-840b-8a97054e040e}"/>
</p:tagLst>
</file>

<file path=ppt/theme/theme1.xml><?xml version="1.0" encoding="utf-8"?>
<a:theme xmlns:a="http://schemas.openxmlformats.org/drawingml/2006/main" name="2_移动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移动1">
      <a:majorFont>
        <a:latin typeface="华文细黑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</a:spPr>
      <a:bodyPr wrap="square" rtlCol="0" anchor="ctr">
        <a:noAutofit/>
      </a:bodyPr>
      <a:lstStyle>
        <a:defPPr algn="ctr">
          <a:lnSpc>
            <a:spcPct val="130000"/>
          </a:lnSpc>
          <a:buClr>
            <a:srgbClr val="0000FF"/>
          </a:buClr>
          <a:buFont typeface="Wingdings" panose="05000000000000000000" pitchFamily="2" charset="2"/>
          <a:buChar char="p"/>
          <a:defRPr sz="1400" b="0" dirty="0" smtClean="0">
            <a:solidFill>
              <a:srgbClr val="000000"/>
            </a:solidFill>
            <a:latin typeface="楷体_GB2312" pitchFamily="49" charset="-122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prstShdw prst="shdw17" dist="17961" dir="2700000">
            <a:schemeClr val="tx1">
              <a:gamma/>
              <a:shade val="60000"/>
              <a:invGamma/>
            </a:schemeClr>
          </a:prst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黑体" panose="02010609060101010101" pitchFamily="2" charset="-122"/>
          </a:defRPr>
        </a:defPPr>
      </a:lstStyle>
    </a:lnDef>
  </a:objectDefaults>
  <a:extraClrSchemeLst>
    <a:extraClrScheme>
      <a:clrScheme name="移动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移动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移动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移动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移动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移动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移动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5334</Words>
  <Application>WPS 演示</Application>
  <PresentationFormat>全屏显示(4:3)</PresentationFormat>
  <Paragraphs>803</Paragraphs>
  <Slides>43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56" baseType="lpstr">
      <vt:lpstr>Arial</vt:lpstr>
      <vt:lpstr>宋体</vt:lpstr>
      <vt:lpstr>Wingdings</vt:lpstr>
      <vt:lpstr>楷体_GB2312</vt:lpstr>
      <vt:lpstr>Times New Roman</vt:lpstr>
      <vt:lpstr>黑体</vt:lpstr>
      <vt:lpstr>微软雅黑</vt:lpstr>
      <vt:lpstr>华文细黑</vt:lpstr>
      <vt:lpstr>Calibri</vt:lpstr>
      <vt:lpstr>Verdana</vt:lpstr>
      <vt:lpstr>Arial Unicode MS</vt:lpstr>
      <vt:lpstr>新宋体</vt:lpstr>
      <vt:lpstr>2_移动1</vt:lpstr>
      <vt:lpstr>PowerPoint 演示文稿</vt:lpstr>
      <vt:lpstr>内容提纲</vt:lpstr>
      <vt:lpstr>简介</vt:lpstr>
      <vt:lpstr>简介</vt:lpstr>
      <vt:lpstr>简介</vt:lpstr>
      <vt:lpstr>简介</vt:lpstr>
      <vt:lpstr>简介</vt:lpstr>
      <vt:lpstr>简介</vt:lpstr>
      <vt:lpstr>内容提纲</vt:lpstr>
      <vt:lpstr>基本使用/步骤</vt:lpstr>
      <vt:lpstr>基本使用/结果</vt:lpstr>
      <vt:lpstr>基本使用/配置详解</vt:lpstr>
      <vt:lpstr>基本使用/更多</vt:lpstr>
      <vt:lpstr>内容提纲</vt:lpstr>
      <vt:lpstr>案例/测试环境</vt:lpstr>
      <vt:lpstr>案例/测试环境</vt:lpstr>
      <vt:lpstr>案例/测试环境</vt:lpstr>
      <vt:lpstr>案例/测试环境</vt:lpstr>
      <vt:lpstr>案例/测试环境</vt:lpstr>
      <vt:lpstr>案例/测试方案</vt:lpstr>
      <vt:lpstr>案例/前期准备</vt:lpstr>
      <vt:lpstr>案例/前期准备</vt:lpstr>
      <vt:lpstr>案例/场景/单条查询</vt:lpstr>
      <vt:lpstr>案例/场景/单条查询</vt:lpstr>
      <vt:lpstr>案例/场景/单条查询</vt:lpstr>
      <vt:lpstr>案例/场景/单条查询</vt:lpstr>
      <vt:lpstr>案例/场景/单条查询</vt:lpstr>
      <vt:lpstr>案例/场景/单条查询</vt:lpstr>
      <vt:lpstr>案例/场景/单条查询</vt:lpstr>
      <vt:lpstr>案例/场景/单条查询</vt:lpstr>
      <vt:lpstr>案例/场景/单条查询</vt:lpstr>
      <vt:lpstr>案例/场景/不同预分区下的性能对比</vt:lpstr>
      <vt:lpstr>案例/场景/不同预分区下的性能对比</vt:lpstr>
      <vt:lpstr>案例/场景/不同预分区下的性能对比</vt:lpstr>
      <vt:lpstr>案例/场景/不同预分区下的性能对比</vt:lpstr>
      <vt:lpstr>案例/场景/不同预分区下的性能对比</vt:lpstr>
      <vt:lpstr>案例/场景/不同预分区下的性能对比</vt:lpstr>
      <vt:lpstr>案例/场景/不同预分区下的性能对比</vt:lpstr>
      <vt:lpstr>案例/场景/不同预分区下的性能对比</vt:lpstr>
      <vt:lpstr>案例/场景/不同预分区下的性能对比</vt:lpstr>
      <vt:lpstr>内容提纲</vt:lpstr>
      <vt:lpstr>总结</vt:lpstr>
      <vt:lpstr>PowerPoint 演示文稿</vt:lpstr>
    </vt:vector>
  </TitlesOfParts>
  <Company>GMCC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曾长江</dc:creator>
  <cp:lastModifiedBy>yangmanman</cp:lastModifiedBy>
  <cp:revision>4496</cp:revision>
  <dcterms:created xsi:type="dcterms:W3CDTF">2012-01-15T06:49:00Z</dcterms:created>
  <dcterms:modified xsi:type="dcterms:W3CDTF">2021-04-06T12:15:19Z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2052-11.3.0.9228</vt:lpwstr>
  </property>
  <property fmtid="{D5CDD505-2E9C-101B-9397-08002B2CF9AE}" pid="3" name="ICV">
    <vt:lpwstr>7EE8B4155576480FB5031D226BA3F4CE</vt:lpwstr>
  </property>
</Properties>
</file>