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4135" r:id="rId3"/>
    <p:sldId id="4439" r:id="rId4"/>
    <p:sldId id="4393" r:id="rId5"/>
    <p:sldId id="4407" r:id="rId6"/>
    <p:sldId id="4408" r:id="rId7"/>
    <p:sldId id="4473" r:id="rId8"/>
    <p:sldId id="4409" r:id="rId9"/>
    <p:sldId id="4491" r:id="rId10"/>
    <p:sldId id="4428" r:id="rId11"/>
    <p:sldId id="4438" r:id="rId12"/>
    <p:sldId id="4472" r:id="rId13"/>
    <p:sldId id="4430" r:id="rId14"/>
    <p:sldId id="4410" r:id="rId15"/>
    <p:sldId id="4474" r:id="rId16"/>
    <p:sldId id="4413" r:id="rId17"/>
    <p:sldId id="4429" r:id="rId18"/>
    <p:sldId id="4431" r:id="rId19"/>
    <p:sldId id="4432" r:id="rId20"/>
    <p:sldId id="4433" r:id="rId21"/>
    <p:sldId id="4434" r:id="rId22"/>
    <p:sldId id="4435" r:id="rId23"/>
    <p:sldId id="4471" r:id="rId24"/>
    <p:sldId id="4437" r:id="rId25"/>
    <p:sldId id="421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595959"/>
    <a:srgbClr val="6DB29C"/>
    <a:srgbClr val="2D98C5"/>
    <a:srgbClr val="D9D9D9"/>
    <a:srgbClr val="ED7D31"/>
    <a:srgbClr val="5B9BD5"/>
    <a:srgbClr val="1AA3AA"/>
    <a:srgbClr val="3498DB"/>
    <a:srgbClr val="69A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4" autoAdjust="0"/>
    <p:restoredTop sz="96441" autoAdjust="0"/>
  </p:normalViewPr>
  <p:slideViewPr>
    <p:cSldViewPr snapToGrid="0">
      <p:cViewPr varScale="1">
        <p:scale>
          <a:sx n="97" d="100"/>
          <a:sy n="97" d="100"/>
        </p:scale>
        <p:origin x="42" y="363"/>
      </p:cViewPr>
      <p:guideLst>
        <p:guide orient="horz" pos="217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0B060-27BC-4750-A0D6-164817DB4F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623EB-5A09-43EE-BF3B-099736182A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3130" indent="0" algn="ctr">
              <a:buNone/>
              <a:defRPr sz="1865"/>
            </a:lvl3pPr>
            <a:lvl4pPr marL="1370330" indent="0" algn="ctr">
              <a:buNone/>
              <a:defRPr sz="1600"/>
            </a:lvl4pPr>
            <a:lvl5pPr marL="1826895" indent="0" algn="ctr">
              <a:buNone/>
              <a:defRPr sz="1600"/>
            </a:lvl5pPr>
            <a:lvl6pPr marL="2283460" indent="0" algn="ctr">
              <a:buNone/>
              <a:defRPr sz="1600"/>
            </a:lvl6pPr>
            <a:lvl7pPr marL="2740025" indent="0" algn="ctr">
              <a:buNone/>
              <a:defRPr sz="1600"/>
            </a:lvl7pPr>
            <a:lvl8pPr marL="3197225" indent="0" algn="ctr">
              <a:buNone/>
              <a:defRPr sz="1600"/>
            </a:lvl8pPr>
            <a:lvl9pPr marL="365379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5B8A-D24B-4DD6-ABFC-615029E287F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CE37-9AC4-4CDB-A0FE-8D6E6BC612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5B8A-D24B-4DD6-ABFC-615029E287F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CE37-9AC4-4CDB-A0FE-8D6E6BC612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587" y="626805"/>
            <a:ext cx="12190413" cy="48860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573"/>
            <a:ext cx="12192000" cy="594000"/>
          </a:xfrm>
          <a:prstGeom prst="rect">
            <a:avLst/>
          </a:prstGeom>
          <a:gradFill>
            <a:gsLst>
              <a:gs pos="41000">
                <a:srgbClr val="0089F0"/>
              </a:gs>
              <a:gs pos="0">
                <a:srgbClr val="0089F0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 w="25400" cap="flat" cmpd="sng" algn="ctr">
            <a:noFill/>
            <a:prstDash val="solid"/>
          </a:ln>
          <a:effectLst/>
        </p:spPr>
        <p:txBody>
          <a:bodyPr lIns="121917" tIns="60959" rIns="121917" bIns="60959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588844" y="285728"/>
            <a:ext cx="2603157" cy="524995"/>
          </a:xfrm>
          <a:custGeom>
            <a:avLst/>
            <a:gdLst>
              <a:gd name="T0" fmla="*/ 4660 w 5290"/>
              <a:gd name="T1" fmla="*/ 674 h 1814"/>
              <a:gd name="T2" fmla="*/ 4622 w 5290"/>
              <a:gd name="T3" fmla="*/ 674 h 1814"/>
              <a:gd name="T4" fmla="*/ 4092 w 5290"/>
              <a:gd name="T5" fmla="*/ 1060 h 1814"/>
              <a:gd name="T6" fmla="*/ 3926 w 5290"/>
              <a:gd name="T7" fmla="*/ 1600 h 1814"/>
              <a:gd name="T8" fmla="*/ 3648 w 5290"/>
              <a:gd name="T9" fmla="*/ 0 h 1814"/>
              <a:gd name="T10" fmla="*/ 3470 w 5290"/>
              <a:gd name="T11" fmla="*/ 1082 h 1814"/>
              <a:gd name="T12" fmla="*/ 3244 w 5290"/>
              <a:gd name="T13" fmla="*/ 920 h 1814"/>
              <a:gd name="T14" fmla="*/ 3208 w 5290"/>
              <a:gd name="T15" fmla="*/ 918 h 1814"/>
              <a:gd name="T16" fmla="*/ 2830 w 5290"/>
              <a:gd name="T17" fmla="*/ 1070 h 1814"/>
              <a:gd name="T18" fmla="*/ 3098 w 5290"/>
              <a:gd name="T19" fmla="*/ 1116 h 1814"/>
              <a:gd name="T20" fmla="*/ 3222 w 5290"/>
              <a:gd name="T21" fmla="*/ 972 h 1814"/>
              <a:gd name="T22" fmla="*/ 3322 w 5290"/>
              <a:gd name="T23" fmla="*/ 1128 h 1814"/>
              <a:gd name="T24" fmla="*/ 3512 w 5290"/>
              <a:gd name="T25" fmla="*/ 1108 h 1814"/>
              <a:gd name="T26" fmla="*/ 3896 w 5290"/>
              <a:gd name="T27" fmla="*/ 1700 h 1814"/>
              <a:gd name="T28" fmla="*/ 3942 w 5290"/>
              <a:gd name="T29" fmla="*/ 1702 h 1814"/>
              <a:gd name="T30" fmla="*/ 4396 w 5290"/>
              <a:gd name="T31" fmla="*/ 1104 h 1814"/>
              <a:gd name="T32" fmla="*/ 4640 w 5290"/>
              <a:gd name="T33" fmla="*/ 728 h 1814"/>
              <a:gd name="T34" fmla="*/ 4886 w 5290"/>
              <a:gd name="T35" fmla="*/ 1128 h 1814"/>
              <a:gd name="T36" fmla="*/ 5290 w 5290"/>
              <a:gd name="T37" fmla="*/ 1082 h 1814"/>
              <a:gd name="T38" fmla="*/ 1566 w 5290"/>
              <a:gd name="T39" fmla="*/ 922 h 1814"/>
              <a:gd name="T40" fmla="*/ 1530 w 5290"/>
              <a:gd name="T41" fmla="*/ 918 h 1814"/>
              <a:gd name="T42" fmla="*/ 954 w 5290"/>
              <a:gd name="T43" fmla="*/ 1060 h 1814"/>
              <a:gd name="T44" fmla="*/ 916 w 5290"/>
              <a:gd name="T45" fmla="*/ 1198 h 1814"/>
              <a:gd name="T46" fmla="*/ 836 w 5290"/>
              <a:gd name="T47" fmla="*/ 820 h 1814"/>
              <a:gd name="T48" fmla="*/ 706 w 5290"/>
              <a:gd name="T49" fmla="*/ 1090 h 1814"/>
              <a:gd name="T50" fmla="*/ 536 w 5290"/>
              <a:gd name="T51" fmla="*/ 970 h 1814"/>
              <a:gd name="T52" fmla="*/ 500 w 5290"/>
              <a:gd name="T53" fmla="*/ 968 h 1814"/>
              <a:gd name="T54" fmla="*/ 288 w 5290"/>
              <a:gd name="T55" fmla="*/ 1070 h 1814"/>
              <a:gd name="T56" fmla="*/ 226 w 5290"/>
              <a:gd name="T57" fmla="*/ 1220 h 1814"/>
              <a:gd name="T58" fmla="*/ 176 w 5290"/>
              <a:gd name="T59" fmla="*/ 1064 h 1814"/>
              <a:gd name="T60" fmla="*/ 0 w 5290"/>
              <a:gd name="T61" fmla="*/ 1108 h 1814"/>
              <a:gd name="T62" fmla="*/ 202 w 5290"/>
              <a:gd name="T63" fmla="*/ 1292 h 1814"/>
              <a:gd name="T64" fmla="*/ 244 w 5290"/>
              <a:gd name="T65" fmla="*/ 1294 h 1814"/>
              <a:gd name="T66" fmla="*/ 432 w 5290"/>
              <a:gd name="T67" fmla="*/ 1116 h 1814"/>
              <a:gd name="T68" fmla="*/ 514 w 5290"/>
              <a:gd name="T69" fmla="*/ 1020 h 1814"/>
              <a:gd name="T70" fmla="*/ 578 w 5290"/>
              <a:gd name="T71" fmla="*/ 1126 h 1814"/>
              <a:gd name="T72" fmla="*/ 718 w 5290"/>
              <a:gd name="T73" fmla="*/ 1136 h 1814"/>
              <a:gd name="T74" fmla="*/ 740 w 5290"/>
              <a:gd name="T75" fmla="*/ 1124 h 1814"/>
              <a:gd name="T76" fmla="*/ 890 w 5290"/>
              <a:gd name="T77" fmla="*/ 1298 h 1814"/>
              <a:gd name="T78" fmla="*/ 934 w 5290"/>
              <a:gd name="T79" fmla="*/ 1300 h 1814"/>
              <a:gd name="T80" fmla="*/ 1412 w 5290"/>
              <a:gd name="T81" fmla="*/ 1104 h 1814"/>
              <a:gd name="T82" fmla="*/ 1542 w 5290"/>
              <a:gd name="T83" fmla="*/ 970 h 1814"/>
              <a:gd name="T84" fmla="*/ 1636 w 5290"/>
              <a:gd name="T85" fmla="*/ 1128 h 1814"/>
              <a:gd name="T86" fmla="*/ 1954 w 5290"/>
              <a:gd name="T87" fmla="*/ 1082 h 1814"/>
              <a:gd name="T88" fmla="*/ 1566 w 5290"/>
              <a:gd name="T89" fmla="*/ 922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90" h="1814">
                <a:moveTo>
                  <a:pt x="4912" y="1082"/>
                </a:moveTo>
                <a:lnTo>
                  <a:pt x="4660" y="674"/>
                </a:lnTo>
                <a:lnTo>
                  <a:pt x="4642" y="644"/>
                </a:lnTo>
                <a:lnTo>
                  <a:pt x="4622" y="674"/>
                </a:lnTo>
                <a:lnTo>
                  <a:pt x="4372" y="1060"/>
                </a:lnTo>
                <a:lnTo>
                  <a:pt x="4092" y="1060"/>
                </a:lnTo>
                <a:lnTo>
                  <a:pt x="4086" y="1074"/>
                </a:lnTo>
                <a:lnTo>
                  <a:pt x="3926" y="1600"/>
                </a:lnTo>
                <a:lnTo>
                  <a:pt x="3672" y="122"/>
                </a:lnTo>
                <a:lnTo>
                  <a:pt x="3648" y="0"/>
                </a:lnTo>
                <a:lnTo>
                  <a:pt x="3628" y="122"/>
                </a:lnTo>
                <a:lnTo>
                  <a:pt x="3470" y="1082"/>
                </a:lnTo>
                <a:lnTo>
                  <a:pt x="3346" y="1082"/>
                </a:lnTo>
                <a:lnTo>
                  <a:pt x="3244" y="920"/>
                </a:lnTo>
                <a:lnTo>
                  <a:pt x="3228" y="896"/>
                </a:lnTo>
                <a:lnTo>
                  <a:pt x="3208" y="918"/>
                </a:lnTo>
                <a:lnTo>
                  <a:pt x="3078" y="1070"/>
                </a:lnTo>
                <a:lnTo>
                  <a:pt x="2830" y="1070"/>
                </a:lnTo>
                <a:lnTo>
                  <a:pt x="2830" y="1116"/>
                </a:lnTo>
                <a:lnTo>
                  <a:pt x="3098" y="1116"/>
                </a:lnTo>
                <a:lnTo>
                  <a:pt x="3104" y="1108"/>
                </a:lnTo>
                <a:lnTo>
                  <a:pt x="3222" y="972"/>
                </a:lnTo>
                <a:lnTo>
                  <a:pt x="3314" y="1118"/>
                </a:lnTo>
                <a:lnTo>
                  <a:pt x="3322" y="1128"/>
                </a:lnTo>
                <a:lnTo>
                  <a:pt x="3508" y="1128"/>
                </a:lnTo>
                <a:lnTo>
                  <a:pt x="3512" y="1108"/>
                </a:lnTo>
                <a:lnTo>
                  <a:pt x="3650" y="268"/>
                </a:lnTo>
                <a:lnTo>
                  <a:pt x="3896" y="1700"/>
                </a:lnTo>
                <a:lnTo>
                  <a:pt x="3910" y="1814"/>
                </a:lnTo>
                <a:lnTo>
                  <a:pt x="3942" y="1702"/>
                </a:lnTo>
                <a:lnTo>
                  <a:pt x="4124" y="1104"/>
                </a:lnTo>
                <a:lnTo>
                  <a:pt x="4396" y="1104"/>
                </a:lnTo>
                <a:lnTo>
                  <a:pt x="4402" y="1094"/>
                </a:lnTo>
                <a:lnTo>
                  <a:pt x="4640" y="728"/>
                </a:lnTo>
                <a:lnTo>
                  <a:pt x="4880" y="1116"/>
                </a:lnTo>
                <a:lnTo>
                  <a:pt x="4886" y="1128"/>
                </a:lnTo>
                <a:lnTo>
                  <a:pt x="5290" y="1128"/>
                </a:lnTo>
                <a:lnTo>
                  <a:pt x="5290" y="1082"/>
                </a:lnTo>
                <a:lnTo>
                  <a:pt x="4912" y="1082"/>
                </a:lnTo>
                <a:close/>
                <a:moveTo>
                  <a:pt x="1566" y="922"/>
                </a:moveTo>
                <a:lnTo>
                  <a:pt x="1552" y="896"/>
                </a:lnTo>
                <a:lnTo>
                  <a:pt x="1530" y="918"/>
                </a:lnTo>
                <a:lnTo>
                  <a:pt x="1394" y="1060"/>
                </a:lnTo>
                <a:lnTo>
                  <a:pt x="954" y="1060"/>
                </a:lnTo>
                <a:lnTo>
                  <a:pt x="950" y="1076"/>
                </a:lnTo>
                <a:lnTo>
                  <a:pt x="916" y="1198"/>
                </a:lnTo>
                <a:lnTo>
                  <a:pt x="850" y="886"/>
                </a:lnTo>
                <a:lnTo>
                  <a:pt x="836" y="820"/>
                </a:lnTo>
                <a:lnTo>
                  <a:pt x="806" y="880"/>
                </a:lnTo>
                <a:lnTo>
                  <a:pt x="706" y="1090"/>
                </a:lnTo>
                <a:lnTo>
                  <a:pt x="606" y="1084"/>
                </a:lnTo>
                <a:lnTo>
                  <a:pt x="536" y="970"/>
                </a:lnTo>
                <a:lnTo>
                  <a:pt x="520" y="944"/>
                </a:lnTo>
                <a:lnTo>
                  <a:pt x="500" y="968"/>
                </a:lnTo>
                <a:lnTo>
                  <a:pt x="410" y="1070"/>
                </a:lnTo>
                <a:lnTo>
                  <a:pt x="288" y="1070"/>
                </a:lnTo>
                <a:lnTo>
                  <a:pt x="284" y="1084"/>
                </a:lnTo>
                <a:lnTo>
                  <a:pt x="226" y="1220"/>
                </a:lnTo>
                <a:lnTo>
                  <a:pt x="182" y="1078"/>
                </a:lnTo>
                <a:lnTo>
                  <a:pt x="176" y="1064"/>
                </a:lnTo>
                <a:lnTo>
                  <a:pt x="0" y="1064"/>
                </a:lnTo>
                <a:lnTo>
                  <a:pt x="0" y="1108"/>
                </a:lnTo>
                <a:lnTo>
                  <a:pt x="144" y="1108"/>
                </a:lnTo>
                <a:lnTo>
                  <a:pt x="202" y="1292"/>
                </a:lnTo>
                <a:lnTo>
                  <a:pt x="222" y="1352"/>
                </a:lnTo>
                <a:lnTo>
                  <a:pt x="244" y="1294"/>
                </a:lnTo>
                <a:lnTo>
                  <a:pt x="320" y="1116"/>
                </a:lnTo>
                <a:lnTo>
                  <a:pt x="432" y="1116"/>
                </a:lnTo>
                <a:lnTo>
                  <a:pt x="438" y="1108"/>
                </a:lnTo>
                <a:lnTo>
                  <a:pt x="514" y="1020"/>
                </a:lnTo>
                <a:lnTo>
                  <a:pt x="572" y="1116"/>
                </a:lnTo>
                <a:lnTo>
                  <a:pt x="578" y="1126"/>
                </a:lnTo>
                <a:lnTo>
                  <a:pt x="590" y="1128"/>
                </a:lnTo>
                <a:lnTo>
                  <a:pt x="718" y="1136"/>
                </a:lnTo>
                <a:lnTo>
                  <a:pt x="734" y="1138"/>
                </a:lnTo>
                <a:lnTo>
                  <a:pt x="740" y="1124"/>
                </a:lnTo>
                <a:lnTo>
                  <a:pt x="818" y="960"/>
                </a:lnTo>
                <a:lnTo>
                  <a:pt x="890" y="1298"/>
                </a:lnTo>
                <a:lnTo>
                  <a:pt x="906" y="1382"/>
                </a:lnTo>
                <a:lnTo>
                  <a:pt x="934" y="1300"/>
                </a:lnTo>
                <a:lnTo>
                  <a:pt x="988" y="1104"/>
                </a:lnTo>
                <a:lnTo>
                  <a:pt x="1412" y="1104"/>
                </a:lnTo>
                <a:lnTo>
                  <a:pt x="1420" y="1098"/>
                </a:lnTo>
                <a:lnTo>
                  <a:pt x="1542" y="970"/>
                </a:lnTo>
                <a:lnTo>
                  <a:pt x="1628" y="1116"/>
                </a:lnTo>
                <a:lnTo>
                  <a:pt x="1636" y="1128"/>
                </a:lnTo>
                <a:lnTo>
                  <a:pt x="1954" y="1128"/>
                </a:lnTo>
                <a:lnTo>
                  <a:pt x="1954" y="1082"/>
                </a:lnTo>
                <a:lnTo>
                  <a:pt x="1662" y="1082"/>
                </a:lnTo>
                <a:lnTo>
                  <a:pt x="1566" y="922"/>
                </a:lnTo>
                <a:close/>
              </a:path>
            </a:pathLst>
          </a:custGeom>
          <a:gradFill>
            <a:gsLst>
              <a:gs pos="0">
                <a:srgbClr val="94C123"/>
              </a:gs>
              <a:gs pos="100000">
                <a:srgbClr val="0087CF"/>
              </a:gs>
            </a:gsLst>
            <a:lin ang="0" scaled="1"/>
          </a:gradFill>
          <a:ln>
            <a:noFill/>
          </a:ln>
        </p:spPr>
        <p:txBody>
          <a:bodyPr vert="horz" wrap="square" lIns="91351" tIns="45704" rIns="91351" bIns="45704" numCol="1" anchor="t" anchorCtr="0" compatLnSpc="1"/>
          <a:lstStyle/>
          <a:p>
            <a:pPr defTabSz="913130"/>
            <a:endParaRPr lang="zh-CN" altLang="en-US" sz="1865">
              <a:solidFill>
                <a:prstClr val="black"/>
              </a:solidFill>
            </a:endParaRPr>
          </a:p>
        </p:txBody>
      </p:sp>
      <p:sp>
        <p:nvSpPr>
          <p:cNvPr id="10" name="任意多边形 19"/>
          <p:cNvSpPr/>
          <p:nvPr userDrawn="1"/>
        </p:nvSpPr>
        <p:spPr bwMode="auto">
          <a:xfrm>
            <a:off x="10540354" y="412108"/>
            <a:ext cx="512423" cy="232009"/>
          </a:xfrm>
          <a:custGeom>
            <a:avLst/>
            <a:gdLst>
              <a:gd name="connsiteX0" fmla="*/ 488950 w 1746250"/>
              <a:gd name="connsiteY0" fmla="*/ 698500 h 828675"/>
              <a:gd name="connsiteX1" fmla="*/ 596900 w 1746250"/>
              <a:gd name="connsiteY1" fmla="*/ 698500 h 828675"/>
              <a:gd name="connsiteX2" fmla="*/ 596900 w 1746250"/>
              <a:gd name="connsiteY2" fmla="*/ 793750 h 828675"/>
              <a:gd name="connsiteX3" fmla="*/ 488950 w 1746250"/>
              <a:gd name="connsiteY3" fmla="*/ 793750 h 828675"/>
              <a:gd name="connsiteX4" fmla="*/ 774700 w 1746250"/>
              <a:gd name="connsiteY4" fmla="*/ 565150 h 828675"/>
              <a:gd name="connsiteX5" fmla="*/ 882650 w 1746250"/>
              <a:gd name="connsiteY5" fmla="*/ 565150 h 828675"/>
              <a:gd name="connsiteX6" fmla="*/ 882650 w 1746250"/>
              <a:gd name="connsiteY6" fmla="*/ 822325 h 828675"/>
              <a:gd name="connsiteX7" fmla="*/ 774700 w 1746250"/>
              <a:gd name="connsiteY7" fmla="*/ 822325 h 828675"/>
              <a:gd name="connsiteX8" fmla="*/ 1063625 w 1746250"/>
              <a:gd name="connsiteY8" fmla="*/ 381000 h 828675"/>
              <a:gd name="connsiteX9" fmla="*/ 1171575 w 1746250"/>
              <a:gd name="connsiteY9" fmla="*/ 381000 h 828675"/>
              <a:gd name="connsiteX10" fmla="*/ 1171575 w 1746250"/>
              <a:gd name="connsiteY10" fmla="*/ 822325 h 828675"/>
              <a:gd name="connsiteX11" fmla="*/ 1063625 w 1746250"/>
              <a:gd name="connsiteY11" fmla="*/ 822325 h 828675"/>
              <a:gd name="connsiteX12" fmla="*/ 1352550 w 1746250"/>
              <a:gd name="connsiteY12" fmla="*/ 225425 h 828675"/>
              <a:gd name="connsiteX13" fmla="*/ 1460500 w 1746250"/>
              <a:gd name="connsiteY13" fmla="*/ 225425 h 828675"/>
              <a:gd name="connsiteX14" fmla="*/ 1460500 w 1746250"/>
              <a:gd name="connsiteY14" fmla="*/ 822325 h 828675"/>
              <a:gd name="connsiteX15" fmla="*/ 1352550 w 1746250"/>
              <a:gd name="connsiteY15" fmla="*/ 822325 h 828675"/>
              <a:gd name="connsiteX16" fmla="*/ 352425 w 1746250"/>
              <a:gd name="connsiteY16" fmla="*/ 117475 h 828675"/>
              <a:gd name="connsiteX17" fmla="*/ 352425 w 1746250"/>
              <a:gd name="connsiteY17" fmla="*/ 388205 h 828675"/>
              <a:gd name="connsiteX18" fmla="*/ 570125 w 1746250"/>
              <a:gd name="connsiteY18" fmla="*/ 117475 h 828675"/>
              <a:gd name="connsiteX19" fmla="*/ 68050 w 1746250"/>
              <a:gd name="connsiteY19" fmla="*/ 117475 h 828675"/>
              <a:gd name="connsiteX20" fmla="*/ 288925 w 1746250"/>
              <a:gd name="connsiteY20" fmla="*/ 392153 h 828675"/>
              <a:gd name="connsiteX21" fmla="*/ 288925 w 1746250"/>
              <a:gd name="connsiteY21" fmla="*/ 117475 h 828675"/>
              <a:gd name="connsiteX22" fmla="*/ 0 w 1746250"/>
              <a:gd name="connsiteY22" fmla="*/ 50800 h 828675"/>
              <a:gd name="connsiteX23" fmla="*/ 638175 w 1746250"/>
              <a:gd name="connsiteY23" fmla="*/ 50800 h 828675"/>
              <a:gd name="connsiteX24" fmla="*/ 638175 w 1746250"/>
              <a:gd name="connsiteY24" fmla="*/ 92075 h 828675"/>
              <a:gd name="connsiteX25" fmla="*/ 638175 w 1746250"/>
              <a:gd name="connsiteY25" fmla="*/ 117475 h 828675"/>
              <a:gd name="connsiteX26" fmla="*/ 352425 w 1746250"/>
              <a:gd name="connsiteY26" fmla="*/ 476967 h 828675"/>
              <a:gd name="connsiteX27" fmla="*/ 352425 w 1746250"/>
              <a:gd name="connsiteY27" fmla="*/ 828675 h 828675"/>
              <a:gd name="connsiteX28" fmla="*/ 288925 w 1746250"/>
              <a:gd name="connsiteY28" fmla="*/ 828675 h 828675"/>
              <a:gd name="connsiteX29" fmla="*/ 288925 w 1746250"/>
              <a:gd name="connsiteY29" fmla="*/ 480961 h 828675"/>
              <a:gd name="connsiteX30" fmla="*/ 0 w 1746250"/>
              <a:gd name="connsiteY30" fmla="*/ 117475 h 828675"/>
              <a:gd name="connsiteX31" fmla="*/ 0 w 1746250"/>
              <a:gd name="connsiteY31" fmla="*/ 92075 h 828675"/>
              <a:gd name="connsiteX32" fmla="*/ 1638300 w 1746250"/>
              <a:gd name="connsiteY32" fmla="*/ 0 h 828675"/>
              <a:gd name="connsiteX33" fmla="*/ 1746250 w 1746250"/>
              <a:gd name="connsiteY33" fmla="*/ 0 h 828675"/>
              <a:gd name="connsiteX34" fmla="*/ 1746250 w 1746250"/>
              <a:gd name="connsiteY34" fmla="*/ 822325 h 828675"/>
              <a:gd name="connsiteX35" fmla="*/ 1638300 w 1746250"/>
              <a:gd name="connsiteY35" fmla="*/ 82232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46250" h="828675">
                <a:moveTo>
                  <a:pt x="488950" y="698500"/>
                </a:moveTo>
                <a:lnTo>
                  <a:pt x="596900" y="698500"/>
                </a:lnTo>
                <a:lnTo>
                  <a:pt x="596900" y="793750"/>
                </a:lnTo>
                <a:lnTo>
                  <a:pt x="488950" y="793750"/>
                </a:lnTo>
                <a:close/>
                <a:moveTo>
                  <a:pt x="774700" y="565150"/>
                </a:moveTo>
                <a:lnTo>
                  <a:pt x="882650" y="565150"/>
                </a:lnTo>
                <a:lnTo>
                  <a:pt x="882650" y="822325"/>
                </a:lnTo>
                <a:lnTo>
                  <a:pt x="774700" y="822325"/>
                </a:lnTo>
                <a:close/>
                <a:moveTo>
                  <a:pt x="1063625" y="381000"/>
                </a:moveTo>
                <a:lnTo>
                  <a:pt x="1171575" y="381000"/>
                </a:lnTo>
                <a:lnTo>
                  <a:pt x="1171575" y="822325"/>
                </a:lnTo>
                <a:lnTo>
                  <a:pt x="1063625" y="822325"/>
                </a:lnTo>
                <a:close/>
                <a:moveTo>
                  <a:pt x="1352550" y="225425"/>
                </a:moveTo>
                <a:lnTo>
                  <a:pt x="1460500" y="225425"/>
                </a:lnTo>
                <a:lnTo>
                  <a:pt x="1460500" y="822325"/>
                </a:lnTo>
                <a:lnTo>
                  <a:pt x="1352550" y="822325"/>
                </a:lnTo>
                <a:close/>
                <a:moveTo>
                  <a:pt x="352425" y="117475"/>
                </a:moveTo>
                <a:lnTo>
                  <a:pt x="352425" y="388205"/>
                </a:lnTo>
                <a:lnTo>
                  <a:pt x="570125" y="117475"/>
                </a:lnTo>
                <a:close/>
                <a:moveTo>
                  <a:pt x="68050" y="117475"/>
                </a:moveTo>
                <a:lnTo>
                  <a:pt x="288925" y="392153"/>
                </a:lnTo>
                <a:lnTo>
                  <a:pt x="288925" y="117475"/>
                </a:lnTo>
                <a:close/>
                <a:moveTo>
                  <a:pt x="0" y="50800"/>
                </a:moveTo>
                <a:lnTo>
                  <a:pt x="638175" y="50800"/>
                </a:lnTo>
                <a:lnTo>
                  <a:pt x="638175" y="92075"/>
                </a:lnTo>
                <a:lnTo>
                  <a:pt x="638175" y="117475"/>
                </a:lnTo>
                <a:lnTo>
                  <a:pt x="352425" y="476967"/>
                </a:lnTo>
                <a:lnTo>
                  <a:pt x="352425" y="828675"/>
                </a:lnTo>
                <a:lnTo>
                  <a:pt x="288925" y="828675"/>
                </a:lnTo>
                <a:lnTo>
                  <a:pt x="288925" y="480961"/>
                </a:lnTo>
                <a:lnTo>
                  <a:pt x="0" y="117475"/>
                </a:lnTo>
                <a:lnTo>
                  <a:pt x="0" y="92075"/>
                </a:lnTo>
                <a:close/>
                <a:moveTo>
                  <a:pt x="1638300" y="0"/>
                </a:moveTo>
                <a:lnTo>
                  <a:pt x="1746250" y="0"/>
                </a:lnTo>
                <a:lnTo>
                  <a:pt x="1746250" y="822325"/>
                </a:lnTo>
                <a:lnTo>
                  <a:pt x="1638300" y="822325"/>
                </a:lnTo>
                <a:close/>
              </a:path>
            </a:pathLst>
          </a:custGeom>
          <a:gradFill>
            <a:gsLst>
              <a:gs pos="0">
                <a:srgbClr val="94C123"/>
              </a:gs>
              <a:gs pos="100000">
                <a:srgbClr val="0087CF"/>
              </a:gs>
            </a:gsLst>
            <a:lin ang="0" scaled="1"/>
          </a:gradFill>
          <a:ln>
            <a:noFill/>
          </a:ln>
        </p:spPr>
        <p:txBody>
          <a:bodyPr vert="horz" wrap="square" lIns="91351" tIns="45704" rIns="91351" bIns="45704" numCol="1" anchor="t" anchorCtr="0" compatLnSpc="1">
            <a:noAutofit/>
          </a:bodyPr>
          <a:lstStyle/>
          <a:p>
            <a:pPr defTabSz="913130"/>
            <a:endParaRPr lang="zh-CN" altLang="en-US" sz="1865">
              <a:solidFill>
                <a:prstClr val="black"/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610385"/>
            <a:ext cx="10181968" cy="0"/>
          </a:xfrm>
          <a:prstGeom prst="line">
            <a:avLst/>
          </a:prstGeom>
          <a:gradFill>
            <a:gsLst>
              <a:gs pos="0">
                <a:srgbClr val="94C123"/>
              </a:gs>
              <a:gs pos="100000">
                <a:srgbClr val="0087CF"/>
              </a:gs>
            </a:gsLst>
            <a:lin ang="0" scaled="1"/>
          </a:gradFill>
          <a:ln w="19050" cap="flat" cmpd="sng" algn="ctr">
            <a:solidFill>
              <a:srgbClr val="ADCF3C"/>
            </a:solidFill>
            <a:prstDash val="solid"/>
            <a:miter lim="800000"/>
          </a:ln>
          <a:effectLst/>
        </p:spPr>
      </p:cxnSp>
      <p:pic>
        <p:nvPicPr>
          <p:cNvPr id="12" name="Picture 2" descr="D:\MasterCom\MasterCom\公司形象\公司LOGO标准件\logo标准色谱无背景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690" y="6540587"/>
            <a:ext cx="2272174" cy="31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 userDrawn="1"/>
        </p:nvSpPr>
        <p:spPr>
          <a:xfrm>
            <a:off x="558971" y="86560"/>
            <a:ext cx="336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名通智慧网优中台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7500" r="3853" b="7500"/>
          <a:stretch>
            <a:fillRect/>
          </a:stretch>
        </p:blipFill>
        <p:spPr>
          <a:xfrm>
            <a:off x="126970" y="96112"/>
            <a:ext cx="432000" cy="432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573"/>
            <a:ext cx="12192000" cy="594000"/>
          </a:xfrm>
          <a:prstGeom prst="rect">
            <a:avLst/>
          </a:prstGeom>
          <a:gradFill>
            <a:gsLst>
              <a:gs pos="41000">
                <a:srgbClr val="0089F0"/>
              </a:gs>
              <a:gs pos="0">
                <a:srgbClr val="0089F0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 w="25400" cap="flat" cmpd="sng" algn="ctr">
            <a:noFill/>
            <a:prstDash val="solid"/>
          </a:ln>
          <a:effectLst/>
        </p:spPr>
        <p:txBody>
          <a:bodyPr lIns="121917" tIns="60959" rIns="121917" bIns="60959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588844" y="285728"/>
            <a:ext cx="2603157" cy="524995"/>
          </a:xfrm>
          <a:custGeom>
            <a:avLst/>
            <a:gdLst>
              <a:gd name="T0" fmla="*/ 4660 w 5290"/>
              <a:gd name="T1" fmla="*/ 674 h 1814"/>
              <a:gd name="T2" fmla="*/ 4622 w 5290"/>
              <a:gd name="T3" fmla="*/ 674 h 1814"/>
              <a:gd name="T4" fmla="*/ 4092 w 5290"/>
              <a:gd name="T5" fmla="*/ 1060 h 1814"/>
              <a:gd name="T6" fmla="*/ 3926 w 5290"/>
              <a:gd name="T7" fmla="*/ 1600 h 1814"/>
              <a:gd name="T8" fmla="*/ 3648 w 5290"/>
              <a:gd name="T9" fmla="*/ 0 h 1814"/>
              <a:gd name="T10" fmla="*/ 3470 w 5290"/>
              <a:gd name="T11" fmla="*/ 1082 h 1814"/>
              <a:gd name="T12" fmla="*/ 3244 w 5290"/>
              <a:gd name="T13" fmla="*/ 920 h 1814"/>
              <a:gd name="T14" fmla="*/ 3208 w 5290"/>
              <a:gd name="T15" fmla="*/ 918 h 1814"/>
              <a:gd name="T16" fmla="*/ 2830 w 5290"/>
              <a:gd name="T17" fmla="*/ 1070 h 1814"/>
              <a:gd name="T18" fmla="*/ 3098 w 5290"/>
              <a:gd name="T19" fmla="*/ 1116 h 1814"/>
              <a:gd name="T20" fmla="*/ 3222 w 5290"/>
              <a:gd name="T21" fmla="*/ 972 h 1814"/>
              <a:gd name="T22" fmla="*/ 3322 w 5290"/>
              <a:gd name="T23" fmla="*/ 1128 h 1814"/>
              <a:gd name="T24" fmla="*/ 3512 w 5290"/>
              <a:gd name="T25" fmla="*/ 1108 h 1814"/>
              <a:gd name="T26" fmla="*/ 3896 w 5290"/>
              <a:gd name="T27" fmla="*/ 1700 h 1814"/>
              <a:gd name="T28" fmla="*/ 3942 w 5290"/>
              <a:gd name="T29" fmla="*/ 1702 h 1814"/>
              <a:gd name="T30" fmla="*/ 4396 w 5290"/>
              <a:gd name="T31" fmla="*/ 1104 h 1814"/>
              <a:gd name="T32" fmla="*/ 4640 w 5290"/>
              <a:gd name="T33" fmla="*/ 728 h 1814"/>
              <a:gd name="T34" fmla="*/ 4886 w 5290"/>
              <a:gd name="T35" fmla="*/ 1128 h 1814"/>
              <a:gd name="T36" fmla="*/ 5290 w 5290"/>
              <a:gd name="T37" fmla="*/ 1082 h 1814"/>
              <a:gd name="T38" fmla="*/ 1566 w 5290"/>
              <a:gd name="T39" fmla="*/ 922 h 1814"/>
              <a:gd name="T40" fmla="*/ 1530 w 5290"/>
              <a:gd name="T41" fmla="*/ 918 h 1814"/>
              <a:gd name="T42" fmla="*/ 954 w 5290"/>
              <a:gd name="T43" fmla="*/ 1060 h 1814"/>
              <a:gd name="T44" fmla="*/ 916 w 5290"/>
              <a:gd name="T45" fmla="*/ 1198 h 1814"/>
              <a:gd name="T46" fmla="*/ 836 w 5290"/>
              <a:gd name="T47" fmla="*/ 820 h 1814"/>
              <a:gd name="T48" fmla="*/ 706 w 5290"/>
              <a:gd name="T49" fmla="*/ 1090 h 1814"/>
              <a:gd name="T50" fmla="*/ 536 w 5290"/>
              <a:gd name="T51" fmla="*/ 970 h 1814"/>
              <a:gd name="T52" fmla="*/ 500 w 5290"/>
              <a:gd name="T53" fmla="*/ 968 h 1814"/>
              <a:gd name="T54" fmla="*/ 288 w 5290"/>
              <a:gd name="T55" fmla="*/ 1070 h 1814"/>
              <a:gd name="T56" fmla="*/ 226 w 5290"/>
              <a:gd name="T57" fmla="*/ 1220 h 1814"/>
              <a:gd name="T58" fmla="*/ 176 w 5290"/>
              <a:gd name="T59" fmla="*/ 1064 h 1814"/>
              <a:gd name="T60" fmla="*/ 0 w 5290"/>
              <a:gd name="T61" fmla="*/ 1108 h 1814"/>
              <a:gd name="T62" fmla="*/ 202 w 5290"/>
              <a:gd name="T63" fmla="*/ 1292 h 1814"/>
              <a:gd name="T64" fmla="*/ 244 w 5290"/>
              <a:gd name="T65" fmla="*/ 1294 h 1814"/>
              <a:gd name="T66" fmla="*/ 432 w 5290"/>
              <a:gd name="T67" fmla="*/ 1116 h 1814"/>
              <a:gd name="T68" fmla="*/ 514 w 5290"/>
              <a:gd name="T69" fmla="*/ 1020 h 1814"/>
              <a:gd name="T70" fmla="*/ 578 w 5290"/>
              <a:gd name="T71" fmla="*/ 1126 h 1814"/>
              <a:gd name="T72" fmla="*/ 718 w 5290"/>
              <a:gd name="T73" fmla="*/ 1136 h 1814"/>
              <a:gd name="T74" fmla="*/ 740 w 5290"/>
              <a:gd name="T75" fmla="*/ 1124 h 1814"/>
              <a:gd name="T76" fmla="*/ 890 w 5290"/>
              <a:gd name="T77" fmla="*/ 1298 h 1814"/>
              <a:gd name="T78" fmla="*/ 934 w 5290"/>
              <a:gd name="T79" fmla="*/ 1300 h 1814"/>
              <a:gd name="T80" fmla="*/ 1412 w 5290"/>
              <a:gd name="T81" fmla="*/ 1104 h 1814"/>
              <a:gd name="T82" fmla="*/ 1542 w 5290"/>
              <a:gd name="T83" fmla="*/ 970 h 1814"/>
              <a:gd name="T84" fmla="*/ 1636 w 5290"/>
              <a:gd name="T85" fmla="*/ 1128 h 1814"/>
              <a:gd name="T86" fmla="*/ 1954 w 5290"/>
              <a:gd name="T87" fmla="*/ 1082 h 1814"/>
              <a:gd name="T88" fmla="*/ 1566 w 5290"/>
              <a:gd name="T89" fmla="*/ 922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90" h="1814">
                <a:moveTo>
                  <a:pt x="4912" y="1082"/>
                </a:moveTo>
                <a:lnTo>
                  <a:pt x="4660" y="674"/>
                </a:lnTo>
                <a:lnTo>
                  <a:pt x="4642" y="644"/>
                </a:lnTo>
                <a:lnTo>
                  <a:pt x="4622" y="674"/>
                </a:lnTo>
                <a:lnTo>
                  <a:pt x="4372" y="1060"/>
                </a:lnTo>
                <a:lnTo>
                  <a:pt x="4092" y="1060"/>
                </a:lnTo>
                <a:lnTo>
                  <a:pt x="4086" y="1074"/>
                </a:lnTo>
                <a:lnTo>
                  <a:pt x="3926" y="1600"/>
                </a:lnTo>
                <a:lnTo>
                  <a:pt x="3672" y="122"/>
                </a:lnTo>
                <a:lnTo>
                  <a:pt x="3648" y="0"/>
                </a:lnTo>
                <a:lnTo>
                  <a:pt x="3628" y="122"/>
                </a:lnTo>
                <a:lnTo>
                  <a:pt x="3470" y="1082"/>
                </a:lnTo>
                <a:lnTo>
                  <a:pt x="3346" y="1082"/>
                </a:lnTo>
                <a:lnTo>
                  <a:pt x="3244" y="920"/>
                </a:lnTo>
                <a:lnTo>
                  <a:pt x="3228" y="896"/>
                </a:lnTo>
                <a:lnTo>
                  <a:pt x="3208" y="918"/>
                </a:lnTo>
                <a:lnTo>
                  <a:pt x="3078" y="1070"/>
                </a:lnTo>
                <a:lnTo>
                  <a:pt x="2830" y="1070"/>
                </a:lnTo>
                <a:lnTo>
                  <a:pt x="2830" y="1116"/>
                </a:lnTo>
                <a:lnTo>
                  <a:pt x="3098" y="1116"/>
                </a:lnTo>
                <a:lnTo>
                  <a:pt x="3104" y="1108"/>
                </a:lnTo>
                <a:lnTo>
                  <a:pt x="3222" y="972"/>
                </a:lnTo>
                <a:lnTo>
                  <a:pt x="3314" y="1118"/>
                </a:lnTo>
                <a:lnTo>
                  <a:pt x="3322" y="1128"/>
                </a:lnTo>
                <a:lnTo>
                  <a:pt x="3508" y="1128"/>
                </a:lnTo>
                <a:lnTo>
                  <a:pt x="3512" y="1108"/>
                </a:lnTo>
                <a:lnTo>
                  <a:pt x="3650" y="268"/>
                </a:lnTo>
                <a:lnTo>
                  <a:pt x="3896" y="1700"/>
                </a:lnTo>
                <a:lnTo>
                  <a:pt x="3910" y="1814"/>
                </a:lnTo>
                <a:lnTo>
                  <a:pt x="3942" y="1702"/>
                </a:lnTo>
                <a:lnTo>
                  <a:pt x="4124" y="1104"/>
                </a:lnTo>
                <a:lnTo>
                  <a:pt x="4396" y="1104"/>
                </a:lnTo>
                <a:lnTo>
                  <a:pt x="4402" y="1094"/>
                </a:lnTo>
                <a:lnTo>
                  <a:pt x="4640" y="728"/>
                </a:lnTo>
                <a:lnTo>
                  <a:pt x="4880" y="1116"/>
                </a:lnTo>
                <a:lnTo>
                  <a:pt x="4886" y="1128"/>
                </a:lnTo>
                <a:lnTo>
                  <a:pt x="5290" y="1128"/>
                </a:lnTo>
                <a:lnTo>
                  <a:pt x="5290" y="1082"/>
                </a:lnTo>
                <a:lnTo>
                  <a:pt x="4912" y="1082"/>
                </a:lnTo>
                <a:close/>
                <a:moveTo>
                  <a:pt x="1566" y="922"/>
                </a:moveTo>
                <a:lnTo>
                  <a:pt x="1552" y="896"/>
                </a:lnTo>
                <a:lnTo>
                  <a:pt x="1530" y="918"/>
                </a:lnTo>
                <a:lnTo>
                  <a:pt x="1394" y="1060"/>
                </a:lnTo>
                <a:lnTo>
                  <a:pt x="954" y="1060"/>
                </a:lnTo>
                <a:lnTo>
                  <a:pt x="950" y="1076"/>
                </a:lnTo>
                <a:lnTo>
                  <a:pt x="916" y="1198"/>
                </a:lnTo>
                <a:lnTo>
                  <a:pt x="850" y="886"/>
                </a:lnTo>
                <a:lnTo>
                  <a:pt x="836" y="820"/>
                </a:lnTo>
                <a:lnTo>
                  <a:pt x="806" y="880"/>
                </a:lnTo>
                <a:lnTo>
                  <a:pt x="706" y="1090"/>
                </a:lnTo>
                <a:lnTo>
                  <a:pt x="606" y="1084"/>
                </a:lnTo>
                <a:lnTo>
                  <a:pt x="536" y="970"/>
                </a:lnTo>
                <a:lnTo>
                  <a:pt x="520" y="944"/>
                </a:lnTo>
                <a:lnTo>
                  <a:pt x="500" y="968"/>
                </a:lnTo>
                <a:lnTo>
                  <a:pt x="410" y="1070"/>
                </a:lnTo>
                <a:lnTo>
                  <a:pt x="288" y="1070"/>
                </a:lnTo>
                <a:lnTo>
                  <a:pt x="284" y="1084"/>
                </a:lnTo>
                <a:lnTo>
                  <a:pt x="226" y="1220"/>
                </a:lnTo>
                <a:lnTo>
                  <a:pt x="182" y="1078"/>
                </a:lnTo>
                <a:lnTo>
                  <a:pt x="176" y="1064"/>
                </a:lnTo>
                <a:lnTo>
                  <a:pt x="0" y="1064"/>
                </a:lnTo>
                <a:lnTo>
                  <a:pt x="0" y="1108"/>
                </a:lnTo>
                <a:lnTo>
                  <a:pt x="144" y="1108"/>
                </a:lnTo>
                <a:lnTo>
                  <a:pt x="202" y="1292"/>
                </a:lnTo>
                <a:lnTo>
                  <a:pt x="222" y="1352"/>
                </a:lnTo>
                <a:lnTo>
                  <a:pt x="244" y="1294"/>
                </a:lnTo>
                <a:lnTo>
                  <a:pt x="320" y="1116"/>
                </a:lnTo>
                <a:lnTo>
                  <a:pt x="432" y="1116"/>
                </a:lnTo>
                <a:lnTo>
                  <a:pt x="438" y="1108"/>
                </a:lnTo>
                <a:lnTo>
                  <a:pt x="514" y="1020"/>
                </a:lnTo>
                <a:lnTo>
                  <a:pt x="572" y="1116"/>
                </a:lnTo>
                <a:lnTo>
                  <a:pt x="578" y="1126"/>
                </a:lnTo>
                <a:lnTo>
                  <a:pt x="590" y="1128"/>
                </a:lnTo>
                <a:lnTo>
                  <a:pt x="718" y="1136"/>
                </a:lnTo>
                <a:lnTo>
                  <a:pt x="734" y="1138"/>
                </a:lnTo>
                <a:lnTo>
                  <a:pt x="740" y="1124"/>
                </a:lnTo>
                <a:lnTo>
                  <a:pt x="818" y="960"/>
                </a:lnTo>
                <a:lnTo>
                  <a:pt x="890" y="1298"/>
                </a:lnTo>
                <a:lnTo>
                  <a:pt x="906" y="1382"/>
                </a:lnTo>
                <a:lnTo>
                  <a:pt x="934" y="1300"/>
                </a:lnTo>
                <a:lnTo>
                  <a:pt x="988" y="1104"/>
                </a:lnTo>
                <a:lnTo>
                  <a:pt x="1412" y="1104"/>
                </a:lnTo>
                <a:lnTo>
                  <a:pt x="1420" y="1098"/>
                </a:lnTo>
                <a:lnTo>
                  <a:pt x="1542" y="970"/>
                </a:lnTo>
                <a:lnTo>
                  <a:pt x="1628" y="1116"/>
                </a:lnTo>
                <a:lnTo>
                  <a:pt x="1636" y="1128"/>
                </a:lnTo>
                <a:lnTo>
                  <a:pt x="1954" y="1128"/>
                </a:lnTo>
                <a:lnTo>
                  <a:pt x="1954" y="1082"/>
                </a:lnTo>
                <a:lnTo>
                  <a:pt x="1662" y="1082"/>
                </a:lnTo>
                <a:lnTo>
                  <a:pt x="1566" y="922"/>
                </a:lnTo>
                <a:close/>
              </a:path>
            </a:pathLst>
          </a:custGeom>
          <a:gradFill>
            <a:gsLst>
              <a:gs pos="0">
                <a:srgbClr val="94C123"/>
              </a:gs>
              <a:gs pos="100000">
                <a:srgbClr val="0087CF"/>
              </a:gs>
            </a:gsLst>
            <a:lin ang="0" scaled="1"/>
          </a:gradFill>
          <a:ln>
            <a:noFill/>
          </a:ln>
        </p:spPr>
        <p:txBody>
          <a:bodyPr vert="horz" wrap="square" lIns="91351" tIns="45704" rIns="91351" bIns="45704" numCol="1" anchor="t" anchorCtr="0" compatLnSpc="1"/>
          <a:lstStyle/>
          <a:p>
            <a:pPr defTabSz="913130"/>
            <a:endParaRPr lang="zh-CN" altLang="en-US" sz="1865">
              <a:solidFill>
                <a:prstClr val="black"/>
              </a:solidFill>
            </a:endParaRPr>
          </a:p>
        </p:txBody>
      </p:sp>
      <p:sp>
        <p:nvSpPr>
          <p:cNvPr id="10" name="任意多边形 19"/>
          <p:cNvSpPr/>
          <p:nvPr userDrawn="1"/>
        </p:nvSpPr>
        <p:spPr bwMode="auto">
          <a:xfrm>
            <a:off x="10540354" y="412108"/>
            <a:ext cx="512423" cy="232009"/>
          </a:xfrm>
          <a:custGeom>
            <a:avLst/>
            <a:gdLst>
              <a:gd name="connsiteX0" fmla="*/ 488950 w 1746250"/>
              <a:gd name="connsiteY0" fmla="*/ 698500 h 828675"/>
              <a:gd name="connsiteX1" fmla="*/ 596900 w 1746250"/>
              <a:gd name="connsiteY1" fmla="*/ 698500 h 828675"/>
              <a:gd name="connsiteX2" fmla="*/ 596900 w 1746250"/>
              <a:gd name="connsiteY2" fmla="*/ 793750 h 828675"/>
              <a:gd name="connsiteX3" fmla="*/ 488950 w 1746250"/>
              <a:gd name="connsiteY3" fmla="*/ 793750 h 828675"/>
              <a:gd name="connsiteX4" fmla="*/ 774700 w 1746250"/>
              <a:gd name="connsiteY4" fmla="*/ 565150 h 828675"/>
              <a:gd name="connsiteX5" fmla="*/ 882650 w 1746250"/>
              <a:gd name="connsiteY5" fmla="*/ 565150 h 828675"/>
              <a:gd name="connsiteX6" fmla="*/ 882650 w 1746250"/>
              <a:gd name="connsiteY6" fmla="*/ 822325 h 828675"/>
              <a:gd name="connsiteX7" fmla="*/ 774700 w 1746250"/>
              <a:gd name="connsiteY7" fmla="*/ 822325 h 828675"/>
              <a:gd name="connsiteX8" fmla="*/ 1063625 w 1746250"/>
              <a:gd name="connsiteY8" fmla="*/ 381000 h 828675"/>
              <a:gd name="connsiteX9" fmla="*/ 1171575 w 1746250"/>
              <a:gd name="connsiteY9" fmla="*/ 381000 h 828675"/>
              <a:gd name="connsiteX10" fmla="*/ 1171575 w 1746250"/>
              <a:gd name="connsiteY10" fmla="*/ 822325 h 828675"/>
              <a:gd name="connsiteX11" fmla="*/ 1063625 w 1746250"/>
              <a:gd name="connsiteY11" fmla="*/ 822325 h 828675"/>
              <a:gd name="connsiteX12" fmla="*/ 1352550 w 1746250"/>
              <a:gd name="connsiteY12" fmla="*/ 225425 h 828675"/>
              <a:gd name="connsiteX13" fmla="*/ 1460500 w 1746250"/>
              <a:gd name="connsiteY13" fmla="*/ 225425 h 828675"/>
              <a:gd name="connsiteX14" fmla="*/ 1460500 w 1746250"/>
              <a:gd name="connsiteY14" fmla="*/ 822325 h 828675"/>
              <a:gd name="connsiteX15" fmla="*/ 1352550 w 1746250"/>
              <a:gd name="connsiteY15" fmla="*/ 822325 h 828675"/>
              <a:gd name="connsiteX16" fmla="*/ 352425 w 1746250"/>
              <a:gd name="connsiteY16" fmla="*/ 117475 h 828675"/>
              <a:gd name="connsiteX17" fmla="*/ 352425 w 1746250"/>
              <a:gd name="connsiteY17" fmla="*/ 388205 h 828675"/>
              <a:gd name="connsiteX18" fmla="*/ 570125 w 1746250"/>
              <a:gd name="connsiteY18" fmla="*/ 117475 h 828675"/>
              <a:gd name="connsiteX19" fmla="*/ 68050 w 1746250"/>
              <a:gd name="connsiteY19" fmla="*/ 117475 h 828675"/>
              <a:gd name="connsiteX20" fmla="*/ 288925 w 1746250"/>
              <a:gd name="connsiteY20" fmla="*/ 392153 h 828675"/>
              <a:gd name="connsiteX21" fmla="*/ 288925 w 1746250"/>
              <a:gd name="connsiteY21" fmla="*/ 117475 h 828675"/>
              <a:gd name="connsiteX22" fmla="*/ 0 w 1746250"/>
              <a:gd name="connsiteY22" fmla="*/ 50800 h 828675"/>
              <a:gd name="connsiteX23" fmla="*/ 638175 w 1746250"/>
              <a:gd name="connsiteY23" fmla="*/ 50800 h 828675"/>
              <a:gd name="connsiteX24" fmla="*/ 638175 w 1746250"/>
              <a:gd name="connsiteY24" fmla="*/ 92075 h 828675"/>
              <a:gd name="connsiteX25" fmla="*/ 638175 w 1746250"/>
              <a:gd name="connsiteY25" fmla="*/ 117475 h 828675"/>
              <a:gd name="connsiteX26" fmla="*/ 352425 w 1746250"/>
              <a:gd name="connsiteY26" fmla="*/ 476967 h 828675"/>
              <a:gd name="connsiteX27" fmla="*/ 352425 w 1746250"/>
              <a:gd name="connsiteY27" fmla="*/ 828675 h 828675"/>
              <a:gd name="connsiteX28" fmla="*/ 288925 w 1746250"/>
              <a:gd name="connsiteY28" fmla="*/ 828675 h 828675"/>
              <a:gd name="connsiteX29" fmla="*/ 288925 w 1746250"/>
              <a:gd name="connsiteY29" fmla="*/ 480961 h 828675"/>
              <a:gd name="connsiteX30" fmla="*/ 0 w 1746250"/>
              <a:gd name="connsiteY30" fmla="*/ 117475 h 828675"/>
              <a:gd name="connsiteX31" fmla="*/ 0 w 1746250"/>
              <a:gd name="connsiteY31" fmla="*/ 92075 h 828675"/>
              <a:gd name="connsiteX32" fmla="*/ 1638300 w 1746250"/>
              <a:gd name="connsiteY32" fmla="*/ 0 h 828675"/>
              <a:gd name="connsiteX33" fmla="*/ 1746250 w 1746250"/>
              <a:gd name="connsiteY33" fmla="*/ 0 h 828675"/>
              <a:gd name="connsiteX34" fmla="*/ 1746250 w 1746250"/>
              <a:gd name="connsiteY34" fmla="*/ 822325 h 828675"/>
              <a:gd name="connsiteX35" fmla="*/ 1638300 w 1746250"/>
              <a:gd name="connsiteY35" fmla="*/ 82232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46250" h="828675">
                <a:moveTo>
                  <a:pt x="488950" y="698500"/>
                </a:moveTo>
                <a:lnTo>
                  <a:pt x="596900" y="698500"/>
                </a:lnTo>
                <a:lnTo>
                  <a:pt x="596900" y="793750"/>
                </a:lnTo>
                <a:lnTo>
                  <a:pt x="488950" y="793750"/>
                </a:lnTo>
                <a:close/>
                <a:moveTo>
                  <a:pt x="774700" y="565150"/>
                </a:moveTo>
                <a:lnTo>
                  <a:pt x="882650" y="565150"/>
                </a:lnTo>
                <a:lnTo>
                  <a:pt x="882650" y="822325"/>
                </a:lnTo>
                <a:lnTo>
                  <a:pt x="774700" y="822325"/>
                </a:lnTo>
                <a:close/>
                <a:moveTo>
                  <a:pt x="1063625" y="381000"/>
                </a:moveTo>
                <a:lnTo>
                  <a:pt x="1171575" y="381000"/>
                </a:lnTo>
                <a:lnTo>
                  <a:pt x="1171575" y="822325"/>
                </a:lnTo>
                <a:lnTo>
                  <a:pt x="1063625" y="822325"/>
                </a:lnTo>
                <a:close/>
                <a:moveTo>
                  <a:pt x="1352550" y="225425"/>
                </a:moveTo>
                <a:lnTo>
                  <a:pt x="1460500" y="225425"/>
                </a:lnTo>
                <a:lnTo>
                  <a:pt x="1460500" y="822325"/>
                </a:lnTo>
                <a:lnTo>
                  <a:pt x="1352550" y="822325"/>
                </a:lnTo>
                <a:close/>
                <a:moveTo>
                  <a:pt x="352425" y="117475"/>
                </a:moveTo>
                <a:lnTo>
                  <a:pt x="352425" y="388205"/>
                </a:lnTo>
                <a:lnTo>
                  <a:pt x="570125" y="117475"/>
                </a:lnTo>
                <a:close/>
                <a:moveTo>
                  <a:pt x="68050" y="117475"/>
                </a:moveTo>
                <a:lnTo>
                  <a:pt x="288925" y="392153"/>
                </a:lnTo>
                <a:lnTo>
                  <a:pt x="288925" y="117475"/>
                </a:lnTo>
                <a:close/>
                <a:moveTo>
                  <a:pt x="0" y="50800"/>
                </a:moveTo>
                <a:lnTo>
                  <a:pt x="638175" y="50800"/>
                </a:lnTo>
                <a:lnTo>
                  <a:pt x="638175" y="92075"/>
                </a:lnTo>
                <a:lnTo>
                  <a:pt x="638175" y="117475"/>
                </a:lnTo>
                <a:lnTo>
                  <a:pt x="352425" y="476967"/>
                </a:lnTo>
                <a:lnTo>
                  <a:pt x="352425" y="828675"/>
                </a:lnTo>
                <a:lnTo>
                  <a:pt x="288925" y="828675"/>
                </a:lnTo>
                <a:lnTo>
                  <a:pt x="288925" y="480961"/>
                </a:lnTo>
                <a:lnTo>
                  <a:pt x="0" y="117475"/>
                </a:lnTo>
                <a:lnTo>
                  <a:pt x="0" y="92075"/>
                </a:lnTo>
                <a:close/>
                <a:moveTo>
                  <a:pt x="1638300" y="0"/>
                </a:moveTo>
                <a:lnTo>
                  <a:pt x="1746250" y="0"/>
                </a:lnTo>
                <a:lnTo>
                  <a:pt x="1746250" y="822325"/>
                </a:lnTo>
                <a:lnTo>
                  <a:pt x="1638300" y="822325"/>
                </a:lnTo>
                <a:close/>
              </a:path>
            </a:pathLst>
          </a:custGeom>
          <a:gradFill>
            <a:gsLst>
              <a:gs pos="0">
                <a:srgbClr val="94C123"/>
              </a:gs>
              <a:gs pos="100000">
                <a:srgbClr val="0087CF"/>
              </a:gs>
            </a:gsLst>
            <a:lin ang="0" scaled="1"/>
          </a:gradFill>
          <a:ln>
            <a:noFill/>
          </a:ln>
        </p:spPr>
        <p:txBody>
          <a:bodyPr vert="horz" wrap="square" lIns="91351" tIns="45704" rIns="91351" bIns="45704" numCol="1" anchor="t" anchorCtr="0" compatLnSpc="1">
            <a:noAutofit/>
          </a:bodyPr>
          <a:lstStyle/>
          <a:p>
            <a:pPr defTabSz="913130"/>
            <a:endParaRPr lang="zh-CN" altLang="en-US" sz="1865">
              <a:solidFill>
                <a:prstClr val="black"/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610385"/>
            <a:ext cx="10181968" cy="0"/>
          </a:xfrm>
          <a:prstGeom prst="line">
            <a:avLst/>
          </a:prstGeom>
          <a:gradFill>
            <a:gsLst>
              <a:gs pos="0">
                <a:srgbClr val="94C123"/>
              </a:gs>
              <a:gs pos="100000">
                <a:srgbClr val="0087CF"/>
              </a:gs>
            </a:gsLst>
            <a:lin ang="0" scaled="1"/>
          </a:gradFill>
          <a:ln w="19050" cap="flat" cmpd="sng" algn="ctr">
            <a:solidFill>
              <a:srgbClr val="ADCF3C"/>
            </a:solidFill>
            <a:prstDash val="solid"/>
            <a:miter lim="800000"/>
          </a:ln>
          <a:effectLst/>
        </p:spPr>
      </p:cxnSp>
      <p:pic>
        <p:nvPicPr>
          <p:cNvPr id="12" name="Picture 2" descr="D:\MasterCom\MasterCom\公司形象\公司LOGO标准件\logo标准色谱无背景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690" y="6540587"/>
            <a:ext cx="2272174" cy="31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 userDrawn="1"/>
        </p:nvSpPr>
        <p:spPr>
          <a:xfrm>
            <a:off x="558971" y="86560"/>
            <a:ext cx="336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名通智慧网优中台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7500" r="3853" b="7500"/>
          <a:stretch>
            <a:fillRect/>
          </a:stretch>
        </p:blipFill>
        <p:spPr>
          <a:xfrm>
            <a:off x="126970" y="96112"/>
            <a:ext cx="432000" cy="432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573"/>
            <a:ext cx="12192000" cy="594000"/>
          </a:xfrm>
          <a:prstGeom prst="rect">
            <a:avLst/>
          </a:prstGeom>
          <a:gradFill>
            <a:gsLst>
              <a:gs pos="41000">
                <a:srgbClr val="0089F0"/>
              </a:gs>
              <a:gs pos="0">
                <a:srgbClr val="0089F0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 w="25400" cap="flat" cmpd="sng" algn="ctr">
            <a:noFill/>
            <a:prstDash val="solid"/>
          </a:ln>
          <a:effectLst/>
        </p:spPr>
        <p:txBody>
          <a:bodyPr lIns="121917" tIns="60959" rIns="121917" bIns="60959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588844" y="285728"/>
            <a:ext cx="2603157" cy="524995"/>
          </a:xfrm>
          <a:custGeom>
            <a:avLst/>
            <a:gdLst>
              <a:gd name="T0" fmla="*/ 4660 w 5290"/>
              <a:gd name="T1" fmla="*/ 674 h 1814"/>
              <a:gd name="T2" fmla="*/ 4622 w 5290"/>
              <a:gd name="T3" fmla="*/ 674 h 1814"/>
              <a:gd name="T4" fmla="*/ 4092 w 5290"/>
              <a:gd name="T5" fmla="*/ 1060 h 1814"/>
              <a:gd name="T6" fmla="*/ 3926 w 5290"/>
              <a:gd name="T7" fmla="*/ 1600 h 1814"/>
              <a:gd name="T8" fmla="*/ 3648 w 5290"/>
              <a:gd name="T9" fmla="*/ 0 h 1814"/>
              <a:gd name="T10" fmla="*/ 3470 w 5290"/>
              <a:gd name="T11" fmla="*/ 1082 h 1814"/>
              <a:gd name="T12" fmla="*/ 3244 w 5290"/>
              <a:gd name="T13" fmla="*/ 920 h 1814"/>
              <a:gd name="T14" fmla="*/ 3208 w 5290"/>
              <a:gd name="T15" fmla="*/ 918 h 1814"/>
              <a:gd name="T16" fmla="*/ 2830 w 5290"/>
              <a:gd name="T17" fmla="*/ 1070 h 1814"/>
              <a:gd name="T18" fmla="*/ 3098 w 5290"/>
              <a:gd name="T19" fmla="*/ 1116 h 1814"/>
              <a:gd name="T20" fmla="*/ 3222 w 5290"/>
              <a:gd name="T21" fmla="*/ 972 h 1814"/>
              <a:gd name="T22" fmla="*/ 3322 w 5290"/>
              <a:gd name="T23" fmla="*/ 1128 h 1814"/>
              <a:gd name="T24" fmla="*/ 3512 w 5290"/>
              <a:gd name="T25" fmla="*/ 1108 h 1814"/>
              <a:gd name="T26" fmla="*/ 3896 w 5290"/>
              <a:gd name="T27" fmla="*/ 1700 h 1814"/>
              <a:gd name="T28" fmla="*/ 3942 w 5290"/>
              <a:gd name="T29" fmla="*/ 1702 h 1814"/>
              <a:gd name="T30" fmla="*/ 4396 w 5290"/>
              <a:gd name="T31" fmla="*/ 1104 h 1814"/>
              <a:gd name="T32" fmla="*/ 4640 w 5290"/>
              <a:gd name="T33" fmla="*/ 728 h 1814"/>
              <a:gd name="T34" fmla="*/ 4886 w 5290"/>
              <a:gd name="T35" fmla="*/ 1128 h 1814"/>
              <a:gd name="T36" fmla="*/ 5290 w 5290"/>
              <a:gd name="T37" fmla="*/ 1082 h 1814"/>
              <a:gd name="T38" fmla="*/ 1566 w 5290"/>
              <a:gd name="T39" fmla="*/ 922 h 1814"/>
              <a:gd name="T40" fmla="*/ 1530 w 5290"/>
              <a:gd name="T41" fmla="*/ 918 h 1814"/>
              <a:gd name="T42" fmla="*/ 954 w 5290"/>
              <a:gd name="T43" fmla="*/ 1060 h 1814"/>
              <a:gd name="T44" fmla="*/ 916 w 5290"/>
              <a:gd name="T45" fmla="*/ 1198 h 1814"/>
              <a:gd name="T46" fmla="*/ 836 w 5290"/>
              <a:gd name="T47" fmla="*/ 820 h 1814"/>
              <a:gd name="T48" fmla="*/ 706 w 5290"/>
              <a:gd name="T49" fmla="*/ 1090 h 1814"/>
              <a:gd name="T50" fmla="*/ 536 w 5290"/>
              <a:gd name="T51" fmla="*/ 970 h 1814"/>
              <a:gd name="T52" fmla="*/ 500 w 5290"/>
              <a:gd name="T53" fmla="*/ 968 h 1814"/>
              <a:gd name="T54" fmla="*/ 288 w 5290"/>
              <a:gd name="T55" fmla="*/ 1070 h 1814"/>
              <a:gd name="T56" fmla="*/ 226 w 5290"/>
              <a:gd name="T57" fmla="*/ 1220 h 1814"/>
              <a:gd name="T58" fmla="*/ 176 w 5290"/>
              <a:gd name="T59" fmla="*/ 1064 h 1814"/>
              <a:gd name="T60" fmla="*/ 0 w 5290"/>
              <a:gd name="T61" fmla="*/ 1108 h 1814"/>
              <a:gd name="T62" fmla="*/ 202 w 5290"/>
              <a:gd name="T63" fmla="*/ 1292 h 1814"/>
              <a:gd name="T64" fmla="*/ 244 w 5290"/>
              <a:gd name="T65" fmla="*/ 1294 h 1814"/>
              <a:gd name="T66" fmla="*/ 432 w 5290"/>
              <a:gd name="T67" fmla="*/ 1116 h 1814"/>
              <a:gd name="T68" fmla="*/ 514 w 5290"/>
              <a:gd name="T69" fmla="*/ 1020 h 1814"/>
              <a:gd name="T70" fmla="*/ 578 w 5290"/>
              <a:gd name="T71" fmla="*/ 1126 h 1814"/>
              <a:gd name="T72" fmla="*/ 718 w 5290"/>
              <a:gd name="T73" fmla="*/ 1136 h 1814"/>
              <a:gd name="T74" fmla="*/ 740 w 5290"/>
              <a:gd name="T75" fmla="*/ 1124 h 1814"/>
              <a:gd name="T76" fmla="*/ 890 w 5290"/>
              <a:gd name="T77" fmla="*/ 1298 h 1814"/>
              <a:gd name="T78" fmla="*/ 934 w 5290"/>
              <a:gd name="T79" fmla="*/ 1300 h 1814"/>
              <a:gd name="T80" fmla="*/ 1412 w 5290"/>
              <a:gd name="T81" fmla="*/ 1104 h 1814"/>
              <a:gd name="T82" fmla="*/ 1542 w 5290"/>
              <a:gd name="T83" fmla="*/ 970 h 1814"/>
              <a:gd name="T84" fmla="*/ 1636 w 5290"/>
              <a:gd name="T85" fmla="*/ 1128 h 1814"/>
              <a:gd name="T86" fmla="*/ 1954 w 5290"/>
              <a:gd name="T87" fmla="*/ 1082 h 1814"/>
              <a:gd name="T88" fmla="*/ 1566 w 5290"/>
              <a:gd name="T89" fmla="*/ 922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90" h="1814">
                <a:moveTo>
                  <a:pt x="4912" y="1082"/>
                </a:moveTo>
                <a:lnTo>
                  <a:pt x="4660" y="674"/>
                </a:lnTo>
                <a:lnTo>
                  <a:pt x="4642" y="644"/>
                </a:lnTo>
                <a:lnTo>
                  <a:pt x="4622" y="674"/>
                </a:lnTo>
                <a:lnTo>
                  <a:pt x="4372" y="1060"/>
                </a:lnTo>
                <a:lnTo>
                  <a:pt x="4092" y="1060"/>
                </a:lnTo>
                <a:lnTo>
                  <a:pt x="4086" y="1074"/>
                </a:lnTo>
                <a:lnTo>
                  <a:pt x="3926" y="1600"/>
                </a:lnTo>
                <a:lnTo>
                  <a:pt x="3672" y="122"/>
                </a:lnTo>
                <a:lnTo>
                  <a:pt x="3648" y="0"/>
                </a:lnTo>
                <a:lnTo>
                  <a:pt x="3628" y="122"/>
                </a:lnTo>
                <a:lnTo>
                  <a:pt x="3470" y="1082"/>
                </a:lnTo>
                <a:lnTo>
                  <a:pt x="3346" y="1082"/>
                </a:lnTo>
                <a:lnTo>
                  <a:pt x="3244" y="920"/>
                </a:lnTo>
                <a:lnTo>
                  <a:pt x="3228" y="896"/>
                </a:lnTo>
                <a:lnTo>
                  <a:pt x="3208" y="918"/>
                </a:lnTo>
                <a:lnTo>
                  <a:pt x="3078" y="1070"/>
                </a:lnTo>
                <a:lnTo>
                  <a:pt x="2830" y="1070"/>
                </a:lnTo>
                <a:lnTo>
                  <a:pt x="2830" y="1116"/>
                </a:lnTo>
                <a:lnTo>
                  <a:pt x="3098" y="1116"/>
                </a:lnTo>
                <a:lnTo>
                  <a:pt x="3104" y="1108"/>
                </a:lnTo>
                <a:lnTo>
                  <a:pt x="3222" y="972"/>
                </a:lnTo>
                <a:lnTo>
                  <a:pt x="3314" y="1118"/>
                </a:lnTo>
                <a:lnTo>
                  <a:pt x="3322" y="1128"/>
                </a:lnTo>
                <a:lnTo>
                  <a:pt x="3508" y="1128"/>
                </a:lnTo>
                <a:lnTo>
                  <a:pt x="3512" y="1108"/>
                </a:lnTo>
                <a:lnTo>
                  <a:pt x="3650" y="268"/>
                </a:lnTo>
                <a:lnTo>
                  <a:pt x="3896" y="1700"/>
                </a:lnTo>
                <a:lnTo>
                  <a:pt x="3910" y="1814"/>
                </a:lnTo>
                <a:lnTo>
                  <a:pt x="3942" y="1702"/>
                </a:lnTo>
                <a:lnTo>
                  <a:pt x="4124" y="1104"/>
                </a:lnTo>
                <a:lnTo>
                  <a:pt x="4396" y="1104"/>
                </a:lnTo>
                <a:lnTo>
                  <a:pt x="4402" y="1094"/>
                </a:lnTo>
                <a:lnTo>
                  <a:pt x="4640" y="728"/>
                </a:lnTo>
                <a:lnTo>
                  <a:pt x="4880" y="1116"/>
                </a:lnTo>
                <a:lnTo>
                  <a:pt x="4886" y="1128"/>
                </a:lnTo>
                <a:lnTo>
                  <a:pt x="5290" y="1128"/>
                </a:lnTo>
                <a:lnTo>
                  <a:pt x="5290" y="1082"/>
                </a:lnTo>
                <a:lnTo>
                  <a:pt x="4912" y="1082"/>
                </a:lnTo>
                <a:close/>
                <a:moveTo>
                  <a:pt x="1566" y="922"/>
                </a:moveTo>
                <a:lnTo>
                  <a:pt x="1552" y="896"/>
                </a:lnTo>
                <a:lnTo>
                  <a:pt x="1530" y="918"/>
                </a:lnTo>
                <a:lnTo>
                  <a:pt x="1394" y="1060"/>
                </a:lnTo>
                <a:lnTo>
                  <a:pt x="954" y="1060"/>
                </a:lnTo>
                <a:lnTo>
                  <a:pt x="950" y="1076"/>
                </a:lnTo>
                <a:lnTo>
                  <a:pt x="916" y="1198"/>
                </a:lnTo>
                <a:lnTo>
                  <a:pt x="850" y="886"/>
                </a:lnTo>
                <a:lnTo>
                  <a:pt x="836" y="820"/>
                </a:lnTo>
                <a:lnTo>
                  <a:pt x="806" y="880"/>
                </a:lnTo>
                <a:lnTo>
                  <a:pt x="706" y="1090"/>
                </a:lnTo>
                <a:lnTo>
                  <a:pt x="606" y="1084"/>
                </a:lnTo>
                <a:lnTo>
                  <a:pt x="536" y="970"/>
                </a:lnTo>
                <a:lnTo>
                  <a:pt x="520" y="944"/>
                </a:lnTo>
                <a:lnTo>
                  <a:pt x="500" y="968"/>
                </a:lnTo>
                <a:lnTo>
                  <a:pt x="410" y="1070"/>
                </a:lnTo>
                <a:lnTo>
                  <a:pt x="288" y="1070"/>
                </a:lnTo>
                <a:lnTo>
                  <a:pt x="284" y="1084"/>
                </a:lnTo>
                <a:lnTo>
                  <a:pt x="226" y="1220"/>
                </a:lnTo>
                <a:lnTo>
                  <a:pt x="182" y="1078"/>
                </a:lnTo>
                <a:lnTo>
                  <a:pt x="176" y="1064"/>
                </a:lnTo>
                <a:lnTo>
                  <a:pt x="0" y="1064"/>
                </a:lnTo>
                <a:lnTo>
                  <a:pt x="0" y="1108"/>
                </a:lnTo>
                <a:lnTo>
                  <a:pt x="144" y="1108"/>
                </a:lnTo>
                <a:lnTo>
                  <a:pt x="202" y="1292"/>
                </a:lnTo>
                <a:lnTo>
                  <a:pt x="222" y="1352"/>
                </a:lnTo>
                <a:lnTo>
                  <a:pt x="244" y="1294"/>
                </a:lnTo>
                <a:lnTo>
                  <a:pt x="320" y="1116"/>
                </a:lnTo>
                <a:lnTo>
                  <a:pt x="432" y="1116"/>
                </a:lnTo>
                <a:lnTo>
                  <a:pt x="438" y="1108"/>
                </a:lnTo>
                <a:lnTo>
                  <a:pt x="514" y="1020"/>
                </a:lnTo>
                <a:lnTo>
                  <a:pt x="572" y="1116"/>
                </a:lnTo>
                <a:lnTo>
                  <a:pt x="578" y="1126"/>
                </a:lnTo>
                <a:lnTo>
                  <a:pt x="590" y="1128"/>
                </a:lnTo>
                <a:lnTo>
                  <a:pt x="718" y="1136"/>
                </a:lnTo>
                <a:lnTo>
                  <a:pt x="734" y="1138"/>
                </a:lnTo>
                <a:lnTo>
                  <a:pt x="740" y="1124"/>
                </a:lnTo>
                <a:lnTo>
                  <a:pt x="818" y="960"/>
                </a:lnTo>
                <a:lnTo>
                  <a:pt x="890" y="1298"/>
                </a:lnTo>
                <a:lnTo>
                  <a:pt x="906" y="1382"/>
                </a:lnTo>
                <a:lnTo>
                  <a:pt x="934" y="1300"/>
                </a:lnTo>
                <a:lnTo>
                  <a:pt x="988" y="1104"/>
                </a:lnTo>
                <a:lnTo>
                  <a:pt x="1412" y="1104"/>
                </a:lnTo>
                <a:lnTo>
                  <a:pt x="1420" y="1098"/>
                </a:lnTo>
                <a:lnTo>
                  <a:pt x="1542" y="970"/>
                </a:lnTo>
                <a:lnTo>
                  <a:pt x="1628" y="1116"/>
                </a:lnTo>
                <a:lnTo>
                  <a:pt x="1636" y="1128"/>
                </a:lnTo>
                <a:lnTo>
                  <a:pt x="1954" y="1128"/>
                </a:lnTo>
                <a:lnTo>
                  <a:pt x="1954" y="1082"/>
                </a:lnTo>
                <a:lnTo>
                  <a:pt x="1662" y="1082"/>
                </a:lnTo>
                <a:lnTo>
                  <a:pt x="1566" y="922"/>
                </a:lnTo>
                <a:close/>
              </a:path>
            </a:pathLst>
          </a:custGeom>
          <a:gradFill>
            <a:gsLst>
              <a:gs pos="0">
                <a:srgbClr val="94C123"/>
              </a:gs>
              <a:gs pos="100000">
                <a:srgbClr val="0087CF"/>
              </a:gs>
            </a:gsLst>
            <a:lin ang="0" scaled="1"/>
          </a:gradFill>
          <a:ln>
            <a:noFill/>
          </a:ln>
        </p:spPr>
        <p:txBody>
          <a:bodyPr vert="horz" wrap="square" lIns="91351" tIns="45704" rIns="91351" bIns="45704" numCol="1" anchor="t" anchorCtr="0" compatLnSpc="1"/>
          <a:lstStyle/>
          <a:p>
            <a:pPr defTabSz="913130"/>
            <a:endParaRPr lang="zh-CN" altLang="en-US" sz="1865">
              <a:solidFill>
                <a:prstClr val="black"/>
              </a:solidFill>
            </a:endParaRPr>
          </a:p>
        </p:txBody>
      </p:sp>
      <p:sp>
        <p:nvSpPr>
          <p:cNvPr id="10" name="任意多边形 19"/>
          <p:cNvSpPr/>
          <p:nvPr userDrawn="1"/>
        </p:nvSpPr>
        <p:spPr bwMode="auto">
          <a:xfrm>
            <a:off x="10540354" y="412108"/>
            <a:ext cx="512423" cy="232009"/>
          </a:xfrm>
          <a:custGeom>
            <a:avLst/>
            <a:gdLst>
              <a:gd name="connsiteX0" fmla="*/ 488950 w 1746250"/>
              <a:gd name="connsiteY0" fmla="*/ 698500 h 828675"/>
              <a:gd name="connsiteX1" fmla="*/ 596900 w 1746250"/>
              <a:gd name="connsiteY1" fmla="*/ 698500 h 828675"/>
              <a:gd name="connsiteX2" fmla="*/ 596900 w 1746250"/>
              <a:gd name="connsiteY2" fmla="*/ 793750 h 828675"/>
              <a:gd name="connsiteX3" fmla="*/ 488950 w 1746250"/>
              <a:gd name="connsiteY3" fmla="*/ 793750 h 828675"/>
              <a:gd name="connsiteX4" fmla="*/ 774700 w 1746250"/>
              <a:gd name="connsiteY4" fmla="*/ 565150 h 828675"/>
              <a:gd name="connsiteX5" fmla="*/ 882650 w 1746250"/>
              <a:gd name="connsiteY5" fmla="*/ 565150 h 828675"/>
              <a:gd name="connsiteX6" fmla="*/ 882650 w 1746250"/>
              <a:gd name="connsiteY6" fmla="*/ 822325 h 828675"/>
              <a:gd name="connsiteX7" fmla="*/ 774700 w 1746250"/>
              <a:gd name="connsiteY7" fmla="*/ 822325 h 828675"/>
              <a:gd name="connsiteX8" fmla="*/ 1063625 w 1746250"/>
              <a:gd name="connsiteY8" fmla="*/ 381000 h 828675"/>
              <a:gd name="connsiteX9" fmla="*/ 1171575 w 1746250"/>
              <a:gd name="connsiteY9" fmla="*/ 381000 h 828675"/>
              <a:gd name="connsiteX10" fmla="*/ 1171575 w 1746250"/>
              <a:gd name="connsiteY10" fmla="*/ 822325 h 828675"/>
              <a:gd name="connsiteX11" fmla="*/ 1063625 w 1746250"/>
              <a:gd name="connsiteY11" fmla="*/ 822325 h 828675"/>
              <a:gd name="connsiteX12" fmla="*/ 1352550 w 1746250"/>
              <a:gd name="connsiteY12" fmla="*/ 225425 h 828675"/>
              <a:gd name="connsiteX13" fmla="*/ 1460500 w 1746250"/>
              <a:gd name="connsiteY13" fmla="*/ 225425 h 828675"/>
              <a:gd name="connsiteX14" fmla="*/ 1460500 w 1746250"/>
              <a:gd name="connsiteY14" fmla="*/ 822325 h 828675"/>
              <a:gd name="connsiteX15" fmla="*/ 1352550 w 1746250"/>
              <a:gd name="connsiteY15" fmla="*/ 822325 h 828675"/>
              <a:gd name="connsiteX16" fmla="*/ 352425 w 1746250"/>
              <a:gd name="connsiteY16" fmla="*/ 117475 h 828675"/>
              <a:gd name="connsiteX17" fmla="*/ 352425 w 1746250"/>
              <a:gd name="connsiteY17" fmla="*/ 388205 h 828675"/>
              <a:gd name="connsiteX18" fmla="*/ 570125 w 1746250"/>
              <a:gd name="connsiteY18" fmla="*/ 117475 h 828675"/>
              <a:gd name="connsiteX19" fmla="*/ 68050 w 1746250"/>
              <a:gd name="connsiteY19" fmla="*/ 117475 h 828675"/>
              <a:gd name="connsiteX20" fmla="*/ 288925 w 1746250"/>
              <a:gd name="connsiteY20" fmla="*/ 392153 h 828675"/>
              <a:gd name="connsiteX21" fmla="*/ 288925 w 1746250"/>
              <a:gd name="connsiteY21" fmla="*/ 117475 h 828675"/>
              <a:gd name="connsiteX22" fmla="*/ 0 w 1746250"/>
              <a:gd name="connsiteY22" fmla="*/ 50800 h 828675"/>
              <a:gd name="connsiteX23" fmla="*/ 638175 w 1746250"/>
              <a:gd name="connsiteY23" fmla="*/ 50800 h 828675"/>
              <a:gd name="connsiteX24" fmla="*/ 638175 w 1746250"/>
              <a:gd name="connsiteY24" fmla="*/ 92075 h 828675"/>
              <a:gd name="connsiteX25" fmla="*/ 638175 w 1746250"/>
              <a:gd name="connsiteY25" fmla="*/ 117475 h 828675"/>
              <a:gd name="connsiteX26" fmla="*/ 352425 w 1746250"/>
              <a:gd name="connsiteY26" fmla="*/ 476967 h 828675"/>
              <a:gd name="connsiteX27" fmla="*/ 352425 w 1746250"/>
              <a:gd name="connsiteY27" fmla="*/ 828675 h 828675"/>
              <a:gd name="connsiteX28" fmla="*/ 288925 w 1746250"/>
              <a:gd name="connsiteY28" fmla="*/ 828675 h 828675"/>
              <a:gd name="connsiteX29" fmla="*/ 288925 w 1746250"/>
              <a:gd name="connsiteY29" fmla="*/ 480961 h 828675"/>
              <a:gd name="connsiteX30" fmla="*/ 0 w 1746250"/>
              <a:gd name="connsiteY30" fmla="*/ 117475 h 828675"/>
              <a:gd name="connsiteX31" fmla="*/ 0 w 1746250"/>
              <a:gd name="connsiteY31" fmla="*/ 92075 h 828675"/>
              <a:gd name="connsiteX32" fmla="*/ 1638300 w 1746250"/>
              <a:gd name="connsiteY32" fmla="*/ 0 h 828675"/>
              <a:gd name="connsiteX33" fmla="*/ 1746250 w 1746250"/>
              <a:gd name="connsiteY33" fmla="*/ 0 h 828675"/>
              <a:gd name="connsiteX34" fmla="*/ 1746250 w 1746250"/>
              <a:gd name="connsiteY34" fmla="*/ 822325 h 828675"/>
              <a:gd name="connsiteX35" fmla="*/ 1638300 w 1746250"/>
              <a:gd name="connsiteY35" fmla="*/ 82232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46250" h="828675">
                <a:moveTo>
                  <a:pt x="488950" y="698500"/>
                </a:moveTo>
                <a:lnTo>
                  <a:pt x="596900" y="698500"/>
                </a:lnTo>
                <a:lnTo>
                  <a:pt x="596900" y="793750"/>
                </a:lnTo>
                <a:lnTo>
                  <a:pt x="488950" y="793750"/>
                </a:lnTo>
                <a:close/>
                <a:moveTo>
                  <a:pt x="774700" y="565150"/>
                </a:moveTo>
                <a:lnTo>
                  <a:pt x="882650" y="565150"/>
                </a:lnTo>
                <a:lnTo>
                  <a:pt x="882650" y="822325"/>
                </a:lnTo>
                <a:lnTo>
                  <a:pt x="774700" y="822325"/>
                </a:lnTo>
                <a:close/>
                <a:moveTo>
                  <a:pt x="1063625" y="381000"/>
                </a:moveTo>
                <a:lnTo>
                  <a:pt x="1171575" y="381000"/>
                </a:lnTo>
                <a:lnTo>
                  <a:pt x="1171575" y="822325"/>
                </a:lnTo>
                <a:lnTo>
                  <a:pt x="1063625" y="822325"/>
                </a:lnTo>
                <a:close/>
                <a:moveTo>
                  <a:pt x="1352550" y="225425"/>
                </a:moveTo>
                <a:lnTo>
                  <a:pt x="1460500" y="225425"/>
                </a:lnTo>
                <a:lnTo>
                  <a:pt x="1460500" y="822325"/>
                </a:lnTo>
                <a:lnTo>
                  <a:pt x="1352550" y="822325"/>
                </a:lnTo>
                <a:close/>
                <a:moveTo>
                  <a:pt x="352425" y="117475"/>
                </a:moveTo>
                <a:lnTo>
                  <a:pt x="352425" y="388205"/>
                </a:lnTo>
                <a:lnTo>
                  <a:pt x="570125" y="117475"/>
                </a:lnTo>
                <a:close/>
                <a:moveTo>
                  <a:pt x="68050" y="117475"/>
                </a:moveTo>
                <a:lnTo>
                  <a:pt x="288925" y="392153"/>
                </a:lnTo>
                <a:lnTo>
                  <a:pt x="288925" y="117475"/>
                </a:lnTo>
                <a:close/>
                <a:moveTo>
                  <a:pt x="0" y="50800"/>
                </a:moveTo>
                <a:lnTo>
                  <a:pt x="638175" y="50800"/>
                </a:lnTo>
                <a:lnTo>
                  <a:pt x="638175" y="92075"/>
                </a:lnTo>
                <a:lnTo>
                  <a:pt x="638175" y="117475"/>
                </a:lnTo>
                <a:lnTo>
                  <a:pt x="352425" y="476967"/>
                </a:lnTo>
                <a:lnTo>
                  <a:pt x="352425" y="828675"/>
                </a:lnTo>
                <a:lnTo>
                  <a:pt x="288925" y="828675"/>
                </a:lnTo>
                <a:lnTo>
                  <a:pt x="288925" y="480961"/>
                </a:lnTo>
                <a:lnTo>
                  <a:pt x="0" y="117475"/>
                </a:lnTo>
                <a:lnTo>
                  <a:pt x="0" y="92075"/>
                </a:lnTo>
                <a:close/>
                <a:moveTo>
                  <a:pt x="1638300" y="0"/>
                </a:moveTo>
                <a:lnTo>
                  <a:pt x="1746250" y="0"/>
                </a:lnTo>
                <a:lnTo>
                  <a:pt x="1746250" y="822325"/>
                </a:lnTo>
                <a:lnTo>
                  <a:pt x="1638300" y="822325"/>
                </a:lnTo>
                <a:close/>
              </a:path>
            </a:pathLst>
          </a:custGeom>
          <a:gradFill>
            <a:gsLst>
              <a:gs pos="0">
                <a:srgbClr val="94C123"/>
              </a:gs>
              <a:gs pos="100000">
                <a:srgbClr val="0087CF"/>
              </a:gs>
            </a:gsLst>
            <a:lin ang="0" scaled="1"/>
          </a:gradFill>
          <a:ln>
            <a:noFill/>
          </a:ln>
        </p:spPr>
        <p:txBody>
          <a:bodyPr vert="horz" wrap="square" lIns="91351" tIns="45704" rIns="91351" bIns="45704" numCol="1" anchor="t" anchorCtr="0" compatLnSpc="1">
            <a:noAutofit/>
          </a:bodyPr>
          <a:lstStyle/>
          <a:p>
            <a:pPr defTabSz="913130"/>
            <a:endParaRPr lang="zh-CN" altLang="en-US" sz="1865">
              <a:solidFill>
                <a:prstClr val="black"/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610385"/>
            <a:ext cx="10181968" cy="0"/>
          </a:xfrm>
          <a:prstGeom prst="line">
            <a:avLst/>
          </a:prstGeom>
          <a:gradFill>
            <a:gsLst>
              <a:gs pos="0">
                <a:srgbClr val="94C123"/>
              </a:gs>
              <a:gs pos="100000">
                <a:srgbClr val="0087CF"/>
              </a:gs>
            </a:gsLst>
            <a:lin ang="0" scaled="1"/>
          </a:gradFill>
          <a:ln w="19050" cap="flat" cmpd="sng" algn="ctr">
            <a:solidFill>
              <a:srgbClr val="ADCF3C"/>
            </a:solidFill>
            <a:prstDash val="solid"/>
            <a:miter lim="800000"/>
          </a:ln>
          <a:effectLst/>
        </p:spPr>
      </p:cxnSp>
      <p:pic>
        <p:nvPicPr>
          <p:cNvPr id="12" name="Picture 2" descr="D:\MasterCom\MasterCom\公司形象\公司LOGO标准件\logo标准色谱无背景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690" y="6540587"/>
            <a:ext cx="2272174" cy="31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1"/>
          <p:cNvSpPr txBox="1"/>
          <p:nvPr userDrawn="1"/>
        </p:nvSpPr>
        <p:spPr>
          <a:xfrm>
            <a:off x="2133396" y="135433"/>
            <a:ext cx="210477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573"/>
            <a:ext cx="12192000" cy="594000"/>
          </a:xfrm>
          <a:prstGeom prst="rect">
            <a:avLst/>
          </a:prstGeom>
          <a:gradFill>
            <a:gsLst>
              <a:gs pos="41000">
                <a:srgbClr val="0089F0"/>
              </a:gs>
              <a:gs pos="0">
                <a:srgbClr val="0089F0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 w="25400" cap="flat" cmpd="sng" algn="ctr">
            <a:noFill/>
            <a:prstDash val="solid"/>
          </a:ln>
          <a:effectLst/>
        </p:spPr>
        <p:txBody>
          <a:bodyPr lIns="121917" tIns="60959" rIns="121917" bIns="60959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588844" y="285728"/>
            <a:ext cx="2603157" cy="524995"/>
          </a:xfrm>
          <a:custGeom>
            <a:avLst/>
            <a:gdLst>
              <a:gd name="T0" fmla="*/ 4660 w 5290"/>
              <a:gd name="T1" fmla="*/ 674 h 1814"/>
              <a:gd name="T2" fmla="*/ 4622 w 5290"/>
              <a:gd name="T3" fmla="*/ 674 h 1814"/>
              <a:gd name="T4" fmla="*/ 4092 w 5290"/>
              <a:gd name="T5" fmla="*/ 1060 h 1814"/>
              <a:gd name="T6" fmla="*/ 3926 w 5290"/>
              <a:gd name="T7" fmla="*/ 1600 h 1814"/>
              <a:gd name="T8" fmla="*/ 3648 w 5290"/>
              <a:gd name="T9" fmla="*/ 0 h 1814"/>
              <a:gd name="T10" fmla="*/ 3470 w 5290"/>
              <a:gd name="T11" fmla="*/ 1082 h 1814"/>
              <a:gd name="T12" fmla="*/ 3244 w 5290"/>
              <a:gd name="T13" fmla="*/ 920 h 1814"/>
              <a:gd name="T14" fmla="*/ 3208 w 5290"/>
              <a:gd name="T15" fmla="*/ 918 h 1814"/>
              <a:gd name="T16" fmla="*/ 2830 w 5290"/>
              <a:gd name="T17" fmla="*/ 1070 h 1814"/>
              <a:gd name="T18" fmla="*/ 3098 w 5290"/>
              <a:gd name="T19" fmla="*/ 1116 h 1814"/>
              <a:gd name="T20" fmla="*/ 3222 w 5290"/>
              <a:gd name="T21" fmla="*/ 972 h 1814"/>
              <a:gd name="T22" fmla="*/ 3322 w 5290"/>
              <a:gd name="T23" fmla="*/ 1128 h 1814"/>
              <a:gd name="T24" fmla="*/ 3512 w 5290"/>
              <a:gd name="T25" fmla="*/ 1108 h 1814"/>
              <a:gd name="T26" fmla="*/ 3896 w 5290"/>
              <a:gd name="T27" fmla="*/ 1700 h 1814"/>
              <a:gd name="T28" fmla="*/ 3942 w 5290"/>
              <a:gd name="T29" fmla="*/ 1702 h 1814"/>
              <a:gd name="T30" fmla="*/ 4396 w 5290"/>
              <a:gd name="T31" fmla="*/ 1104 h 1814"/>
              <a:gd name="T32" fmla="*/ 4640 w 5290"/>
              <a:gd name="T33" fmla="*/ 728 h 1814"/>
              <a:gd name="T34" fmla="*/ 4886 w 5290"/>
              <a:gd name="T35" fmla="*/ 1128 h 1814"/>
              <a:gd name="T36" fmla="*/ 5290 w 5290"/>
              <a:gd name="T37" fmla="*/ 1082 h 1814"/>
              <a:gd name="T38" fmla="*/ 1566 w 5290"/>
              <a:gd name="T39" fmla="*/ 922 h 1814"/>
              <a:gd name="T40" fmla="*/ 1530 w 5290"/>
              <a:gd name="T41" fmla="*/ 918 h 1814"/>
              <a:gd name="T42" fmla="*/ 954 w 5290"/>
              <a:gd name="T43" fmla="*/ 1060 h 1814"/>
              <a:gd name="T44" fmla="*/ 916 w 5290"/>
              <a:gd name="T45" fmla="*/ 1198 h 1814"/>
              <a:gd name="T46" fmla="*/ 836 w 5290"/>
              <a:gd name="T47" fmla="*/ 820 h 1814"/>
              <a:gd name="T48" fmla="*/ 706 w 5290"/>
              <a:gd name="T49" fmla="*/ 1090 h 1814"/>
              <a:gd name="T50" fmla="*/ 536 w 5290"/>
              <a:gd name="T51" fmla="*/ 970 h 1814"/>
              <a:gd name="T52" fmla="*/ 500 w 5290"/>
              <a:gd name="T53" fmla="*/ 968 h 1814"/>
              <a:gd name="T54" fmla="*/ 288 w 5290"/>
              <a:gd name="T55" fmla="*/ 1070 h 1814"/>
              <a:gd name="T56" fmla="*/ 226 w 5290"/>
              <a:gd name="T57" fmla="*/ 1220 h 1814"/>
              <a:gd name="T58" fmla="*/ 176 w 5290"/>
              <a:gd name="T59" fmla="*/ 1064 h 1814"/>
              <a:gd name="T60" fmla="*/ 0 w 5290"/>
              <a:gd name="T61" fmla="*/ 1108 h 1814"/>
              <a:gd name="T62" fmla="*/ 202 w 5290"/>
              <a:gd name="T63" fmla="*/ 1292 h 1814"/>
              <a:gd name="T64" fmla="*/ 244 w 5290"/>
              <a:gd name="T65" fmla="*/ 1294 h 1814"/>
              <a:gd name="T66" fmla="*/ 432 w 5290"/>
              <a:gd name="T67" fmla="*/ 1116 h 1814"/>
              <a:gd name="T68" fmla="*/ 514 w 5290"/>
              <a:gd name="T69" fmla="*/ 1020 h 1814"/>
              <a:gd name="T70" fmla="*/ 578 w 5290"/>
              <a:gd name="T71" fmla="*/ 1126 h 1814"/>
              <a:gd name="T72" fmla="*/ 718 w 5290"/>
              <a:gd name="T73" fmla="*/ 1136 h 1814"/>
              <a:gd name="T74" fmla="*/ 740 w 5290"/>
              <a:gd name="T75" fmla="*/ 1124 h 1814"/>
              <a:gd name="T76" fmla="*/ 890 w 5290"/>
              <a:gd name="T77" fmla="*/ 1298 h 1814"/>
              <a:gd name="T78" fmla="*/ 934 w 5290"/>
              <a:gd name="T79" fmla="*/ 1300 h 1814"/>
              <a:gd name="T80" fmla="*/ 1412 w 5290"/>
              <a:gd name="T81" fmla="*/ 1104 h 1814"/>
              <a:gd name="T82" fmla="*/ 1542 w 5290"/>
              <a:gd name="T83" fmla="*/ 970 h 1814"/>
              <a:gd name="T84" fmla="*/ 1636 w 5290"/>
              <a:gd name="T85" fmla="*/ 1128 h 1814"/>
              <a:gd name="T86" fmla="*/ 1954 w 5290"/>
              <a:gd name="T87" fmla="*/ 1082 h 1814"/>
              <a:gd name="T88" fmla="*/ 1566 w 5290"/>
              <a:gd name="T89" fmla="*/ 922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90" h="1814">
                <a:moveTo>
                  <a:pt x="4912" y="1082"/>
                </a:moveTo>
                <a:lnTo>
                  <a:pt x="4660" y="674"/>
                </a:lnTo>
                <a:lnTo>
                  <a:pt x="4642" y="644"/>
                </a:lnTo>
                <a:lnTo>
                  <a:pt x="4622" y="674"/>
                </a:lnTo>
                <a:lnTo>
                  <a:pt x="4372" y="1060"/>
                </a:lnTo>
                <a:lnTo>
                  <a:pt x="4092" y="1060"/>
                </a:lnTo>
                <a:lnTo>
                  <a:pt x="4086" y="1074"/>
                </a:lnTo>
                <a:lnTo>
                  <a:pt x="3926" y="1600"/>
                </a:lnTo>
                <a:lnTo>
                  <a:pt x="3672" y="122"/>
                </a:lnTo>
                <a:lnTo>
                  <a:pt x="3648" y="0"/>
                </a:lnTo>
                <a:lnTo>
                  <a:pt x="3628" y="122"/>
                </a:lnTo>
                <a:lnTo>
                  <a:pt x="3470" y="1082"/>
                </a:lnTo>
                <a:lnTo>
                  <a:pt x="3346" y="1082"/>
                </a:lnTo>
                <a:lnTo>
                  <a:pt x="3244" y="920"/>
                </a:lnTo>
                <a:lnTo>
                  <a:pt x="3228" y="896"/>
                </a:lnTo>
                <a:lnTo>
                  <a:pt x="3208" y="918"/>
                </a:lnTo>
                <a:lnTo>
                  <a:pt x="3078" y="1070"/>
                </a:lnTo>
                <a:lnTo>
                  <a:pt x="2830" y="1070"/>
                </a:lnTo>
                <a:lnTo>
                  <a:pt x="2830" y="1116"/>
                </a:lnTo>
                <a:lnTo>
                  <a:pt x="3098" y="1116"/>
                </a:lnTo>
                <a:lnTo>
                  <a:pt x="3104" y="1108"/>
                </a:lnTo>
                <a:lnTo>
                  <a:pt x="3222" y="972"/>
                </a:lnTo>
                <a:lnTo>
                  <a:pt x="3314" y="1118"/>
                </a:lnTo>
                <a:lnTo>
                  <a:pt x="3322" y="1128"/>
                </a:lnTo>
                <a:lnTo>
                  <a:pt x="3508" y="1128"/>
                </a:lnTo>
                <a:lnTo>
                  <a:pt x="3512" y="1108"/>
                </a:lnTo>
                <a:lnTo>
                  <a:pt x="3650" y="268"/>
                </a:lnTo>
                <a:lnTo>
                  <a:pt x="3896" y="1700"/>
                </a:lnTo>
                <a:lnTo>
                  <a:pt x="3910" y="1814"/>
                </a:lnTo>
                <a:lnTo>
                  <a:pt x="3942" y="1702"/>
                </a:lnTo>
                <a:lnTo>
                  <a:pt x="4124" y="1104"/>
                </a:lnTo>
                <a:lnTo>
                  <a:pt x="4396" y="1104"/>
                </a:lnTo>
                <a:lnTo>
                  <a:pt x="4402" y="1094"/>
                </a:lnTo>
                <a:lnTo>
                  <a:pt x="4640" y="728"/>
                </a:lnTo>
                <a:lnTo>
                  <a:pt x="4880" y="1116"/>
                </a:lnTo>
                <a:lnTo>
                  <a:pt x="4886" y="1128"/>
                </a:lnTo>
                <a:lnTo>
                  <a:pt x="5290" y="1128"/>
                </a:lnTo>
                <a:lnTo>
                  <a:pt x="5290" y="1082"/>
                </a:lnTo>
                <a:lnTo>
                  <a:pt x="4912" y="1082"/>
                </a:lnTo>
                <a:close/>
                <a:moveTo>
                  <a:pt x="1566" y="922"/>
                </a:moveTo>
                <a:lnTo>
                  <a:pt x="1552" y="896"/>
                </a:lnTo>
                <a:lnTo>
                  <a:pt x="1530" y="918"/>
                </a:lnTo>
                <a:lnTo>
                  <a:pt x="1394" y="1060"/>
                </a:lnTo>
                <a:lnTo>
                  <a:pt x="954" y="1060"/>
                </a:lnTo>
                <a:lnTo>
                  <a:pt x="950" y="1076"/>
                </a:lnTo>
                <a:lnTo>
                  <a:pt x="916" y="1198"/>
                </a:lnTo>
                <a:lnTo>
                  <a:pt x="850" y="886"/>
                </a:lnTo>
                <a:lnTo>
                  <a:pt x="836" y="820"/>
                </a:lnTo>
                <a:lnTo>
                  <a:pt x="806" y="880"/>
                </a:lnTo>
                <a:lnTo>
                  <a:pt x="706" y="1090"/>
                </a:lnTo>
                <a:lnTo>
                  <a:pt x="606" y="1084"/>
                </a:lnTo>
                <a:lnTo>
                  <a:pt x="536" y="970"/>
                </a:lnTo>
                <a:lnTo>
                  <a:pt x="520" y="944"/>
                </a:lnTo>
                <a:lnTo>
                  <a:pt x="500" y="968"/>
                </a:lnTo>
                <a:lnTo>
                  <a:pt x="410" y="1070"/>
                </a:lnTo>
                <a:lnTo>
                  <a:pt x="288" y="1070"/>
                </a:lnTo>
                <a:lnTo>
                  <a:pt x="284" y="1084"/>
                </a:lnTo>
                <a:lnTo>
                  <a:pt x="226" y="1220"/>
                </a:lnTo>
                <a:lnTo>
                  <a:pt x="182" y="1078"/>
                </a:lnTo>
                <a:lnTo>
                  <a:pt x="176" y="1064"/>
                </a:lnTo>
                <a:lnTo>
                  <a:pt x="0" y="1064"/>
                </a:lnTo>
                <a:lnTo>
                  <a:pt x="0" y="1108"/>
                </a:lnTo>
                <a:lnTo>
                  <a:pt x="144" y="1108"/>
                </a:lnTo>
                <a:lnTo>
                  <a:pt x="202" y="1292"/>
                </a:lnTo>
                <a:lnTo>
                  <a:pt x="222" y="1352"/>
                </a:lnTo>
                <a:lnTo>
                  <a:pt x="244" y="1294"/>
                </a:lnTo>
                <a:lnTo>
                  <a:pt x="320" y="1116"/>
                </a:lnTo>
                <a:lnTo>
                  <a:pt x="432" y="1116"/>
                </a:lnTo>
                <a:lnTo>
                  <a:pt x="438" y="1108"/>
                </a:lnTo>
                <a:lnTo>
                  <a:pt x="514" y="1020"/>
                </a:lnTo>
                <a:lnTo>
                  <a:pt x="572" y="1116"/>
                </a:lnTo>
                <a:lnTo>
                  <a:pt x="578" y="1126"/>
                </a:lnTo>
                <a:lnTo>
                  <a:pt x="590" y="1128"/>
                </a:lnTo>
                <a:lnTo>
                  <a:pt x="718" y="1136"/>
                </a:lnTo>
                <a:lnTo>
                  <a:pt x="734" y="1138"/>
                </a:lnTo>
                <a:lnTo>
                  <a:pt x="740" y="1124"/>
                </a:lnTo>
                <a:lnTo>
                  <a:pt x="818" y="960"/>
                </a:lnTo>
                <a:lnTo>
                  <a:pt x="890" y="1298"/>
                </a:lnTo>
                <a:lnTo>
                  <a:pt x="906" y="1382"/>
                </a:lnTo>
                <a:lnTo>
                  <a:pt x="934" y="1300"/>
                </a:lnTo>
                <a:lnTo>
                  <a:pt x="988" y="1104"/>
                </a:lnTo>
                <a:lnTo>
                  <a:pt x="1412" y="1104"/>
                </a:lnTo>
                <a:lnTo>
                  <a:pt x="1420" y="1098"/>
                </a:lnTo>
                <a:lnTo>
                  <a:pt x="1542" y="970"/>
                </a:lnTo>
                <a:lnTo>
                  <a:pt x="1628" y="1116"/>
                </a:lnTo>
                <a:lnTo>
                  <a:pt x="1636" y="1128"/>
                </a:lnTo>
                <a:lnTo>
                  <a:pt x="1954" y="1128"/>
                </a:lnTo>
                <a:lnTo>
                  <a:pt x="1954" y="1082"/>
                </a:lnTo>
                <a:lnTo>
                  <a:pt x="1662" y="1082"/>
                </a:lnTo>
                <a:lnTo>
                  <a:pt x="1566" y="922"/>
                </a:lnTo>
                <a:close/>
              </a:path>
            </a:pathLst>
          </a:custGeom>
          <a:gradFill>
            <a:gsLst>
              <a:gs pos="0">
                <a:srgbClr val="94C123"/>
              </a:gs>
              <a:gs pos="100000">
                <a:srgbClr val="0087CF"/>
              </a:gs>
            </a:gsLst>
            <a:lin ang="0" scaled="1"/>
          </a:gradFill>
          <a:ln>
            <a:noFill/>
          </a:ln>
        </p:spPr>
        <p:txBody>
          <a:bodyPr vert="horz" wrap="square" lIns="91351" tIns="45704" rIns="91351" bIns="45704" numCol="1" anchor="t" anchorCtr="0" compatLnSpc="1"/>
          <a:lstStyle/>
          <a:p>
            <a:pPr defTabSz="913130"/>
            <a:endParaRPr lang="zh-CN" altLang="en-US" sz="1865">
              <a:solidFill>
                <a:prstClr val="black"/>
              </a:solidFill>
            </a:endParaRPr>
          </a:p>
        </p:txBody>
      </p:sp>
      <p:sp>
        <p:nvSpPr>
          <p:cNvPr id="10" name="任意多边形 19"/>
          <p:cNvSpPr/>
          <p:nvPr userDrawn="1"/>
        </p:nvSpPr>
        <p:spPr bwMode="auto">
          <a:xfrm>
            <a:off x="10540354" y="412108"/>
            <a:ext cx="512423" cy="232009"/>
          </a:xfrm>
          <a:custGeom>
            <a:avLst/>
            <a:gdLst>
              <a:gd name="connsiteX0" fmla="*/ 488950 w 1746250"/>
              <a:gd name="connsiteY0" fmla="*/ 698500 h 828675"/>
              <a:gd name="connsiteX1" fmla="*/ 596900 w 1746250"/>
              <a:gd name="connsiteY1" fmla="*/ 698500 h 828675"/>
              <a:gd name="connsiteX2" fmla="*/ 596900 w 1746250"/>
              <a:gd name="connsiteY2" fmla="*/ 793750 h 828675"/>
              <a:gd name="connsiteX3" fmla="*/ 488950 w 1746250"/>
              <a:gd name="connsiteY3" fmla="*/ 793750 h 828675"/>
              <a:gd name="connsiteX4" fmla="*/ 774700 w 1746250"/>
              <a:gd name="connsiteY4" fmla="*/ 565150 h 828675"/>
              <a:gd name="connsiteX5" fmla="*/ 882650 w 1746250"/>
              <a:gd name="connsiteY5" fmla="*/ 565150 h 828675"/>
              <a:gd name="connsiteX6" fmla="*/ 882650 w 1746250"/>
              <a:gd name="connsiteY6" fmla="*/ 822325 h 828675"/>
              <a:gd name="connsiteX7" fmla="*/ 774700 w 1746250"/>
              <a:gd name="connsiteY7" fmla="*/ 822325 h 828675"/>
              <a:gd name="connsiteX8" fmla="*/ 1063625 w 1746250"/>
              <a:gd name="connsiteY8" fmla="*/ 381000 h 828675"/>
              <a:gd name="connsiteX9" fmla="*/ 1171575 w 1746250"/>
              <a:gd name="connsiteY9" fmla="*/ 381000 h 828675"/>
              <a:gd name="connsiteX10" fmla="*/ 1171575 w 1746250"/>
              <a:gd name="connsiteY10" fmla="*/ 822325 h 828675"/>
              <a:gd name="connsiteX11" fmla="*/ 1063625 w 1746250"/>
              <a:gd name="connsiteY11" fmla="*/ 822325 h 828675"/>
              <a:gd name="connsiteX12" fmla="*/ 1352550 w 1746250"/>
              <a:gd name="connsiteY12" fmla="*/ 225425 h 828675"/>
              <a:gd name="connsiteX13" fmla="*/ 1460500 w 1746250"/>
              <a:gd name="connsiteY13" fmla="*/ 225425 h 828675"/>
              <a:gd name="connsiteX14" fmla="*/ 1460500 w 1746250"/>
              <a:gd name="connsiteY14" fmla="*/ 822325 h 828675"/>
              <a:gd name="connsiteX15" fmla="*/ 1352550 w 1746250"/>
              <a:gd name="connsiteY15" fmla="*/ 822325 h 828675"/>
              <a:gd name="connsiteX16" fmla="*/ 352425 w 1746250"/>
              <a:gd name="connsiteY16" fmla="*/ 117475 h 828675"/>
              <a:gd name="connsiteX17" fmla="*/ 352425 w 1746250"/>
              <a:gd name="connsiteY17" fmla="*/ 388205 h 828675"/>
              <a:gd name="connsiteX18" fmla="*/ 570125 w 1746250"/>
              <a:gd name="connsiteY18" fmla="*/ 117475 h 828675"/>
              <a:gd name="connsiteX19" fmla="*/ 68050 w 1746250"/>
              <a:gd name="connsiteY19" fmla="*/ 117475 h 828675"/>
              <a:gd name="connsiteX20" fmla="*/ 288925 w 1746250"/>
              <a:gd name="connsiteY20" fmla="*/ 392153 h 828675"/>
              <a:gd name="connsiteX21" fmla="*/ 288925 w 1746250"/>
              <a:gd name="connsiteY21" fmla="*/ 117475 h 828675"/>
              <a:gd name="connsiteX22" fmla="*/ 0 w 1746250"/>
              <a:gd name="connsiteY22" fmla="*/ 50800 h 828675"/>
              <a:gd name="connsiteX23" fmla="*/ 638175 w 1746250"/>
              <a:gd name="connsiteY23" fmla="*/ 50800 h 828675"/>
              <a:gd name="connsiteX24" fmla="*/ 638175 w 1746250"/>
              <a:gd name="connsiteY24" fmla="*/ 92075 h 828675"/>
              <a:gd name="connsiteX25" fmla="*/ 638175 w 1746250"/>
              <a:gd name="connsiteY25" fmla="*/ 117475 h 828675"/>
              <a:gd name="connsiteX26" fmla="*/ 352425 w 1746250"/>
              <a:gd name="connsiteY26" fmla="*/ 476967 h 828675"/>
              <a:gd name="connsiteX27" fmla="*/ 352425 w 1746250"/>
              <a:gd name="connsiteY27" fmla="*/ 828675 h 828675"/>
              <a:gd name="connsiteX28" fmla="*/ 288925 w 1746250"/>
              <a:gd name="connsiteY28" fmla="*/ 828675 h 828675"/>
              <a:gd name="connsiteX29" fmla="*/ 288925 w 1746250"/>
              <a:gd name="connsiteY29" fmla="*/ 480961 h 828675"/>
              <a:gd name="connsiteX30" fmla="*/ 0 w 1746250"/>
              <a:gd name="connsiteY30" fmla="*/ 117475 h 828675"/>
              <a:gd name="connsiteX31" fmla="*/ 0 w 1746250"/>
              <a:gd name="connsiteY31" fmla="*/ 92075 h 828675"/>
              <a:gd name="connsiteX32" fmla="*/ 1638300 w 1746250"/>
              <a:gd name="connsiteY32" fmla="*/ 0 h 828675"/>
              <a:gd name="connsiteX33" fmla="*/ 1746250 w 1746250"/>
              <a:gd name="connsiteY33" fmla="*/ 0 h 828675"/>
              <a:gd name="connsiteX34" fmla="*/ 1746250 w 1746250"/>
              <a:gd name="connsiteY34" fmla="*/ 822325 h 828675"/>
              <a:gd name="connsiteX35" fmla="*/ 1638300 w 1746250"/>
              <a:gd name="connsiteY35" fmla="*/ 82232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46250" h="828675">
                <a:moveTo>
                  <a:pt x="488950" y="698500"/>
                </a:moveTo>
                <a:lnTo>
                  <a:pt x="596900" y="698500"/>
                </a:lnTo>
                <a:lnTo>
                  <a:pt x="596900" y="793750"/>
                </a:lnTo>
                <a:lnTo>
                  <a:pt x="488950" y="793750"/>
                </a:lnTo>
                <a:close/>
                <a:moveTo>
                  <a:pt x="774700" y="565150"/>
                </a:moveTo>
                <a:lnTo>
                  <a:pt x="882650" y="565150"/>
                </a:lnTo>
                <a:lnTo>
                  <a:pt x="882650" y="822325"/>
                </a:lnTo>
                <a:lnTo>
                  <a:pt x="774700" y="822325"/>
                </a:lnTo>
                <a:close/>
                <a:moveTo>
                  <a:pt x="1063625" y="381000"/>
                </a:moveTo>
                <a:lnTo>
                  <a:pt x="1171575" y="381000"/>
                </a:lnTo>
                <a:lnTo>
                  <a:pt x="1171575" y="822325"/>
                </a:lnTo>
                <a:lnTo>
                  <a:pt x="1063625" y="822325"/>
                </a:lnTo>
                <a:close/>
                <a:moveTo>
                  <a:pt x="1352550" y="225425"/>
                </a:moveTo>
                <a:lnTo>
                  <a:pt x="1460500" y="225425"/>
                </a:lnTo>
                <a:lnTo>
                  <a:pt x="1460500" y="822325"/>
                </a:lnTo>
                <a:lnTo>
                  <a:pt x="1352550" y="822325"/>
                </a:lnTo>
                <a:close/>
                <a:moveTo>
                  <a:pt x="352425" y="117475"/>
                </a:moveTo>
                <a:lnTo>
                  <a:pt x="352425" y="388205"/>
                </a:lnTo>
                <a:lnTo>
                  <a:pt x="570125" y="117475"/>
                </a:lnTo>
                <a:close/>
                <a:moveTo>
                  <a:pt x="68050" y="117475"/>
                </a:moveTo>
                <a:lnTo>
                  <a:pt x="288925" y="392153"/>
                </a:lnTo>
                <a:lnTo>
                  <a:pt x="288925" y="117475"/>
                </a:lnTo>
                <a:close/>
                <a:moveTo>
                  <a:pt x="0" y="50800"/>
                </a:moveTo>
                <a:lnTo>
                  <a:pt x="638175" y="50800"/>
                </a:lnTo>
                <a:lnTo>
                  <a:pt x="638175" y="92075"/>
                </a:lnTo>
                <a:lnTo>
                  <a:pt x="638175" y="117475"/>
                </a:lnTo>
                <a:lnTo>
                  <a:pt x="352425" y="476967"/>
                </a:lnTo>
                <a:lnTo>
                  <a:pt x="352425" y="828675"/>
                </a:lnTo>
                <a:lnTo>
                  <a:pt x="288925" y="828675"/>
                </a:lnTo>
                <a:lnTo>
                  <a:pt x="288925" y="480961"/>
                </a:lnTo>
                <a:lnTo>
                  <a:pt x="0" y="117475"/>
                </a:lnTo>
                <a:lnTo>
                  <a:pt x="0" y="92075"/>
                </a:lnTo>
                <a:close/>
                <a:moveTo>
                  <a:pt x="1638300" y="0"/>
                </a:moveTo>
                <a:lnTo>
                  <a:pt x="1746250" y="0"/>
                </a:lnTo>
                <a:lnTo>
                  <a:pt x="1746250" y="822325"/>
                </a:lnTo>
                <a:lnTo>
                  <a:pt x="1638300" y="822325"/>
                </a:lnTo>
                <a:close/>
              </a:path>
            </a:pathLst>
          </a:custGeom>
          <a:gradFill>
            <a:gsLst>
              <a:gs pos="0">
                <a:srgbClr val="94C123"/>
              </a:gs>
              <a:gs pos="100000">
                <a:srgbClr val="0087CF"/>
              </a:gs>
            </a:gsLst>
            <a:lin ang="0" scaled="1"/>
          </a:gradFill>
          <a:ln>
            <a:noFill/>
          </a:ln>
        </p:spPr>
        <p:txBody>
          <a:bodyPr vert="horz" wrap="square" lIns="91351" tIns="45704" rIns="91351" bIns="45704" numCol="1" anchor="t" anchorCtr="0" compatLnSpc="1">
            <a:noAutofit/>
          </a:bodyPr>
          <a:lstStyle/>
          <a:p>
            <a:pPr defTabSz="913130"/>
            <a:endParaRPr lang="zh-CN" altLang="en-US" sz="1865">
              <a:solidFill>
                <a:prstClr val="black"/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610385"/>
            <a:ext cx="10181968" cy="0"/>
          </a:xfrm>
          <a:prstGeom prst="line">
            <a:avLst/>
          </a:prstGeom>
          <a:gradFill>
            <a:gsLst>
              <a:gs pos="0">
                <a:srgbClr val="94C123"/>
              </a:gs>
              <a:gs pos="100000">
                <a:srgbClr val="0087CF"/>
              </a:gs>
            </a:gsLst>
            <a:lin ang="0" scaled="1"/>
          </a:gradFill>
          <a:ln w="19050" cap="flat" cmpd="sng" algn="ctr">
            <a:solidFill>
              <a:srgbClr val="ADCF3C"/>
            </a:solidFill>
            <a:prstDash val="solid"/>
            <a:miter lim="800000"/>
          </a:ln>
          <a:effectLst/>
        </p:spPr>
      </p:cxnSp>
      <p:sp>
        <p:nvSpPr>
          <p:cNvPr id="4" name="文本框 3"/>
          <p:cNvSpPr txBox="1"/>
          <p:nvPr userDrawn="1"/>
        </p:nvSpPr>
        <p:spPr>
          <a:xfrm>
            <a:off x="558971" y="86560"/>
            <a:ext cx="336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名通智慧网优中台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7500" r="3853" b="7500"/>
          <a:stretch>
            <a:fillRect/>
          </a:stretch>
        </p:blipFill>
        <p:spPr>
          <a:xfrm>
            <a:off x="126970" y="96112"/>
            <a:ext cx="432000" cy="432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5" name="Picture 2" descr="D:\MasterCom\MasterCom\公司形象\公司LOGO标准件\logo标准色谱无背景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403" y="6464254"/>
            <a:ext cx="2818597" cy="3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MasterCom\MasterCom\公司形象\公司LOGO标准件\logo标准色谱无背景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403" y="6464254"/>
            <a:ext cx="2818597" cy="3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512002" y="195481"/>
            <a:ext cx="7886700" cy="453785"/>
          </a:xfrm>
          <a:prstGeom prst="rect">
            <a:avLst/>
          </a:prstGeom>
        </p:spPr>
        <p:txBody>
          <a:bodyPr vert="horz" lIns="68513" tIns="34278" rIns="68513" bIns="34278" rtlCol="0" anchor="ctr">
            <a:noAutofit/>
          </a:bodyPr>
          <a:lstStyle>
            <a:lvl1pPr>
              <a:defRPr sz="2800" b="1">
                <a:solidFill>
                  <a:srgbClr val="0089F0"/>
                </a:solidFill>
                <a:effectLst>
                  <a:outerShdw blurRad="254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337867" y="239023"/>
            <a:ext cx="113559" cy="360000"/>
          </a:xfrm>
          <a:prstGeom prst="rect">
            <a:avLst/>
          </a:prstGeom>
          <a:solidFill>
            <a:srgbClr val="0089F0"/>
          </a:solidFill>
          <a:ln w="25400" cap="flat" cmpd="sng" algn="ctr">
            <a:noFill/>
            <a:prstDash val="solid"/>
          </a:ln>
          <a:effectLst/>
        </p:spPr>
        <p:txBody>
          <a:bodyPr lIns="121917" tIns="60959" rIns="121917" bIns="60959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9588844" y="285728"/>
            <a:ext cx="2603157" cy="524995"/>
          </a:xfrm>
          <a:custGeom>
            <a:avLst/>
            <a:gdLst>
              <a:gd name="T0" fmla="*/ 4660 w 5290"/>
              <a:gd name="T1" fmla="*/ 674 h 1814"/>
              <a:gd name="T2" fmla="*/ 4622 w 5290"/>
              <a:gd name="T3" fmla="*/ 674 h 1814"/>
              <a:gd name="T4" fmla="*/ 4092 w 5290"/>
              <a:gd name="T5" fmla="*/ 1060 h 1814"/>
              <a:gd name="T6" fmla="*/ 3926 w 5290"/>
              <a:gd name="T7" fmla="*/ 1600 h 1814"/>
              <a:gd name="T8" fmla="*/ 3648 w 5290"/>
              <a:gd name="T9" fmla="*/ 0 h 1814"/>
              <a:gd name="T10" fmla="*/ 3470 w 5290"/>
              <a:gd name="T11" fmla="*/ 1082 h 1814"/>
              <a:gd name="T12" fmla="*/ 3244 w 5290"/>
              <a:gd name="T13" fmla="*/ 920 h 1814"/>
              <a:gd name="T14" fmla="*/ 3208 w 5290"/>
              <a:gd name="T15" fmla="*/ 918 h 1814"/>
              <a:gd name="T16" fmla="*/ 2830 w 5290"/>
              <a:gd name="T17" fmla="*/ 1070 h 1814"/>
              <a:gd name="T18" fmla="*/ 3098 w 5290"/>
              <a:gd name="T19" fmla="*/ 1116 h 1814"/>
              <a:gd name="T20" fmla="*/ 3222 w 5290"/>
              <a:gd name="T21" fmla="*/ 972 h 1814"/>
              <a:gd name="T22" fmla="*/ 3322 w 5290"/>
              <a:gd name="T23" fmla="*/ 1128 h 1814"/>
              <a:gd name="T24" fmla="*/ 3512 w 5290"/>
              <a:gd name="T25" fmla="*/ 1108 h 1814"/>
              <a:gd name="T26" fmla="*/ 3896 w 5290"/>
              <a:gd name="T27" fmla="*/ 1700 h 1814"/>
              <a:gd name="T28" fmla="*/ 3942 w 5290"/>
              <a:gd name="T29" fmla="*/ 1702 h 1814"/>
              <a:gd name="T30" fmla="*/ 4396 w 5290"/>
              <a:gd name="T31" fmla="*/ 1104 h 1814"/>
              <a:gd name="T32" fmla="*/ 4640 w 5290"/>
              <a:gd name="T33" fmla="*/ 728 h 1814"/>
              <a:gd name="T34" fmla="*/ 4886 w 5290"/>
              <a:gd name="T35" fmla="*/ 1128 h 1814"/>
              <a:gd name="T36" fmla="*/ 5290 w 5290"/>
              <a:gd name="T37" fmla="*/ 1082 h 1814"/>
              <a:gd name="T38" fmla="*/ 1566 w 5290"/>
              <a:gd name="T39" fmla="*/ 922 h 1814"/>
              <a:gd name="T40" fmla="*/ 1530 w 5290"/>
              <a:gd name="T41" fmla="*/ 918 h 1814"/>
              <a:gd name="T42" fmla="*/ 954 w 5290"/>
              <a:gd name="T43" fmla="*/ 1060 h 1814"/>
              <a:gd name="T44" fmla="*/ 916 w 5290"/>
              <a:gd name="T45" fmla="*/ 1198 h 1814"/>
              <a:gd name="T46" fmla="*/ 836 w 5290"/>
              <a:gd name="T47" fmla="*/ 820 h 1814"/>
              <a:gd name="T48" fmla="*/ 706 w 5290"/>
              <a:gd name="T49" fmla="*/ 1090 h 1814"/>
              <a:gd name="T50" fmla="*/ 536 w 5290"/>
              <a:gd name="T51" fmla="*/ 970 h 1814"/>
              <a:gd name="T52" fmla="*/ 500 w 5290"/>
              <a:gd name="T53" fmla="*/ 968 h 1814"/>
              <a:gd name="T54" fmla="*/ 288 w 5290"/>
              <a:gd name="T55" fmla="*/ 1070 h 1814"/>
              <a:gd name="T56" fmla="*/ 226 w 5290"/>
              <a:gd name="T57" fmla="*/ 1220 h 1814"/>
              <a:gd name="T58" fmla="*/ 176 w 5290"/>
              <a:gd name="T59" fmla="*/ 1064 h 1814"/>
              <a:gd name="T60" fmla="*/ 0 w 5290"/>
              <a:gd name="T61" fmla="*/ 1108 h 1814"/>
              <a:gd name="T62" fmla="*/ 202 w 5290"/>
              <a:gd name="T63" fmla="*/ 1292 h 1814"/>
              <a:gd name="T64" fmla="*/ 244 w 5290"/>
              <a:gd name="T65" fmla="*/ 1294 h 1814"/>
              <a:gd name="T66" fmla="*/ 432 w 5290"/>
              <a:gd name="T67" fmla="*/ 1116 h 1814"/>
              <a:gd name="T68" fmla="*/ 514 w 5290"/>
              <a:gd name="T69" fmla="*/ 1020 h 1814"/>
              <a:gd name="T70" fmla="*/ 578 w 5290"/>
              <a:gd name="T71" fmla="*/ 1126 h 1814"/>
              <a:gd name="T72" fmla="*/ 718 w 5290"/>
              <a:gd name="T73" fmla="*/ 1136 h 1814"/>
              <a:gd name="T74" fmla="*/ 740 w 5290"/>
              <a:gd name="T75" fmla="*/ 1124 h 1814"/>
              <a:gd name="T76" fmla="*/ 890 w 5290"/>
              <a:gd name="T77" fmla="*/ 1298 h 1814"/>
              <a:gd name="T78" fmla="*/ 934 w 5290"/>
              <a:gd name="T79" fmla="*/ 1300 h 1814"/>
              <a:gd name="T80" fmla="*/ 1412 w 5290"/>
              <a:gd name="T81" fmla="*/ 1104 h 1814"/>
              <a:gd name="T82" fmla="*/ 1542 w 5290"/>
              <a:gd name="T83" fmla="*/ 970 h 1814"/>
              <a:gd name="T84" fmla="*/ 1636 w 5290"/>
              <a:gd name="T85" fmla="*/ 1128 h 1814"/>
              <a:gd name="T86" fmla="*/ 1954 w 5290"/>
              <a:gd name="T87" fmla="*/ 1082 h 1814"/>
              <a:gd name="T88" fmla="*/ 1566 w 5290"/>
              <a:gd name="T89" fmla="*/ 922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90" h="1814">
                <a:moveTo>
                  <a:pt x="4912" y="1082"/>
                </a:moveTo>
                <a:lnTo>
                  <a:pt x="4660" y="674"/>
                </a:lnTo>
                <a:lnTo>
                  <a:pt x="4642" y="644"/>
                </a:lnTo>
                <a:lnTo>
                  <a:pt x="4622" y="674"/>
                </a:lnTo>
                <a:lnTo>
                  <a:pt x="4372" y="1060"/>
                </a:lnTo>
                <a:lnTo>
                  <a:pt x="4092" y="1060"/>
                </a:lnTo>
                <a:lnTo>
                  <a:pt x="4086" y="1074"/>
                </a:lnTo>
                <a:lnTo>
                  <a:pt x="3926" y="1600"/>
                </a:lnTo>
                <a:lnTo>
                  <a:pt x="3672" y="122"/>
                </a:lnTo>
                <a:lnTo>
                  <a:pt x="3648" y="0"/>
                </a:lnTo>
                <a:lnTo>
                  <a:pt x="3628" y="122"/>
                </a:lnTo>
                <a:lnTo>
                  <a:pt x="3470" y="1082"/>
                </a:lnTo>
                <a:lnTo>
                  <a:pt x="3346" y="1082"/>
                </a:lnTo>
                <a:lnTo>
                  <a:pt x="3244" y="920"/>
                </a:lnTo>
                <a:lnTo>
                  <a:pt x="3228" y="896"/>
                </a:lnTo>
                <a:lnTo>
                  <a:pt x="3208" y="918"/>
                </a:lnTo>
                <a:lnTo>
                  <a:pt x="3078" y="1070"/>
                </a:lnTo>
                <a:lnTo>
                  <a:pt x="2830" y="1070"/>
                </a:lnTo>
                <a:lnTo>
                  <a:pt x="2830" y="1116"/>
                </a:lnTo>
                <a:lnTo>
                  <a:pt x="3098" y="1116"/>
                </a:lnTo>
                <a:lnTo>
                  <a:pt x="3104" y="1108"/>
                </a:lnTo>
                <a:lnTo>
                  <a:pt x="3222" y="972"/>
                </a:lnTo>
                <a:lnTo>
                  <a:pt x="3314" y="1118"/>
                </a:lnTo>
                <a:lnTo>
                  <a:pt x="3322" y="1128"/>
                </a:lnTo>
                <a:lnTo>
                  <a:pt x="3508" y="1128"/>
                </a:lnTo>
                <a:lnTo>
                  <a:pt x="3512" y="1108"/>
                </a:lnTo>
                <a:lnTo>
                  <a:pt x="3650" y="268"/>
                </a:lnTo>
                <a:lnTo>
                  <a:pt x="3896" y="1700"/>
                </a:lnTo>
                <a:lnTo>
                  <a:pt x="3910" y="1814"/>
                </a:lnTo>
                <a:lnTo>
                  <a:pt x="3942" y="1702"/>
                </a:lnTo>
                <a:lnTo>
                  <a:pt x="4124" y="1104"/>
                </a:lnTo>
                <a:lnTo>
                  <a:pt x="4396" y="1104"/>
                </a:lnTo>
                <a:lnTo>
                  <a:pt x="4402" y="1094"/>
                </a:lnTo>
                <a:lnTo>
                  <a:pt x="4640" y="728"/>
                </a:lnTo>
                <a:lnTo>
                  <a:pt x="4880" y="1116"/>
                </a:lnTo>
                <a:lnTo>
                  <a:pt x="4886" y="1128"/>
                </a:lnTo>
                <a:lnTo>
                  <a:pt x="5290" y="1128"/>
                </a:lnTo>
                <a:lnTo>
                  <a:pt x="5290" y="1082"/>
                </a:lnTo>
                <a:lnTo>
                  <a:pt x="4912" y="1082"/>
                </a:lnTo>
                <a:close/>
                <a:moveTo>
                  <a:pt x="1566" y="922"/>
                </a:moveTo>
                <a:lnTo>
                  <a:pt x="1552" y="896"/>
                </a:lnTo>
                <a:lnTo>
                  <a:pt x="1530" y="918"/>
                </a:lnTo>
                <a:lnTo>
                  <a:pt x="1394" y="1060"/>
                </a:lnTo>
                <a:lnTo>
                  <a:pt x="954" y="1060"/>
                </a:lnTo>
                <a:lnTo>
                  <a:pt x="950" y="1076"/>
                </a:lnTo>
                <a:lnTo>
                  <a:pt x="916" y="1198"/>
                </a:lnTo>
                <a:lnTo>
                  <a:pt x="850" y="886"/>
                </a:lnTo>
                <a:lnTo>
                  <a:pt x="836" y="820"/>
                </a:lnTo>
                <a:lnTo>
                  <a:pt x="806" y="880"/>
                </a:lnTo>
                <a:lnTo>
                  <a:pt x="706" y="1090"/>
                </a:lnTo>
                <a:lnTo>
                  <a:pt x="606" y="1084"/>
                </a:lnTo>
                <a:lnTo>
                  <a:pt x="536" y="970"/>
                </a:lnTo>
                <a:lnTo>
                  <a:pt x="520" y="944"/>
                </a:lnTo>
                <a:lnTo>
                  <a:pt x="500" y="968"/>
                </a:lnTo>
                <a:lnTo>
                  <a:pt x="410" y="1070"/>
                </a:lnTo>
                <a:lnTo>
                  <a:pt x="288" y="1070"/>
                </a:lnTo>
                <a:lnTo>
                  <a:pt x="284" y="1084"/>
                </a:lnTo>
                <a:lnTo>
                  <a:pt x="226" y="1220"/>
                </a:lnTo>
                <a:lnTo>
                  <a:pt x="182" y="1078"/>
                </a:lnTo>
                <a:lnTo>
                  <a:pt x="176" y="1064"/>
                </a:lnTo>
                <a:lnTo>
                  <a:pt x="0" y="1064"/>
                </a:lnTo>
                <a:lnTo>
                  <a:pt x="0" y="1108"/>
                </a:lnTo>
                <a:lnTo>
                  <a:pt x="144" y="1108"/>
                </a:lnTo>
                <a:lnTo>
                  <a:pt x="202" y="1292"/>
                </a:lnTo>
                <a:lnTo>
                  <a:pt x="222" y="1352"/>
                </a:lnTo>
                <a:lnTo>
                  <a:pt x="244" y="1294"/>
                </a:lnTo>
                <a:lnTo>
                  <a:pt x="320" y="1116"/>
                </a:lnTo>
                <a:lnTo>
                  <a:pt x="432" y="1116"/>
                </a:lnTo>
                <a:lnTo>
                  <a:pt x="438" y="1108"/>
                </a:lnTo>
                <a:lnTo>
                  <a:pt x="514" y="1020"/>
                </a:lnTo>
                <a:lnTo>
                  <a:pt x="572" y="1116"/>
                </a:lnTo>
                <a:lnTo>
                  <a:pt x="578" y="1126"/>
                </a:lnTo>
                <a:lnTo>
                  <a:pt x="590" y="1128"/>
                </a:lnTo>
                <a:lnTo>
                  <a:pt x="718" y="1136"/>
                </a:lnTo>
                <a:lnTo>
                  <a:pt x="734" y="1138"/>
                </a:lnTo>
                <a:lnTo>
                  <a:pt x="740" y="1124"/>
                </a:lnTo>
                <a:lnTo>
                  <a:pt x="818" y="960"/>
                </a:lnTo>
                <a:lnTo>
                  <a:pt x="890" y="1298"/>
                </a:lnTo>
                <a:lnTo>
                  <a:pt x="906" y="1382"/>
                </a:lnTo>
                <a:lnTo>
                  <a:pt x="934" y="1300"/>
                </a:lnTo>
                <a:lnTo>
                  <a:pt x="988" y="1104"/>
                </a:lnTo>
                <a:lnTo>
                  <a:pt x="1412" y="1104"/>
                </a:lnTo>
                <a:lnTo>
                  <a:pt x="1420" y="1098"/>
                </a:lnTo>
                <a:lnTo>
                  <a:pt x="1542" y="970"/>
                </a:lnTo>
                <a:lnTo>
                  <a:pt x="1628" y="1116"/>
                </a:lnTo>
                <a:lnTo>
                  <a:pt x="1636" y="1128"/>
                </a:lnTo>
                <a:lnTo>
                  <a:pt x="1954" y="1128"/>
                </a:lnTo>
                <a:lnTo>
                  <a:pt x="1954" y="1082"/>
                </a:lnTo>
                <a:lnTo>
                  <a:pt x="1662" y="1082"/>
                </a:lnTo>
                <a:lnTo>
                  <a:pt x="1566" y="922"/>
                </a:lnTo>
                <a:close/>
              </a:path>
            </a:pathLst>
          </a:custGeom>
          <a:gradFill>
            <a:gsLst>
              <a:gs pos="0">
                <a:srgbClr val="94C123"/>
              </a:gs>
              <a:gs pos="100000">
                <a:srgbClr val="0087CF"/>
              </a:gs>
            </a:gsLst>
            <a:lin ang="0" scaled="1"/>
          </a:gradFill>
          <a:ln>
            <a:noFill/>
          </a:ln>
        </p:spPr>
        <p:txBody>
          <a:bodyPr vert="horz" wrap="square" lIns="91351" tIns="45704" rIns="91351" bIns="45704" numCol="1" anchor="t" anchorCtr="0" compatLnSpc="1"/>
          <a:lstStyle/>
          <a:p>
            <a:pPr defTabSz="913130"/>
            <a:endParaRPr lang="zh-CN" altLang="en-US" sz="1865">
              <a:solidFill>
                <a:prstClr val="black"/>
              </a:solidFill>
            </a:endParaRPr>
          </a:p>
        </p:txBody>
      </p:sp>
      <p:sp>
        <p:nvSpPr>
          <p:cNvPr id="13" name="任意多边形 19"/>
          <p:cNvSpPr/>
          <p:nvPr userDrawn="1"/>
        </p:nvSpPr>
        <p:spPr bwMode="auto">
          <a:xfrm>
            <a:off x="10540354" y="412108"/>
            <a:ext cx="512423" cy="232009"/>
          </a:xfrm>
          <a:custGeom>
            <a:avLst/>
            <a:gdLst>
              <a:gd name="connsiteX0" fmla="*/ 488950 w 1746250"/>
              <a:gd name="connsiteY0" fmla="*/ 698500 h 828675"/>
              <a:gd name="connsiteX1" fmla="*/ 596900 w 1746250"/>
              <a:gd name="connsiteY1" fmla="*/ 698500 h 828675"/>
              <a:gd name="connsiteX2" fmla="*/ 596900 w 1746250"/>
              <a:gd name="connsiteY2" fmla="*/ 793750 h 828675"/>
              <a:gd name="connsiteX3" fmla="*/ 488950 w 1746250"/>
              <a:gd name="connsiteY3" fmla="*/ 793750 h 828675"/>
              <a:gd name="connsiteX4" fmla="*/ 774700 w 1746250"/>
              <a:gd name="connsiteY4" fmla="*/ 565150 h 828675"/>
              <a:gd name="connsiteX5" fmla="*/ 882650 w 1746250"/>
              <a:gd name="connsiteY5" fmla="*/ 565150 h 828675"/>
              <a:gd name="connsiteX6" fmla="*/ 882650 w 1746250"/>
              <a:gd name="connsiteY6" fmla="*/ 822325 h 828675"/>
              <a:gd name="connsiteX7" fmla="*/ 774700 w 1746250"/>
              <a:gd name="connsiteY7" fmla="*/ 822325 h 828675"/>
              <a:gd name="connsiteX8" fmla="*/ 1063625 w 1746250"/>
              <a:gd name="connsiteY8" fmla="*/ 381000 h 828675"/>
              <a:gd name="connsiteX9" fmla="*/ 1171575 w 1746250"/>
              <a:gd name="connsiteY9" fmla="*/ 381000 h 828675"/>
              <a:gd name="connsiteX10" fmla="*/ 1171575 w 1746250"/>
              <a:gd name="connsiteY10" fmla="*/ 822325 h 828675"/>
              <a:gd name="connsiteX11" fmla="*/ 1063625 w 1746250"/>
              <a:gd name="connsiteY11" fmla="*/ 822325 h 828675"/>
              <a:gd name="connsiteX12" fmla="*/ 1352550 w 1746250"/>
              <a:gd name="connsiteY12" fmla="*/ 225425 h 828675"/>
              <a:gd name="connsiteX13" fmla="*/ 1460500 w 1746250"/>
              <a:gd name="connsiteY13" fmla="*/ 225425 h 828675"/>
              <a:gd name="connsiteX14" fmla="*/ 1460500 w 1746250"/>
              <a:gd name="connsiteY14" fmla="*/ 822325 h 828675"/>
              <a:gd name="connsiteX15" fmla="*/ 1352550 w 1746250"/>
              <a:gd name="connsiteY15" fmla="*/ 822325 h 828675"/>
              <a:gd name="connsiteX16" fmla="*/ 352425 w 1746250"/>
              <a:gd name="connsiteY16" fmla="*/ 117475 h 828675"/>
              <a:gd name="connsiteX17" fmla="*/ 352425 w 1746250"/>
              <a:gd name="connsiteY17" fmla="*/ 388205 h 828675"/>
              <a:gd name="connsiteX18" fmla="*/ 570125 w 1746250"/>
              <a:gd name="connsiteY18" fmla="*/ 117475 h 828675"/>
              <a:gd name="connsiteX19" fmla="*/ 68050 w 1746250"/>
              <a:gd name="connsiteY19" fmla="*/ 117475 h 828675"/>
              <a:gd name="connsiteX20" fmla="*/ 288925 w 1746250"/>
              <a:gd name="connsiteY20" fmla="*/ 392153 h 828675"/>
              <a:gd name="connsiteX21" fmla="*/ 288925 w 1746250"/>
              <a:gd name="connsiteY21" fmla="*/ 117475 h 828675"/>
              <a:gd name="connsiteX22" fmla="*/ 0 w 1746250"/>
              <a:gd name="connsiteY22" fmla="*/ 50800 h 828675"/>
              <a:gd name="connsiteX23" fmla="*/ 638175 w 1746250"/>
              <a:gd name="connsiteY23" fmla="*/ 50800 h 828675"/>
              <a:gd name="connsiteX24" fmla="*/ 638175 w 1746250"/>
              <a:gd name="connsiteY24" fmla="*/ 92075 h 828675"/>
              <a:gd name="connsiteX25" fmla="*/ 638175 w 1746250"/>
              <a:gd name="connsiteY25" fmla="*/ 117475 h 828675"/>
              <a:gd name="connsiteX26" fmla="*/ 352425 w 1746250"/>
              <a:gd name="connsiteY26" fmla="*/ 476967 h 828675"/>
              <a:gd name="connsiteX27" fmla="*/ 352425 w 1746250"/>
              <a:gd name="connsiteY27" fmla="*/ 828675 h 828675"/>
              <a:gd name="connsiteX28" fmla="*/ 288925 w 1746250"/>
              <a:gd name="connsiteY28" fmla="*/ 828675 h 828675"/>
              <a:gd name="connsiteX29" fmla="*/ 288925 w 1746250"/>
              <a:gd name="connsiteY29" fmla="*/ 480961 h 828675"/>
              <a:gd name="connsiteX30" fmla="*/ 0 w 1746250"/>
              <a:gd name="connsiteY30" fmla="*/ 117475 h 828675"/>
              <a:gd name="connsiteX31" fmla="*/ 0 w 1746250"/>
              <a:gd name="connsiteY31" fmla="*/ 92075 h 828675"/>
              <a:gd name="connsiteX32" fmla="*/ 1638300 w 1746250"/>
              <a:gd name="connsiteY32" fmla="*/ 0 h 828675"/>
              <a:gd name="connsiteX33" fmla="*/ 1746250 w 1746250"/>
              <a:gd name="connsiteY33" fmla="*/ 0 h 828675"/>
              <a:gd name="connsiteX34" fmla="*/ 1746250 w 1746250"/>
              <a:gd name="connsiteY34" fmla="*/ 822325 h 828675"/>
              <a:gd name="connsiteX35" fmla="*/ 1638300 w 1746250"/>
              <a:gd name="connsiteY35" fmla="*/ 82232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46250" h="828675">
                <a:moveTo>
                  <a:pt x="488950" y="698500"/>
                </a:moveTo>
                <a:lnTo>
                  <a:pt x="596900" y="698500"/>
                </a:lnTo>
                <a:lnTo>
                  <a:pt x="596900" y="793750"/>
                </a:lnTo>
                <a:lnTo>
                  <a:pt x="488950" y="793750"/>
                </a:lnTo>
                <a:close/>
                <a:moveTo>
                  <a:pt x="774700" y="565150"/>
                </a:moveTo>
                <a:lnTo>
                  <a:pt x="882650" y="565150"/>
                </a:lnTo>
                <a:lnTo>
                  <a:pt x="882650" y="822325"/>
                </a:lnTo>
                <a:lnTo>
                  <a:pt x="774700" y="822325"/>
                </a:lnTo>
                <a:close/>
                <a:moveTo>
                  <a:pt x="1063625" y="381000"/>
                </a:moveTo>
                <a:lnTo>
                  <a:pt x="1171575" y="381000"/>
                </a:lnTo>
                <a:lnTo>
                  <a:pt x="1171575" y="822325"/>
                </a:lnTo>
                <a:lnTo>
                  <a:pt x="1063625" y="822325"/>
                </a:lnTo>
                <a:close/>
                <a:moveTo>
                  <a:pt x="1352550" y="225425"/>
                </a:moveTo>
                <a:lnTo>
                  <a:pt x="1460500" y="225425"/>
                </a:lnTo>
                <a:lnTo>
                  <a:pt x="1460500" y="822325"/>
                </a:lnTo>
                <a:lnTo>
                  <a:pt x="1352550" y="822325"/>
                </a:lnTo>
                <a:close/>
                <a:moveTo>
                  <a:pt x="352425" y="117475"/>
                </a:moveTo>
                <a:lnTo>
                  <a:pt x="352425" y="388205"/>
                </a:lnTo>
                <a:lnTo>
                  <a:pt x="570125" y="117475"/>
                </a:lnTo>
                <a:close/>
                <a:moveTo>
                  <a:pt x="68050" y="117475"/>
                </a:moveTo>
                <a:lnTo>
                  <a:pt x="288925" y="392153"/>
                </a:lnTo>
                <a:lnTo>
                  <a:pt x="288925" y="117475"/>
                </a:lnTo>
                <a:close/>
                <a:moveTo>
                  <a:pt x="0" y="50800"/>
                </a:moveTo>
                <a:lnTo>
                  <a:pt x="638175" y="50800"/>
                </a:lnTo>
                <a:lnTo>
                  <a:pt x="638175" y="92075"/>
                </a:lnTo>
                <a:lnTo>
                  <a:pt x="638175" y="117475"/>
                </a:lnTo>
                <a:lnTo>
                  <a:pt x="352425" y="476967"/>
                </a:lnTo>
                <a:lnTo>
                  <a:pt x="352425" y="828675"/>
                </a:lnTo>
                <a:lnTo>
                  <a:pt x="288925" y="828675"/>
                </a:lnTo>
                <a:lnTo>
                  <a:pt x="288925" y="480961"/>
                </a:lnTo>
                <a:lnTo>
                  <a:pt x="0" y="117475"/>
                </a:lnTo>
                <a:lnTo>
                  <a:pt x="0" y="92075"/>
                </a:lnTo>
                <a:close/>
                <a:moveTo>
                  <a:pt x="1638300" y="0"/>
                </a:moveTo>
                <a:lnTo>
                  <a:pt x="1746250" y="0"/>
                </a:lnTo>
                <a:lnTo>
                  <a:pt x="1746250" y="822325"/>
                </a:lnTo>
                <a:lnTo>
                  <a:pt x="1638300" y="822325"/>
                </a:lnTo>
                <a:close/>
              </a:path>
            </a:pathLst>
          </a:custGeom>
          <a:gradFill>
            <a:gsLst>
              <a:gs pos="0">
                <a:srgbClr val="94C123"/>
              </a:gs>
              <a:gs pos="100000">
                <a:srgbClr val="0087CF"/>
              </a:gs>
            </a:gsLst>
            <a:lin ang="0" scaled="1"/>
          </a:gradFill>
          <a:ln>
            <a:noFill/>
          </a:ln>
        </p:spPr>
        <p:txBody>
          <a:bodyPr vert="horz" wrap="square" lIns="91351" tIns="45704" rIns="91351" bIns="45704" numCol="1" anchor="t" anchorCtr="0" compatLnSpc="1">
            <a:noAutofit/>
          </a:bodyPr>
          <a:lstStyle/>
          <a:p>
            <a:pPr defTabSz="913130"/>
            <a:endParaRPr lang="zh-CN" altLang="en-US" sz="1865">
              <a:solidFill>
                <a:prstClr val="black"/>
              </a:solidFill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7229" y="596317"/>
            <a:ext cx="10181968" cy="0"/>
          </a:xfrm>
          <a:prstGeom prst="line">
            <a:avLst/>
          </a:prstGeom>
          <a:gradFill>
            <a:gsLst>
              <a:gs pos="0">
                <a:srgbClr val="94C123"/>
              </a:gs>
              <a:gs pos="100000">
                <a:srgbClr val="0087CF"/>
              </a:gs>
            </a:gsLst>
            <a:lin ang="0" scaled="1"/>
          </a:gradFill>
          <a:ln w="12700" cap="flat" cmpd="sng" algn="ctr">
            <a:solidFill>
              <a:srgbClr val="ADCF3C"/>
            </a:solidFill>
            <a:prstDash val="solid"/>
            <a:miter lim="800000"/>
          </a:ln>
          <a:effectLst/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588844" y="285728"/>
            <a:ext cx="2603157" cy="524995"/>
          </a:xfrm>
          <a:custGeom>
            <a:avLst/>
            <a:gdLst>
              <a:gd name="T0" fmla="*/ 4660 w 5290"/>
              <a:gd name="T1" fmla="*/ 674 h 1814"/>
              <a:gd name="T2" fmla="*/ 4622 w 5290"/>
              <a:gd name="T3" fmla="*/ 674 h 1814"/>
              <a:gd name="T4" fmla="*/ 4092 w 5290"/>
              <a:gd name="T5" fmla="*/ 1060 h 1814"/>
              <a:gd name="T6" fmla="*/ 3926 w 5290"/>
              <a:gd name="T7" fmla="*/ 1600 h 1814"/>
              <a:gd name="T8" fmla="*/ 3648 w 5290"/>
              <a:gd name="T9" fmla="*/ 0 h 1814"/>
              <a:gd name="T10" fmla="*/ 3470 w 5290"/>
              <a:gd name="T11" fmla="*/ 1082 h 1814"/>
              <a:gd name="T12" fmla="*/ 3244 w 5290"/>
              <a:gd name="T13" fmla="*/ 920 h 1814"/>
              <a:gd name="T14" fmla="*/ 3208 w 5290"/>
              <a:gd name="T15" fmla="*/ 918 h 1814"/>
              <a:gd name="T16" fmla="*/ 2830 w 5290"/>
              <a:gd name="T17" fmla="*/ 1070 h 1814"/>
              <a:gd name="T18" fmla="*/ 3098 w 5290"/>
              <a:gd name="T19" fmla="*/ 1116 h 1814"/>
              <a:gd name="T20" fmla="*/ 3222 w 5290"/>
              <a:gd name="T21" fmla="*/ 972 h 1814"/>
              <a:gd name="T22" fmla="*/ 3322 w 5290"/>
              <a:gd name="T23" fmla="*/ 1128 h 1814"/>
              <a:gd name="T24" fmla="*/ 3512 w 5290"/>
              <a:gd name="T25" fmla="*/ 1108 h 1814"/>
              <a:gd name="T26" fmla="*/ 3896 w 5290"/>
              <a:gd name="T27" fmla="*/ 1700 h 1814"/>
              <a:gd name="T28" fmla="*/ 3942 w 5290"/>
              <a:gd name="T29" fmla="*/ 1702 h 1814"/>
              <a:gd name="T30" fmla="*/ 4396 w 5290"/>
              <a:gd name="T31" fmla="*/ 1104 h 1814"/>
              <a:gd name="T32" fmla="*/ 4640 w 5290"/>
              <a:gd name="T33" fmla="*/ 728 h 1814"/>
              <a:gd name="T34" fmla="*/ 4886 w 5290"/>
              <a:gd name="T35" fmla="*/ 1128 h 1814"/>
              <a:gd name="T36" fmla="*/ 5290 w 5290"/>
              <a:gd name="T37" fmla="*/ 1082 h 1814"/>
              <a:gd name="T38" fmla="*/ 1566 w 5290"/>
              <a:gd name="T39" fmla="*/ 922 h 1814"/>
              <a:gd name="T40" fmla="*/ 1530 w 5290"/>
              <a:gd name="T41" fmla="*/ 918 h 1814"/>
              <a:gd name="T42" fmla="*/ 954 w 5290"/>
              <a:gd name="T43" fmla="*/ 1060 h 1814"/>
              <a:gd name="T44" fmla="*/ 916 w 5290"/>
              <a:gd name="T45" fmla="*/ 1198 h 1814"/>
              <a:gd name="T46" fmla="*/ 836 w 5290"/>
              <a:gd name="T47" fmla="*/ 820 h 1814"/>
              <a:gd name="T48" fmla="*/ 706 w 5290"/>
              <a:gd name="T49" fmla="*/ 1090 h 1814"/>
              <a:gd name="T50" fmla="*/ 536 w 5290"/>
              <a:gd name="T51" fmla="*/ 970 h 1814"/>
              <a:gd name="T52" fmla="*/ 500 w 5290"/>
              <a:gd name="T53" fmla="*/ 968 h 1814"/>
              <a:gd name="T54" fmla="*/ 288 w 5290"/>
              <a:gd name="T55" fmla="*/ 1070 h 1814"/>
              <a:gd name="T56" fmla="*/ 226 w 5290"/>
              <a:gd name="T57" fmla="*/ 1220 h 1814"/>
              <a:gd name="T58" fmla="*/ 176 w 5290"/>
              <a:gd name="T59" fmla="*/ 1064 h 1814"/>
              <a:gd name="T60" fmla="*/ 0 w 5290"/>
              <a:gd name="T61" fmla="*/ 1108 h 1814"/>
              <a:gd name="T62" fmla="*/ 202 w 5290"/>
              <a:gd name="T63" fmla="*/ 1292 h 1814"/>
              <a:gd name="T64" fmla="*/ 244 w 5290"/>
              <a:gd name="T65" fmla="*/ 1294 h 1814"/>
              <a:gd name="T66" fmla="*/ 432 w 5290"/>
              <a:gd name="T67" fmla="*/ 1116 h 1814"/>
              <a:gd name="T68" fmla="*/ 514 w 5290"/>
              <a:gd name="T69" fmla="*/ 1020 h 1814"/>
              <a:gd name="T70" fmla="*/ 578 w 5290"/>
              <a:gd name="T71" fmla="*/ 1126 h 1814"/>
              <a:gd name="T72" fmla="*/ 718 w 5290"/>
              <a:gd name="T73" fmla="*/ 1136 h 1814"/>
              <a:gd name="T74" fmla="*/ 740 w 5290"/>
              <a:gd name="T75" fmla="*/ 1124 h 1814"/>
              <a:gd name="T76" fmla="*/ 890 w 5290"/>
              <a:gd name="T77" fmla="*/ 1298 h 1814"/>
              <a:gd name="T78" fmla="*/ 934 w 5290"/>
              <a:gd name="T79" fmla="*/ 1300 h 1814"/>
              <a:gd name="T80" fmla="*/ 1412 w 5290"/>
              <a:gd name="T81" fmla="*/ 1104 h 1814"/>
              <a:gd name="T82" fmla="*/ 1542 w 5290"/>
              <a:gd name="T83" fmla="*/ 970 h 1814"/>
              <a:gd name="T84" fmla="*/ 1636 w 5290"/>
              <a:gd name="T85" fmla="*/ 1128 h 1814"/>
              <a:gd name="T86" fmla="*/ 1954 w 5290"/>
              <a:gd name="T87" fmla="*/ 1082 h 1814"/>
              <a:gd name="T88" fmla="*/ 1566 w 5290"/>
              <a:gd name="T89" fmla="*/ 922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90" h="1814">
                <a:moveTo>
                  <a:pt x="4912" y="1082"/>
                </a:moveTo>
                <a:lnTo>
                  <a:pt x="4660" y="674"/>
                </a:lnTo>
                <a:lnTo>
                  <a:pt x="4642" y="644"/>
                </a:lnTo>
                <a:lnTo>
                  <a:pt x="4622" y="674"/>
                </a:lnTo>
                <a:lnTo>
                  <a:pt x="4372" y="1060"/>
                </a:lnTo>
                <a:lnTo>
                  <a:pt x="4092" y="1060"/>
                </a:lnTo>
                <a:lnTo>
                  <a:pt x="4086" y="1074"/>
                </a:lnTo>
                <a:lnTo>
                  <a:pt x="3926" y="1600"/>
                </a:lnTo>
                <a:lnTo>
                  <a:pt x="3672" y="122"/>
                </a:lnTo>
                <a:lnTo>
                  <a:pt x="3648" y="0"/>
                </a:lnTo>
                <a:lnTo>
                  <a:pt x="3628" y="122"/>
                </a:lnTo>
                <a:lnTo>
                  <a:pt x="3470" y="1082"/>
                </a:lnTo>
                <a:lnTo>
                  <a:pt x="3346" y="1082"/>
                </a:lnTo>
                <a:lnTo>
                  <a:pt x="3244" y="920"/>
                </a:lnTo>
                <a:lnTo>
                  <a:pt x="3228" y="896"/>
                </a:lnTo>
                <a:lnTo>
                  <a:pt x="3208" y="918"/>
                </a:lnTo>
                <a:lnTo>
                  <a:pt x="3078" y="1070"/>
                </a:lnTo>
                <a:lnTo>
                  <a:pt x="2830" y="1070"/>
                </a:lnTo>
                <a:lnTo>
                  <a:pt x="2830" y="1116"/>
                </a:lnTo>
                <a:lnTo>
                  <a:pt x="3098" y="1116"/>
                </a:lnTo>
                <a:lnTo>
                  <a:pt x="3104" y="1108"/>
                </a:lnTo>
                <a:lnTo>
                  <a:pt x="3222" y="972"/>
                </a:lnTo>
                <a:lnTo>
                  <a:pt x="3314" y="1118"/>
                </a:lnTo>
                <a:lnTo>
                  <a:pt x="3322" y="1128"/>
                </a:lnTo>
                <a:lnTo>
                  <a:pt x="3508" y="1128"/>
                </a:lnTo>
                <a:lnTo>
                  <a:pt x="3512" y="1108"/>
                </a:lnTo>
                <a:lnTo>
                  <a:pt x="3650" y="268"/>
                </a:lnTo>
                <a:lnTo>
                  <a:pt x="3896" y="1700"/>
                </a:lnTo>
                <a:lnTo>
                  <a:pt x="3910" y="1814"/>
                </a:lnTo>
                <a:lnTo>
                  <a:pt x="3942" y="1702"/>
                </a:lnTo>
                <a:lnTo>
                  <a:pt x="4124" y="1104"/>
                </a:lnTo>
                <a:lnTo>
                  <a:pt x="4396" y="1104"/>
                </a:lnTo>
                <a:lnTo>
                  <a:pt x="4402" y="1094"/>
                </a:lnTo>
                <a:lnTo>
                  <a:pt x="4640" y="728"/>
                </a:lnTo>
                <a:lnTo>
                  <a:pt x="4880" y="1116"/>
                </a:lnTo>
                <a:lnTo>
                  <a:pt x="4886" y="1128"/>
                </a:lnTo>
                <a:lnTo>
                  <a:pt x="5290" y="1128"/>
                </a:lnTo>
                <a:lnTo>
                  <a:pt x="5290" y="1082"/>
                </a:lnTo>
                <a:lnTo>
                  <a:pt x="4912" y="1082"/>
                </a:lnTo>
                <a:close/>
                <a:moveTo>
                  <a:pt x="1566" y="922"/>
                </a:moveTo>
                <a:lnTo>
                  <a:pt x="1552" y="896"/>
                </a:lnTo>
                <a:lnTo>
                  <a:pt x="1530" y="918"/>
                </a:lnTo>
                <a:lnTo>
                  <a:pt x="1394" y="1060"/>
                </a:lnTo>
                <a:lnTo>
                  <a:pt x="954" y="1060"/>
                </a:lnTo>
                <a:lnTo>
                  <a:pt x="950" y="1076"/>
                </a:lnTo>
                <a:lnTo>
                  <a:pt x="916" y="1198"/>
                </a:lnTo>
                <a:lnTo>
                  <a:pt x="850" y="886"/>
                </a:lnTo>
                <a:lnTo>
                  <a:pt x="836" y="820"/>
                </a:lnTo>
                <a:lnTo>
                  <a:pt x="806" y="880"/>
                </a:lnTo>
                <a:lnTo>
                  <a:pt x="706" y="1090"/>
                </a:lnTo>
                <a:lnTo>
                  <a:pt x="606" y="1084"/>
                </a:lnTo>
                <a:lnTo>
                  <a:pt x="536" y="970"/>
                </a:lnTo>
                <a:lnTo>
                  <a:pt x="520" y="944"/>
                </a:lnTo>
                <a:lnTo>
                  <a:pt x="500" y="968"/>
                </a:lnTo>
                <a:lnTo>
                  <a:pt x="410" y="1070"/>
                </a:lnTo>
                <a:lnTo>
                  <a:pt x="288" y="1070"/>
                </a:lnTo>
                <a:lnTo>
                  <a:pt x="284" y="1084"/>
                </a:lnTo>
                <a:lnTo>
                  <a:pt x="226" y="1220"/>
                </a:lnTo>
                <a:lnTo>
                  <a:pt x="182" y="1078"/>
                </a:lnTo>
                <a:lnTo>
                  <a:pt x="176" y="1064"/>
                </a:lnTo>
                <a:lnTo>
                  <a:pt x="0" y="1064"/>
                </a:lnTo>
                <a:lnTo>
                  <a:pt x="0" y="1108"/>
                </a:lnTo>
                <a:lnTo>
                  <a:pt x="144" y="1108"/>
                </a:lnTo>
                <a:lnTo>
                  <a:pt x="202" y="1292"/>
                </a:lnTo>
                <a:lnTo>
                  <a:pt x="222" y="1352"/>
                </a:lnTo>
                <a:lnTo>
                  <a:pt x="244" y="1294"/>
                </a:lnTo>
                <a:lnTo>
                  <a:pt x="320" y="1116"/>
                </a:lnTo>
                <a:lnTo>
                  <a:pt x="432" y="1116"/>
                </a:lnTo>
                <a:lnTo>
                  <a:pt x="438" y="1108"/>
                </a:lnTo>
                <a:lnTo>
                  <a:pt x="514" y="1020"/>
                </a:lnTo>
                <a:lnTo>
                  <a:pt x="572" y="1116"/>
                </a:lnTo>
                <a:lnTo>
                  <a:pt x="578" y="1126"/>
                </a:lnTo>
                <a:lnTo>
                  <a:pt x="590" y="1128"/>
                </a:lnTo>
                <a:lnTo>
                  <a:pt x="718" y="1136"/>
                </a:lnTo>
                <a:lnTo>
                  <a:pt x="734" y="1138"/>
                </a:lnTo>
                <a:lnTo>
                  <a:pt x="740" y="1124"/>
                </a:lnTo>
                <a:lnTo>
                  <a:pt x="818" y="960"/>
                </a:lnTo>
                <a:lnTo>
                  <a:pt x="890" y="1298"/>
                </a:lnTo>
                <a:lnTo>
                  <a:pt x="906" y="1382"/>
                </a:lnTo>
                <a:lnTo>
                  <a:pt x="934" y="1300"/>
                </a:lnTo>
                <a:lnTo>
                  <a:pt x="988" y="1104"/>
                </a:lnTo>
                <a:lnTo>
                  <a:pt x="1412" y="1104"/>
                </a:lnTo>
                <a:lnTo>
                  <a:pt x="1420" y="1098"/>
                </a:lnTo>
                <a:lnTo>
                  <a:pt x="1542" y="970"/>
                </a:lnTo>
                <a:lnTo>
                  <a:pt x="1628" y="1116"/>
                </a:lnTo>
                <a:lnTo>
                  <a:pt x="1636" y="1128"/>
                </a:lnTo>
                <a:lnTo>
                  <a:pt x="1954" y="1128"/>
                </a:lnTo>
                <a:lnTo>
                  <a:pt x="1954" y="1082"/>
                </a:lnTo>
                <a:lnTo>
                  <a:pt x="1662" y="1082"/>
                </a:lnTo>
                <a:lnTo>
                  <a:pt x="1566" y="922"/>
                </a:lnTo>
                <a:close/>
              </a:path>
            </a:pathLst>
          </a:custGeom>
          <a:gradFill>
            <a:gsLst>
              <a:gs pos="0">
                <a:srgbClr val="94C123"/>
              </a:gs>
              <a:gs pos="100000">
                <a:srgbClr val="0087CF"/>
              </a:gs>
            </a:gsLst>
            <a:lin ang="0" scaled="1"/>
          </a:gradFill>
          <a:ln>
            <a:noFill/>
          </a:ln>
        </p:spPr>
        <p:txBody>
          <a:bodyPr vert="horz" wrap="square" lIns="91351" tIns="45704" rIns="91351" bIns="45704" numCol="1" anchor="t" anchorCtr="0" compatLnSpc="1"/>
          <a:lstStyle/>
          <a:p>
            <a:pPr defTabSz="913130"/>
            <a:endParaRPr lang="zh-CN" altLang="en-US" sz="1865">
              <a:solidFill>
                <a:prstClr val="black"/>
              </a:solidFill>
            </a:endParaRPr>
          </a:p>
        </p:txBody>
      </p:sp>
      <p:sp>
        <p:nvSpPr>
          <p:cNvPr id="10" name="任意多边形 19"/>
          <p:cNvSpPr/>
          <p:nvPr userDrawn="1"/>
        </p:nvSpPr>
        <p:spPr bwMode="auto">
          <a:xfrm>
            <a:off x="10540354" y="412108"/>
            <a:ext cx="512423" cy="232009"/>
          </a:xfrm>
          <a:custGeom>
            <a:avLst/>
            <a:gdLst>
              <a:gd name="connsiteX0" fmla="*/ 488950 w 1746250"/>
              <a:gd name="connsiteY0" fmla="*/ 698500 h 828675"/>
              <a:gd name="connsiteX1" fmla="*/ 596900 w 1746250"/>
              <a:gd name="connsiteY1" fmla="*/ 698500 h 828675"/>
              <a:gd name="connsiteX2" fmla="*/ 596900 w 1746250"/>
              <a:gd name="connsiteY2" fmla="*/ 793750 h 828675"/>
              <a:gd name="connsiteX3" fmla="*/ 488950 w 1746250"/>
              <a:gd name="connsiteY3" fmla="*/ 793750 h 828675"/>
              <a:gd name="connsiteX4" fmla="*/ 774700 w 1746250"/>
              <a:gd name="connsiteY4" fmla="*/ 565150 h 828675"/>
              <a:gd name="connsiteX5" fmla="*/ 882650 w 1746250"/>
              <a:gd name="connsiteY5" fmla="*/ 565150 h 828675"/>
              <a:gd name="connsiteX6" fmla="*/ 882650 w 1746250"/>
              <a:gd name="connsiteY6" fmla="*/ 822325 h 828675"/>
              <a:gd name="connsiteX7" fmla="*/ 774700 w 1746250"/>
              <a:gd name="connsiteY7" fmla="*/ 822325 h 828675"/>
              <a:gd name="connsiteX8" fmla="*/ 1063625 w 1746250"/>
              <a:gd name="connsiteY8" fmla="*/ 381000 h 828675"/>
              <a:gd name="connsiteX9" fmla="*/ 1171575 w 1746250"/>
              <a:gd name="connsiteY9" fmla="*/ 381000 h 828675"/>
              <a:gd name="connsiteX10" fmla="*/ 1171575 w 1746250"/>
              <a:gd name="connsiteY10" fmla="*/ 822325 h 828675"/>
              <a:gd name="connsiteX11" fmla="*/ 1063625 w 1746250"/>
              <a:gd name="connsiteY11" fmla="*/ 822325 h 828675"/>
              <a:gd name="connsiteX12" fmla="*/ 1352550 w 1746250"/>
              <a:gd name="connsiteY12" fmla="*/ 225425 h 828675"/>
              <a:gd name="connsiteX13" fmla="*/ 1460500 w 1746250"/>
              <a:gd name="connsiteY13" fmla="*/ 225425 h 828675"/>
              <a:gd name="connsiteX14" fmla="*/ 1460500 w 1746250"/>
              <a:gd name="connsiteY14" fmla="*/ 822325 h 828675"/>
              <a:gd name="connsiteX15" fmla="*/ 1352550 w 1746250"/>
              <a:gd name="connsiteY15" fmla="*/ 822325 h 828675"/>
              <a:gd name="connsiteX16" fmla="*/ 352425 w 1746250"/>
              <a:gd name="connsiteY16" fmla="*/ 117475 h 828675"/>
              <a:gd name="connsiteX17" fmla="*/ 352425 w 1746250"/>
              <a:gd name="connsiteY17" fmla="*/ 388205 h 828675"/>
              <a:gd name="connsiteX18" fmla="*/ 570125 w 1746250"/>
              <a:gd name="connsiteY18" fmla="*/ 117475 h 828675"/>
              <a:gd name="connsiteX19" fmla="*/ 68050 w 1746250"/>
              <a:gd name="connsiteY19" fmla="*/ 117475 h 828675"/>
              <a:gd name="connsiteX20" fmla="*/ 288925 w 1746250"/>
              <a:gd name="connsiteY20" fmla="*/ 392153 h 828675"/>
              <a:gd name="connsiteX21" fmla="*/ 288925 w 1746250"/>
              <a:gd name="connsiteY21" fmla="*/ 117475 h 828675"/>
              <a:gd name="connsiteX22" fmla="*/ 0 w 1746250"/>
              <a:gd name="connsiteY22" fmla="*/ 50800 h 828675"/>
              <a:gd name="connsiteX23" fmla="*/ 638175 w 1746250"/>
              <a:gd name="connsiteY23" fmla="*/ 50800 h 828675"/>
              <a:gd name="connsiteX24" fmla="*/ 638175 w 1746250"/>
              <a:gd name="connsiteY24" fmla="*/ 92075 h 828675"/>
              <a:gd name="connsiteX25" fmla="*/ 638175 w 1746250"/>
              <a:gd name="connsiteY25" fmla="*/ 117475 h 828675"/>
              <a:gd name="connsiteX26" fmla="*/ 352425 w 1746250"/>
              <a:gd name="connsiteY26" fmla="*/ 476967 h 828675"/>
              <a:gd name="connsiteX27" fmla="*/ 352425 w 1746250"/>
              <a:gd name="connsiteY27" fmla="*/ 828675 h 828675"/>
              <a:gd name="connsiteX28" fmla="*/ 288925 w 1746250"/>
              <a:gd name="connsiteY28" fmla="*/ 828675 h 828675"/>
              <a:gd name="connsiteX29" fmla="*/ 288925 w 1746250"/>
              <a:gd name="connsiteY29" fmla="*/ 480961 h 828675"/>
              <a:gd name="connsiteX30" fmla="*/ 0 w 1746250"/>
              <a:gd name="connsiteY30" fmla="*/ 117475 h 828675"/>
              <a:gd name="connsiteX31" fmla="*/ 0 w 1746250"/>
              <a:gd name="connsiteY31" fmla="*/ 92075 h 828675"/>
              <a:gd name="connsiteX32" fmla="*/ 1638300 w 1746250"/>
              <a:gd name="connsiteY32" fmla="*/ 0 h 828675"/>
              <a:gd name="connsiteX33" fmla="*/ 1746250 w 1746250"/>
              <a:gd name="connsiteY33" fmla="*/ 0 h 828675"/>
              <a:gd name="connsiteX34" fmla="*/ 1746250 w 1746250"/>
              <a:gd name="connsiteY34" fmla="*/ 822325 h 828675"/>
              <a:gd name="connsiteX35" fmla="*/ 1638300 w 1746250"/>
              <a:gd name="connsiteY35" fmla="*/ 82232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46250" h="828675">
                <a:moveTo>
                  <a:pt x="488950" y="698500"/>
                </a:moveTo>
                <a:lnTo>
                  <a:pt x="596900" y="698500"/>
                </a:lnTo>
                <a:lnTo>
                  <a:pt x="596900" y="793750"/>
                </a:lnTo>
                <a:lnTo>
                  <a:pt x="488950" y="793750"/>
                </a:lnTo>
                <a:close/>
                <a:moveTo>
                  <a:pt x="774700" y="565150"/>
                </a:moveTo>
                <a:lnTo>
                  <a:pt x="882650" y="565150"/>
                </a:lnTo>
                <a:lnTo>
                  <a:pt x="882650" y="822325"/>
                </a:lnTo>
                <a:lnTo>
                  <a:pt x="774700" y="822325"/>
                </a:lnTo>
                <a:close/>
                <a:moveTo>
                  <a:pt x="1063625" y="381000"/>
                </a:moveTo>
                <a:lnTo>
                  <a:pt x="1171575" y="381000"/>
                </a:lnTo>
                <a:lnTo>
                  <a:pt x="1171575" y="822325"/>
                </a:lnTo>
                <a:lnTo>
                  <a:pt x="1063625" y="822325"/>
                </a:lnTo>
                <a:close/>
                <a:moveTo>
                  <a:pt x="1352550" y="225425"/>
                </a:moveTo>
                <a:lnTo>
                  <a:pt x="1460500" y="225425"/>
                </a:lnTo>
                <a:lnTo>
                  <a:pt x="1460500" y="822325"/>
                </a:lnTo>
                <a:lnTo>
                  <a:pt x="1352550" y="822325"/>
                </a:lnTo>
                <a:close/>
                <a:moveTo>
                  <a:pt x="352425" y="117475"/>
                </a:moveTo>
                <a:lnTo>
                  <a:pt x="352425" y="388205"/>
                </a:lnTo>
                <a:lnTo>
                  <a:pt x="570125" y="117475"/>
                </a:lnTo>
                <a:close/>
                <a:moveTo>
                  <a:pt x="68050" y="117475"/>
                </a:moveTo>
                <a:lnTo>
                  <a:pt x="288925" y="392153"/>
                </a:lnTo>
                <a:lnTo>
                  <a:pt x="288925" y="117475"/>
                </a:lnTo>
                <a:close/>
                <a:moveTo>
                  <a:pt x="0" y="50800"/>
                </a:moveTo>
                <a:lnTo>
                  <a:pt x="638175" y="50800"/>
                </a:lnTo>
                <a:lnTo>
                  <a:pt x="638175" y="92075"/>
                </a:lnTo>
                <a:lnTo>
                  <a:pt x="638175" y="117475"/>
                </a:lnTo>
                <a:lnTo>
                  <a:pt x="352425" y="476967"/>
                </a:lnTo>
                <a:lnTo>
                  <a:pt x="352425" y="828675"/>
                </a:lnTo>
                <a:lnTo>
                  <a:pt x="288925" y="828675"/>
                </a:lnTo>
                <a:lnTo>
                  <a:pt x="288925" y="480961"/>
                </a:lnTo>
                <a:lnTo>
                  <a:pt x="0" y="117475"/>
                </a:lnTo>
                <a:lnTo>
                  <a:pt x="0" y="92075"/>
                </a:lnTo>
                <a:close/>
                <a:moveTo>
                  <a:pt x="1638300" y="0"/>
                </a:moveTo>
                <a:lnTo>
                  <a:pt x="1746250" y="0"/>
                </a:lnTo>
                <a:lnTo>
                  <a:pt x="1746250" y="822325"/>
                </a:lnTo>
                <a:lnTo>
                  <a:pt x="1638300" y="822325"/>
                </a:lnTo>
                <a:close/>
              </a:path>
            </a:pathLst>
          </a:custGeom>
          <a:gradFill>
            <a:gsLst>
              <a:gs pos="0">
                <a:srgbClr val="94C123"/>
              </a:gs>
              <a:gs pos="100000">
                <a:srgbClr val="0087CF"/>
              </a:gs>
            </a:gsLst>
            <a:lin ang="0" scaled="1"/>
          </a:gradFill>
          <a:ln>
            <a:noFill/>
          </a:ln>
        </p:spPr>
        <p:txBody>
          <a:bodyPr vert="horz" wrap="square" lIns="91351" tIns="45704" rIns="91351" bIns="45704" numCol="1" anchor="t" anchorCtr="0" compatLnSpc="1">
            <a:noAutofit/>
          </a:bodyPr>
          <a:lstStyle/>
          <a:p>
            <a:pPr defTabSz="913130"/>
            <a:endParaRPr lang="zh-CN" altLang="en-US" sz="1865">
              <a:solidFill>
                <a:prstClr val="black"/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7229" y="596317"/>
            <a:ext cx="10181968" cy="0"/>
          </a:xfrm>
          <a:prstGeom prst="line">
            <a:avLst/>
          </a:prstGeom>
          <a:gradFill>
            <a:gsLst>
              <a:gs pos="0">
                <a:srgbClr val="94C123"/>
              </a:gs>
              <a:gs pos="100000">
                <a:srgbClr val="0087CF"/>
              </a:gs>
            </a:gsLst>
            <a:lin ang="0" scaled="1"/>
          </a:gradFill>
          <a:ln w="12700" cap="flat" cmpd="sng" algn="ctr">
            <a:solidFill>
              <a:srgbClr val="ADCF3C"/>
            </a:solidFill>
            <a:prstDash val="solid"/>
            <a:miter lim="800000"/>
          </a:ln>
          <a:effectLst/>
        </p:spPr>
      </p:cxnSp>
      <p:pic>
        <p:nvPicPr>
          <p:cNvPr id="8" name="Picture 2" descr="D:\MasterCom\MasterCom\公司形象\公司LOGO标准件\logo标准色谱无背景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403" y="6464254"/>
            <a:ext cx="2818597" cy="3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标题占位符 1"/>
          <p:cNvSpPr>
            <a:spLocks noGrp="1"/>
          </p:cNvSpPr>
          <p:nvPr>
            <p:ph type="title"/>
          </p:nvPr>
        </p:nvSpPr>
        <p:spPr>
          <a:xfrm>
            <a:off x="512002" y="195481"/>
            <a:ext cx="7886700" cy="453785"/>
          </a:xfrm>
          <a:prstGeom prst="rect">
            <a:avLst/>
          </a:prstGeom>
        </p:spPr>
        <p:txBody>
          <a:bodyPr vert="horz" lIns="68513" tIns="34278" rIns="68513" bIns="34278" rtlCol="0" anchor="ctr">
            <a:noAutofit/>
          </a:bodyPr>
          <a:lstStyle>
            <a:lvl1pPr>
              <a:defRPr sz="2800" b="1">
                <a:solidFill>
                  <a:srgbClr val="0089F0"/>
                </a:solidFill>
                <a:effectLst>
                  <a:outerShdw blurRad="254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337867" y="239023"/>
            <a:ext cx="113559" cy="360000"/>
          </a:xfrm>
          <a:prstGeom prst="rect">
            <a:avLst/>
          </a:prstGeom>
          <a:solidFill>
            <a:srgbClr val="0089F0"/>
          </a:solidFill>
          <a:ln w="25400" cap="flat" cmpd="sng" algn="ctr">
            <a:noFill/>
            <a:prstDash val="solid"/>
          </a:ln>
          <a:effectLst/>
        </p:spPr>
        <p:txBody>
          <a:bodyPr lIns="121917" tIns="60959" rIns="121917" bIns="60959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C219-5A61-4C21-85B8-4433464ADB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569-6884-4CA7-9822-86B4F55D85A9}" type="slidenum">
              <a:rPr lang="zh-CN" altLang="en-US" smtClean="0"/>
            </a:fld>
            <a:endParaRPr lang="zh-CN" altLang="en-US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588844" y="285728"/>
            <a:ext cx="2603157" cy="524995"/>
          </a:xfrm>
          <a:custGeom>
            <a:avLst/>
            <a:gdLst>
              <a:gd name="T0" fmla="*/ 4660 w 5290"/>
              <a:gd name="T1" fmla="*/ 674 h 1814"/>
              <a:gd name="T2" fmla="*/ 4622 w 5290"/>
              <a:gd name="T3" fmla="*/ 674 h 1814"/>
              <a:gd name="T4" fmla="*/ 4092 w 5290"/>
              <a:gd name="T5" fmla="*/ 1060 h 1814"/>
              <a:gd name="T6" fmla="*/ 3926 w 5290"/>
              <a:gd name="T7" fmla="*/ 1600 h 1814"/>
              <a:gd name="T8" fmla="*/ 3648 w 5290"/>
              <a:gd name="T9" fmla="*/ 0 h 1814"/>
              <a:gd name="T10" fmla="*/ 3470 w 5290"/>
              <a:gd name="T11" fmla="*/ 1082 h 1814"/>
              <a:gd name="T12" fmla="*/ 3244 w 5290"/>
              <a:gd name="T13" fmla="*/ 920 h 1814"/>
              <a:gd name="T14" fmla="*/ 3208 w 5290"/>
              <a:gd name="T15" fmla="*/ 918 h 1814"/>
              <a:gd name="T16" fmla="*/ 2830 w 5290"/>
              <a:gd name="T17" fmla="*/ 1070 h 1814"/>
              <a:gd name="T18" fmla="*/ 3098 w 5290"/>
              <a:gd name="T19" fmla="*/ 1116 h 1814"/>
              <a:gd name="T20" fmla="*/ 3222 w 5290"/>
              <a:gd name="T21" fmla="*/ 972 h 1814"/>
              <a:gd name="T22" fmla="*/ 3322 w 5290"/>
              <a:gd name="T23" fmla="*/ 1128 h 1814"/>
              <a:gd name="T24" fmla="*/ 3512 w 5290"/>
              <a:gd name="T25" fmla="*/ 1108 h 1814"/>
              <a:gd name="T26" fmla="*/ 3896 w 5290"/>
              <a:gd name="T27" fmla="*/ 1700 h 1814"/>
              <a:gd name="T28" fmla="*/ 3942 w 5290"/>
              <a:gd name="T29" fmla="*/ 1702 h 1814"/>
              <a:gd name="T30" fmla="*/ 4396 w 5290"/>
              <a:gd name="T31" fmla="*/ 1104 h 1814"/>
              <a:gd name="T32" fmla="*/ 4640 w 5290"/>
              <a:gd name="T33" fmla="*/ 728 h 1814"/>
              <a:gd name="T34" fmla="*/ 4886 w 5290"/>
              <a:gd name="T35" fmla="*/ 1128 h 1814"/>
              <a:gd name="T36" fmla="*/ 5290 w 5290"/>
              <a:gd name="T37" fmla="*/ 1082 h 1814"/>
              <a:gd name="T38" fmla="*/ 1566 w 5290"/>
              <a:gd name="T39" fmla="*/ 922 h 1814"/>
              <a:gd name="T40" fmla="*/ 1530 w 5290"/>
              <a:gd name="T41" fmla="*/ 918 h 1814"/>
              <a:gd name="T42" fmla="*/ 954 w 5290"/>
              <a:gd name="T43" fmla="*/ 1060 h 1814"/>
              <a:gd name="T44" fmla="*/ 916 w 5290"/>
              <a:gd name="T45" fmla="*/ 1198 h 1814"/>
              <a:gd name="T46" fmla="*/ 836 w 5290"/>
              <a:gd name="T47" fmla="*/ 820 h 1814"/>
              <a:gd name="T48" fmla="*/ 706 w 5290"/>
              <a:gd name="T49" fmla="*/ 1090 h 1814"/>
              <a:gd name="T50" fmla="*/ 536 w 5290"/>
              <a:gd name="T51" fmla="*/ 970 h 1814"/>
              <a:gd name="T52" fmla="*/ 500 w 5290"/>
              <a:gd name="T53" fmla="*/ 968 h 1814"/>
              <a:gd name="T54" fmla="*/ 288 w 5290"/>
              <a:gd name="T55" fmla="*/ 1070 h 1814"/>
              <a:gd name="T56" fmla="*/ 226 w 5290"/>
              <a:gd name="T57" fmla="*/ 1220 h 1814"/>
              <a:gd name="T58" fmla="*/ 176 w 5290"/>
              <a:gd name="T59" fmla="*/ 1064 h 1814"/>
              <a:gd name="T60" fmla="*/ 0 w 5290"/>
              <a:gd name="T61" fmla="*/ 1108 h 1814"/>
              <a:gd name="T62" fmla="*/ 202 w 5290"/>
              <a:gd name="T63" fmla="*/ 1292 h 1814"/>
              <a:gd name="T64" fmla="*/ 244 w 5290"/>
              <a:gd name="T65" fmla="*/ 1294 h 1814"/>
              <a:gd name="T66" fmla="*/ 432 w 5290"/>
              <a:gd name="T67" fmla="*/ 1116 h 1814"/>
              <a:gd name="T68" fmla="*/ 514 w 5290"/>
              <a:gd name="T69" fmla="*/ 1020 h 1814"/>
              <a:gd name="T70" fmla="*/ 578 w 5290"/>
              <a:gd name="T71" fmla="*/ 1126 h 1814"/>
              <a:gd name="T72" fmla="*/ 718 w 5290"/>
              <a:gd name="T73" fmla="*/ 1136 h 1814"/>
              <a:gd name="T74" fmla="*/ 740 w 5290"/>
              <a:gd name="T75" fmla="*/ 1124 h 1814"/>
              <a:gd name="T76" fmla="*/ 890 w 5290"/>
              <a:gd name="T77" fmla="*/ 1298 h 1814"/>
              <a:gd name="T78" fmla="*/ 934 w 5290"/>
              <a:gd name="T79" fmla="*/ 1300 h 1814"/>
              <a:gd name="T80" fmla="*/ 1412 w 5290"/>
              <a:gd name="T81" fmla="*/ 1104 h 1814"/>
              <a:gd name="T82" fmla="*/ 1542 w 5290"/>
              <a:gd name="T83" fmla="*/ 970 h 1814"/>
              <a:gd name="T84" fmla="*/ 1636 w 5290"/>
              <a:gd name="T85" fmla="*/ 1128 h 1814"/>
              <a:gd name="T86" fmla="*/ 1954 w 5290"/>
              <a:gd name="T87" fmla="*/ 1082 h 1814"/>
              <a:gd name="T88" fmla="*/ 1566 w 5290"/>
              <a:gd name="T89" fmla="*/ 922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90" h="1814">
                <a:moveTo>
                  <a:pt x="4912" y="1082"/>
                </a:moveTo>
                <a:lnTo>
                  <a:pt x="4660" y="674"/>
                </a:lnTo>
                <a:lnTo>
                  <a:pt x="4642" y="644"/>
                </a:lnTo>
                <a:lnTo>
                  <a:pt x="4622" y="674"/>
                </a:lnTo>
                <a:lnTo>
                  <a:pt x="4372" y="1060"/>
                </a:lnTo>
                <a:lnTo>
                  <a:pt x="4092" y="1060"/>
                </a:lnTo>
                <a:lnTo>
                  <a:pt x="4086" y="1074"/>
                </a:lnTo>
                <a:lnTo>
                  <a:pt x="3926" y="1600"/>
                </a:lnTo>
                <a:lnTo>
                  <a:pt x="3672" y="122"/>
                </a:lnTo>
                <a:lnTo>
                  <a:pt x="3648" y="0"/>
                </a:lnTo>
                <a:lnTo>
                  <a:pt x="3628" y="122"/>
                </a:lnTo>
                <a:lnTo>
                  <a:pt x="3470" y="1082"/>
                </a:lnTo>
                <a:lnTo>
                  <a:pt x="3346" y="1082"/>
                </a:lnTo>
                <a:lnTo>
                  <a:pt x="3244" y="920"/>
                </a:lnTo>
                <a:lnTo>
                  <a:pt x="3228" y="896"/>
                </a:lnTo>
                <a:lnTo>
                  <a:pt x="3208" y="918"/>
                </a:lnTo>
                <a:lnTo>
                  <a:pt x="3078" y="1070"/>
                </a:lnTo>
                <a:lnTo>
                  <a:pt x="2830" y="1070"/>
                </a:lnTo>
                <a:lnTo>
                  <a:pt x="2830" y="1116"/>
                </a:lnTo>
                <a:lnTo>
                  <a:pt x="3098" y="1116"/>
                </a:lnTo>
                <a:lnTo>
                  <a:pt x="3104" y="1108"/>
                </a:lnTo>
                <a:lnTo>
                  <a:pt x="3222" y="972"/>
                </a:lnTo>
                <a:lnTo>
                  <a:pt x="3314" y="1118"/>
                </a:lnTo>
                <a:lnTo>
                  <a:pt x="3322" y="1128"/>
                </a:lnTo>
                <a:lnTo>
                  <a:pt x="3508" y="1128"/>
                </a:lnTo>
                <a:lnTo>
                  <a:pt x="3512" y="1108"/>
                </a:lnTo>
                <a:lnTo>
                  <a:pt x="3650" y="268"/>
                </a:lnTo>
                <a:lnTo>
                  <a:pt x="3896" y="1700"/>
                </a:lnTo>
                <a:lnTo>
                  <a:pt x="3910" y="1814"/>
                </a:lnTo>
                <a:lnTo>
                  <a:pt x="3942" y="1702"/>
                </a:lnTo>
                <a:lnTo>
                  <a:pt x="4124" y="1104"/>
                </a:lnTo>
                <a:lnTo>
                  <a:pt x="4396" y="1104"/>
                </a:lnTo>
                <a:lnTo>
                  <a:pt x="4402" y="1094"/>
                </a:lnTo>
                <a:lnTo>
                  <a:pt x="4640" y="728"/>
                </a:lnTo>
                <a:lnTo>
                  <a:pt x="4880" y="1116"/>
                </a:lnTo>
                <a:lnTo>
                  <a:pt x="4886" y="1128"/>
                </a:lnTo>
                <a:lnTo>
                  <a:pt x="5290" y="1128"/>
                </a:lnTo>
                <a:lnTo>
                  <a:pt x="5290" y="1082"/>
                </a:lnTo>
                <a:lnTo>
                  <a:pt x="4912" y="1082"/>
                </a:lnTo>
                <a:close/>
                <a:moveTo>
                  <a:pt x="1566" y="922"/>
                </a:moveTo>
                <a:lnTo>
                  <a:pt x="1552" y="896"/>
                </a:lnTo>
                <a:lnTo>
                  <a:pt x="1530" y="918"/>
                </a:lnTo>
                <a:lnTo>
                  <a:pt x="1394" y="1060"/>
                </a:lnTo>
                <a:lnTo>
                  <a:pt x="954" y="1060"/>
                </a:lnTo>
                <a:lnTo>
                  <a:pt x="950" y="1076"/>
                </a:lnTo>
                <a:lnTo>
                  <a:pt x="916" y="1198"/>
                </a:lnTo>
                <a:lnTo>
                  <a:pt x="850" y="886"/>
                </a:lnTo>
                <a:lnTo>
                  <a:pt x="836" y="820"/>
                </a:lnTo>
                <a:lnTo>
                  <a:pt x="806" y="880"/>
                </a:lnTo>
                <a:lnTo>
                  <a:pt x="706" y="1090"/>
                </a:lnTo>
                <a:lnTo>
                  <a:pt x="606" y="1084"/>
                </a:lnTo>
                <a:lnTo>
                  <a:pt x="536" y="970"/>
                </a:lnTo>
                <a:lnTo>
                  <a:pt x="520" y="944"/>
                </a:lnTo>
                <a:lnTo>
                  <a:pt x="500" y="968"/>
                </a:lnTo>
                <a:lnTo>
                  <a:pt x="410" y="1070"/>
                </a:lnTo>
                <a:lnTo>
                  <a:pt x="288" y="1070"/>
                </a:lnTo>
                <a:lnTo>
                  <a:pt x="284" y="1084"/>
                </a:lnTo>
                <a:lnTo>
                  <a:pt x="226" y="1220"/>
                </a:lnTo>
                <a:lnTo>
                  <a:pt x="182" y="1078"/>
                </a:lnTo>
                <a:lnTo>
                  <a:pt x="176" y="1064"/>
                </a:lnTo>
                <a:lnTo>
                  <a:pt x="0" y="1064"/>
                </a:lnTo>
                <a:lnTo>
                  <a:pt x="0" y="1108"/>
                </a:lnTo>
                <a:lnTo>
                  <a:pt x="144" y="1108"/>
                </a:lnTo>
                <a:lnTo>
                  <a:pt x="202" y="1292"/>
                </a:lnTo>
                <a:lnTo>
                  <a:pt x="222" y="1352"/>
                </a:lnTo>
                <a:lnTo>
                  <a:pt x="244" y="1294"/>
                </a:lnTo>
                <a:lnTo>
                  <a:pt x="320" y="1116"/>
                </a:lnTo>
                <a:lnTo>
                  <a:pt x="432" y="1116"/>
                </a:lnTo>
                <a:lnTo>
                  <a:pt x="438" y="1108"/>
                </a:lnTo>
                <a:lnTo>
                  <a:pt x="514" y="1020"/>
                </a:lnTo>
                <a:lnTo>
                  <a:pt x="572" y="1116"/>
                </a:lnTo>
                <a:lnTo>
                  <a:pt x="578" y="1126"/>
                </a:lnTo>
                <a:lnTo>
                  <a:pt x="590" y="1128"/>
                </a:lnTo>
                <a:lnTo>
                  <a:pt x="718" y="1136"/>
                </a:lnTo>
                <a:lnTo>
                  <a:pt x="734" y="1138"/>
                </a:lnTo>
                <a:lnTo>
                  <a:pt x="740" y="1124"/>
                </a:lnTo>
                <a:lnTo>
                  <a:pt x="818" y="960"/>
                </a:lnTo>
                <a:lnTo>
                  <a:pt x="890" y="1298"/>
                </a:lnTo>
                <a:lnTo>
                  <a:pt x="906" y="1382"/>
                </a:lnTo>
                <a:lnTo>
                  <a:pt x="934" y="1300"/>
                </a:lnTo>
                <a:lnTo>
                  <a:pt x="988" y="1104"/>
                </a:lnTo>
                <a:lnTo>
                  <a:pt x="1412" y="1104"/>
                </a:lnTo>
                <a:lnTo>
                  <a:pt x="1420" y="1098"/>
                </a:lnTo>
                <a:lnTo>
                  <a:pt x="1542" y="970"/>
                </a:lnTo>
                <a:lnTo>
                  <a:pt x="1628" y="1116"/>
                </a:lnTo>
                <a:lnTo>
                  <a:pt x="1636" y="1128"/>
                </a:lnTo>
                <a:lnTo>
                  <a:pt x="1954" y="1128"/>
                </a:lnTo>
                <a:lnTo>
                  <a:pt x="1954" y="1082"/>
                </a:lnTo>
                <a:lnTo>
                  <a:pt x="1662" y="1082"/>
                </a:lnTo>
                <a:lnTo>
                  <a:pt x="1566" y="922"/>
                </a:lnTo>
                <a:close/>
              </a:path>
            </a:pathLst>
          </a:custGeom>
          <a:gradFill>
            <a:gsLst>
              <a:gs pos="0">
                <a:srgbClr val="94C123"/>
              </a:gs>
              <a:gs pos="100000">
                <a:srgbClr val="0087CF"/>
              </a:gs>
            </a:gsLst>
            <a:lin ang="0" scaled="1"/>
          </a:gradFill>
          <a:ln>
            <a:noFill/>
          </a:ln>
        </p:spPr>
        <p:txBody>
          <a:bodyPr vert="horz" wrap="square" lIns="91351" tIns="45704" rIns="91351" bIns="45704" numCol="1" anchor="t" anchorCtr="0" compatLnSpc="1"/>
          <a:lstStyle/>
          <a:p>
            <a:pPr defTabSz="913130"/>
            <a:endParaRPr lang="zh-CN" altLang="en-US" sz="1865">
              <a:solidFill>
                <a:prstClr val="black"/>
              </a:solidFill>
            </a:endParaRPr>
          </a:p>
        </p:txBody>
      </p:sp>
      <p:sp>
        <p:nvSpPr>
          <p:cNvPr id="10" name="任意多边形 19"/>
          <p:cNvSpPr/>
          <p:nvPr userDrawn="1"/>
        </p:nvSpPr>
        <p:spPr bwMode="auto">
          <a:xfrm>
            <a:off x="10540354" y="412108"/>
            <a:ext cx="512423" cy="232009"/>
          </a:xfrm>
          <a:custGeom>
            <a:avLst/>
            <a:gdLst>
              <a:gd name="connsiteX0" fmla="*/ 488950 w 1746250"/>
              <a:gd name="connsiteY0" fmla="*/ 698500 h 828675"/>
              <a:gd name="connsiteX1" fmla="*/ 596900 w 1746250"/>
              <a:gd name="connsiteY1" fmla="*/ 698500 h 828675"/>
              <a:gd name="connsiteX2" fmla="*/ 596900 w 1746250"/>
              <a:gd name="connsiteY2" fmla="*/ 793750 h 828675"/>
              <a:gd name="connsiteX3" fmla="*/ 488950 w 1746250"/>
              <a:gd name="connsiteY3" fmla="*/ 793750 h 828675"/>
              <a:gd name="connsiteX4" fmla="*/ 774700 w 1746250"/>
              <a:gd name="connsiteY4" fmla="*/ 565150 h 828675"/>
              <a:gd name="connsiteX5" fmla="*/ 882650 w 1746250"/>
              <a:gd name="connsiteY5" fmla="*/ 565150 h 828675"/>
              <a:gd name="connsiteX6" fmla="*/ 882650 w 1746250"/>
              <a:gd name="connsiteY6" fmla="*/ 822325 h 828675"/>
              <a:gd name="connsiteX7" fmla="*/ 774700 w 1746250"/>
              <a:gd name="connsiteY7" fmla="*/ 822325 h 828675"/>
              <a:gd name="connsiteX8" fmla="*/ 1063625 w 1746250"/>
              <a:gd name="connsiteY8" fmla="*/ 381000 h 828675"/>
              <a:gd name="connsiteX9" fmla="*/ 1171575 w 1746250"/>
              <a:gd name="connsiteY9" fmla="*/ 381000 h 828675"/>
              <a:gd name="connsiteX10" fmla="*/ 1171575 w 1746250"/>
              <a:gd name="connsiteY10" fmla="*/ 822325 h 828675"/>
              <a:gd name="connsiteX11" fmla="*/ 1063625 w 1746250"/>
              <a:gd name="connsiteY11" fmla="*/ 822325 h 828675"/>
              <a:gd name="connsiteX12" fmla="*/ 1352550 w 1746250"/>
              <a:gd name="connsiteY12" fmla="*/ 225425 h 828675"/>
              <a:gd name="connsiteX13" fmla="*/ 1460500 w 1746250"/>
              <a:gd name="connsiteY13" fmla="*/ 225425 h 828675"/>
              <a:gd name="connsiteX14" fmla="*/ 1460500 w 1746250"/>
              <a:gd name="connsiteY14" fmla="*/ 822325 h 828675"/>
              <a:gd name="connsiteX15" fmla="*/ 1352550 w 1746250"/>
              <a:gd name="connsiteY15" fmla="*/ 822325 h 828675"/>
              <a:gd name="connsiteX16" fmla="*/ 352425 w 1746250"/>
              <a:gd name="connsiteY16" fmla="*/ 117475 h 828675"/>
              <a:gd name="connsiteX17" fmla="*/ 352425 w 1746250"/>
              <a:gd name="connsiteY17" fmla="*/ 388205 h 828675"/>
              <a:gd name="connsiteX18" fmla="*/ 570125 w 1746250"/>
              <a:gd name="connsiteY18" fmla="*/ 117475 h 828675"/>
              <a:gd name="connsiteX19" fmla="*/ 68050 w 1746250"/>
              <a:gd name="connsiteY19" fmla="*/ 117475 h 828675"/>
              <a:gd name="connsiteX20" fmla="*/ 288925 w 1746250"/>
              <a:gd name="connsiteY20" fmla="*/ 392153 h 828675"/>
              <a:gd name="connsiteX21" fmla="*/ 288925 w 1746250"/>
              <a:gd name="connsiteY21" fmla="*/ 117475 h 828675"/>
              <a:gd name="connsiteX22" fmla="*/ 0 w 1746250"/>
              <a:gd name="connsiteY22" fmla="*/ 50800 h 828675"/>
              <a:gd name="connsiteX23" fmla="*/ 638175 w 1746250"/>
              <a:gd name="connsiteY23" fmla="*/ 50800 h 828675"/>
              <a:gd name="connsiteX24" fmla="*/ 638175 w 1746250"/>
              <a:gd name="connsiteY24" fmla="*/ 92075 h 828675"/>
              <a:gd name="connsiteX25" fmla="*/ 638175 w 1746250"/>
              <a:gd name="connsiteY25" fmla="*/ 117475 h 828675"/>
              <a:gd name="connsiteX26" fmla="*/ 352425 w 1746250"/>
              <a:gd name="connsiteY26" fmla="*/ 476967 h 828675"/>
              <a:gd name="connsiteX27" fmla="*/ 352425 w 1746250"/>
              <a:gd name="connsiteY27" fmla="*/ 828675 h 828675"/>
              <a:gd name="connsiteX28" fmla="*/ 288925 w 1746250"/>
              <a:gd name="connsiteY28" fmla="*/ 828675 h 828675"/>
              <a:gd name="connsiteX29" fmla="*/ 288925 w 1746250"/>
              <a:gd name="connsiteY29" fmla="*/ 480961 h 828675"/>
              <a:gd name="connsiteX30" fmla="*/ 0 w 1746250"/>
              <a:gd name="connsiteY30" fmla="*/ 117475 h 828675"/>
              <a:gd name="connsiteX31" fmla="*/ 0 w 1746250"/>
              <a:gd name="connsiteY31" fmla="*/ 92075 h 828675"/>
              <a:gd name="connsiteX32" fmla="*/ 1638300 w 1746250"/>
              <a:gd name="connsiteY32" fmla="*/ 0 h 828675"/>
              <a:gd name="connsiteX33" fmla="*/ 1746250 w 1746250"/>
              <a:gd name="connsiteY33" fmla="*/ 0 h 828675"/>
              <a:gd name="connsiteX34" fmla="*/ 1746250 w 1746250"/>
              <a:gd name="connsiteY34" fmla="*/ 822325 h 828675"/>
              <a:gd name="connsiteX35" fmla="*/ 1638300 w 1746250"/>
              <a:gd name="connsiteY35" fmla="*/ 82232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46250" h="828675">
                <a:moveTo>
                  <a:pt x="488950" y="698500"/>
                </a:moveTo>
                <a:lnTo>
                  <a:pt x="596900" y="698500"/>
                </a:lnTo>
                <a:lnTo>
                  <a:pt x="596900" y="793750"/>
                </a:lnTo>
                <a:lnTo>
                  <a:pt x="488950" y="793750"/>
                </a:lnTo>
                <a:close/>
                <a:moveTo>
                  <a:pt x="774700" y="565150"/>
                </a:moveTo>
                <a:lnTo>
                  <a:pt x="882650" y="565150"/>
                </a:lnTo>
                <a:lnTo>
                  <a:pt x="882650" y="822325"/>
                </a:lnTo>
                <a:lnTo>
                  <a:pt x="774700" y="822325"/>
                </a:lnTo>
                <a:close/>
                <a:moveTo>
                  <a:pt x="1063625" y="381000"/>
                </a:moveTo>
                <a:lnTo>
                  <a:pt x="1171575" y="381000"/>
                </a:lnTo>
                <a:lnTo>
                  <a:pt x="1171575" y="822325"/>
                </a:lnTo>
                <a:lnTo>
                  <a:pt x="1063625" y="822325"/>
                </a:lnTo>
                <a:close/>
                <a:moveTo>
                  <a:pt x="1352550" y="225425"/>
                </a:moveTo>
                <a:lnTo>
                  <a:pt x="1460500" y="225425"/>
                </a:lnTo>
                <a:lnTo>
                  <a:pt x="1460500" y="822325"/>
                </a:lnTo>
                <a:lnTo>
                  <a:pt x="1352550" y="822325"/>
                </a:lnTo>
                <a:close/>
                <a:moveTo>
                  <a:pt x="352425" y="117475"/>
                </a:moveTo>
                <a:lnTo>
                  <a:pt x="352425" y="388205"/>
                </a:lnTo>
                <a:lnTo>
                  <a:pt x="570125" y="117475"/>
                </a:lnTo>
                <a:close/>
                <a:moveTo>
                  <a:pt x="68050" y="117475"/>
                </a:moveTo>
                <a:lnTo>
                  <a:pt x="288925" y="392153"/>
                </a:lnTo>
                <a:lnTo>
                  <a:pt x="288925" y="117475"/>
                </a:lnTo>
                <a:close/>
                <a:moveTo>
                  <a:pt x="0" y="50800"/>
                </a:moveTo>
                <a:lnTo>
                  <a:pt x="638175" y="50800"/>
                </a:lnTo>
                <a:lnTo>
                  <a:pt x="638175" y="92075"/>
                </a:lnTo>
                <a:lnTo>
                  <a:pt x="638175" y="117475"/>
                </a:lnTo>
                <a:lnTo>
                  <a:pt x="352425" y="476967"/>
                </a:lnTo>
                <a:lnTo>
                  <a:pt x="352425" y="828675"/>
                </a:lnTo>
                <a:lnTo>
                  <a:pt x="288925" y="828675"/>
                </a:lnTo>
                <a:lnTo>
                  <a:pt x="288925" y="480961"/>
                </a:lnTo>
                <a:lnTo>
                  <a:pt x="0" y="117475"/>
                </a:lnTo>
                <a:lnTo>
                  <a:pt x="0" y="92075"/>
                </a:lnTo>
                <a:close/>
                <a:moveTo>
                  <a:pt x="1638300" y="0"/>
                </a:moveTo>
                <a:lnTo>
                  <a:pt x="1746250" y="0"/>
                </a:lnTo>
                <a:lnTo>
                  <a:pt x="1746250" y="822325"/>
                </a:lnTo>
                <a:lnTo>
                  <a:pt x="1638300" y="822325"/>
                </a:lnTo>
                <a:close/>
              </a:path>
            </a:pathLst>
          </a:custGeom>
          <a:gradFill>
            <a:gsLst>
              <a:gs pos="0">
                <a:srgbClr val="94C123"/>
              </a:gs>
              <a:gs pos="100000">
                <a:srgbClr val="0087CF"/>
              </a:gs>
            </a:gsLst>
            <a:lin ang="0" scaled="1"/>
          </a:gradFill>
          <a:ln>
            <a:noFill/>
          </a:ln>
        </p:spPr>
        <p:txBody>
          <a:bodyPr vert="horz" wrap="square" lIns="91351" tIns="45704" rIns="91351" bIns="45704" numCol="1" anchor="t" anchorCtr="0" compatLnSpc="1">
            <a:noAutofit/>
          </a:bodyPr>
          <a:lstStyle/>
          <a:p>
            <a:pPr defTabSz="913130"/>
            <a:endParaRPr lang="zh-CN" altLang="en-US" sz="1865">
              <a:solidFill>
                <a:prstClr val="black"/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7229" y="596317"/>
            <a:ext cx="10181968" cy="0"/>
          </a:xfrm>
          <a:prstGeom prst="line">
            <a:avLst/>
          </a:prstGeom>
          <a:gradFill>
            <a:gsLst>
              <a:gs pos="0">
                <a:srgbClr val="94C123"/>
              </a:gs>
              <a:gs pos="100000">
                <a:srgbClr val="0087CF"/>
              </a:gs>
            </a:gsLst>
            <a:lin ang="0" scaled="1"/>
          </a:gradFill>
          <a:ln w="12700" cap="flat" cmpd="sng" algn="ctr">
            <a:solidFill>
              <a:srgbClr val="ADCF3C"/>
            </a:solidFill>
            <a:prstDash val="solid"/>
            <a:miter lim="800000"/>
          </a:ln>
          <a:effectLst/>
        </p:spPr>
      </p:cxn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512002" y="195481"/>
            <a:ext cx="7886700" cy="453785"/>
          </a:xfrm>
          <a:prstGeom prst="rect">
            <a:avLst/>
          </a:prstGeom>
        </p:spPr>
        <p:txBody>
          <a:bodyPr vert="horz" lIns="68513" tIns="34278" rIns="68513" bIns="34278" rtlCol="0" anchor="ctr">
            <a:noAutofit/>
          </a:bodyPr>
          <a:lstStyle>
            <a:lvl1pPr>
              <a:defRPr sz="27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254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337867" y="239023"/>
            <a:ext cx="113559" cy="3600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 w="25400" cap="flat" cmpd="sng" algn="ctr">
            <a:noFill/>
            <a:prstDash val="solid"/>
          </a:ln>
          <a:effectLst/>
        </p:spPr>
        <p:txBody>
          <a:bodyPr lIns="121917" tIns="60959" rIns="121917" bIns="60959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13" tIns="34278" rIns="68513" bIns="3427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13" tIns="34278" rIns="68513" bIns="3427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68513" tIns="34278" rIns="68513" bIns="3427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130"/>
            <a:fld id="{37F35B8A-D24B-4DD6-ABFC-615029E287F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68513" tIns="34278" rIns="68513" bIns="3427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13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68513" tIns="34278" rIns="68513" bIns="3427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130"/>
            <a:fld id="{A9F9CE37-9AC4-4CDB-A0FE-8D6E6BC6122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313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13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1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730" indent="-228600" algn="l" defTabSz="9131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295" indent="-228600" algn="l" defTabSz="9131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4860" indent="-228600" algn="l" defTabSz="9131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2060" indent="-228600" algn="l" defTabSz="9131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68625" indent="-228600" algn="l" defTabSz="9131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5190" indent="-228600" algn="l" defTabSz="9131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1755" indent="-228600" algn="l" defTabSz="9131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13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313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3130" algn="l" defTabSz="91313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330" algn="l" defTabSz="91313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6895" algn="l" defTabSz="91313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3460" algn="l" defTabSz="91313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0025" algn="l" defTabSz="91313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197225" algn="l" defTabSz="91313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3790" algn="l" defTabSz="91313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hyperlink" Target="http://www.mastercom.cn/" TargetMode="External"/><Relationship Id="rId1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.svg"/><Relationship Id="rId25" Type="http://schemas.openxmlformats.org/officeDocument/2006/relationships/image" Target="../media/image10.png"/><Relationship Id="rId24" Type="http://schemas.openxmlformats.org/officeDocument/2006/relationships/tags" Target="../tags/tag33.xml"/><Relationship Id="rId23" Type="http://schemas.openxmlformats.org/officeDocument/2006/relationships/tags" Target="../tags/tag32.xml"/><Relationship Id="rId22" Type="http://schemas.openxmlformats.org/officeDocument/2006/relationships/tags" Target="../tags/tag31.xml"/><Relationship Id="rId21" Type="http://schemas.openxmlformats.org/officeDocument/2006/relationships/tags" Target="../tags/tag30.xml"/><Relationship Id="rId20" Type="http://schemas.openxmlformats.org/officeDocument/2006/relationships/tags" Target="../tags/tag29.xml"/><Relationship Id="rId2" Type="http://schemas.openxmlformats.org/officeDocument/2006/relationships/tags" Target="../tags/tag11.xml"/><Relationship Id="rId19" Type="http://schemas.openxmlformats.org/officeDocument/2006/relationships/tags" Target="../tags/tag28.xml"/><Relationship Id="rId18" Type="http://schemas.openxmlformats.org/officeDocument/2006/relationships/tags" Target="../tags/tag27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GIF"/><Relationship Id="rId1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7500" r="3853" b="7500"/>
          <a:stretch>
            <a:fillRect/>
          </a:stretch>
        </p:blipFill>
        <p:spPr>
          <a:xfrm>
            <a:off x="5463695" y="2726067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66" name="任意多边形 65"/>
          <p:cNvSpPr/>
          <p:nvPr/>
        </p:nvSpPr>
        <p:spPr>
          <a:xfrm rot="10800000">
            <a:off x="1587" y="-186361"/>
            <a:ext cx="12190413" cy="3600000"/>
          </a:xfrm>
          <a:custGeom>
            <a:avLst/>
            <a:gdLst>
              <a:gd name="connsiteX0" fmla="*/ 12190413 w 12190413"/>
              <a:gd name="connsiteY0" fmla="*/ 3600000 h 3600000"/>
              <a:gd name="connsiteX1" fmla="*/ 0 w 12190413"/>
              <a:gd name="connsiteY1" fmla="*/ 3600000 h 3600000"/>
              <a:gd name="connsiteX2" fmla="*/ 0 w 12190413"/>
              <a:gd name="connsiteY2" fmla="*/ 0 h 3600000"/>
              <a:gd name="connsiteX3" fmla="*/ 5235125 w 12190413"/>
              <a:gd name="connsiteY3" fmla="*/ 0 h 3600000"/>
              <a:gd name="connsiteX4" fmla="*/ 5231207 w 12190413"/>
              <a:gd name="connsiteY4" fmla="*/ 35335 h 3600000"/>
              <a:gd name="connsiteX5" fmla="*/ 5231394 w 12190413"/>
              <a:gd name="connsiteY5" fmla="*/ 37017 h 3600000"/>
              <a:gd name="connsiteX6" fmla="*/ 5231207 w 12190413"/>
              <a:gd name="connsiteY6" fmla="*/ 38867 h 3600000"/>
              <a:gd name="connsiteX7" fmla="*/ 6095207 w 12190413"/>
              <a:gd name="connsiteY7" fmla="*/ 902867 h 3600000"/>
              <a:gd name="connsiteX8" fmla="*/ 6959207 w 12190413"/>
              <a:gd name="connsiteY8" fmla="*/ 38867 h 3600000"/>
              <a:gd name="connsiteX9" fmla="*/ 6959021 w 12190413"/>
              <a:gd name="connsiteY9" fmla="*/ 37017 h 3600000"/>
              <a:gd name="connsiteX10" fmla="*/ 6959207 w 12190413"/>
              <a:gd name="connsiteY10" fmla="*/ 35335 h 3600000"/>
              <a:gd name="connsiteX11" fmla="*/ 6955289 w 12190413"/>
              <a:gd name="connsiteY11" fmla="*/ 0 h 3600000"/>
              <a:gd name="connsiteX12" fmla="*/ 12190413 w 12190413"/>
              <a:gd name="connsiteY12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0413" h="3600000">
                <a:moveTo>
                  <a:pt x="12190413" y="3600000"/>
                </a:moveTo>
                <a:lnTo>
                  <a:pt x="0" y="3600000"/>
                </a:lnTo>
                <a:lnTo>
                  <a:pt x="0" y="0"/>
                </a:lnTo>
                <a:lnTo>
                  <a:pt x="5235125" y="0"/>
                </a:lnTo>
                <a:lnTo>
                  <a:pt x="5231207" y="35335"/>
                </a:lnTo>
                <a:lnTo>
                  <a:pt x="5231394" y="37017"/>
                </a:lnTo>
                <a:lnTo>
                  <a:pt x="5231207" y="38867"/>
                </a:lnTo>
                <a:cubicBezTo>
                  <a:pt x="5231207" y="516041"/>
                  <a:pt x="5618033" y="902867"/>
                  <a:pt x="6095207" y="902867"/>
                </a:cubicBezTo>
                <a:cubicBezTo>
                  <a:pt x="6572381" y="902867"/>
                  <a:pt x="6959207" y="516041"/>
                  <a:pt x="6959207" y="38867"/>
                </a:cubicBezTo>
                <a:lnTo>
                  <a:pt x="6959021" y="37017"/>
                </a:lnTo>
                <a:lnTo>
                  <a:pt x="6959207" y="35335"/>
                </a:lnTo>
                <a:lnTo>
                  <a:pt x="6955289" y="0"/>
                </a:lnTo>
                <a:lnTo>
                  <a:pt x="12190413" y="0"/>
                </a:lnTo>
                <a:close/>
              </a:path>
            </a:pathLst>
          </a:custGeom>
          <a:gradFill flip="none" rotWithShape="1">
            <a:gsLst>
              <a:gs pos="61000">
                <a:srgbClr val="0089F0"/>
              </a:gs>
              <a:gs pos="0">
                <a:srgbClr val="0089F0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917" tIns="60958" rIns="121917" bIns="60958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>
            <a:spLocks noChangeAspect="1"/>
          </p:cNvSpPr>
          <p:nvPr/>
        </p:nvSpPr>
        <p:spPr>
          <a:xfrm>
            <a:off x="1817159" y="-186361"/>
            <a:ext cx="1912527" cy="607496"/>
          </a:xfrm>
          <a:custGeom>
            <a:avLst/>
            <a:gdLst>
              <a:gd name="connsiteX0" fmla="*/ 0 w 1912527"/>
              <a:gd name="connsiteY0" fmla="*/ 0 h 607496"/>
              <a:gd name="connsiteX1" fmla="*/ 1912527 w 1912527"/>
              <a:gd name="connsiteY1" fmla="*/ 0 h 607496"/>
              <a:gd name="connsiteX2" fmla="*/ 1886625 w 1912527"/>
              <a:gd name="connsiteY2" fmla="*/ 53768 h 607496"/>
              <a:gd name="connsiteX3" fmla="*/ 956263 w 1912527"/>
              <a:gd name="connsiteY3" fmla="*/ 607496 h 607496"/>
              <a:gd name="connsiteX4" fmla="*/ 25901 w 1912527"/>
              <a:gd name="connsiteY4" fmla="*/ 53768 h 607496"/>
              <a:gd name="connsiteX5" fmla="*/ 0 w 1912527"/>
              <a:gd name="connsiteY5" fmla="*/ 0 h 607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2527" h="607496">
                <a:moveTo>
                  <a:pt x="0" y="0"/>
                </a:moveTo>
                <a:lnTo>
                  <a:pt x="1912527" y="0"/>
                </a:lnTo>
                <a:lnTo>
                  <a:pt x="1886625" y="53768"/>
                </a:lnTo>
                <a:cubicBezTo>
                  <a:pt x="1707453" y="383593"/>
                  <a:pt x="1358006" y="607496"/>
                  <a:pt x="956263" y="607496"/>
                </a:cubicBezTo>
                <a:cubicBezTo>
                  <a:pt x="554521" y="607496"/>
                  <a:pt x="205073" y="383593"/>
                  <a:pt x="25901" y="5376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Oval 9"/>
          <p:cNvSpPr/>
          <p:nvPr/>
        </p:nvSpPr>
        <p:spPr>
          <a:xfrm>
            <a:off x="2458762" y="855645"/>
            <a:ext cx="358696" cy="358696"/>
          </a:xfrm>
          <a:prstGeom prst="ellipse">
            <a:avLst/>
          </a:prstGeom>
          <a:solidFill>
            <a:srgbClr val="FFBE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0" name="组合 49"/>
          <p:cNvGrpSpPr>
            <a:grpSpLocks noChangeAspect="1"/>
          </p:cNvGrpSpPr>
          <p:nvPr/>
        </p:nvGrpSpPr>
        <p:grpSpPr>
          <a:xfrm>
            <a:off x="6852139" y="26067"/>
            <a:ext cx="4411610" cy="3312000"/>
            <a:chOff x="575485" y="1485071"/>
            <a:chExt cx="5754274" cy="4320000"/>
          </a:xfrm>
        </p:grpSpPr>
        <p:pic>
          <p:nvPicPr>
            <p:cNvPr id="11" name="Picture 2" descr="https://cnet4.cbsistatic.com/img/7mxUFZHsjKP0-XdetaC5jLI3jGM=/670x503/2011/08/31/befe7014-f0e8-11e2-8c7c-d4ae52e62bcc/MacBookProIcon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485" y="1485071"/>
              <a:ext cx="5754274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909" y="2518466"/>
              <a:ext cx="4029097" cy="222480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9" r="42422" b="91059"/>
            <a:stretch>
              <a:fillRect/>
            </a:stretch>
          </p:blipFill>
          <p:spPr>
            <a:xfrm>
              <a:off x="1438909" y="2256086"/>
              <a:ext cx="4037966" cy="270000"/>
            </a:xfrm>
            <a:custGeom>
              <a:avLst/>
              <a:gdLst>
                <a:gd name="connsiteX0" fmla="*/ 0 w 7906535"/>
                <a:gd name="connsiteY0" fmla="*/ 0 h 387246"/>
                <a:gd name="connsiteX1" fmla="*/ 7906535 w 7906535"/>
                <a:gd name="connsiteY1" fmla="*/ 0 h 387246"/>
                <a:gd name="connsiteX2" fmla="*/ 7906535 w 7906535"/>
                <a:gd name="connsiteY2" fmla="*/ 387246 h 387246"/>
                <a:gd name="connsiteX3" fmla="*/ 0 w 7906535"/>
                <a:gd name="connsiteY3" fmla="*/ 387246 h 387246"/>
                <a:gd name="connsiteX4" fmla="*/ 0 w 7906535"/>
                <a:gd name="connsiteY4" fmla="*/ 0 h 38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6535" h="387246">
                  <a:moveTo>
                    <a:pt x="0" y="0"/>
                  </a:moveTo>
                  <a:lnTo>
                    <a:pt x="7906535" y="0"/>
                  </a:lnTo>
                  <a:lnTo>
                    <a:pt x="7906535" y="387246"/>
                  </a:lnTo>
                  <a:lnTo>
                    <a:pt x="0" y="38724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06" t="979" b="94938"/>
            <a:stretch>
              <a:fillRect/>
            </a:stretch>
          </p:blipFill>
          <p:spPr>
            <a:xfrm>
              <a:off x="3967658" y="2263623"/>
              <a:ext cx="1500348" cy="138442"/>
            </a:xfrm>
            <a:custGeom>
              <a:avLst/>
              <a:gdLst>
                <a:gd name="connsiteX0" fmla="*/ 0 w 2151865"/>
                <a:gd name="connsiteY0" fmla="*/ 0 h 387246"/>
                <a:gd name="connsiteX1" fmla="*/ 2151865 w 2151865"/>
                <a:gd name="connsiteY1" fmla="*/ 0 h 387246"/>
                <a:gd name="connsiteX2" fmla="*/ 2151865 w 2151865"/>
                <a:gd name="connsiteY2" fmla="*/ 387246 h 387246"/>
                <a:gd name="connsiteX3" fmla="*/ 0 w 2151865"/>
                <a:gd name="connsiteY3" fmla="*/ 387246 h 387246"/>
                <a:gd name="connsiteX4" fmla="*/ 0 w 2151865"/>
                <a:gd name="connsiteY4" fmla="*/ 0 h 38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1865" h="387246">
                  <a:moveTo>
                    <a:pt x="0" y="0"/>
                  </a:moveTo>
                  <a:lnTo>
                    <a:pt x="2151865" y="0"/>
                  </a:lnTo>
                  <a:lnTo>
                    <a:pt x="2151865" y="387246"/>
                  </a:lnTo>
                  <a:lnTo>
                    <a:pt x="0" y="387246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9488126" y="-12937"/>
            <a:ext cx="3168000" cy="3168000"/>
            <a:chOff x="4391975" y="2461919"/>
            <a:chExt cx="4320000" cy="432000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1975" y="2461919"/>
              <a:ext cx="4320000" cy="432000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68"/>
            <a:stretch>
              <a:fillRect/>
            </a:stretch>
          </p:blipFill>
          <p:spPr>
            <a:xfrm>
              <a:off x="5738058" y="3055452"/>
              <a:ext cx="1627833" cy="3182457"/>
            </a:xfrm>
            <a:prstGeom prst="rect">
              <a:avLst/>
            </a:prstGeom>
          </p:spPr>
        </p:pic>
      </p:grpSp>
      <p:sp>
        <p:nvSpPr>
          <p:cNvPr id="56" name="Oval 10"/>
          <p:cNvSpPr/>
          <p:nvPr/>
        </p:nvSpPr>
        <p:spPr>
          <a:xfrm>
            <a:off x="3153686" y="452237"/>
            <a:ext cx="1240228" cy="1240228"/>
          </a:xfrm>
          <a:prstGeom prst="ellipse">
            <a:avLst/>
          </a:prstGeom>
          <a:solidFill>
            <a:srgbClr val="F3F3F5">
              <a:alpha val="61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Oval 10"/>
          <p:cNvSpPr>
            <a:spLocks noChangeAspect="1"/>
          </p:cNvSpPr>
          <p:nvPr/>
        </p:nvSpPr>
        <p:spPr>
          <a:xfrm>
            <a:off x="2457982" y="1913276"/>
            <a:ext cx="1008000" cy="1008000"/>
          </a:xfrm>
          <a:prstGeom prst="ellipse">
            <a:avLst/>
          </a:prstGeom>
          <a:solidFill>
            <a:srgbClr val="F3F3F5">
              <a:alpha val="50196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Oval 10"/>
          <p:cNvSpPr>
            <a:spLocks noChangeAspect="1"/>
          </p:cNvSpPr>
          <p:nvPr/>
        </p:nvSpPr>
        <p:spPr>
          <a:xfrm>
            <a:off x="3485552" y="2927671"/>
            <a:ext cx="720000" cy="720000"/>
          </a:xfrm>
          <a:prstGeom prst="ellipse">
            <a:avLst/>
          </a:prstGeom>
          <a:solidFill>
            <a:srgbClr val="F3F3F5">
              <a:alpha val="30196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909861" y="91064"/>
            <a:ext cx="5207624" cy="2964783"/>
          </a:xfrm>
          <a:prstGeom prst="rect">
            <a:avLst/>
          </a:prstGeom>
          <a:solidFill>
            <a:srgbClr val="0089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729355" y="4208145"/>
            <a:ext cx="4812665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spc="15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OLAP</a:t>
            </a:r>
            <a:r>
              <a:rPr lang="zh-CN" altLang="en-US" sz="3200" spc="15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数据库</a:t>
            </a:r>
            <a:r>
              <a:rPr lang="zh-CN" altLang="en-US" sz="3200" spc="15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的黑马</a:t>
            </a:r>
            <a:endParaRPr lang="zh-CN" altLang="en-US" sz="3200" spc="150" dirty="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US" altLang="zh-CN" sz="3200" spc="15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Clickhouse</a:t>
            </a:r>
            <a:endParaRPr lang="en-US" altLang="zh-CN" sz="3200" spc="15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2499446" y="4664722"/>
            <a:ext cx="720000" cy="0"/>
          </a:xfrm>
          <a:prstGeom prst="line">
            <a:avLst/>
          </a:prstGeom>
          <a:ln>
            <a:solidFill>
              <a:srgbClr val="008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9113308" y="4680488"/>
            <a:ext cx="720000" cy="0"/>
          </a:xfrm>
          <a:prstGeom prst="line">
            <a:avLst/>
          </a:prstGeom>
          <a:ln>
            <a:solidFill>
              <a:srgbClr val="008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9"/>
          <p:cNvSpPr txBox="1"/>
          <p:nvPr/>
        </p:nvSpPr>
        <p:spPr>
          <a:xfrm>
            <a:off x="3191301" y="5833800"/>
            <a:ext cx="57687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15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深圳市名通科技股份有限公司</a:t>
            </a:r>
            <a:endParaRPr lang="zh-CN" altLang="en-US" sz="2400" b="1" spc="15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Oval 10"/>
          <p:cNvSpPr>
            <a:spLocks noChangeAspect="1"/>
          </p:cNvSpPr>
          <p:nvPr/>
        </p:nvSpPr>
        <p:spPr>
          <a:xfrm>
            <a:off x="2617775" y="3803913"/>
            <a:ext cx="648000" cy="64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Oval 10"/>
          <p:cNvSpPr>
            <a:spLocks noChangeAspect="1"/>
          </p:cNvSpPr>
          <p:nvPr/>
        </p:nvSpPr>
        <p:spPr>
          <a:xfrm>
            <a:off x="3138605" y="5163964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50" dirty="0">
                <a:solidFill>
                  <a:srgbClr val="0089F0"/>
                </a:solidFill>
                <a:uFillTx/>
              </a:rPr>
              <a:t>Clickhouse</a:t>
            </a:r>
            <a:r>
              <a:rPr lang="zh-CN" altLang="en-US" spc="150" dirty="0">
                <a:solidFill>
                  <a:srgbClr val="0089F0"/>
                </a:solidFill>
                <a:uFillTx/>
              </a:rPr>
              <a:t>的优缺点</a:t>
            </a:r>
            <a:endParaRPr lang="zh-CN" altLang="en-US" spc="150" dirty="0">
              <a:solidFill>
                <a:srgbClr val="0089F0"/>
              </a:solidFill>
              <a:uFillTx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01930" y="1259840"/>
            <a:ext cx="3057525" cy="3548380"/>
            <a:chOff x="1198" y="1984"/>
            <a:chExt cx="4815" cy="5588"/>
          </a:xfrm>
        </p:grpSpPr>
        <p:sp>
          <p:nvSpPr>
            <p:cNvPr id="31" name="文本框 30"/>
            <p:cNvSpPr txBox="1"/>
            <p:nvPr/>
          </p:nvSpPr>
          <p:spPr>
            <a:xfrm>
              <a:off x="1198" y="2952"/>
              <a:ext cx="4815" cy="46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285750" lvl="0" indent="-285750" algn="l">
                <a:lnSpc>
                  <a:spcPct val="12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1400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ROLAP</a:t>
              </a:r>
              <a:endPara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lvl="0" indent="-285750" algn="l">
                <a:lnSpc>
                  <a:spcPct val="12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1400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在线实时查询</a:t>
              </a:r>
              <a:endPara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lvl="0" indent="-285750" algn="l">
                <a:lnSpc>
                  <a:spcPct val="12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1400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完整的DBMS</a:t>
              </a:r>
              <a:endPara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lvl="0" indent="-285750" algn="l">
                <a:lnSpc>
                  <a:spcPct val="12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1400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列式存储</a:t>
              </a:r>
              <a:endPara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lvl="0" indent="-285750" algn="l">
                <a:lnSpc>
                  <a:spcPct val="12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1400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不需要任何数据预处理</a:t>
              </a:r>
              <a:endPara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marL="285750" lvl="0" indent="-285750" algn="l">
                <a:lnSpc>
                  <a:spcPct val="12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1400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支持批量更新</a:t>
              </a:r>
              <a:endPara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lvl="0" indent="-285750" algn="l">
                <a:lnSpc>
                  <a:spcPct val="12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1400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具有非常完善的SQL支持和函数</a:t>
              </a:r>
              <a:endPara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lvl="0" indent="-285750" algn="l">
                <a:lnSpc>
                  <a:spcPct val="12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1400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支持高可用</a:t>
              </a:r>
              <a:endPara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lvl="0" indent="-285750" algn="l">
                <a:lnSpc>
                  <a:spcPct val="12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1400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不依赖Hadoop复杂生态</a:t>
              </a:r>
              <a:endPara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lvl="0" indent="-285750" algn="l">
                <a:lnSpc>
                  <a:spcPct val="12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1400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开箱即用</a:t>
              </a:r>
              <a:endParaRPr lang="zh-CN" altLang="en-US" sz="1400" spc="15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198" y="1984"/>
              <a:ext cx="10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 spc="15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优点</a:t>
              </a:r>
              <a:endParaRPr lang="zh-CN" altLang="en-US" b="1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2414" y="2195"/>
              <a:ext cx="259" cy="158"/>
            </a:xfrm>
            <a:custGeom>
              <a:avLst/>
              <a:gdLst>
                <a:gd name="connsiteX0" fmla="*/ 0 w 1082"/>
                <a:gd name="connsiteY0" fmla="*/ 1082 h 1082"/>
                <a:gd name="connsiteX1" fmla="*/ 541 w 1082"/>
                <a:gd name="connsiteY1" fmla="*/ 0 h 1082"/>
                <a:gd name="connsiteX2" fmla="*/ 1082 w 1082"/>
                <a:gd name="connsiteY2" fmla="*/ 1082 h 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2" h="1082">
                  <a:moveTo>
                    <a:pt x="0" y="1082"/>
                  </a:moveTo>
                  <a:lnTo>
                    <a:pt x="541" y="0"/>
                  </a:lnTo>
                  <a:lnTo>
                    <a:pt x="1082" y="1082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375025" y="1259840"/>
            <a:ext cx="2855595" cy="3031490"/>
            <a:chOff x="6646" y="1984"/>
            <a:chExt cx="4497" cy="4774"/>
          </a:xfrm>
        </p:grpSpPr>
        <p:sp>
          <p:nvSpPr>
            <p:cNvPr id="37" name="文本框 36"/>
            <p:cNvSpPr txBox="1"/>
            <p:nvPr/>
          </p:nvSpPr>
          <p:spPr>
            <a:xfrm>
              <a:off x="6646" y="2952"/>
              <a:ext cx="4497" cy="380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285750" lvl="0" indent="-285750" algn="l">
                <a:lnSpc>
                  <a:spcPct val="12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1400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不支持事务</a:t>
              </a:r>
              <a:endPara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lvl="0" indent="-285750" algn="l">
                <a:lnSpc>
                  <a:spcPct val="12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1400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不支持高并发，官方建议qps为100</a:t>
              </a:r>
              <a:endPara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lvl="0" indent="-285750" algn="l">
                <a:lnSpc>
                  <a:spcPct val="12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1400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缺少高频率，低延迟的修改或删除已存在数据的能力</a:t>
              </a:r>
              <a:endPara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lvl="0" indent="-285750" algn="l">
                <a:lnSpc>
                  <a:spcPct val="12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1400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关联查询不是特别快</a:t>
              </a:r>
              <a:endPara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lvl="0" indent="-285750" algn="l">
                <a:lnSpc>
                  <a:spcPct val="12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1400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稀疏索引使得ClickHouse不适合通过</a:t>
              </a:r>
              <a:r>
                <a:rPr lang="en-US" altLang="zh-CN" sz="1400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key</a:t>
              </a:r>
              <a:r>
                <a:rPr lang="zh-CN" altLang="en-US" sz="1400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做单行点查询</a:t>
              </a:r>
              <a:endPara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646" y="1984"/>
              <a:ext cx="10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 spc="15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缺点</a:t>
              </a:r>
              <a:endParaRPr lang="zh-CN" altLang="en-US" b="1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7919" y="2195"/>
              <a:ext cx="259" cy="158"/>
            </a:xfrm>
            <a:custGeom>
              <a:avLst/>
              <a:gdLst>
                <a:gd name="connsiteX0" fmla="*/ 0 w 1082"/>
                <a:gd name="connsiteY0" fmla="*/ 1082 h 1082"/>
                <a:gd name="connsiteX1" fmla="*/ 541 w 1082"/>
                <a:gd name="connsiteY1" fmla="*/ 0 h 1082"/>
                <a:gd name="connsiteX2" fmla="*/ 1082 w 1082"/>
                <a:gd name="connsiteY2" fmla="*/ 1082 h 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2" h="1082">
                  <a:moveTo>
                    <a:pt x="0" y="1082"/>
                  </a:moveTo>
                  <a:lnTo>
                    <a:pt x="541" y="0"/>
                  </a:lnTo>
                  <a:lnTo>
                    <a:pt x="1082" y="1082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00990" y="5019675"/>
            <a:ext cx="2211705" cy="903605"/>
            <a:chOff x="474" y="7905"/>
            <a:chExt cx="3483" cy="1423"/>
          </a:xfrm>
        </p:grpSpPr>
        <p:sp>
          <p:nvSpPr>
            <p:cNvPr id="15" name="矩形 14"/>
            <p:cNvSpPr/>
            <p:nvPr/>
          </p:nvSpPr>
          <p:spPr>
            <a:xfrm>
              <a:off x="474" y="7905"/>
              <a:ext cx="1535" cy="457"/>
            </a:xfrm>
            <a:prstGeom prst="rect">
              <a:avLst/>
            </a:prstGeom>
            <a:solidFill>
              <a:srgbClr val="1AA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spc="150">
                  <a:solidFill>
                    <a:schemeClr val="bg1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简单易用</a:t>
              </a:r>
              <a:endParaRPr lang="zh-CN" altLang="en-US" sz="1400" spc="150">
                <a:solidFill>
                  <a:schemeClr val="bg1"/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423" y="7905"/>
              <a:ext cx="1535" cy="457"/>
            </a:xfrm>
            <a:prstGeom prst="rect">
              <a:avLst/>
            </a:prstGeom>
            <a:solidFill>
              <a:srgbClr val="1AA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spc="150">
                  <a:solidFill>
                    <a:schemeClr val="bg1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维护简单</a:t>
              </a:r>
              <a:endParaRPr lang="zh-CN" altLang="en-US" sz="1400" spc="150">
                <a:solidFill>
                  <a:schemeClr val="bg1"/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74" y="8872"/>
              <a:ext cx="1535" cy="457"/>
            </a:xfrm>
            <a:prstGeom prst="rect">
              <a:avLst/>
            </a:prstGeom>
            <a:solidFill>
              <a:srgbClr val="1AA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spc="150">
                  <a:solidFill>
                    <a:schemeClr val="bg1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省钱</a:t>
              </a:r>
              <a:endParaRPr lang="zh-CN" altLang="en-US" sz="1400" spc="150">
                <a:solidFill>
                  <a:schemeClr val="bg1"/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38605" y="5633720"/>
            <a:ext cx="974725" cy="449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spc="150">
                <a:solidFill>
                  <a:schemeClr val="bg1"/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快</a:t>
            </a:r>
            <a:endParaRPr lang="zh-CN" altLang="en-US" sz="2400" spc="150">
              <a:solidFill>
                <a:schemeClr val="bg1"/>
              </a:solidFill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1430" y="1628140"/>
            <a:ext cx="5634355" cy="33915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430" y="1737995"/>
            <a:ext cx="5634355" cy="3171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1640" y="94615"/>
            <a:ext cx="7586345" cy="55118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1917" tIns="60958" rIns="121917" bIns="60958">
            <a:spAutoFit/>
          </a:bodyPr>
          <a:lstStyle>
            <a:defPPr>
              <a:defRPr lang="zh-CN"/>
            </a:defPPr>
            <a:lvl1pPr>
              <a:defRPr sz="2700" b="1">
                <a:ln w="6350">
                  <a:noFill/>
                </a:ln>
                <a:solidFill>
                  <a:srgbClr val="0089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0070C0"/>
                </a:solidFill>
                <a:sym typeface="+mn-ea"/>
              </a:rPr>
              <a:t>目录</a:t>
            </a:r>
            <a:endParaRPr lang="zh-CN" altLang="en-US" sz="2800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2567235" y="3241817"/>
            <a:ext cx="1460772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2567235" y="3945134"/>
            <a:ext cx="1460772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4408170" y="3241817"/>
            <a:ext cx="4296410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4408400" y="3945134"/>
            <a:ext cx="3600000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应用场景介绍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TextBox 7"/>
          <p:cNvSpPr txBox="1"/>
          <p:nvPr/>
        </p:nvSpPr>
        <p:spPr>
          <a:xfrm>
            <a:off x="2567305" y="2525395"/>
            <a:ext cx="1460500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4408170" y="2525395"/>
            <a:ext cx="3599815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Clickhouse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的诞生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179570" y="2620645"/>
            <a:ext cx="0" cy="2698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179610" y="3337004"/>
            <a:ext cx="0" cy="27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179610" y="4040322"/>
            <a:ext cx="0" cy="27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781550" y="4535805"/>
            <a:ext cx="18402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即席查询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用户留存分析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用户画像分析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地理索引应用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50" dirty="0">
                <a:solidFill>
                  <a:srgbClr val="0089F0"/>
                </a:solidFill>
                <a:uFillTx/>
              </a:rPr>
              <a:t>Clickhouse</a:t>
            </a:r>
            <a:r>
              <a:rPr lang="zh-CN" altLang="en-US" spc="150" dirty="0">
                <a:solidFill>
                  <a:srgbClr val="0089F0"/>
                </a:solidFill>
                <a:uFillTx/>
              </a:rPr>
              <a:t>的即席</a:t>
            </a:r>
            <a:r>
              <a:rPr lang="zh-CN" altLang="en-US" spc="150" dirty="0">
                <a:solidFill>
                  <a:srgbClr val="0089F0"/>
                </a:solidFill>
                <a:uFillTx/>
              </a:rPr>
              <a:t>查询</a:t>
            </a:r>
            <a:endParaRPr lang="zh-CN" altLang="en-US" spc="150" dirty="0">
              <a:solidFill>
                <a:srgbClr val="0089F0"/>
              </a:solidFill>
              <a:uFillTx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6425" y="991235"/>
            <a:ext cx="633920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select toDate(time), country ,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(sum(ifnull(ltehb11_erab_nbrreqrelenb_qci1,0)) -sum(ifnull(ltehb11_erab_nbrreqrelenb_normal_qci1,0)) +sum(ifnull(ltehb12_erab_hofail_qci1,0)))/sum(ifnull(ltehb06_erab_nbrsuccestab_qci1,0))  as `volte指标_e-rab掉线率(qci=1)`,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(sum(ifnull(ltehb11_erab_nbrreqrelenb_qci2,0)) -sum(ifnull(ltehb11_erab_nbrreqrelenb_normal_qci2,0)) +sum(ifnull(ltehb12_erab_hofail_qci2,0)))/(sum(ifnull(ltehb15_erab_nbrleft_qci2,0))+sum(ifnull(ltehb06_erab_nbrsuccestab_qci2,0)) +sum(ifnull(ltehb04_erab_nbrhoinc_qci2,0)))  as `volte指标_e-rab掉线率(qci=2)`,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sum(ltehb06_erab_nbrsuccestab_qci1)/sum(ltehb05_erab_nbrattestab_qci1) as `volte指标_e-rab建立成功率(qci=1)`,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sum(ltehb06_erab_nbrsuccestab_qci2)/sum(ltehb05_erab_nbrattestab_qci2) as `volte指标_e-rab建立成功率(qci=2)`,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sum(ltehe04_iratho_succoutgeran)/sum(ltehe01_iratho_attoutgeran) as `volte指标_esrvcc切换成功率`,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sum(ltehe05_iratho_avgtimeoutgeran) as `volte指标_esrvcc切换中断时延-控制面`,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(sum(ltehd04_ho_succoutinterenbs1_2)+sum(ltehd10_ho_succoutinterenbx2_2)+sum(ltehd14_ho_succoutintraenb_2))/(sum(ltehd01_ho_attoutinterenbs1_2)+sum(ltehd07_ho_attoutinterenbx2_2)+sum(ltehd13_ho_attoutintraenb_2)) as `volte指标_qci2承载切换成功率`,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sum(greater(ltehb17_erab_activemaxnbrdl_qci2,ltehb19_erab_activemaxnbrul_qci2)) as `volte指标_volte视频峰值用户数`,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sum(ltehb01_erab_nbrmeanestab_qci2) as `volte指标_volte视频话务量`,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(sum(ltehh01_pdcp_upoctul_qci2)+sum(ltehh02_pdcp_upoctdl_qci2))/1000 as `volte指标_volte视频总流量`,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sum(ltehh09_pdcp_uppktdelaydl_qci1)/(sum(ltehh07_pdcp_nbrpktdl_qci1)-sum(ltehh08_pdcp_nbrpktlossdl_qci1)) as `volte指标_volte下行平均时延`,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1-sum(ltehm03_mac_nbrsuccinittbul)/sum(ltehm02_mac_nbrinittbul) as `volte指标_volte业务上行ibler`,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1-sum(ltehm07_mac_nbrsuccinittbdl)/sum(ltehm06_mac_nbrinittbdl) as `volte指标_volte业务下行ibler`,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(sum(ifnull(ltehd04_ho_succoutinterenbs1_1,0))+sum(ifnull(ltehd10_ho_succoutinterenbx2_1,0))+sum(ifnull(ltehd14_ho_succoutintraenb_1,0)))/(sum(ifnull(ltehd01_ho_attoutinterenbs1_1,0))+sum(ifnull(ltehd07_ho_attoutinterenbx2_1,0))+sum(ifnull(ltehd13_ho_attoutintraenb_1,0))) as `volte指标_volte用户切换成功率`,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sum(greater(ltehb17_erab_activemaxnbrdl_qci1,ltehb19_erab_activemaxnbrul_qci1)) as `volte指标_volte语音峰值用户数`,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sum(ltehb01_erab_nbrmeanestab_qci1) as `volte指标_volte语音话务量`,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sum(ltehh01_pdcp_upoctul_qci1)*8/sum(ltehi13_rru_dtchprbassntotalul_1) as `volte指标_volte语音上行每prb平均吞吐量`,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sum(ltehi13_rru_dtchprbassntotalul_1)/sum(ltehi09_rru_ttitotul) as `volte指标_volte语音上行每tti占用rb数`,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sum(ltehh02_pdcp_upoctdl_qci1)*8/sum(ltehi14_rru_dtchprbassntotaldl_1) as `volte指标_volte语音下行每prb平均吞吐量`,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sum(ltehi14_rru_dtchprbassntotaldl_1)/sum(ltehi10_rru_ttitotdl) as `volte指标_volte语音下行每tti占用rb数`,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(sum(ltehh01_pdcp_upoctul_qci1)+sum(ltehh02_pdcp_upoctdl_qci1))/1000 as `volte指标_volte语音总流量`,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sum(ltehm09_mac_nbrspstbul_1)/sum(ltehm01_mac_nbrtbul_1) as `volte指标_上行半持续调度次数占比`,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sum(ltehb06_erab_nbrsuccestab_qci1)/sum(ltehb05_erab_nbrattestab_qci1)*(sum(lteha06_rrc_succconnestab)/sum(lteha05_rrc_attconnestab)) as `volte指标_无线接通率(qci=1)`,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sum(ltehb06_erab_nbrsuccestab_qci2)/sum(ltehb05_erab_nbrattestab_qci2)*(sum(lteha06_rrc_succconnestab)/sum(lteha05_rrc_attconnestab)) as `volte指标_无线接通率(qci=2)`,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sum(ltehm10_mac_nbrspstbdl_1)/sum(ltehm05_mac_nbrtbdl_1) as `volte指标_下行半持续调度次数占比` 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from default.tb_aaa_test_all_counter tatac 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WHERE time &gt;= '2017-05-11 00:00:00' and time &lt; '2017-05-12 00:00:00' 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group by toDate(time), country 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order by toDate(time), country;</a:t>
            </a:r>
            <a:endParaRPr lang="zh-CN" altLang="en-US" sz="8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835" y="685165"/>
            <a:ext cx="42360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模拟</a:t>
            </a:r>
            <a:r>
              <a:rPr lang="en-US" altLang="zh-CN" b="1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b="1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性能</a:t>
            </a:r>
            <a:r>
              <a:rPr lang="en-US" altLang="zh-CN" b="1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b="1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b="1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50W</a:t>
            </a:r>
            <a:r>
              <a:rPr lang="zh-CN" altLang="en-US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小区</a:t>
            </a:r>
            <a:r>
              <a:rPr lang="en-US" altLang="zh-CN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个月所有小时</a:t>
            </a:r>
            <a:r>
              <a:rPr lang="en-US" altLang="zh-CN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Counter</a:t>
            </a:r>
            <a:endParaRPr lang="en-US" altLang="zh-CN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875</a:t>
            </a:r>
            <a:r>
              <a:rPr lang="zh-CN" altLang="en-US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个字段，</a:t>
            </a:r>
            <a:r>
              <a:rPr lang="en-US" altLang="zh-CN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3.5</a:t>
            </a:r>
            <a:r>
              <a:rPr lang="zh-CN" altLang="en-US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亿条数据</a:t>
            </a:r>
            <a:endParaRPr lang="zh-CN" altLang="en-US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289560" y="1926590"/>
          <a:ext cx="2857500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622300"/>
                <a:gridCol w="889000"/>
                <a:gridCol w="622300"/>
              </a:tblGrid>
              <a:tr h="226060"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入库速度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字段数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行数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总大小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时间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875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47W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1.4G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20秒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875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1100W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34G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9分30秒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875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11000W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340G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8112秒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89560" y="3357880"/>
          <a:ext cx="2235200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622300"/>
                <a:gridCol w="889000"/>
              </a:tblGrid>
              <a:tr h="177800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存储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原始大小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存储大小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压缩比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1055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3.70%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7.25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16.55%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2.47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20.24%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289560" y="4847590"/>
          <a:ext cx="5257800" cy="158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622300"/>
                <a:gridCol w="711200"/>
                <a:gridCol w="825500"/>
                <a:gridCol w="711200"/>
                <a:gridCol w="1143000"/>
                <a:gridCol w="622300"/>
              </a:tblGrid>
              <a:tr h="226060">
                <a:tc grid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查询速度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字段数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总行数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读取行数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统计指标数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结果行数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查询类型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时间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875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3.5Y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1128W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47W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天小区指标汇聚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1.3s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875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3.5Y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1128W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天地市指标汇聚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1.1s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875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3.5Y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1128W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天区县指标汇聚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1.1s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875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3.5Y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47W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47W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按时间查询1小时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22~100ms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875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3.5Y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265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265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按小区查询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21~300ms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50" dirty="0">
                <a:solidFill>
                  <a:srgbClr val="0089F0"/>
                </a:solidFill>
                <a:uFillTx/>
              </a:rPr>
              <a:t>Clickhouse</a:t>
            </a:r>
            <a:r>
              <a:rPr lang="zh-CN" altLang="en-US" spc="150" dirty="0">
                <a:solidFill>
                  <a:srgbClr val="0089F0"/>
                </a:solidFill>
                <a:uFillTx/>
              </a:rPr>
              <a:t>的</a:t>
            </a:r>
            <a:r>
              <a:rPr lang="zh-CN" altLang="en-US" spc="150" dirty="0">
                <a:solidFill>
                  <a:srgbClr val="0089F0"/>
                </a:solidFill>
                <a:uFillTx/>
              </a:rPr>
              <a:t>位存储与位计算</a:t>
            </a:r>
            <a:endParaRPr lang="zh-CN" altLang="en-US" spc="150" dirty="0">
              <a:solidFill>
                <a:srgbClr val="0089F0"/>
              </a:solidFill>
              <a:uFillTx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6390" y="812165"/>
            <a:ext cx="9742170" cy="2973070"/>
            <a:chOff x="1234" y="1551"/>
            <a:chExt cx="15342" cy="4682"/>
          </a:xfrm>
        </p:grpSpPr>
        <p:sp>
          <p:nvSpPr>
            <p:cNvPr id="7" name="矩形 6"/>
            <p:cNvSpPr/>
            <p:nvPr/>
          </p:nvSpPr>
          <p:spPr>
            <a:xfrm>
              <a:off x="1234" y="1551"/>
              <a:ext cx="15177" cy="46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b" anchorCtr="0"/>
            <a:p>
              <a:pPr lvl="0" algn="ctr"/>
              <a:r>
                <a:rPr lang="zh-CN" altLang="en-US" sz="2400" b="1" spc="150">
                  <a:solidFill>
                    <a:schemeClr val="bg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原理</a:t>
              </a:r>
              <a:endParaRPr lang="zh-CN" altLang="en-US" sz="2400" b="1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276" y="1629"/>
              <a:ext cx="14300" cy="14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pc="150"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40亿个用户id正常存储需要</a:t>
              </a:r>
              <a:r>
                <a:rPr lang="zh-CN" altLang="en-US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14.9GB，使用</a:t>
              </a:r>
              <a:r>
                <a:rPr lang="en-US" altLang="zh-CN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bit</a:t>
              </a:r>
              <a:r>
                <a:rPr lang="zh-CN" altLang="en-US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存储，每个bit位表示一个数字id，40亿个的用户id，只需要40亿bit位，约477m大小 = （4 * 10</a:t>
              </a:r>
              <a:r>
                <a:rPr lang="zh-CN" altLang="en-US" spc="150" baseline="300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9</a:t>
              </a:r>
              <a:r>
                <a:rPr lang="zh-CN" altLang="en-US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/ 8 / 1024 / 1024），约为正常存储的</a:t>
              </a:r>
              <a:r>
                <a:rPr lang="en-US" altLang="zh-CN" spc="150">
                  <a:solidFill>
                    <a:srgbClr val="FF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3%</a:t>
              </a:r>
              <a:r>
                <a:rPr lang="zh-CN" altLang="en-US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</a:t>
              </a:r>
              <a:endParaRPr lang="zh-CN" altLang="en-US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29" y="3322"/>
              <a:ext cx="11357" cy="2537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1532890" y="4039870"/>
            <a:ext cx="9569450" cy="1264920"/>
            <a:chOff x="1506" y="6546"/>
            <a:chExt cx="15070" cy="1992"/>
          </a:xfrm>
        </p:grpSpPr>
        <p:sp>
          <p:nvSpPr>
            <p:cNvPr id="9" name="矩形 8"/>
            <p:cNvSpPr/>
            <p:nvPr/>
          </p:nvSpPr>
          <p:spPr>
            <a:xfrm>
              <a:off x="1506" y="6546"/>
              <a:ext cx="14837" cy="19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b" anchorCtr="0"/>
            <a:p>
              <a:pPr algn="ctr"/>
              <a:r>
                <a:rPr lang="zh-CN" altLang="en-US" b="1" spc="150">
                  <a:solidFill>
                    <a:schemeClr val="bg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</a:t>
              </a:r>
              <a:endParaRPr lang="zh-CN" altLang="en-US" b="1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276" y="6841"/>
              <a:ext cx="14300" cy="14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使用这种存储结构存在一个问题，如果只有一个第</a:t>
              </a:r>
              <a:r>
                <a:rPr lang="en-US" altLang="zh-CN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40</a:t>
              </a:r>
              <a:r>
                <a:rPr lang="zh-CN" altLang="en-US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亿用户，也需要</a:t>
              </a:r>
              <a:r>
                <a:rPr lang="en-US" altLang="zh-CN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477M</a:t>
              </a:r>
              <a:r>
                <a:rPr lang="zh-CN" altLang="en-US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的存储。通常会使用bitmap压缩算法进行</a:t>
              </a:r>
              <a:r>
                <a:rPr lang="zh-CN" altLang="en-US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优化，业界普遍使用</a:t>
              </a:r>
              <a:r>
                <a:rPr lang="zh-CN" altLang="en-US" spc="150">
                  <a:solidFill>
                    <a:srgbClr val="FF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RoaringBitmap压缩算法</a:t>
              </a:r>
              <a:r>
                <a:rPr lang="zh-CN" altLang="en-US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</a:t>
              </a:r>
              <a:r>
                <a:rPr lang="en-US" altLang="zh-CN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clickhouse</a:t>
              </a:r>
              <a:r>
                <a:rPr lang="zh-CN" altLang="en-US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也是使用的这种算法</a:t>
              </a:r>
              <a:r>
                <a:rPr lang="zh-CN" altLang="en-US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</a:t>
              </a:r>
              <a:endParaRPr lang="zh-CN" altLang="en-US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628265" y="5546090"/>
            <a:ext cx="9316720" cy="828040"/>
            <a:chOff x="1680" y="8598"/>
            <a:chExt cx="14672" cy="1304"/>
          </a:xfrm>
        </p:grpSpPr>
        <p:sp>
          <p:nvSpPr>
            <p:cNvPr id="10" name="矩形 9"/>
            <p:cNvSpPr/>
            <p:nvPr/>
          </p:nvSpPr>
          <p:spPr>
            <a:xfrm>
              <a:off x="1680" y="8598"/>
              <a:ext cx="14672" cy="13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b" anchorCtr="0"/>
            <a:p>
              <a:pPr algn="ctr"/>
              <a:r>
                <a:rPr lang="zh-CN" altLang="en-US" b="1" spc="150">
                  <a:solidFill>
                    <a:schemeClr val="bg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场景</a:t>
              </a:r>
              <a:endParaRPr lang="zh-CN" altLang="en-US" b="1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" y="8719"/>
              <a:ext cx="13805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通过单个bitmap可以完成</a:t>
              </a:r>
              <a:r>
                <a:rPr spc="150">
                  <a:solidFill>
                    <a:srgbClr val="FF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精确去重</a:t>
              </a:r>
              <a:r>
                <a:rPr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操作，通过多个bitmap的and、or、xor、andnot等位操作完成</a:t>
              </a:r>
              <a:r>
                <a:rPr spc="150">
                  <a:solidFill>
                    <a:srgbClr val="FF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留存分析、漏斗分析、用户画像分析</a:t>
              </a:r>
              <a:r>
                <a:rPr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等场景的计算</a:t>
              </a:r>
              <a:r>
                <a:rPr lang="zh-CN" altLang="en-US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</a:t>
              </a:r>
              <a:endParaRPr lang="zh-CN" altLang="en-US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50" dirty="0">
                <a:solidFill>
                  <a:srgbClr val="0089F0"/>
                </a:solidFill>
                <a:uFillTx/>
              </a:rPr>
              <a:t>Clickhouse</a:t>
            </a:r>
            <a:r>
              <a:rPr lang="zh-CN" altLang="en-US" spc="150" dirty="0">
                <a:solidFill>
                  <a:srgbClr val="0089F0"/>
                </a:solidFill>
                <a:uFillTx/>
              </a:rPr>
              <a:t>的</a:t>
            </a:r>
            <a:r>
              <a:rPr lang="zh-CN" altLang="en-US" spc="150" dirty="0">
                <a:solidFill>
                  <a:srgbClr val="0089F0"/>
                </a:solidFill>
                <a:uFillTx/>
              </a:rPr>
              <a:t>位存储与位计算</a:t>
            </a:r>
            <a:endParaRPr lang="zh-CN" altLang="en-US" spc="150" dirty="0">
              <a:solidFill>
                <a:srgbClr val="0089F0"/>
              </a:solidFill>
              <a:uFillTx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66055" y="723900"/>
            <a:ext cx="2449830" cy="400685"/>
          </a:xfrm>
          <a:prstGeom prst="rect">
            <a:avLst/>
          </a:prstGeom>
          <a:solidFill>
            <a:srgbClr val="6DB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bitmapBuild</a:t>
            </a:r>
            <a:endParaRPr lang="en-US" sz="14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66055" y="1203325"/>
            <a:ext cx="2449830" cy="400685"/>
          </a:xfrm>
          <a:prstGeom prst="rect">
            <a:avLst/>
          </a:prstGeom>
          <a:solidFill>
            <a:srgbClr val="6DB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bitmapToArray</a:t>
            </a:r>
            <a:endParaRPr lang="en-US" sz="14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4860" y="1124585"/>
            <a:ext cx="1352550" cy="40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Integer</a:t>
            </a:r>
            <a:endParaRPr lang="en-US" sz="14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7695" y="2195195"/>
            <a:ext cx="2061845" cy="400685"/>
          </a:xfrm>
          <a:prstGeom prst="rect">
            <a:avLst/>
          </a:prstGeom>
          <a:solidFill>
            <a:srgbClr val="6DB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groupBitmapState</a:t>
            </a:r>
            <a:endParaRPr lang="en-US" sz="14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25955" y="3533140"/>
            <a:ext cx="1384300" cy="40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Bitmap</a:t>
            </a:r>
            <a:endParaRPr lang="en-US" sz="14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349740" y="1203325"/>
            <a:ext cx="1336675" cy="40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Array</a:t>
            </a:r>
            <a:endParaRPr lang="en-US" sz="14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349740" y="3535045"/>
            <a:ext cx="1364615" cy="40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Integer</a:t>
            </a:r>
            <a:endParaRPr lang="en-US" sz="14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01540" y="1702435"/>
            <a:ext cx="3578860" cy="1386840"/>
          </a:xfrm>
          <a:prstGeom prst="rect">
            <a:avLst/>
          </a:prstGeom>
          <a:solidFill>
            <a:srgbClr val="6DB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spcAft>
                <a:spcPts val="500"/>
              </a:spcAft>
            </a:pPr>
            <a:r>
              <a:rPr lang="zh-CN" altLang="en-US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运算类</a:t>
            </a:r>
            <a:endParaRPr lang="zh-CN" altLang="en-US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bitmapAnd</a:t>
            </a:r>
            <a:r>
              <a:rPr lang="zh-CN" altLang="en-US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bitmapOr</a:t>
            </a:r>
            <a:endParaRPr lang="en-US" altLang="zh-CN" sz="14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bitmapXor</a:t>
            </a:r>
            <a:r>
              <a:rPr lang="zh-CN" altLang="en-US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bitmapAndnot</a:t>
            </a:r>
            <a:endParaRPr lang="en-US" altLang="zh-CN" sz="14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bitmapSubsetInRange</a:t>
            </a:r>
            <a:endParaRPr lang="en-US" altLang="zh-CN" sz="14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bitmapSubsetLimit</a:t>
            </a:r>
            <a:endParaRPr lang="zh-CN" altLang="en-US" sz="14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01540" y="3155315"/>
            <a:ext cx="3578860" cy="1156335"/>
          </a:xfrm>
          <a:prstGeom prst="rect">
            <a:avLst/>
          </a:prstGeom>
          <a:solidFill>
            <a:srgbClr val="6DB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spcAft>
                <a:spcPts val="500"/>
              </a:spcAft>
            </a:pPr>
            <a:r>
              <a:rPr lang="zh-CN" altLang="en-US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聚合</a:t>
            </a:r>
            <a:r>
              <a:rPr lang="zh-CN" altLang="en-US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endParaRPr lang="zh-CN" altLang="en-US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groupBitmapAnd</a:t>
            </a:r>
            <a:endParaRPr lang="en-US" altLang="zh-CN" sz="14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groupBitmapOr</a:t>
            </a:r>
            <a:endParaRPr lang="en-US" altLang="zh-CN" sz="14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groupBitmapXor</a:t>
            </a:r>
            <a:endParaRPr lang="en-US" altLang="zh-CN" sz="14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01540" y="4386580"/>
            <a:ext cx="3578860" cy="2190115"/>
          </a:xfrm>
          <a:prstGeom prst="rect">
            <a:avLst/>
          </a:prstGeom>
          <a:solidFill>
            <a:srgbClr val="6DB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spcAft>
                <a:spcPts val="500"/>
              </a:spcAft>
            </a:pPr>
            <a:r>
              <a:rPr lang="zh-CN" altLang="en-US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求值</a:t>
            </a:r>
            <a:r>
              <a:rPr lang="zh-CN" altLang="en-US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endParaRPr lang="zh-CN" altLang="en-US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bitmapCardinality</a:t>
            </a:r>
            <a:endParaRPr lang="en-US" altLang="zh-CN" sz="14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bitmapAndCardinality</a:t>
            </a:r>
            <a:endParaRPr lang="en-US" altLang="zh-CN" sz="14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bitmapOrCardinality</a:t>
            </a:r>
            <a:endParaRPr lang="en-US" altLang="zh-CN" sz="14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bitmapXorCardinality</a:t>
            </a:r>
            <a:endParaRPr lang="en-US" altLang="zh-CN" sz="14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bitmapAndnotCardinality</a:t>
            </a:r>
            <a:endParaRPr lang="en-US" altLang="zh-CN" sz="14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bitmapContains</a:t>
            </a:r>
            <a:endParaRPr lang="en-US" altLang="zh-CN" sz="14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bitmapHasAny</a:t>
            </a:r>
            <a:r>
              <a:rPr lang="zh-CN" altLang="en-US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bitmapHasAll</a:t>
            </a:r>
            <a:endParaRPr lang="en-US" altLang="zh-CN" sz="14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bitmapMin</a:t>
            </a:r>
            <a:r>
              <a:rPr lang="zh-CN" altLang="en-US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4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bitmapMax</a:t>
            </a:r>
            <a:endParaRPr lang="en-US" altLang="zh-CN" sz="14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5" name="曲线连接符 24"/>
          <p:cNvCxnSpPr>
            <a:stCxn id="18" idx="2"/>
            <a:endCxn id="24" idx="1"/>
          </p:cNvCxnSpPr>
          <p:nvPr/>
        </p:nvCxnSpPr>
        <p:spPr>
          <a:xfrm rot="5400000" flipV="1">
            <a:off x="2885758" y="3666173"/>
            <a:ext cx="1548130" cy="208343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24" idx="3"/>
            <a:endCxn id="21" idx="2"/>
          </p:cNvCxnSpPr>
          <p:nvPr/>
        </p:nvCxnSpPr>
        <p:spPr>
          <a:xfrm flipV="1">
            <a:off x="8280400" y="3935730"/>
            <a:ext cx="1751965" cy="154622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3" idx="3"/>
            <a:endCxn id="21" idx="1"/>
          </p:cNvCxnSpPr>
          <p:nvPr/>
        </p:nvCxnSpPr>
        <p:spPr>
          <a:xfrm>
            <a:off x="8280400" y="3733800"/>
            <a:ext cx="1069340" cy="190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8" idx="3"/>
            <a:endCxn id="23" idx="1"/>
          </p:cNvCxnSpPr>
          <p:nvPr/>
        </p:nvCxnSpPr>
        <p:spPr>
          <a:xfrm>
            <a:off x="3310255" y="3733800"/>
            <a:ext cx="1391285" cy="3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19" idx="0"/>
            <a:endCxn id="14" idx="3"/>
          </p:cNvCxnSpPr>
          <p:nvPr/>
        </p:nvCxnSpPr>
        <p:spPr>
          <a:xfrm rot="16200000" flipV="1">
            <a:off x="8727758" y="-87312"/>
            <a:ext cx="278765" cy="23025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15" idx="3"/>
            <a:endCxn id="19" idx="1"/>
          </p:cNvCxnSpPr>
          <p:nvPr/>
        </p:nvCxnSpPr>
        <p:spPr>
          <a:xfrm>
            <a:off x="7715885" y="1403985"/>
            <a:ext cx="1633855" cy="3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16" idx="2"/>
            <a:endCxn id="17" idx="0"/>
          </p:cNvCxnSpPr>
          <p:nvPr/>
        </p:nvCxnSpPr>
        <p:spPr>
          <a:xfrm rot="5400000" flipV="1">
            <a:off x="1215073" y="1771333"/>
            <a:ext cx="669925" cy="177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7" idx="2"/>
            <a:endCxn id="18" idx="0"/>
          </p:cNvCxnSpPr>
          <p:nvPr/>
        </p:nvCxnSpPr>
        <p:spPr>
          <a:xfrm rot="5400000" flipV="1">
            <a:off x="1659890" y="2574925"/>
            <a:ext cx="937260" cy="9791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4" idx="1"/>
          </p:cNvCxnSpPr>
          <p:nvPr/>
        </p:nvCxnSpPr>
        <p:spPr>
          <a:xfrm rot="10800000" flipV="1">
            <a:off x="2837815" y="924560"/>
            <a:ext cx="2428240" cy="26200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endCxn id="15" idx="1"/>
          </p:cNvCxnSpPr>
          <p:nvPr/>
        </p:nvCxnSpPr>
        <p:spPr>
          <a:xfrm rot="16200000">
            <a:off x="3141345" y="1420495"/>
            <a:ext cx="2140585" cy="210756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endCxn id="22" idx="1"/>
          </p:cNvCxnSpPr>
          <p:nvPr/>
        </p:nvCxnSpPr>
        <p:spPr>
          <a:xfrm flipV="1">
            <a:off x="3306445" y="2395855"/>
            <a:ext cx="1395095" cy="1146810"/>
          </a:xfrm>
          <a:prstGeom prst="curvedConnector3">
            <a:avLst>
              <a:gd name="adj1" fmla="val 5002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2" idx="3"/>
            <a:endCxn id="19" idx="2"/>
          </p:cNvCxnSpPr>
          <p:nvPr/>
        </p:nvCxnSpPr>
        <p:spPr>
          <a:xfrm flipV="1">
            <a:off x="8280400" y="1604010"/>
            <a:ext cx="1737995" cy="7918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150" dirty="0">
                <a:solidFill>
                  <a:srgbClr val="0089F0"/>
                </a:solidFill>
                <a:uFillTx/>
              </a:rPr>
              <a:t>用户</a:t>
            </a:r>
            <a:r>
              <a:rPr lang="zh-CN" altLang="en-US" spc="150" dirty="0">
                <a:solidFill>
                  <a:srgbClr val="0089F0"/>
                </a:solidFill>
                <a:uFillTx/>
              </a:rPr>
              <a:t>留存分析示例</a:t>
            </a:r>
            <a:endParaRPr lang="zh-CN" altLang="en-US" spc="150" dirty="0">
              <a:solidFill>
                <a:srgbClr val="0089F0"/>
              </a:solidFill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3220" y="1596390"/>
            <a:ext cx="284226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CREATE TABLE users_online</a:t>
            </a:r>
            <a:endParaRPr lang="zh-CN" altLang="en-US"/>
          </a:p>
          <a:p>
            <a:r>
              <a:rPr lang="zh-CN" altLang="en-US"/>
              <a:t>(</a:t>
            </a:r>
            <a:endParaRPr lang="zh-CN" altLang="en-US"/>
          </a:p>
          <a:p>
            <a:r>
              <a:rPr lang="zh-CN" altLang="en-US"/>
              <a:t>    date Date,</a:t>
            </a:r>
            <a:endParaRPr lang="zh-CN" altLang="en-US"/>
          </a:p>
          <a:p>
            <a:r>
              <a:rPr lang="zh-CN" altLang="en-US"/>
              <a:t>    uid UInt64,</a:t>
            </a:r>
            <a:endParaRPr lang="zh-CN" altLang="en-US"/>
          </a:p>
          <a:p>
            <a:r>
              <a:rPr lang="zh-CN" altLang="en-US"/>
              <a:t>    page_id UInt64</a:t>
            </a:r>
            <a:endParaRPr lang="zh-CN" altLang="en-US"/>
          </a:p>
          <a:p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ENGINE = </a:t>
            </a:r>
            <a:r>
              <a:rPr lang="zh-CN" altLang="en-US">
                <a:solidFill>
                  <a:srgbClr val="FF0000"/>
                </a:solidFill>
              </a:rPr>
              <a:t>MergeTree</a:t>
            </a:r>
            <a:r>
              <a:rPr lang="zh-CN" altLang="en-US"/>
              <a:t>()</a:t>
            </a:r>
            <a:endParaRPr lang="zh-CN" altLang="en-US"/>
          </a:p>
          <a:p>
            <a:r>
              <a:rPr lang="zh-CN" altLang="en-US"/>
              <a:t>PARTITION BY toYear(date)</a:t>
            </a:r>
            <a:endParaRPr lang="zh-CN" altLang="en-US"/>
          </a:p>
          <a:p>
            <a:r>
              <a:rPr lang="zh-CN" altLang="en-US"/>
              <a:t>ORDER BY uid;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38575" y="1596390"/>
            <a:ext cx="32435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INSERT INTO users_online</a:t>
            </a:r>
            <a:endParaRPr lang="zh-CN" altLang="en-US"/>
          </a:p>
          <a:p>
            <a:r>
              <a:rPr lang="zh-CN" altLang="en-US"/>
              <a:t>SELECT</a:t>
            </a:r>
            <a:endParaRPr lang="zh-CN" altLang="en-US"/>
          </a:p>
          <a:p>
            <a:r>
              <a:rPr lang="zh-CN" altLang="en-US"/>
              <a:t>    '2020-07-29' AS date,</a:t>
            </a:r>
            <a:endParaRPr lang="zh-CN" altLang="en-US"/>
          </a:p>
          <a:p>
            <a:r>
              <a:rPr lang="zh-CN" altLang="en-US"/>
              <a:t>    number AS uid,</a:t>
            </a:r>
            <a:endParaRPr lang="zh-CN" altLang="en-US"/>
          </a:p>
          <a:p>
            <a:r>
              <a:rPr lang="zh-CN" altLang="en-US"/>
              <a:t>    (number % 10) + 1 AS page_id</a:t>
            </a:r>
            <a:endParaRPr lang="zh-CN" altLang="en-US"/>
          </a:p>
          <a:p>
            <a:r>
              <a:rPr lang="zh-CN" altLang="en-US"/>
              <a:t>FROM numbers(1, 100000000);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08095" y="3916045"/>
            <a:ext cx="32740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INSERT INTO users_online</a:t>
            </a:r>
            <a:endParaRPr lang="zh-CN" altLang="en-US"/>
          </a:p>
          <a:p>
            <a:r>
              <a:rPr lang="zh-CN" altLang="en-US"/>
              <a:t>SELECT</a:t>
            </a:r>
            <a:endParaRPr lang="zh-CN" altLang="en-US"/>
          </a:p>
          <a:p>
            <a:r>
              <a:rPr lang="zh-CN" altLang="en-US"/>
              <a:t>    '2020-07-30' AS date,</a:t>
            </a:r>
            <a:endParaRPr lang="zh-CN" altLang="en-US"/>
          </a:p>
          <a:p>
            <a:r>
              <a:rPr lang="zh-CN" altLang="en-US"/>
              <a:t>    number AS uid,</a:t>
            </a:r>
            <a:endParaRPr lang="zh-CN" altLang="en-US"/>
          </a:p>
          <a:p>
            <a:r>
              <a:rPr lang="zh-CN" altLang="en-US"/>
              <a:t>    (number % 10) + 1 AS page_id</a:t>
            </a:r>
            <a:endParaRPr lang="zh-CN" altLang="en-US"/>
          </a:p>
          <a:p>
            <a:r>
              <a:rPr lang="zh-CN" altLang="en-US"/>
              <a:t>FROM numbers(10000000, 100000000);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55890" y="1596390"/>
            <a:ext cx="372491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SELECT countDistinct(a.uid) AS users</a:t>
            </a:r>
            <a:endParaRPr lang="zh-CN" altLang="en-US"/>
          </a:p>
          <a:p>
            <a:r>
              <a:rPr lang="zh-CN" altLang="en-US"/>
              <a:t>FROM</a:t>
            </a:r>
            <a:endParaRPr lang="zh-CN" altLang="en-US"/>
          </a:p>
          <a:p>
            <a:r>
              <a:rPr lang="zh-CN" altLang="en-US"/>
              <a:t>(</a:t>
            </a:r>
            <a:endParaRPr lang="zh-CN" altLang="en-US"/>
          </a:p>
          <a:p>
            <a:r>
              <a:rPr lang="zh-CN" altLang="en-US"/>
              <a:t>    SELECT DISTINCT uid</a:t>
            </a:r>
            <a:endParaRPr lang="zh-CN" altLang="en-US"/>
          </a:p>
          <a:p>
            <a:r>
              <a:rPr lang="zh-CN" altLang="en-US"/>
              <a:t>    FROM users_online</a:t>
            </a:r>
            <a:endParaRPr lang="zh-CN" altLang="en-US"/>
          </a:p>
          <a:p>
            <a:r>
              <a:rPr lang="zh-CN" altLang="en-US"/>
              <a:t>    WHERE date = '2020-07-29'</a:t>
            </a:r>
            <a:endParaRPr lang="zh-CN" altLang="en-US"/>
          </a:p>
          <a:p>
            <a:r>
              <a:rPr lang="zh-CN" altLang="en-US"/>
              <a:t>) AS a</a:t>
            </a:r>
            <a:endParaRPr lang="zh-CN" altLang="en-US"/>
          </a:p>
          <a:p>
            <a:r>
              <a:rPr lang="zh-CN" altLang="en-US"/>
              <a:t>INNER JOIN</a:t>
            </a:r>
            <a:endParaRPr lang="zh-CN" altLang="en-US"/>
          </a:p>
          <a:p>
            <a:r>
              <a:rPr lang="zh-CN" altLang="en-US"/>
              <a:t>(</a:t>
            </a:r>
            <a:endParaRPr lang="zh-CN" altLang="en-US"/>
          </a:p>
          <a:p>
            <a:r>
              <a:rPr lang="zh-CN" altLang="en-US"/>
              <a:t>    SELECT DISTINCT uid</a:t>
            </a:r>
            <a:endParaRPr lang="zh-CN" altLang="en-US"/>
          </a:p>
          <a:p>
            <a:r>
              <a:rPr lang="zh-CN" altLang="en-US"/>
              <a:t>    FROM users_online</a:t>
            </a:r>
            <a:endParaRPr lang="zh-CN" altLang="en-US"/>
          </a:p>
          <a:p>
            <a:r>
              <a:rPr lang="zh-CN" altLang="en-US"/>
              <a:t>    WHERE date = '2020-07-30'</a:t>
            </a:r>
            <a:endParaRPr lang="zh-CN" altLang="en-US"/>
          </a:p>
          <a:p>
            <a:r>
              <a:rPr lang="zh-CN" altLang="en-US"/>
              <a:t>) AS b ON a.uid = b.uid;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5930" y="889635"/>
            <a:ext cx="2449830" cy="40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</a:t>
            </a:r>
            <a:r>
              <a:rPr lang="zh-CN" altLang="en-US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  <a:endParaRPr lang="zh-CN" altLang="en-US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2240" y="889635"/>
            <a:ext cx="2449830" cy="40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、插入数据</a:t>
            </a:r>
            <a:endParaRPr lang="zh-CN" altLang="en-US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49235" y="889635"/>
            <a:ext cx="2449830" cy="40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、查询</a:t>
            </a:r>
            <a:endParaRPr lang="zh-CN" altLang="en-US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150" dirty="0">
                <a:solidFill>
                  <a:srgbClr val="0089F0"/>
                </a:solidFill>
                <a:uFillTx/>
              </a:rPr>
              <a:t>用户</a:t>
            </a:r>
            <a:r>
              <a:rPr lang="zh-CN" altLang="en-US" spc="150" dirty="0">
                <a:solidFill>
                  <a:srgbClr val="0089F0"/>
                </a:solidFill>
                <a:uFillTx/>
              </a:rPr>
              <a:t>留存分析示例</a:t>
            </a:r>
            <a:r>
              <a:rPr lang="en-US" altLang="zh-CN" spc="150" dirty="0">
                <a:solidFill>
                  <a:srgbClr val="0089F0"/>
                </a:solidFill>
                <a:uFillTx/>
              </a:rPr>
              <a:t>-bitmap</a:t>
            </a:r>
            <a:endParaRPr lang="en-US" altLang="zh-CN" spc="150" dirty="0">
              <a:solidFill>
                <a:srgbClr val="0089F0"/>
              </a:solidFill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8445" y="1522095"/>
            <a:ext cx="338455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CREATE TABLE users_online_agg</a:t>
            </a:r>
            <a:endParaRPr lang="zh-CN" altLang="en-US"/>
          </a:p>
          <a:p>
            <a:r>
              <a:rPr lang="zh-CN" altLang="en-US"/>
              <a:t>(</a:t>
            </a:r>
            <a:endParaRPr lang="zh-CN" altLang="en-US"/>
          </a:p>
          <a:p>
            <a:r>
              <a:rPr lang="zh-CN" altLang="en-US"/>
              <a:t>    date Date,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uv AggregateFunction(groupBitmap, UInt64)</a:t>
            </a:r>
            <a:endParaRPr lang="zh-CN" altLang="en-US"/>
          </a:p>
          <a:p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ENGINE = </a:t>
            </a:r>
            <a:r>
              <a:rPr lang="zh-CN" altLang="en-US">
                <a:solidFill>
                  <a:srgbClr val="FF0000"/>
                </a:solidFill>
              </a:rPr>
              <a:t>AggregatingMergeTree</a:t>
            </a:r>
            <a:r>
              <a:rPr lang="zh-CN" altLang="en-US"/>
              <a:t>()</a:t>
            </a:r>
            <a:endParaRPr lang="zh-CN" altLang="en-US"/>
          </a:p>
          <a:p>
            <a:r>
              <a:rPr lang="zh-CN" altLang="en-US"/>
              <a:t>PARTITION BY toYear(date)</a:t>
            </a:r>
            <a:endParaRPr lang="zh-CN" altLang="en-US"/>
          </a:p>
          <a:p>
            <a:r>
              <a:rPr lang="zh-CN" altLang="en-US"/>
              <a:t>ORDER BY date;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81450" y="1522095"/>
            <a:ext cx="34036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INSERT INTO users_online_agg</a:t>
            </a:r>
            <a:endParaRPr lang="zh-CN" altLang="en-US"/>
          </a:p>
          <a:p>
            <a:r>
              <a:rPr lang="zh-CN" altLang="en-US"/>
              <a:t>SELECT</a:t>
            </a:r>
            <a:endParaRPr lang="zh-CN" altLang="en-US"/>
          </a:p>
          <a:p>
            <a:r>
              <a:rPr lang="zh-CN" altLang="en-US"/>
              <a:t>    date,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groupBitmapState</a:t>
            </a:r>
            <a:r>
              <a:rPr lang="zh-CN" altLang="en-US"/>
              <a:t>(toUInt64(uid)) AS uv</a:t>
            </a:r>
            <a:endParaRPr lang="zh-CN" altLang="en-US"/>
          </a:p>
          <a:p>
            <a:r>
              <a:rPr lang="zh-CN" altLang="en-US"/>
              <a:t>FROM users_online</a:t>
            </a:r>
            <a:endParaRPr lang="zh-CN" altLang="en-US"/>
          </a:p>
          <a:p>
            <a:r>
              <a:rPr lang="zh-CN" altLang="en-US"/>
              <a:t>GROUP BY date;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57625" y="4408805"/>
            <a:ext cx="341058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CREATE MATERIALIZED VIEW </a:t>
            </a:r>
            <a:r>
              <a:rPr lang="zh-CN" altLang="en-US">
                <a:sym typeface="+mn-ea"/>
              </a:rPr>
              <a:t>mv</a:t>
            </a:r>
            <a:r>
              <a:rPr lang="en-US" altLang="zh-CN">
                <a:sym typeface="+mn-ea"/>
              </a:rPr>
              <a:t>_</a:t>
            </a:r>
            <a:r>
              <a:rPr lang="zh-CN" altLang="en-US"/>
              <a:t>users_online_agg_daily TO users_online_agg AS</a:t>
            </a:r>
            <a:endParaRPr lang="zh-CN" altLang="en-US"/>
          </a:p>
          <a:p>
            <a:r>
              <a:rPr lang="zh-CN" altLang="en-US"/>
              <a:t>SELECT</a:t>
            </a:r>
            <a:endParaRPr lang="zh-CN" altLang="en-US"/>
          </a:p>
          <a:p>
            <a:r>
              <a:rPr lang="zh-CN" altLang="en-US"/>
              <a:t>    date,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groupBitmapState</a:t>
            </a:r>
            <a:r>
              <a:rPr lang="zh-CN" altLang="en-US"/>
              <a:t>(uid) AS uv</a:t>
            </a:r>
            <a:endParaRPr lang="zh-CN" altLang="en-US"/>
          </a:p>
          <a:p>
            <a:r>
              <a:rPr lang="zh-CN" altLang="en-US"/>
              <a:t>FROM users_online</a:t>
            </a:r>
            <a:endParaRPr lang="zh-CN" altLang="en-US"/>
          </a:p>
          <a:p>
            <a:r>
              <a:rPr lang="zh-CN" altLang="en-US"/>
              <a:t>GROUP BY date;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54620" y="1522095"/>
            <a:ext cx="42252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WITH</a:t>
            </a:r>
            <a:endParaRPr lang="zh-CN" altLang="en-US"/>
          </a:p>
          <a:p>
            <a:r>
              <a:rPr lang="zh-CN" altLang="en-US"/>
              <a:t>(</a:t>
            </a:r>
            <a:endParaRPr lang="zh-CN" altLang="en-US"/>
          </a:p>
          <a:p>
            <a:r>
              <a:rPr lang="zh-CN" altLang="en-US"/>
              <a:t>    SELECT uv</a:t>
            </a:r>
            <a:endParaRPr lang="zh-CN" altLang="en-US"/>
          </a:p>
          <a:p>
            <a:r>
              <a:rPr lang="zh-CN" altLang="en-US"/>
              <a:t>    FROM users_online_agg</a:t>
            </a:r>
            <a:endParaRPr lang="zh-CN" altLang="en-US"/>
          </a:p>
          <a:p>
            <a:r>
              <a:rPr lang="zh-CN" altLang="en-US"/>
              <a:t>    WHERE date = '2020-07-29'</a:t>
            </a:r>
            <a:endParaRPr lang="zh-CN" altLang="en-US"/>
          </a:p>
          <a:p>
            <a:r>
              <a:rPr lang="zh-CN" altLang="en-US"/>
              <a:t>) AS a,</a:t>
            </a:r>
            <a:endParaRPr lang="zh-CN" altLang="en-US"/>
          </a:p>
          <a:p>
            <a:r>
              <a:rPr lang="zh-CN" altLang="en-US"/>
              <a:t>(</a:t>
            </a:r>
            <a:endParaRPr lang="zh-CN" altLang="en-US"/>
          </a:p>
          <a:p>
            <a:r>
              <a:rPr lang="zh-CN" altLang="en-US"/>
              <a:t>    SELECT uv</a:t>
            </a:r>
            <a:endParaRPr lang="zh-CN" altLang="en-US"/>
          </a:p>
          <a:p>
            <a:r>
              <a:rPr lang="zh-CN" altLang="en-US"/>
              <a:t>    FROM users_online_agg</a:t>
            </a:r>
            <a:endParaRPr lang="zh-CN" altLang="en-US"/>
          </a:p>
          <a:p>
            <a:r>
              <a:rPr lang="zh-CN" altLang="en-US"/>
              <a:t>    WHERE date = '2020-07-30'</a:t>
            </a:r>
            <a:endParaRPr lang="zh-CN" altLang="en-US"/>
          </a:p>
          <a:p>
            <a:r>
              <a:rPr lang="zh-CN" altLang="en-US"/>
              <a:t>) AS b</a:t>
            </a:r>
            <a:endParaRPr lang="zh-CN" altLang="en-US"/>
          </a:p>
          <a:p>
            <a:r>
              <a:rPr lang="zh-CN" altLang="en-US"/>
              <a:t>SELECT </a:t>
            </a:r>
            <a:r>
              <a:rPr lang="zh-CN" altLang="en-US">
                <a:solidFill>
                  <a:srgbClr val="FF0000"/>
                </a:solidFill>
              </a:rPr>
              <a:t>bitmapAndCardinality</a:t>
            </a:r>
            <a:r>
              <a:rPr lang="zh-CN" altLang="en-US"/>
              <a:t>(a, b) AS users;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5930" y="889635"/>
            <a:ext cx="2449830" cy="40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、创建表</a:t>
            </a:r>
            <a:endParaRPr lang="zh-CN" altLang="en-US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95115" y="889635"/>
            <a:ext cx="2449830" cy="40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、插入数据</a:t>
            </a:r>
            <a:endParaRPr lang="zh-CN" altLang="en-US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34960" y="889635"/>
            <a:ext cx="2449830" cy="40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、查询</a:t>
            </a:r>
            <a:endParaRPr lang="zh-CN" altLang="en-US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95115" y="3907790"/>
            <a:ext cx="2449830" cy="40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2.1</a:t>
            </a:r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、动态插入</a:t>
            </a:r>
            <a:endParaRPr lang="zh-CN" altLang="en-US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934960" y="5086350"/>
            <a:ext cx="3286760" cy="1258570"/>
            <a:chOff x="12496" y="8010"/>
            <a:chExt cx="5176" cy="1982"/>
          </a:xfrm>
        </p:grpSpPr>
        <p:sp>
          <p:nvSpPr>
            <p:cNvPr id="12" name="矩形 11"/>
            <p:cNvSpPr/>
            <p:nvPr/>
          </p:nvSpPr>
          <p:spPr>
            <a:xfrm>
              <a:off x="12496" y="8010"/>
              <a:ext cx="5177" cy="1983"/>
            </a:xfrm>
            <a:prstGeom prst="rect">
              <a:avLst/>
            </a:prstGeom>
            <a:solidFill>
              <a:srgbClr val="1AA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969" y="8055"/>
              <a:ext cx="4346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>
                  <a:solidFill>
                    <a:schemeClr val="bg1"/>
                  </a:solidFill>
                  <a:sym typeface="+mn-ea"/>
                </a:rPr>
                <a:t>留存</a:t>
              </a:r>
              <a:r>
                <a:rPr lang="zh-CN" altLang="en-US">
                  <a:solidFill>
                    <a:schemeClr val="bg1"/>
                  </a:solidFill>
                </a:rPr>
                <a:t>：</a:t>
              </a:r>
              <a:r>
                <a:rPr lang="en-US" altLang="zh-CN">
                  <a:solidFill>
                    <a:schemeClr val="bg1"/>
                  </a:solidFill>
                </a:rPr>
                <a:t>day1 AND day2</a:t>
              </a:r>
              <a:endParaRPr lang="zh-CN" altLang="en-US">
                <a:solidFill>
                  <a:schemeClr val="bg1"/>
                </a:solidFill>
              </a:endParaRPr>
            </a:p>
            <a:p>
              <a:r>
                <a:rPr lang="zh-CN" altLang="en-US">
                  <a:solidFill>
                    <a:schemeClr val="bg1"/>
                  </a:solidFill>
                  <a:sym typeface="+mn-ea"/>
                </a:rPr>
                <a:t>总数</a:t>
              </a:r>
              <a:r>
                <a:rPr lang="zh-CN" altLang="en-US">
                  <a:solidFill>
                    <a:schemeClr val="bg1"/>
                  </a:solidFill>
                </a:rPr>
                <a:t>：</a:t>
              </a:r>
              <a:r>
                <a:rPr lang="en-US" altLang="zh-CN">
                  <a:solidFill>
                    <a:schemeClr val="bg1"/>
                  </a:solidFill>
                </a:rPr>
                <a:t>day1 OR day2</a:t>
              </a:r>
              <a:endParaRPr lang="zh-CN" altLang="en-US">
                <a:solidFill>
                  <a:schemeClr val="bg1"/>
                </a:solidFill>
              </a:endParaRPr>
            </a:p>
            <a:p>
              <a:r>
                <a:rPr lang="zh-CN" altLang="en-US">
                  <a:solidFill>
                    <a:schemeClr val="bg1"/>
                  </a:solidFill>
                </a:rPr>
                <a:t>流失：</a:t>
              </a:r>
              <a:r>
                <a:rPr lang="en-US" altLang="zh-CN">
                  <a:solidFill>
                    <a:schemeClr val="bg1"/>
                  </a:solidFill>
                </a:rPr>
                <a:t>day1 </a:t>
              </a:r>
              <a:r>
                <a:rPr lang="en-US" altLang="zh-CN">
                  <a:solidFill>
                    <a:schemeClr val="bg1"/>
                  </a:solidFill>
                </a:rPr>
                <a:t>ANDNOT day2</a:t>
              </a:r>
              <a:endParaRPr lang="zh-CN" altLang="en-US">
                <a:solidFill>
                  <a:schemeClr val="bg1"/>
                </a:solidFill>
              </a:endParaRPr>
            </a:p>
            <a:p>
              <a:r>
                <a:rPr lang="zh-CN" altLang="en-US">
                  <a:solidFill>
                    <a:schemeClr val="bg1"/>
                  </a:solidFill>
                  <a:sym typeface="+mn-ea"/>
                </a:rPr>
                <a:t>新增：</a:t>
              </a:r>
              <a:r>
                <a:rPr lang="en-US" altLang="zh-CN">
                  <a:solidFill>
                    <a:schemeClr val="bg1"/>
                  </a:solidFill>
                  <a:sym typeface="+mn-ea"/>
                </a:rPr>
                <a:t>day2 </a:t>
              </a:r>
              <a:r>
                <a:rPr lang="en-US" altLang="zh-CN">
                  <a:solidFill>
                    <a:schemeClr val="bg1"/>
                  </a:solidFill>
                </a:rPr>
                <a:t>ANDNOT day1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150" dirty="0">
                <a:solidFill>
                  <a:srgbClr val="0089F0"/>
                </a:solidFill>
                <a:uFillTx/>
              </a:rPr>
              <a:t>用户</a:t>
            </a:r>
            <a:r>
              <a:rPr lang="zh-CN" altLang="en-US" spc="150" dirty="0">
                <a:solidFill>
                  <a:srgbClr val="0089F0"/>
                </a:solidFill>
                <a:uFillTx/>
              </a:rPr>
              <a:t>画像分析</a:t>
            </a:r>
            <a:r>
              <a:rPr lang="zh-CN" altLang="en-US" spc="150" dirty="0">
                <a:solidFill>
                  <a:srgbClr val="0089F0"/>
                </a:solidFill>
                <a:uFillTx/>
              </a:rPr>
              <a:t>示例</a:t>
            </a:r>
            <a:endParaRPr lang="zh-CN" altLang="en-US" spc="150" dirty="0">
              <a:solidFill>
                <a:srgbClr val="0089F0"/>
              </a:solidFill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8385" y="2753995"/>
            <a:ext cx="2449830" cy="690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评估人数（圈选）</a:t>
            </a:r>
            <a:endParaRPr lang="zh-CN" altLang="en-US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44720" y="2753995"/>
            <a:ext cx="2449830" cy="690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人群画像</a:t>
            </a:r>
            <a:endParaRPr lang="zh-CN" altLang="en-US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41690" y="2753995"/>
            <a:ext cx="2449830" cy="690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用户清单</a:t>
            </a:r>
            <a:endParaRPr lang="zh-CN" altLang="en-US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853180" y="2948940"/>
            <a:ext cx="535940" cy="30035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7550150" y="2948940"/>
            <a:ext cx="535940" cy="30035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48385" y="1553210"/>
            <a:ext cx="8938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用户画像的典型应用场景：圈定一批人发放优惠券。</a:t>
            </a:r>
            <a:endParaRPr lang="zh-CN" altLang="en-US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8385" y="3963035"/>
            <a:ext cx="2660015" cy="975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6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女的</a:t>
            </a:r>
            <a:endParaRPr lang="zh-CN" altLang="en-US" sz="16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6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学生</a:t>
            </a:r>
            <a:endParaRPr lang="zh-CN" altLang="en-US" sz="16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6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年龄在</a:t>
            </a:r>
            <a:r>
              <a:rPr lang="en-US" altLang="zh-CN" sz="16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18-21</a:t>
            </a:r>
            <a:r>
              <a:rPr lang="zh-CN" altLang="en-US" sz="16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之间</a:t>
            </a:r>
            <a:endParaRPr lang="zh-CN" altLang="en-US" sz="16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9945" y="3963035"/>
            <a:ext cx="2660015" cy="681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6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年龄分布是怎样的</a:t>
            </a:r>
            <a:endParaRPr lang="zh-CN" altLang="en-US" sz="16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16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VIP</a:t>
            </a:r>
            <a:r>
              <a:rPr lang="zh-CN" altLang="en-US" sz="16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等级分布是怎样的</a:t>
            </a:r>
            <a:endParaRPr lang="zh-CN" altLang="en-US" sz="16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99970" y="5276215"/>
            <a:ext cx="974725" cy="290195"/>
          </a:xfrm>
          <a:prstGeom prst="rect">
            <a:avLst/>
          </a:prstGeom>
          <a:solidFill>
            <a:srgbClr val="1A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pc="150">
                <a:solidFill>
                  <a:schemeClr val="bg1"/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条件不定</a:t>
            </a:r>
            <a:endParaRPr lang="zh-CN" altLang="en-US" sz="1400" spc="150">
              <a:solidFill>
                <a:schemeClr val="bg1"/>
              </a:solidFill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67765" y="5276215"/>
            <a:ext cx="974725" cy="290195"/>
          </a:xfrm>
          <a:prstGeom prst="rect">
            <a:avLst/>
          </a:prstGeom>
          <a:solidFill>
            <a:srgbClr val="1A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pc="150">
                <a:solidFill>
                  <a:schemeClr val="bg1"/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</a:t>
            </a:r>
            <a:r>
              <a:rPr lang="zh-CN" altLang="en-US" sz="1400" spc="150">
                <a:solidFill>
                  <a:schemeClr val="bg1"/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不定</a:t>
            </a:r>
            <a:endParaRPr lang="zh-CN" altLang="en-US" sz="1400" spc="150">
              <a:solidFill>
                <a:schemeClr val="bg1"/>
              </a:solidFill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59985" y="5276215"/>
            <a:ext cx="974725" cy="290195"/>
          </a:xfrm>
          <a:prstGeom prst="rect">
            <a:avLst/>
          </a:prstGeom>
          <a:solidFill>
            <a:srgbClr val="1A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pc="150">
                <a:solidFill>
                  <a:schemeClr val="bg1"/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二次筛选</a:t>
            </a:r>
            <a:endParaRPr lang="zh-CN" altLang="en-US" sz="1400" spc="150">
              <a:solidFill>
                <a:schemeClr val="bg1"/>
              </a:solidFill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150" dirty="0">
                <a:solidFill>
                  <a:srgbClr val="0089F0"/>
                </a:solidFill>
                <a:uFillTx/>
              </a:rPr>
              <a:t>用户画像分析示例</a:t>
            </a:r>
            <a:endParaRPr lang="zh-CN" altLang="en-US" spc="150" dirty="0">
              <a:solidFill>
                <a:srgbClr val="0089F0"/>
              </a:solidFill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6390" y="1231900"/>
            <a:ext cx="306832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CREATE TABLE user_properties_string</a:t>
            </a:r>
            <a:endParaRPr lang="zh-CN" altLang="en-US" sz="1400"/>
          </a:p>
          <a:p>
            <a:r>
              <a:rPr lang="zh-CN" altLang="en-US" sz="1400"/>
              <a:t>(</a:t>
            </a:r>
            <a:endParaRPr lang="zh-CN" altLang="en-US" sz="1400"/>
          </a:p>
          <a:p>
            <a:r>
              <a:rPr lang="zh-CN" altLang="en-US" sz="1400"/>
              <a:t>        uid UInt64,</a:t>
            </a:r>
            <a:endParaRPr lang="zh-CN" altLang="en-US" sz="1400"/>
          </a:p>
          <a:p>
            <a:r>
              <a:rPr lang="zh-CN" altLang="en-US" sz="1400"/>
              <a:t>        label String,</a:t>
            </a:r>
            <a:endParaRPr lang="zh-CN" altLang="en-US" sz="1400"/>
          </a:p>
          <a:p>
            <a:r>
              <a:rPr lang="zh-CN" altLang="en-US" sz="1400"/>
              <a:t>        value String</a:t>
            </a:r>
            <a:endParaRPr lang="zh-CN" altLang="en-US" sz="1400"/>
          </a:p>
          <a:p>
            <a:r>
              <a:rPr lang="zh-CN" altLang="en-US" sz="1400"/>
              <a:t>)</a:t>
            </a:r>
            <a:endParaRPr lang="zh-CN" altLang="en-US" sz="1400"/>
          </a:p>
          <a:p>
            <a:r>
              <a:rPr lang="zh-CN" altLang="en-US" sz="1400"/>
              <a:t>ENGINE = </a:t>
            </a:r>
            <a:r>
              <a:rPr lang="zh-CN" altLang="en-US" sz="1400">
                <a:solidFill>
                  <a:srgbClr val="FF0000"/>
                </a:solidFill>
              </a:rPr>
              <a:t>MergeTree</a:t>
            </a:r>
            <a:r>
              <a:rPr lang="zh-CN" altLang="en-US" sz="1400"/>
              <a:t>()</a:t>
            </a:r>
            <a:endParaRPr lang="zh-CN" altLang="en-US" sz="1400"/>
          </a:p>
          <a:p>
            <a:r>
              <a:rPr lang="zh-CN" altLang="en-US" sz="1400"/>
              <a:t>ORDER BY uid;</a:t>
            </a:r>
            <a:endParaRPr lang="zh-CN" altLang="en-US" sz="1400"/>
          </a:p>
        </p:txBody>
      </p:sp>
      <p:sp>
        <p:nvSpPr>
          <p:cNvPr id="3" name="矩形 2"/>
          <p:cNvSpPr/>
          <p:nvPr/>
        </p:nvSpPr>
        <p:spPr>
          <a:xfrm>
            <a:off x="455930" y="763905"/>
            <a:ext cx="2449830" cy="40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、创建用户标签表</a:t>
            </a:r>
            <a:endParaRPr lang="zh-CN" altLang="en-US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6390" y="3106420"/>
            <a:ext cx="306832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CREATE TABLE user_properties_integer</a:t>
            </a:r>
            <a:endParaRPr lang="zh-CN" altLang="en-US" sz="1400"/>
          </a:p>
          <a:p>
            <a:r>
              <a:rPr lang="zh-CN" altLang="en-US" sz="1400"/>
              <a:t>(</a:t>
            </a:r>
            <a:endParaRPr lang="zh-CN" altLang="en-US" sz="1400"/>
          </a:p>
          <a:p>
            <a:r>
              <a:rPr lang="zh-CN" altLang="en-US" sz="1400"/>
              <a:t>        uid UInt64,</a:t>
            </a:r>
            <a:endParaRPr lang="zh-CN" altLang="en-US" sz="1400"/>
          </a:p>
          <a:p>
            <a:r>
              <a:rPr lang="zh-CN" altLang="en-US" sz="1400"/>
              <a:t>        label String,</a:t>
            </a:r>
            <a:endParaRPr lang="zh-CN" altLang="en-US" sz="1400"/>
          </a:p>
          <a:p>
            <a:r>
              <a:rPr lang="zh-CN" altLang="en-US" sz="1400"/>
              <a:t>        value UInt64</a:t>
            </a:r>
            <a:endParaRPr lang="zh-CN" altLang="en-US" sz="1400"/>
          </a:p>
          <a:p>
            <a:r>
              <a:rPr lang="zh-CN" altLang="en-US" sz="1400"/>
              <a:t>)</a:t>
            </a:r>
            <a:endParaRPr lang="zh-CN" altLang="en-US" sz="1400"/>
          </a:p>
          <a:p>
            <a:r>
              <a:rPr lang="zh-CN" altLang="en-US" sz="1400"/>
              <a:t>ENGINE = MergeTree()</a:t>
            </a:r>
            <a:endParaRPr lang="zh-CN" altLang="en-US" sz="1400"/>
          </a:p>
          <a:p>
            <a:r>
              <a:rPr lang="zh-CN" altLang="en-US" sz="1400"/>
              <a:t>ORDER BY uid;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326390" y="4980940"/>
            <a:ext cx="306832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CREATE TABLE user_properties_float</a:t>
            </a:r>
            <a:endParaRPr lang="zh-CN" altLang="en-US" sz="1400"/>
          </a:p>
          <a:p>
            <a:r>
              <a:rPr lang="zh-CN" altLang="en-US" sz="1400"/>
              <a:t>(</a:t>
            </a:r>
            <a:endParaRPr lang="zh-CN" altLang="en-US" sz="1400"/>
          </a:p>
          <a:p>
            <a:r>
              <a:rPr lang="zh-CN" altLang="en-US" sz="1400"/>
              <a:t>        uid UInt64,</a:t>
            </a:r>
            <a:endParaRPr lang="zh-CN" altLang="en-US" sz="1400"/>
          </a:p>
          <a:p>
            <a:r>
              <a:rPr lang="zh-CN" altLang="en-US" sz="1400"/>
              <a:t>        label String,</a:t>
            </a:r>
            <a:endParaRPr lang="zh-CN" altLang="en-US" sz="1400"/>
          </a:p>
          <a:p>
            <a:r>
              <a:rPr lang="zh-CN" altLang="en-US" sz="1400"/>
              <a:t>        value Float64</a:t>
            </a:r>
            <a:endParaRPr lang="zh-CN" altLang="en-US" sz="1400"/>
          </a:p>
          <a:p>
            <a:r>
              <a:rPr lang="zh-CN" altLang="en-US" sz="1400"/>
              <a:t>)</a:t>
            </a:r>
            <a:endParaRPr lang="zh-CN" altLang="en-US" sz="1400"/>
          </a:p>
          <a:p>
            <a:r>
              <a:rPr lang="zh-CN" altLang="en-US" sz="1400"/>
              <a:t>ENGINE = MergeTree()</a:t>
            </a:r>
            <a:endParaRPr lang="zh-CN" altLang="en-US" sz="1400"/>
          </a:p>
          <a:p>
            <a:r>
              <a:rPr lang="zh-CN" altLang="en-US" sz="1400"/>
              <a:t>ORDER BY uid;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8065" y="1231900"/>
            <a:ext cx="38620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CREATE TABLE labels_string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/>
              <a:t>        label String,</a:t>
            </a:r>
            <a:endParaRPr lang="zh-CN" altLang="en-US" sz="1200"/>
          </a:p>
          <a:p>
            <a:r>
              <a:rPr lang="zh-CN" altLang="en-US" sz="1200"/>
              <a:t>        value String,</a:t>
            </a:r>
            <a:endParaRPr lang="zh-CN" altLang="en-US" sz="1200"/>
          </a:p>
          <a:p>
            <a:r>
              <a:rPr lang="zh-CN" altLang="en-US" sz="1200"/>
              <a:t>        </a:t>
            </a:r>
            <a:r>
              <a:rPr lang="zh-CN" altLang="en-US" sz="1200">
                <a:solidFill>
                  <a:srgbClr val="FF0000"/>
                </a:solidFill>
              </a:rPr>
              <a:t>uv AggregateFunction(groupBitmap, UInt64)</a:t>
            </a:r>
            <a:endParaRPr lang="zh-CN" altLang="en-US" sz="1200"/>
          </a:p>
          <a:p>
            <a:r>
              <a:rPr lang="zh-CN" altLang="en-US" sz="1200"/>
              <a:t>)</a:t>
            </a:r>
            <a:endParaRPr lang="zh-CN" altLang="en-US" sz="1200"/>
          </a:p>
          <a:p>
            <a:r>
              <a:rPr lang="zh-CN" altLang="en-US" sz="1200"/>
              <a:t>ENGINE = </a:t>
            </a:r>
            <a:r>
              <a:rPr lang="zh-CN" altLang="en-US" sz="1200">
                <a:solidFill>
                  <a:srgbClr val="FF0000"/>
                </a:solidFill>
              </a:rPr>
              <a:t>AggregatingMergeTree()</a:t>
            </a:r>
            <a:endParaRPr lang="zh-CN" altLang="en-US" sz="1200"/>
          </a:p>
          <a:p>
            <a:r>
              <a:rPr lang="zh-CN" altLang="en-US" sz="1200"/>
              <a:t>PARTITION BY label</a:t>
            </a:r>
            <a:endParaRPr lang="zh-CN" altLang="en-US" sz="1200"/>
          </a:p>
          <a:p>
            <a:r>
              <a:rPr lang="zh-CN" altLang="en-US" sz="1200"/>
              <a:t>ORDER BY (label, value);</a:t>
            </a:r>
            <a:endParaRPr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3697605" y="763905"/>
            <a:ext cx="2449830" cy="40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、创建标签表</a:t>
            </a:r>
            <a:endParaRPr lang="zh-CN" altLang="en-US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68065" y="3106420"/>
            <a:ext cx="38620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CREATE TABLE labels_integer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/>
              <a:t>        label String,</a:t>
            </a:r>
            <a:endParaRPr lang="zh-CN" altLang="en-US" sz="1200"/>
          </a:p>
          <a:p>
            <a:r>
              <a:rPr lang="zh-CN" altLang="en-US" sz="1200"/>
              <a:t>        value UInt64,</a:t>
            </a:r>
            <a:endParaRPr lang="zh-CN" altLang="en-US" sz="1200"/>
          </a:p>
          <a:p>
            <a:r>
              <a:rPr lang="zh-CN" altLang="en-US" sz="1200"/>
              <a:t>        uv AggregateFunction(groupBitmap, UInt64)</a:t>
            </a:r>
            <a:endParaRPr lang="zh-CN" altLang="en-US" sz="1200"/>
          </a:p>
          <a:p>
            <a:r>
              <a:rPr lang="zh-CN" altLang="en-US" sz="1200"/>
              <a:t>)</a:t>
            </a:r>
            <a:endParaRPr lang="zh-CN" altLang="en-US" sz="1200"/>
          </a:p>
          <a:p>
            <a:r>
              <a:rPr lang="zh-CN" altLang="en-US" sz="1200"/>
              <a:t>ENGINE = AggregatingMergeTree()</a:t>
            </a:r>
            <a:endParaRPr lang="zh-CN" altLang="en-US" sz="1200"/>
          </a:p>
          <a:p>
            <a:r>
              <a:rPr lang="zh-CN" altLang="en-US" sz="1200"/>
              <a:t>PARTITION BY label</a:t>
            </a:r>
            <a:endParaRPr lang="zh-CN" altLang="en-US" sz="1200"/>
          </a:p>
          <a:p>
            <a:r>
              <a:rPr lang="zh-CN" altLang="en-US" sz="1200"/>
              <a:t>ORDER BY (label, value);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3568065" y="4980940"/>
            <a:ext cx="38620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CREATE TABLE labels_float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/>
              <a:t>        label String,</a:t>
            </a:r>
            <a:endParaRPr lang="zh-CN" altLang="en-US" sz="1200"/>
          </a:p>
          <a:p>
            <a:r>
              <a:rPr lang="zh-CN" altLang="en-US" sz="1200"/>
              <a:t>        value Float64,</a:t>
            </a:r>
            <a:endParaRPr lang="zh-CN" altLang="en-US" sz="1200"/>
          </a:p>
          <a:p>
            <a:r>
              <a:rPr lang="zh-CN" altLang="en-US" sz="1200"/>
              <a:t>        uv AggregateFunction(groupBitmap, UInt64)</a:t>
            </a:r>
            <a:endParaRPr lang="zh-CN" altLang="en-US" sz="1200"/>
          </a:p>
          <a:p>
            <a:r>
              <a:rPr lang="zh-CN" altLang="en-US" sz="1200"/>
              <a:t>)</a:t>
            </a:r>
            <a:endParaRPr lang="zh-CN" altLang="en-US" sz="1200"/>
          </a:p>
          <a:p>
            <a:r>
              <a:rPr lang="zh-CN" altLang="en-US" sz="1200"/>
              <a:t>ENGINE = AggregatingMergeTree()</a:t>
            </a:r>
            <a:endParaRPr lang="zh-CN" altLang="en-US" sz="1200"/>
          </a:p>
          <a:p>
            <a:r>
              <a:rPr lang="zh-CN" altLang="en-US" sz="1200"/>
              <a:t>PARTITION BY label</a:t>
            </a:r>
            <a:endParaRPr lang="zh-CN" altLang="en-US" sz="1200"/>
          </a:p>
          <a:p>
            <a:r>
              <a:rPr lang="zh-CN" altLang="en-US" sz="1200"/>
              <a:t>ORDER BY (label, value);</a:t>
            </a:r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7091045" y="1231900"/>
            <a:ext cx="474662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CREATE MATERIALIZED VIEW mv_labels_string TO labels_string AS</a:t>
            </a:r>
            <a:endParaRPr lang="zh-CN" altLang="en-US" sz="1400"/>
          </a:p>
          <a:p>
            <a:r>
              <a:rPr lang="zh-CN" altLang="en-US" sz="1400"/>
              <a:t>SELECT</a:t>
            </a:r>
            <a:endParaRPr lang="zh-CN" altLang="en-US" sz="1400"/>
          </a:p>
          <a:p>
            <a:r>
              <a:rPr lang="zh-CN" altLang="en-US" sz="1400"/>
              <a:t>        label,</a:t>
            </a:r>
            <a:endParaRPr lang="zh-CN" altLang="en-US" sz="1400"/>
          </a:p>
          <a:p>
            <a:r>
              <a:rPr lang="zh-CN" altLang="en-US" sz="1400"/>
              <a:t>        value,</a:t>
            </a:r>
            <a:endParaRPr lang="zh-CN" altLang="en-US" sz="1400"/>
          </a:p>
          <a:p>
            <a:r>
              <a:rPr lang="zh-CN" altLang="en-US" sz="1400"/>
              <a:t>        </a:t>
            </a:r>
            <a:r>
              <a:rPr lang="zh-CN" altLang="en-US" sz="1400">
                <a:solidFill>
                  <a:srgbClr val="FF0000"/>
                </a:solidFill>
              </a:rPr>
              <a:t>groupBitmapState(uid) AS uv</a:t>
            </a:r>
            <a:endParaRPr lang="zh-CN" altLang="en-US" sz="1400"/>
          </a:p>
          <a:p>
            <a:r>
              <a:rPr lang="zh-CN" altLang="en-US" sz="1400"/>
              <a:t>FROM user_properties_string</a:t>
            </a:r>
            <a:endParaRPr lang="zh-CN" altLang="en-US" sz="1400"/>
          </a:p>
          <a:p>
            <a:r>
              <a:rPr lang="zh-CN" altLang="en-US" sz="1400"/>
              <a:t>GROUP BY label, value;</a:t>
            </a:r>
            <a:endParaRPr lang="zh-CN" altLang="en-US" sz="1400"/>
          </a:p>
        </p:txBody>
      </p:sp>
      <p:sp>
        <p:nvSpPr>
          <p:cNvPr id="21" name="矩形 20"/>
          <p:cNvSpPr/>
          <p:nvPr/>
        </p:nvSpPr>
        <p:spPr>
          <a:xfrm>
            <a:off x="7220585" y="763905"/>
            <a:ext cx="2449830" cy="40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、创建物化视图</a:t>
            </a:r>
            <a:endParaRPr lang="zh-CN" altLang="en-US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91045" y="3106420"/>
            <a:ext cx="493395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CREATE MATERIALIZED VIEW mv_labels_integer TO labels_integer AS</a:t>
            </a:r>
            <a:endParaRPr lang="zh-CN" altLang="en-US" sz="1400"/>
          </a:p>
          <a:p>
            <a:r>
              <a:rPr lang="zh-CN" altLang="en-US" sz="1400"/>
              <a:t>SELECT</a:t>
            </a:r>
            <a:endParaRPr lang="zh-CN" altLang="en-US" sz="1400"/>
          </a:p>
          <a:p>
            <a:r>
              <a:rPr lang="zh-CN" altLang="en-US" sz="1400"/>
              <a:t>         label,</a:t>
            </a:r>
            <a:endParaRPr lang="zh-CN" altLang="en-US" sz="1400"/>
          </a:p>
          <a:p>
            <a:r>
              <a:rPr lang="zh-CN" altLang="en-US" sz="1400"/>
              <a:t>         value,</a:t>
            </a:r>
            <a:endParaRPr lang="zh-CN" altLang="en-US" sz="1400"/>
          </a:p>
          <a:p>
            <a:r>
              <a:rPr lang="zh-CN" altLang="en-US" sz="1400"/>
              <a:t>         groupBitmapState(uid) AS uv</a:t>
            </a:r>
            <a:endParaRPr lang="zh-CN" altLang="en-US" sz="1400"/>
          </a:p>
          <a:p>
            <a:r>
              <a:rPr lang="zh-CN" altLang="en-US" sz="1400"/>
              <a:t>FROM user_properties_integer</a:t>
            </a:r>
            <a:endParaRPr lang="zh-CN" altLang="en-US" sz="1400"/>
          </a:p>
          <a:p>
            <a:r>
              <a:rPr lang="zh-CN" altLang="en-US" sz="1400"/>
              <a:t>GROUP BY label, value;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091045" y="4980940"/>
            <a:ext cx="474662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CREATE MATERIALIZED VIEW mv_labels_float TO labels_float AS</a:t>
            </a:r>
            <a:endParaRPr lang="zh-CN" altLang="en-US" sz="1400"/>
          </a:p>
          <a:p>
            <a:r>
              <a:rPr lang="zh-CN" altLang="en-US" sz="1400"/>
              <a:t>SELECT</a:t>
            </a:r>
            <a:endParaRPr lang="zh-CN" altLang="en-US" sz="1400"/>
          </a:p>
          <a:p>
            <a:r>
              <a:rPr lang="zh-CN" altLang="en-US" sz="1400"/>
              <a:t>        label,</a:t>
            </a:r>
            <a:endParaRPr lang="zh-CN" altLang="en-US" sz="1400"/>
          </a:p>
          <a:p>
            <a:r>
              <a:rPr lang="zh-CN" altLang="en-US" sz="1400"/>
              <a:t>        value,</a:t>
            </a:r>
            <a:endParaRPr lang="zh-CN" altLang="en-US" sz="1400"/>
          </a:p>
          <a:p>
            <a:r>
              <a:rPr lang="zh-CN" altLang="en-US" sz="1400"/>
              <a:t>        groupBitmapState(uid) AS uv</a:t>
            </a:r>
            <a:endParaRPr lang="zh-CN" altLang="en-US" sz="1400"/>
          </a:p>
          <a:p>
            <a:r>
              <a:rPr lang="zh-CN" altLang="en-US" sz="1400"/>
              <a:t>FROM user_properties_float</a:t>
            </a:r>
            <a:endParaRPr lang="zh-CN" altLang="en-US" sz="1400"/>
          </a:p>
          <a:p>
            <a:r>
              <a:rPr lang="zh-CN" altLang="en-US" sz="1400"/>
              <a:t>GROUP BY label, value;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150" dirty="0">
                <a:solidFill>
                  <a:srgbClr val="0089F0"/>
                </a:solidFill>
                <a:uFillTx/>
              </a:rPr>
              <a:t>用户画像分析示例</a:t>
            </a:r>
            <a:endParaRPr lang="zh-CN" altLang="en-US" spc="150" dirty="0">
              <a:solidFill>
                <a:srgbClr val="0089F0"/>
              </a:solidFill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231900"/>
            <a:ext cx="3068320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INSERT INTO user_properties_string</a:t>
            </a:r>
            <a:endParaRPr lang="zh-CN" altLang="en-US" sz="1400"/>
          </a:p>
          <a:p>
            <a:r>
              <a:rPr lang="zh-CN" altLang="en-US" sz="1400"/>
              <a:t>SELECT</a:t>
            </a:r>
            <a:endParaRPr lang="zh-CN" altLang="en-US" sz="1400"/>
          </a:p>
          <a:p>
            <a:r>
              <a:rPr lang="zh-CN" altLang="en-US" sz="1400"/>
              <a:t>        number AS uid,</a:t>
            </a:r>
            <a:endParaRPr lang="zh-CN" altLang="en-US" sz="1400"/>
          </a:p>
          <a:p>
            <a:r>
              <a:rPr lang="zh-CN" altLang="en-US" sz="1400"/>
              <a:t>        'gender' AS label,</a:t>
            </a:r>
            <a:endParaRPr lang="zh-CN" altLang="en-US" sz="1400"/>
          </a:p>
          <a:p>
            <a:r>
              <a:rPr lang="zh-CN" altLang="en-US" sz="1400"/>
              <a:t>        multiIf((number % 3) = 0, 'F', 'M') AS value</a:t>
            </a:r>
            <a:endParaRPr lang="zh-CN" altLang="en-US" sz="1400"/>
          </a:p>
          <a:p>
            <a:r>
              <a:rPr lang="zh-CN" altLang="en-US" sz="1400"/>
              <a:t>FROM numbers(40000000);</a:t>
            </a:r>
            <a:endParaRPr lang="zh-CN" altLang="en-US" sz="1400"/>
          </a:p>
        </p:txBody>
      </p:sp>
      <p:sp>
        <p:nvSpPr>
          <p:cNvPr id="3" name="矩形 2"/>
          <p:cNvSpPr/>
          <p:nvPr/>
        </p:nvSpPr>
        <p:spPr>
          <a:xfrm>
            <a:off x="804545" y="763905"/>
            <a:ext cx="2449830" cy="40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、插入数据</a:t>
            </a:r>
            <a:endParaRPr lang="zh-CN" altLang="en-US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5005" y="3106420"/>
            <a:ext cx="3068320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INSERT INTO user_properties_string</a:t>
            </a:r>
            <a:endParaRPr lang="zh-CN" altLang="en-US" sz="1400"/>
          </a:p>
          <a:p>
            <a:r>
              <a:rPr lang="zh-CN" altLang="en-US" sz="1400"/>
              <a:t>SELECT</a:t>
            </a:r>
            <a:endParaRPr lang="zh-CN" altLang="en-US" sz="1400"/>
          </a:p>
          <a:p>
            <a:r>
              <a:rPr lang="zh-CN" altLang="en-US" sz="1400"/>
              <a:t>        number AS uid,</a:t>
            </a:r>
            <a:endParaRPr lang="zh-CN" altLang="en-US" sz="1400"/>
          </a:p>
          <a:p>
            <a:r>
              <a:rPr lang="zh-CN" altLang="en-US" sz="1400"/>
              <a:t>        'career' AS label,</a:t>
            </a:r>
            <a:endParaRPr lang="zh-CN" altLang="en-US" sz="1400"/>
          </a:p>
          <a:p>
            <a:r>
              <a:rPr lang="zh-CN" altLang="en-US" sz="1400"/>
              <a:t>        multiIf((number &lt; 10000000) = 0, 'Student', 'Engineer') AS value</a:t>
            </a:r>
            <a:endParaRPr lang="zh-CN" altLang="en-US" sz="1400"/>
          </a:p>
          <a:p>
            <a:r>
              <a:rPr lang="zh-CN" altLang="en-US" sz="1400"/>
              <a:t>FROM numbers(40000000);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4208145" y="1231900"/>
            <a:ext cx="386207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INSERT INTO user_properties_integer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SELECT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number AS uid,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'age' AS label,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multiIf((number % 9) = 0, (number % 30) + 1, (number % 4) = 0, (number % 10) + 30, number % 60) AS value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FROM numbers(40000000);</a:t>
            </a:r>
            <a:endParaRPr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4337685" y="763905"/>
            <a:ext cx="2449830" cy="40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、插入数据</a:t>
            </a:r>
            <a:endParaRPr lang="zh-CN" altLang="en-US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08145" y="3106420"/>
            <a:ext cx="38620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INSERT INTO user_properties_integer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SELECT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number AS uid,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'level' AS label,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rand() % 10 AS value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FROM numbers(40000000);</a:t>
            </a:r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8428355" y="1231900"/>
            <a:ext cx="276098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SELECT</a:t>
            </a:r>
            <a:endParaRPr lang="zh-CN" altLang="en-US" sz="1400"/>
          </a:p>
          <a:p>
            <a:r>
              <a:rPr lang="zh-CN" altLang="en-US" sz="1400"/>
              <a:t>        label,</a:t>
            </a:r>
            <a:endParaRPr lang="zh-CN" altLang="en-US" sz="1400"/>
          </a:p>
          <a:p>
            <a:r>
              <a:rPr lang="zh-CN" altLang="en-US" sz="1400"/>
              <a:t>        value,</a:t>
            </a:r>
            <a:endParaRPr lang="zh-CN" altLang="en-US" sz="1400"/>
          </a:p>
          <a:p>
            <a:r>
              <a:rPr lang="zh-CN" altLang="en-US" sz="1400"/>
              <a:t>        groupBitmapMerge(uv)</a:t>
            </a:r>
            <a:endParaRPr lang="zh-CN" altLang="en-US" sz="1400"/>
          </a:p>
          <a:p>
            <a:r>
              <a:rPr lang="zh-CN" altLang="en-US" sz="1400"/>
              <a:t>FROM labels_string</a:t>
            </a:r>
            <a:endParaRPr lang="zh-CN" altLang="en-US" sz="1400"/>
          </a:p>
          <a:p>
            <a:r>
              <a:rPr lang="zh-CN" altLang="en-US" sz="1400"/>
              <a:t>GROUP BY</a:t>
            </a:r>
            <a:endParaRPr lang="zh-CN" altLang="en-US" sz="1400"/>
          </a:p>
          <a:p>
            <a:r>
              <a:rPr lang="zh-CN" altLang="en-US" sz="1400"/>
              <a:t>        label,</a:t>
            </a:r>
            <a:endParaRPr lang="zh-CN" altLang="en-US" sz="1400"/>
          </a:p>
          <a:p>
            <a:r>
              <a:rPr lang="zh-CN" altLang="en-US" sz="1400"/>
              <a:t>        value;</a:t>
            </a:r>
            <a:endParaRPr lang="zh-CN" altLang="en-US" sz="1400"/>
          </a:p>
        </p:txBody>
      </p:sp>
      <p:sp>
        <p:nvSpPr>
          <p:cNvPr id="21" name="矩形 20"/>
          <p:cNvSpPr/>
          <p:nvPr/>
        </p:nvSpPr>
        <p:spPr>
          <a:xfrm>
            <a:off x="8557895" y="763905"/>
            <a:ext cx="2449830" cy="40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、查看标签表</a:t>
            </a:r>
            <a:endParaRPr lang="zh-CN" altLang="en-US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428355" y="3106420"/>
            <a:ext cx="25793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SELECT</a:t>
            </a:r>
            <a:endParaRPr lang="zh-CN" altLang="en-US" sz="1400"/>
          </a:p>
          <a:p>
            <a:r>
              <a:rPr lang="zh-CN" altLang="en-US" sz="1400"/>
              <a:t>        label,</a:t>
            </a:r>
            <a:endParaRPr lang="zh-CN" altLang="en-US" sz="1400"/>
          </a:p>
          <a:p>
            <a:r>
              <a:rPr lang="zh-CN" altLang="en-US" sz="1400"/>
              <a:t>        value,</a:t>
            </a:r>
            <a:endParaRPr lang="zh-CN" altLang="en-US" sz="1400"/>
          </a:p>
          <a:p>
            <a:r>
              <a:rPr lang="zh-CN" altLang="en-US" sz="1400"/>
              <a:t>        groupBitmapMerge(uv)</a:t>
            </a:r>
            <a:endParaRPr lang="zh-CN" altLang="en-US" sz="1400"/>
          </a:p>
          <a:p>
            <a:r>
              <a:rPr lang="zh-CN" altLang="en-US" sz="1400"/>
              <a:t>FROM labels_integer</a:t>
            </a:r>
            <a:endParaRPr lang="zh-CN" altLang="en-US" sz="1400"/>
          </a:p>
          <a:p>
            <a:r>
              <a:rPr lang="zh-CN" altLang="en-US" sz="1400"/>
              <a:t>GROUP BY</a:t>
            </a:r>
            <a:endParaRPr lang="zh-CN" altLang="en-US" sz="1400"/>
          </a:p>
          <a:p>
            <a:r>
              <a:rPr lang="zh-CN" altLang="en-US" sz="1400"/>
              <a:t>        label,</a:t>
            </a:r>
            <a:endParaRPr lang="zh-CN" altLang="en-US" sz="1400"/>
          </a:p>
          <a:p>
            <a:r>
              <a:rPr lang="zh-CN" altLang="en-US" sz="1400"/>
              <a:t>        value</a:t>
            </a:r>
            <a:endParaRPr lang="zh-CN" altLang="en-US" sz="1400"/>
          </a:p>
          <a:p>
            <a:r>
              <a:rPr lang="zh-CN" altLang="en-US" sz="1400"/>
              <a:t>LIMIT 10;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1640" y="94615"/>
            <a:ext cx="7586345" cy="55118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1917" tIns="60958" rIns="121917" bIns="60958">
            <a:spAutoFit/>
          </a:bodyPr>
          <a:lstStyle>
            <a:defPPr>
              <a:defRPr lang="zh-CN"/>
            </a:defPPr>
            <a:lvl1pPr>
              <a:defRPr sz="2700" b="1">
                <a:ln w="6350">
                  <a:noFill/>
                </a:ln>
                <a:solidFill>
                  <a:srgbClr val="0089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0070C0"/>
                </a:solidFill>
                <a:sym typeface="+mn-ea"/>
              </a:rPr>
              <a:t>目录</a:t>
            </a:r>
            <a:endParaRPr lang="zh-CN" altLang="en-US" sz="2800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2567235" y="3241817"/>
            <a:ext cx="1460772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2567235" y="3945134"/>
            <a:ext cx="1460772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4408170" y="3241817"/>
            <a:ext cx="4296410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4408400" y="3945134"/>
            <a:ext cx="3600000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应用场景介绍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TextBox 7"/>
          <p:cNvSpPr txBox="1"/>
          <p:nvPr/>
        </p:nvSpPr>
        <p:spPr>
          <a:xfrm>
            <a:off x="2567305" y="2525395"/>
            <a:ext cx="1460500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4408170" y="2525395"/>
            <a:ext cx="3599815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Clickhouse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的诞生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179570" y="2620645"/>
            <a:ext cx="0" cy="2698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179610" y="3337004"/>
            <a:ext cx="0" cy="27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179610" y="4040322"/>
            <a:ext cx="0" cy="27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781550" y="4535805"/>
            <a:ext cx="18402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即席查询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用户留存分析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用户画像分析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地理索引应用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150" dirty="0">
                <a:solidFill>
                  <a:srgbClr val="0089F0"/>
                </a:solidFill>
                <a:uFillTx/>
              </a:rPr>
              <a:t>用户画像分析示例</a:t>
            </a:r>
            <a:endParaRPr lang="zh-CN" altLang="en-US" spc="150" dirty="0">
              <a:solidFill>
                <a:srgbClr val="0089F0"/>
              </a:solidFill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775" y="1231900"/>
            <a:ext cx="396811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SELECT bitmapAndCardinality(bitmapAnd(a, b), c) AS users</a:t>
            </a:r>
            <a:endParaRPr lang="zh-CN" altLang="en-US" sz="1200"/>
          </a:p>
          <a:p>
            <a:r>
              <a:rPr lang="zh-CN" altLang="en-US" sz="1200"/>
              <a:t>FROM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/>
              <a:t>        SELECT</a:t>
            </a:r>
            <a:endParaRPr lang="zh-CN" altLang="en-US" sz="1200"/>
          </a:p>
          <a:p>
            <a:r>
              <a:rPr lang="zh-CN" altLang="en-US" sz="1200"/>
              <a:t>                1 AS j1,</a:t>
            </a:r>
            <a:endParaRPr lang="zh-CN" altLang="en-US" sz="1200"/>
          </a:p>
          <a:p>
            <a:r>
              <a:rPr lang="zh-CN" altLang="en-US" sz="1200"/>
              <a:t>                groupBitmapMergeState(uv) AS a</a:t>
            </a:r>
            <a:endParaRPr lang="zh-CN" altLang="en-US" sz="1200"/>
          </a:p>
          <a:p>
            <a:r>
              <a:rPr lang="zh-CN" altLang="en-US" sz="1200"/>
              <a:t>        FROM labels_string</a:t>
            </a:r>
            <a:endParaRPr lang="zh-CN" altLang="en-US" sz="1200"/>
          </a:p>
          <a:p>
            <a:r>
              <a:rPr lang="zh-CN" altLang="en-US" sz="1200"/>
              <a:t>        WHERE label = 'gender' AND value = 'F'</a:t>
            </a:r>
            <a:endParaRPr lang="zh-CN" altLang="en-US" sz="1200"/>
          </a:p>
          <a:p>
            <a:r>
              <a:rPr lang="zh-CN" altLang="en-US" sz="1200"/>
              <a:t>) A</a:t>
            </a:r>
            <a:endParaRPr lang="zh-CN" altLang="en-US" sz="1200"/>
          </a:p>
          <a:p>
            <a:r>
              <a:rPr lang="zh-CN" altLang="en-US" sz="1200"/>
              <a:t>INNER JOIN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/>
              <a:t>        SELECT</a:t>
            </a:r>
            <a:endParaRPr lang="zh-CN" altLang="en-US" sz="1200"/>
          </a:p>
          <a:p>
            <a:r>
              <a:rPr lang="zh-CN" altLang="en-US" sz="1200"/>
              <a:t>                1 AS j2,</a:t>
            </a:r>
            <a:endParaRPr lang="zh-CN" altLang="en-US" sz="1200"/>
          </a:p>
          <a:p>
            <a:r>
              <a:rPr lang="zh-CN" altLang="en-US" sz="1200"/>
              <a:t>                groupBitmapMergeState(uv) AS b</a:t>
            </a:r>
            <a:endParaRPr lang="zh-CN" altLang="en-US" sz="1200"/>
          </a:p>
          <a:p>
            <a:r>
              <a:rPr lang="zh-CN" altLang="en-US" sz="1200"/>
              <a:t>        FROM labels_string</a:t>
            </a:r>
            <a:endParaRPr lang="zh-CN" altLang="en-US" sz="1200"/>
          </a:p>
          <a:p>
            <a:r>
              <a:rPr lang="zh-CN" altLang="en-US" sz="1200"/>
              <a:t>        WHERE label = 'career' AND value = 'Student'</a:t>
            </a:r>
            <a:endParaRPr lang="zh-CN" altLang="en-US" sz="1200"/>
          </a:p>
          <a:p>
            <a:r>
              <a:rPr lang="zh-CN" altLang="en-US" sz="1200"/>
              <a:t>) B ON j1 = j2</a:t>
            </a:r>
            <a:endParaRPr lang="zh-CN" altLang="en-US" sz="1200"/>
          </a:p>
          <a:p>
            <a:r>
              <a:rPr lang="zh-CN" altLang="en-US" sz="1200"/>
              <a:t>INNER JOIN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/>
              <a:t>        SELECT</a:t>
            </a:r>
            <a:endParaRPr lang="zh-CN" altLang="en-US" sz="1200"/>
          </a:p>
          <a:p>
            <a:r>
              <a:rPr lang="zh-CN" altLang="en-US" sz="1200"/>
              <a:t>                1 AS j3,</a:t>
            </a:r>
            <a:endParaRPr lang="zh-CN" altLang="en-US" sz="1200"/>
          </a:p>
          <a:p>
            <a:r>
              <a:rPr lang="zh-CN" altLang="en-US" sz="1200"/>
              <a:t>                groupBitmapMergeState(uv) AS c</a:t>
            </a:r>
            <a:endParaRPr lang="zh-CN" altLang="en-US" sz="1200"/>
          </a:p>
          <a:p>
            <a:r>
              <a:rPr lang="zh-CN" altLang="en-US" sz="1200"/>
              <a:t>        FROM labels_integer</a:t>
            </a:r>
            <a:endParaRPr lang="zh-CN" altLang="en-US" sz="1200"/>
          </a:p>
          <a:p>
            <a:r>
              <a:rPr lang="zh-CN" altLang="en-US" sz="1200"/>
              <a:t>        WHERE label = 'age' AND value &gt; 17 AND value &lt; 22</a:t>
            </a:r>
            <a:endParaRPr lang="zh-CN" altLang="en-US" sz="1200"/>
          </a:p>
          <a:p>
            <a:r>
              <a:rPr lang="zh-CN" altLang="en-US" sz="1200"/>
              <a:t>) C ON j2 = j3;</a:t>
            </a:r>
            <a:endParaRPr lang="zh-CN" altLang="en-US" sz="1200"/>
          </a:p>
        </p:txBody>
      </p:sp>
      <p:sp>
        <p:nvSpPr>
          <p:cNvPr id="3" name="矩形 2"/>
          <p:cNvSpPr/>
          <p:nvPr/>
        </p:nvSpPr>
        <p:spPr>
          <a:xfrm>
            <a:off x="455930" y="763905"/>
            <a:ext cx="2449830" cy="40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、圈选</a:t>
            </a:r>
            <a:endParaRPr lang="zh-CN" altLang="en-US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16705" y="1231900"/>
            <a:ext cx="3862070" cy="9693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SELECT label, value, bitmapAndCardinality(users, checkout_users) AS users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FROM (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SELECT 1 AS joinId, 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     label,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     value,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     groupBitmapMergeState(uv) AS users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FROM labels_string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GROUP BY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     label,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     value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UNION ALL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SELECT 1 AS joinId, 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     label,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     toString(value) AS value,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     groupBitmapMergeState(uv) AS users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FROM labels_integer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GROUP BY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     label,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     value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) aaa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INNER JOIN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(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SELECT 1 AS joinId, bitmapAnd(bitmapAnd(a, b), c) AS checkout_users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FROM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(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       SELECT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             1 AS j1,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             groupBitmapMergeState(uv) AS a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       FROM labels_string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       WHERE label = 'gender' AND value = 'F'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) aa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INNER JOIN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(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       SELECT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             1 AS j2,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             groupBitmapMergeState(uv) AS b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       FROM labels_string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       WHERE label = 'career' AND value = 'Student'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) bb ON j1 = j2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INNER JOIN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(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       SELECT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             1 AS j3,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             groupBitmapMergeState(uv) AS c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       FROM labels_integer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       WHERE label = 'age' AND value &gt; 17 AND value &lt; 22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) cc ON j2 = j3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) bbb ON aaa.joinId = bbb.joinId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WHERE users &gt; 0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ORDER BY label, value;</a:t>
            </a:r>
            <a:endParaRPr lang="zh-CN" altLang="en-US" sz="120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46245" y="763905"/>
            <a:ext cx="2449830" cy="40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、人群画像</a:t>
            </a:r>
            <a:endParaRPr lang="zh-CN" altLang="en-US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028305" y="1231900"/>
            <a:ext cx="395097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SELECT arrayJoin(bitmapToArray(bitmapAnd(bitmapAnd(a, b), c))) AS users_list</a:t>
            </a:r>
            <a:endParaRPr lang="zh-CN" altLang="en-US" sz="1200"/>
          </a:p>
          <a:p>
            <a:r>
              <a:rPr lang="zh-CN" altLang="en-US" sz="1200"/>
              <a:t>FROM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/>
              <a:t>    SELECT</a:t>
            </a:r>
            <a:endParaRPr lang="zh-CN" altLang="en-US" sz="1200"/>
          </a:p>
          <a:p>
            <a:r>
              <a:rPr lang="zh-CN" altLang="en-US" sz="1200"/>
              <a:t>        1 AS j1,</a:t>
            </a:r>
            <a:endParaRPr lang="zh-CN" altLang="en-US" sz="1200"/>
          </a:p>
          <a:p>
            <a:r>
              <a:rPr lang="zh-CN" altLang="en-US" sz="1200"/>
              <a:t>        groupBitmapMergeState(uv) AS a</a:t>
            </a:r>
            <a:endParaRPr lang="zh-CN" altLang="en-US" sz="1200"/>
          </a:p>
          <a:p>
            <a:r>
              <a:rPr lang="zh-CN" altLang="en-US" sz="1200"/>
              <a:t>    FROM labels_string</a:t>
            </a:r>
            <a:endParaRPr lang="zh-CN" altLang="en-US" sz="1200"/>
          </a:p>
          <a:p>
            <a:r>
              <a:rPr lang="zh-CN" altLang="en-US" sz="1200"/>
              <a:t>    WHERE label = 'gender' AND value = 'F'</a:t>
            </a:r>
            <a:endParaRPr lang="zh-CN" altLang="en-US" sz="1200"/>
          </a:p>
          <a:p>
            <a:r>
              <a:rPr lang="zh-CN" altLang="en-US" sz="1200"/>
              <a:t>) aa</a:t>
            </a:r>
            <a:endParaRPr lang="zh-CN" altLang="en-US" sz="1200"/>
          </a:p>
          <a:p>
            <a:r>
              <a:rPr lang="zh-CN" altLang="en-US" sz="1200"/>
              <a:t>INNER JOIN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/>
              <a:t>    SELECT</a:t>
            </a:r>
            <a:endParaRPr lang="zh-CN" altLang="en-US" sz="1200"/>
          </a:p>
          <a:p>
            <a:r>
              <a:rPr lang="zh-CN" altLang="en-US" sz="1200"/>
              <a:t>        1 AS j2,</a:t>
            </a:r>
            <a:endParaRPr lang="zh-CN" altLang="en-US" sz="1200"/>
          </a:p>
          <a:p>
            <a:r>
              <a:rPr lang="zh-CN" altLang="en-US" sz="1200"/>
              <a:t>        groupBitmapMergeState(uv) AS b</a:t>
            </a:r>
            <a:endParaRPr lang="zh-CN" altLang="en-US" sz="1200"/>
          </a:p>
          <a:p>
            <a:r>
              <a:rPr lang="zh-CN" altLang="en-US" sz="1200"/>
              <a:t>    FROM labels_string</a:t>
            </a:r>
            <a:endParaRPr lang="zh-CN" altLang="en-US" sz="1200"/>
          </a:p>
          <a:p>
            <a:r>
              <a:rPr lang="zh-CN" altLang="en-US" sz="1200"/>
              <a:t>    WHERE label = 'career' AND value = 'Student'</a:t>
            </a:r>
            <a:endParaRPr lang="zh-CN" altLang="en-US" sz="1200"/>
          </a:p>
          <a:p>
            <a:r>
              <a:rPr lang="zh-CN" altLang="en-US" sz="1200"/>
              <a:t>) bb ON j1 = j2</a:t>
            </a:r>
            <a:endParaRPr lang="zh-CN" altLang="en-US" sz="1200"/>
          </a:p>
          <a:p>
            <a:r>
              <a:rPr lang="zh-CN" altLang="en-US" sz="1200"/>
              <a:t>INNER JOIN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/>
              <a:t>    SELECT</a:t>
            </a:r>
            <a:endParaRPr lang="zh-CN" altLang="en-US" sz="1200"/>
          </a:p>
          <a:p>
            <a:r>
              <a:rPr lang="zh-CN" altLang="en-US" sz="1200"/>
              <a:t>        1 AS j3,</a:t>
            </a:r>
            <a:endParaRPr lang="zh-CN" altLang="en-US" sz="1200"/>
          </a:p>
          <a:p>
            <a:r>
              <a:rPr lang="zh-CN" altLang="en-US" sz="1200"/>
              <a:t>        groupBitmapMergeState(uv) AS c</a:t>
            </a:r>
            <a:endParaRPr lang="zh-CN" altLang="en-US" sz="1200"/>
          </a:p>
          <a:p>
            <a:r>
              <a:rPr lang="zh-CN" altLang="en-US" sz="1200"/>
              <a:t>    FROM labels_integer</a:t>
            </a:r>
            <a:endParaRPr lang="zh-CN" altLang="en-US" sz="1200"/>
          </a:p>
          <a:p>
            <a:r>
              <a:rPr lang="zh-CN" altLang="en-US" sz="1200"/>
              <a:t>    WHERE label = 'age' AND value &gt; 17 AND value &lt; 22</a:t>
            </a:r>
            <a:endParaRPr lang="zh-CN" altLang="en-US" sz="1200"/>
          </a:p>
          <a:p>
            <a:r>
              <a:rPr lang="zh-CN" altLang="en-US" sz="1200"/>
              <a:t>) cc ON j2 = j3;</a:t>
            </a:r>
            <a:endParaRPr lang="zh-CN" altLang="en-US" sz="1200"/>
          </a:p>
        </p:txBody>
      </p:sp>
      <p:sp>
        <p:nvSpPr>
          <p:cNvPr id="21" name="矩形 20"/>
          <p:cNvSpPr/>
          <p:nvPr/>
        </p:nvSpPr>
        <p:spPr>
          <a:xfrm>
            <a:off x="8157845" y="763905"/>
            <a:ext cx="2449830" cy="40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、用户清单</a:t>
            </a:r>
            <a:endParaRPr lang="zh-CN" altLang="en-US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150" dirty="0">
                <a:solidFill>
                  <a:srgbClr val="0089F0"/>
                </a:solidFill>
                <a:uFillTx/>
              </a:rPr>
              <a:t>地理索引</a:t>
            </a:r>
            <a:r>
              <a:rPr lang="zh-CN" altLang="en-US" spc="150" dirty="0">
                <a:solidFill>
                  <a:srgbClr val="0089F0"/>
                </a:solidFill>
                <a:uFillTx/>
              </a:rPr>
              <a:t>示例</a:t>
            </a:r>
            <a:endParaRPr lang="zh-CN" altLang="en-US" spc="150" dirty="0">
              <a:solidFill>
                <a:srgbClr val="0089F0"/>
              </a:solidFill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41755" y="981075"/>
            <a:ext cx="2160000" cy="40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栅格</a:t>
            </a:r>
            <a:endParaRPr lang="zh-CN" altLang="en-US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63400" y="981075"/>
            <a:ext cx="2159635" cy="40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GeoHash</a:t>
            </a:r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</a:t>
            </a:r>
            <a:endParaRPr lang="zh-CN" altLang="en-US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84680" y="981075"/>
            <a:ext cx="2159635" cy="40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Google S2</a:t>
            </a:r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</a:t>
            </a:r>
            <a:endParaRPr lang="zh-CN" altLang="en-US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05960" y="981075"/>
            <a:ext cx="2159635" cy="40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Uber H3</a:t>
            </a:r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</a:t>
            </a:r>
            <a:endParaRPr lang="zh-CN" altLang="en-US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07465" y="3143250"/>
            <a:ext cx="1757680" cy="6076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两个维度两个字段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突变太厉害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07465" y="1494155"/>
            <a:ext cx="1167130" cy="8661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基于矩形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简单易懂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未用于索引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165" y="1583055"/>
            <a:ext cx="678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spc="15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概况</a:t>
            </a:r>
            <a:endParaRPr lang="zh-CN" altLang="en-US" b="1" spc="15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165" y="3215005"/>
            <a:ext cx="678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spc="15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</a:t>
            </a:r>
            <a:endParaRPr lang="zh-CN" altLang="en-US" b="1" spc="15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63670" y="3143250"/>
            <a:ext cx="2151380" cy="6076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精度跨度大，不好确定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存在突变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963670" y="1494155"/>
            <a:ext cx="2075815" cy="8661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20000"/>
              </a:lnSpc>
            </a:pP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基于</a:t>
            </a:r>
            <a:r>
              <a:rPr lang="en-US" altLang="zh-CN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介曲线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12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级精度</a:t>
            </a:r>
            <a:r>
              <a:rPr lang="en-US" altLang="zh-CN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[1,12]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Clickhouse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天然支持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84950" y="3143250"/>
            <a:ext cx="2545080" cy="11245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20000"/>
              </a:lnSpc>
            </a:pP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开源代码老旧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区域索引兼容性差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无法直接生成指定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等级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索引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索引生成速度比</a:t>
            </a:r>
            <a:r>
              <a:rPr lang="en-US" altLang="zh-CN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H3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慢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84950" y="1494155"/>
            <a:ext cx="1757680" cy="6076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20000"/>
              </a:lnSpc>
            </a:pP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基于希尔伯特曲线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31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级精度</a:t>
            </a:r>
            <a:r>
              <a:rPr lang="en-US" altLang="zh-CN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[0,30]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206230" y="1494155"/>
            <a:ext cx="2075815" cy="8661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20000"/>
              </a:lnSpc>
            </a:pP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基于蜂窝六边形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16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级精度</a:t>
            </a:r>
            <a:r>
              <a:rPr lang="en-US" altLang="zh-CN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[0,15]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Clickhouse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天然支持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206230" y="3143250"/>
            <a:ext cx="1560830" cy="6076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20000"/>
              </a:lnSpc>
            </a:pP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海域不支持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区域索引会留边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188085" y="4324668"/>
            <a:ext cx="2176780" cy="2273300"/>
            <a:chOff x="1871" y="6121"/>
            <a:chExt cx="3428" cy="3580"/>
          </a:xfrm>
        </p:grpSpPr>
        <p:grpSp>
          <p:nvGrpSpPr>
            <p:cNvPr id="40" name="组合 39"/>
            <p:cNvGrpSpPr/>
            <p:nvPr/>
          </p:nvGrpSpPr>
          <p:grpSpPr>
            <a:xfrm>
              <a:off x="2320" y="6853"/>
              <a:ext cx="2289" cy="2277"/>
              <a:chOff x="2320" y="6853"/>
              <a:chExt cx="2289" cy="2277"/>
            </a:xfrm>
          </p:grpSpPr>
          <p:cxnSp>
            <p:nvCxnSpPr>
              <p:cNvPr id="28" name="直接连接符 27"/>
              <p:cNvCxnSpPr/>
              <p:nvPr/>
            </p:nvCxnSpPr>
            <p:spPr>
              <a:xfrm flipH="1">
                <a:off x="2331" y="6862"/>
                <a:ext cx="10" cy="22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2331" y="6853"/>
                <a:ext cx="22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>
                <a:off x="4589" y="6862"/>
                <a:ext cx="10" cy="22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2320" y="9130"/>
                <a:ext cx="22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2331" y="7315"/>
                <a:ext cx="22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2341" y="7772"/>
                <a:ext cx="22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2320" y="8223"/>
                <a:ext cx="22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2321" y="8676"/>
                <a:ext cx="22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>
                <a:off x="2794" y="6862"/>
                <a:ext cx="10" cy="22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H="1">
                <a:off x="3257" y="6853"/>
                <a:ext cx="10" cy="22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3701" y="6862"/>
                <a:ext cx="10" cy="22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H="1">
                <a:off x="4144" y="6862"/>
                <a:ext cx="10" cy="22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/>
            <p:cNvSpPr txBox="1"/>
            <p:nvPr/>
          </p:nvSpPr>
          <p:spPr>
            <a:xfrm>
              <a:off x="4827" y="8773"/>
              <a:ext cx="4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97" y="6121"/>
              <a:ext cx="45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y</a:t>
              </a:r>
              <a:endParaRPr lang="en-US" altLang="zh-CN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320" y="9121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779" y="9121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238" y="9121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697" y="9121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56" y="9121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871" y="867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871" y="8193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871" y="7707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871" y="7221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871" y="6735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pic>
        <p:nvPicPr>
          <p:cNvPr id="56" name="图片 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5410" y="4345623"/>
            <a:ext cx="2247900" cy="223139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4478973"/>
            <a:ext cx="2013585" cy="196469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770" y="4454525"/>
            <a:ext cx="2030095" cy="2013585"/>
          </a:xfrm>
          <a:prstGeom prst="rect">
            <a:avLst/>
          </a:prstGeom>
        </p:spPr>
      </p:pic>
      <p:cxnSp>
        <p:nvCxnSpPr>
          <p:cNvPr id="65" name="直接连接符 64"/>
          <p:cNvCxnSpPr/>
          <p:nvPr/>
        </p:nvCxnSpPr>
        <p:spPr>
          <a:xfrm>
            <a:off x="387985" y="3101975"/>
            <a:ext cx="111004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87985" y="4324985"/>
            <a:ext cx="111004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图片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135" y="4299585"/>
            <a:ext cx="2950210" cy="25584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07465" y="2607310"/>
            <a:ext cx="695960" cy="3492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en-US" altLang="zh-CN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(x, y)</a:t>
            </a:r>
            <a:endParaRPr lang="en-US" altLang="zh-CN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165" y="2597785"/>
            <a:ext cx="678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spc="15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样例</a:t>
            </a:r>
            <a:endParaRPr lang="zh-CN" altLang="en-US" b="1" spc="15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63670" y="2597785"/>
            <a:ext cx="2160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wtw37qw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466840" y="25977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3958611028950762963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206230" y="25977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636149024387050623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387985" y="2454910"/>
            <a:ext cx="111004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150" dirty="0">
                <a:solidFill>
                  <a:srgbClr val="0089F0"/>
                </a:solidFill>
                <a:uFillTx/>
              </a:rPr>
              <a:t>地理索引实战</a:t>
            </a:r>
            <a:r>
              <a:rPr lang="en-US" altLang="zh-CN" spc="150" dirty="0">
                <a:solidFill>
                  <a:srgbClr val="0089F0"/>
                </a:solidFill>
                <a:uFillTx/>
              </a:rPr>
              <a:t>-</a:t>
            </a:r>
            <a:r>
              <a:rPr lang="zh-CN" altLang="en-US" spc="150" dirty="0">
                <a:solidFill>
                  <a:srgbClr val="0089F0"/>
                </a:solidFill>
                <a:uFillTx/>
              </a:rPr>
              <a:t>价值区域</a:t>
            </a:r>
            <a:endParaRPr lang="zh-CN" altLang="en-US" spc="150" dirty="0">
              <a:solidFill>
                <a:srgbClr val="0089F0"/>
              </a:solidFill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5210" y="1616075"/>
            <a:ext cx="5969000" cy="36252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68490" y="5397500"/>
            <a:ext cx="4282440" cy="3492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需求样例：根据指定</a:t>
            </a:r>
            <a:r>
              <a:rPr lang="en-US" altLang="zh-CN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AOI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获取</a:t>
            </a:r>
            <a:r>
              <a:rPr lang="en-US" altLang="zh-CN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AOI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各类指标统计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935" y="910590"/>
            <a:ext cx="5449570" cy="3492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20000"/>
              </a:lnSpc>
            </a:pPr>
            <a:r>
              <a:rPr lang="zh-CN" altLang="en-US" sz="1400" b="1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场景一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统计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</a:t>
            </a:r>
            <a:r>
              <a:rPr lang="en-US" altLang="zh-CN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AOI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采样点、用户、终端、</a:t>
            </a:r>
            <a:r>
              <a:rPr lang="en-US" altLang="zh-CN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POI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相关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指标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1935" y="4577715"/>
            <a:ext cx="3726180" cy="3492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20000"/>
              </a:lnSpc>
            </a:pPr>
            <a:r>
              <a:rPr lang="zh-CN" altLang="en-US" sz="1400" b="1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场景二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统计成都区县级采样点相关指标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4" name="表格 23"/>
          <p:cNvGraphicFramePr/>
          <p:nvPr>
            <p:custDataLst>
              <p:tags r:id="rId2"/>
            </p:custDataLst>
          </p:nvPr>
        </p:nvGraphicFramePr>
        <p:xfrm>
          <a:off x="829310" y="1348740"/>
          <a:ext cx="5108575" cy="240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455"/>
                <a:gridCol w="146812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数据量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tb_cfg_arealist_point_area_aoi_h3</a:t>
                      </a:r>
                      <a:endParaRPr lang="zh-CN" altLang="en-US" sz="1200" spc="150"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380</a:t>
                      </a:r>
                      <a:r>
                        <a:rPr 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,</a:t>
                      </a:r>
                      <a:r>
                        <a:rPr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225</a:t>
                      </a:r>
                      <a:r>
                        <a:rPr 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,</a:t>
                      </a:r>
                      <a:r>
                        <a:rPr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552</a:t>
                      </a:r>
                      <a:endParaRPr lang="zh-CN" altLang="en-US" sz="1200" spc="150"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267970">
                <a:tc>
                  <a:txBody>
                    <a:bodyPr/>
                    <a:p>
                      <a:pPr>
                        <a:buNone/>
                      </a:pPr>
                      <a:r>
                        <a:rPr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tb_mr_outsample_low_yd_dd_201122</a:t>
                      </a:r>
                      <a:endParaRPr lang="zh-CN" altLang="en-US" sz="1200" spc="150"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,</a:t>
                      </a:r>
                      <a:r>
                        <a:rPr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143</a:t>
                      </a:r>
                      <a:r>
                        <a:rPr 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,</a:t>
                      </a:r>
                      <a:r>
                        <a:rPr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685</a:t>
                      </a:r>
                      <a:r>
                        <a:rPr 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,</a:t>
                      </a:r>
                      <a:r>
                        <a:rPr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681</a:t>
                      </a:r>
                      <a:endParaRPr lang="zh-CN" altLang="en-US" sz="1200" spc="150"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311150">
                <a:tc>
                  <a:txBody>
                    <a:bodyPr/>
                    <a:p>
                      <a:pPr>
                        <a:buNone/>
                      </a:pPr>
                      <a:r>
                        <a:rPr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tb_mr_insample_mid_yd_dd_201122</a:t>
                      </a:r>
                      <a:endParaRPr lang="zh-CN" altLang="en-US" sz="1200" spc="150"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,</a:t>
                      </a:r>
                      <a:r>
                        <a:rPr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312</a:t>
                      </a:r>
                      <a:r>
                        <a:rPr 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,</a:t>
                      </a:r>
                      <a:r>
                        <a:rPr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555</a:t>
                      </a:r>
                      <a:r>
                        <a:rPr 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,</a:t>
                      </a:r>
                      <a:r>
                        <a:rPr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120</a:t>
                      </a:r>
                      <a:endParaRPr lang="zh-CN" altLang="en-US" sz="1200" spc="150"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3111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tb_user_resident_location_dd_201118</a:t>
                      </a:r>
                      <a:endParaRPr lang="zh-CN" altLang="en-US" sz="1200" spc="150"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37</a:t>
                      </a:r>
                      <a:r>
                        <a:rPr lang="en-US" altLang="zh-CN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,</a:t>
                      </a:r>
                      <a:r>
                        <a:rPr lang="zh-CN" alt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468</a:t>
                      </a:r>
                      <a:r>
                        <a:rPr lang="en-US" altLang="zh-CN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,</a:t>
                      </a:r>
                      <a:r>
                        <a:rPr lang="zh-CN" alt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986</a:t>
                      </a:r>
                      <a:endParaRPr lang="zh-CN" altLang="en-US" sz="1200" spc="150"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3111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tb_user_boss_myd</a:t>
                      </a:r>
                      <a:endParaRPr lang="zh-CN" altLang="en-US" sz="1200" spc="150"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15</a:t>
                      </a:r>
                      <a:r>
                        <a:rPr lang="en-US" altLang="zh-CN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,</a:t>
                      </a:r>
                      <a:r>
                        <a:rPr lang="zh-CN" alt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062</a:t>
                      </a:r>
                      <a:r>
                        <a:rPr lang="en-US" altLang="zh-CN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,</a:t>
                      </a:r>
                      <a:r>
                        <a:rPr lang="zh-CN" alt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649</a:t>
                      </a:r>
                      <a:endParaRPr lang="zh-CN" altLang="en-US" sz="1200" spc="150"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3111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tb_cfg_arealist_point_building</a:t>
                      </a:r>
                      <a:endParaRPr lang="zh-CN" altLang="en-US" sz="1200" spc="150"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33</a:t>
                      </a:r>
                      <a:r>
                        <a:rPr lang="en-US" altLang="zh-CN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,</a:t>
                      </a:r>
                      <a:r>
                        <a:rPr lang="zh-CN" alt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0078</a:t>
                      </a:r>
                      <a:endParaRPr lang="zh-CN" altLang="en-US" sz="1200" spc="150"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3111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tb_cfg_poi</a:t>
                      </a:r>
                      <a:endParaRPr lang="zh-CN" altLang="en-US" sz="1200" spc="150"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4</a:t>
                      </a:r>
                      <a:r>
                        <a:rPr lang="en-US" altLang="zh-CN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,</a:t>
                      </a:r>
                      <a:r>
                        <a:rPr lang="zh-CN" alt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017</a:t>
                      </a:r>
                      <a:r>
                        <a:rPr lang="en-US" altLang="zh-CN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,</a:t>
                      </a:r>
                      <a:r>
                        <a:rPr lang="zh-CN" alt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103</a:t>
                      </a:r>
                      <a:endParaRPr lang="zh-CN" altLang="en-US" sz="1200" spc="150"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829310" y="3757930"/>
            <a:ext cx="2873375" cy="6076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20000"/>
              </a:lnSpc>
            </a:pP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地理索引等级：</a:t>
            </a:r>
            <a:r>
              <a:rPr lang="en-US" altLang="zh-CN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13</a:t>
            </a:r>
            <a:endParaRPr lang="en-US" altLang="zh-CN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</a:t>
            </a:r>
            <a:r>
              <a:rPr lang="en-US" altLang="zh-CN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AOI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索引数量：</a:t>
            </a:r>
            <a:r>
              <a:rPr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137277</a:t>
            </a:r>
            <a:endParaRPr lang="en-US" altLang="zh-CN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54" name="表格 53"/>
          <p:cNvGraphicFramePr/>
          <p:nvPr>
            <p:custDataLst>
              <p:tags r:id="rId3"/>
            </p:custDataLst>
          </p:nvPr>
        </p:nvGraphicFramePr>
        <p:xfrm>
          <a:off x="829310" y="5026025"/>
          <a:ext cx="5108575" cy="114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4585"/>
                <a:gridCol w="144399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数据量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tb_cfg_arealist_point_area_country_h3</a:t>
                      </a:r>
                      <a:endParaRPr sz="1200" spc="150"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6</a:t>
                      </a:r>
                      <a:r>
                        <a:rPr 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,</a:t>
                      </a:r>
                      <a:r>
                        <a:rPr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310</a:t>
                      </a:r>
                      <a:r>
                        <a:rPr 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,</a:t>
                      </a:r>
                      <a:r>
                        <a:rPr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403</a:t>
                      </a:r>
                      <a:endParaRPr sz="1200" spc="150"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267970">
                <a:tc>
                  <a:txBody>
                    <a:bodyPr/>
                    <a:p>
                      <a:pPr>
                        <a:buNone/>
                      </a:pPr>
                      <a:r>
                        <a:rPr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tb_mr_outsample_low_yd_dd_201122</a:t>
                      </a:r>
                      <a:endParaRPr lang="zh-CN" altLang="en-US" sz="1200" spc="150"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,</a:t>
                      </a:r>
                      <a:r>
                        <a:rPr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143</a:t>
                      </a:r>
                      <a:r>
                        <a:rPr 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,</a:t>
                      </a:r>
                      <a:r>
                        <a:rPr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685</a:t>
                      </a:r>
                      <a:r>
                        <a:rPr lang="en-US"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,</a:t>
                      </a:r>
                      <a:r>
                        <a:rPr sz="1200" spc="150"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681</a:t>
                      </a:r>
                      <a:endParaRPr lang="zh-CN" altLang="en-US" sz="1200" spc="150"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文本框 54"/>
          <p:cNvSpPr txBox="1"/>
          <p:nvPr/>
        </p:nvSpPr>
        <p:spPr>
          <a:xfrm>
            <a:off x="829310" y="5879465"/>
            <a:ext cx="1807210" cy="3492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20000"/>
              </a:lnSpc>
            </a:pP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地理索引等级：</a:t>
            </a:r>
            <a:r>
              <a:rPr lang="en-US" altLang="zh-CN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11</a:t>
            </a:r>
            <a:endParaRPr lang="en-US" altLang="zh-CN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150" dirty="0">
                <a:solidFill>
                  <a:srgbClr val="0089F0"/>
                </a:solidFill>
                <a:uFillTx/>
              </a:rPr>
              <a:t>应用情况</a:t>
            </a:r>
            <a:endParaRPr lang="zh-CN" altLang="en-US" spc="150" dirty="0">
              <a:solidFill>
                <a:srgbClr val="0089F0"/>
              </a:solidFill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5450" y="1597025"/>
            <a:ext cx="1536700" cy="4597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635" y="2145030"/>
            <a:ext cx="1370965" cy="6159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2173605"/>
            <a:ext cx="1637030" cy="558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315" y="3662680"/>
            <a:ext cx="926465" cy="80835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570220" y="1597025"/>
            <a:ext cx="1606550" cy="15659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实时查询</a:t>
            </a:r>
            <a:endParaRPr lang="zh-CN" altLang="en-US" sz="16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多维分析</a:t>
            </a:r>
            <a:endParaRPr lang="zh-CN" altLang="en-US" sz="16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即席查询</a:t>
            </a:r>
            <a:endParaRPr lang="zh-CN" altLang="en-US" sz="16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用户行为分析</a:t>
            </a:r>
            <a:endParaRPr lang="zh-CN" altLang="en-US" sz="16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用户留存分析</a:t>
            </a:r>
            <a:endParaRPr lang="en-US" altLang="zh-CN" sz="16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" y="1678940"/>
            <a:ext cx="1720215" cy="29591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370" y="2985135"/>
            <a:ext cx="1438275" cy="47625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6425" y="2895600"/>
            <a:ext cx="944245" cy="65532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885" y="3750310"/>
            <a:ext cx="1071245" cy="63309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4655" y="5153025"/>
            <a:ext cx="6225540" cy="88328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0275" y="4527550"/>
            <a:ext cx="4038600" cy="42989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0220" y="4554855"/>
            <a:ext cx="1371600" cy="402590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805180" y="882650"/>
            <a:ext cx="2160000" cy="400685"/>
          </a:xfrm>
          <a:prstGeom prst="rect">
            <a:avLst/>
          </a:prstGeom>
          <a:solidFill>
            <a:srgbClr val="6DB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国内使用</a:t>
            </a:r>
            <a:endParaRPr lang="zh-CN" altLang="en-US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029575" y="1597025"/>
            <a:ext cx="2540000" cy="1565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用户画像分析</a:t>
            </a:r>
            <a:endParaRPr lang="zh-CN" altLang="en-US" sz="16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图计算</a:t>
            </a:r>
            <a:endParaRPr lang="zh-CN" altLang="en-US" sz="16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运维监控</a:t>
            </a:r>
            <a:endParaRPr lang="zh-CN" altLang="en-US" sz="16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线性回归</a:t>
            </a:r>
            <a:endParaRPr lang="zh-CN" altLang="en-US" sz="16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CatBoost</a:t>
            </a:r>
            <a:endParaRPr lang="zh-CN" altLang="en-US" sz="1600"/>
          </a:p>
        </p:txBody>
      </p:sp>
      <p:sp>
        <p:nvSpPr>
          <p:cNvPr id="41" name="矩形 40"/>
          <p:cNvSpPr/>
          <p:nvPr/>
        </p:nvSpPr>
        <p:spPr>
          <a:xfrm>
            <a:off x="5494655" y="882650"/>
            <a:ext cx="2160000" cy="400685"/>
          </a:xfrm>
          <a:prstGeom prst="rect">
            <a:avLst/>
          </a:prstGeom>
          <a:solidFill>
            <a:srgbClr val="6DB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endParaRPr lang="zh-CN" altLang="en-US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494655" y="3662680"/>
            <a:ext cx="2160000" cy="400685"/>
          </a:xfrm>
          <a:prstGeom prst="rect">
            <a:avLst/>
          </a:prstGeom>
          <a:solidFill>
            <a:srgbClr val="6DB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社区活跃</a:t>
            </a:r>
            <a:endParaRPr lang="zh-CN" altLang="en-US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05180" y="4752340"/>
            <a:ext cx="2160000" cy="400685"/>
          </a:xfrm>
          <a:prstGeom prst="rect">
            <a:avLst/>
          </a:prstGeom>
          <a:solidFill>
            <a:srgbClr val="6DB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国外</a:t>
            </a:r>
            <a:r>
              <a:rPr lang="zh-CN" altLang="en-US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pc="15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05180" y="5426075"/>
            <a:ext cx="37744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Yandex, CloudFlare, Spotify等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-15603" y="6161184"/>
            <a:ext cx="12207603" cy="687863"/>
          </a:xfrm>
          <a:prstGeom prst="rect">
            <a:avLst/>
          </a:prstGeom>
          <a:solidFill>
            <a:srgbClr val="2E6ED2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4" name="Picture 3" descr="pp-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567" y="1992727"/>
            <a:ext cx="5626100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7903817" y="4403235"/>
            <a:ext cx="344932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欢迎垂询指教：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深圳市名通科技股份有限公司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www.mastercom.cn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0755-86004500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72" y="4800473"/>
            <a:ext cx="2088667" cy="6878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50" dirty="0">
                <a:solidFill>
                  <a:srgbClr val="0089F0"/>
                </a:solidFill>
                <a:uFillTx/>
              </a:rPr>
              <a:t>OLAP</a:t>
            </a:r>
            <a:endParaRPr lang="en-US" altLang="zh-CN" spc="150" dirty="0">
              <a:solidFill>
                <a:srgbClr val="0089F0"/>
              </a:solidFill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54450" y="1080770"/>
            <a:ext cx="8148955" cy="51974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1810" y="1430020"/>
            <a:ext cx="354520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OLAP(on-Line Analysis Processing)是使分析人员、管理人员或执行人员能够从</a:t>
            </a:r>
            <a:r>
              <a:rPr lang="zh-CN" altLang="en-US" sz="1600" spc="1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多角度</a:t>
            </a:r>
            <a:r>
              <a:rPr lang="zh-CN" altLang="en-US" sz="16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对信息进行</a:t>
            </a:r>
            <a:r>
              <a:rPr lang="zh-CN" altLang="en-US" sz="1600" spc="1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快速</a:t>
            </a:r>
            <a:r>
              <a:rPr lang="zh-CN" altLang="en-US" sz="16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、一致、交互地存取，从而获得对数据的更深入了解的一类软件技术。</a:t>
            </a:r>
            <a:endParaRPr lang="zh-CN" altLang="en-US" sz="16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OLAP的基本</a:t>
            </a:r>
            <a:r>
              <a:rPr lang="zh-CN" altLang="en-US" sz="1600" spc="1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多维</a:t>
            </a:r>
            <a:r>
              <a:rPr lang="zh-CN" altLang="en-US" sz="16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分析操作：</a:t>
            </a:r>
            <a:endParaRPr lang="zh-CN" altLang="en-US" sz="16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上卷</a:t>
            </a:r>
            <a:endParaRPr lang="zh-CN" altLang="en-US" sz="16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下钻</a:t>
            </a:r>
            <a:endParaRPr lang="zh-CN" altLang="en-US" sz="16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切片</a:t>
            </a:r>
            <a:endParaRPr lang="zh-CN" altLang="en-US" sz="16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切块</a:t>
            </a:r>
            <a:endParaRPr lang="zh-CN" altLang="en-US" sz="16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旋转</a:t>
            </a:r>
            <a:endParaRPr lang="zh-CN" altLang="en-US" sz="1600" spc="1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700905" y="932815"/>
            <a:ext cx="4429760" cy="2029460"/>
            <a:chOff x="7403" y="1469"/>
            <a:chExt cx="6976" cy="3196"/>
          </a:xfrm>
        </p:grpSpPr>
        <p:sp>
          <p:nvSpPr>
            <p:cNvPr id="11" name="椭圆 10"/>
            <p:cNvSpPr/>
            <p:nvPr/>
          </p:nvSpPr>
          <p:spPr>
            <a:xfrm>
              <a:off x="7403" y="1469"/>
              <a:ext cx="6977" cy="31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028" y="2705"/>
              <a:ext cx="172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关系型</a:t>
              </a:r>
              <a:endPara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860540" y="3258820"/>
            <a:ext cx="2258060" cy="2128520"/>
            <a:chOff x="10804" y="5132"/>
            <a:chExt cx="3556" cy="3352"/>
          </a:xfrm>
        </p:grpSpPr>
        <p:sp>
          <p:nvSpPr>
            <p:cNvPr id="12" name="椭圆 11"/>
            <p:cNvSpPr/>
            <p:nvPr/>
          </p:nvSpPr>
          <p:spPr>
            <a:xfrm>
              <a:off x="10804" y="5132"/>
              <a:ext cx="3556" cy="33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1238" y="6446"/>
              <a:ext cx="268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立方体</a:t>
              </a:r>
              <a:endPara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50" dirty="0">
                <a:solidFill>
                  <a:srgbClr val="0089F0"/>
                </a:solidFill>
                <a:uFillTx/>
              </a:rPr>
              <a:t>OLAP</a:t>
            </a:r>
            <a:r>
              <a:rPr lang="zh-CN" altLang="en-US" spc="150" dirty="0">
                <a:solidFill>
                  <a:srgbClr val="0089F0"/>
                </a:solidFill>
                <a:uFillTx/>
              </a:rPr>
              <a:t>类型</a:t>
            </a:r>
            <a:endParaRPr lang="zh-CN" altLang="en-US" spc="150" dirty="0">
              <a:solidFill>
                <a:srgbClr val="0089F0"/>
              </a:solidFill>
              <a:uFillTx/>
            </a:endParaRPr>
          </a:p>
        </p:txBody>
      </p:sp>
      <p:sp>
        <p:nvSpPr>
          <p:cNvPr id="3" name="右箭头 2"/>
          <p:cNvSpPr/>
          <p:nvPr>
            <p:custDataLst>
              <p:tags r:id="rId1"/>
            </p:custDataLst>
          </p:nvPr>
        </p:nvSpPr>
        <p:spPr>
          <a:xfrm>
            <a:off x="946423" y="987060"/>
            <a:ext cx="9916885" cy="1291771"/>
          </a:xfrm>
          <a:prstGeom prst="rightArrow">
            <a:avLst/>
          </a:prstGeom>
          <a:solidFill>
            <a:srgbClr val="D9D9D9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>
              <a:lnSpc>
                <a:spcPct val="130000"/>
              </a:lnSpc>
            </a:pPr>
            <a:endParaRPr lang="zh-CN" altLang="en-US" kern="0" dirty="0"/>
          </a:p>
        </p:txBody>
      </p:sp>
      <p:sp>
        <p:nvSpPr>
          <p:cNvPr id="6" name="平行四边形 5"/>
          <p:cNvSpPr/>
          <p:nvPr>
            <p:custDataLst>
              <p:tags r:id="rId2"/>
            </p:custDataLst>
          </p:nvPr>
        </p:nvSpPr>
        <p:spPr>
          <a:xfrm flipH="1">
            <a:off x="1758497" y="894079"/>
            <a:ext cx="2199242" cy="1126671"/>
          </a:xfrm>
          <a:prstGeom prst="parallelogram">
            <a:avLst/>
          </a:prstGeom>
          <a:solidFill>
            <a:srgbClr val="01C8DD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>
              <a:lnSpc>
                <a:spcPct val="130000"/>
              </a:lnSpc>
            </a:pPr>
            <a:r>
              <a:rPr lang="en-US" altLang="zh-CN" kern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ROLAP</a:t>
            </a:r>
            <a:endParaRPr lang="en-US" altLang="zh-CN" kern="0" smtClean="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250" kern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(Relational OLAP)</a:t>
            </a:r>
            <a:endParaRPr lang="en-US" altLang="zh-CN" sz="1250" kern="0" smtClean="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7" name="平行四边形 6"/>
          <p:cNvSpPr/>
          <p:nvPr>
            <p:custDataLst>
              <p:tags r:id="rId3"/>
            </p:custDataLst>
          </p:nvPr>
        </p:nvSpPr>
        <p:spPr>
          <a:xfrm flipH="1">
            <a:off x="7309849" y="894079"/>
            <a:ext cx="2199242" cy="1126671"/>
          </a:xfrm>
          <a:prstGeom prst="parallelogram">
            <a:avLst/>
          </a:prstGeom>
          <a:solidFill>
            <a:srgbClr val="28C29A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lnSpcReduction="10000"/>
          </a:bodyPr>
          <a:p>
            <a:pPr algn="ctr">
              <a:lnSpc>
                <a:spcPct val="130000"/>
              </a:lnSpc>
            </a:pPr>
            <a:r>
              <a:rPr lang="en-US" altLang="zh-CN" kern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HOLAP</a:t>
            </a:r>
            <a:endParaRPr lang="en-US" altLang="zh-CN" kern="0" smtClean="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000" kern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(Hybrid OLAP)</a:t>
            </a:r>
            <a:endParaRPr lang="en-US" altLang="zh-CN" sz="1000" kern="0" smtClean="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9" name="平行四边形 8"/>
          <p:cNvSpPr/>
          <p:nvPr>
            <p:custDataLst>
              <p:tags r:id="rId4"/>
            </p:custDataLst>
          </p:nvPr>
        </p:nvSpPr>
        <p:spPr>
          <a:xfrm flipH="1">
            <a:off x="4625153" y="1245141"/>
            <a:ext cx="2199242" cy="1126671"/>
          </a:xfrm>
          <a:prstGeom prst="parallelogram">
            <a:avLst/>
          </a:prstGeom>
          <a:solidFill>
            <a:srgbClr val="77C7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60000"/>
          </a:bodyPr>
          <a:p>
            <a:pPr algn="ctr">
              <a:lnSpc>
                <a:spcPct val="130000"/>
              </a:lnSpc>
            </a:pPr>
            <a:r>
              <a:rPr lang="en-US" altLang="zh-CN" sz="3000" kern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MOLAP</a:t>
            </a:r>
            <a:endParaRPr lang="en-US" altLang="zh-CN" kern="0" smtClean="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665" kern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(Multidimensional OLAP)</a:t>
            </a:r>
            <a:endParaRPr lang="en-US" altLang="zh-CN" sz="1665" kern="0" smtClean="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97990" y="2609850"/>
            <a:ext cx="2360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关系数据库的OLAP</a:t>
            </a:r>
            <a:endParaRPr lang="zh-CN" altLang="en-US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21505" y="2609850"/>
            <a:ext cx="26333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多维数据组织的OLAP</a:t>
            </a:r>
            <a:endParaRPr lang="zh-CN" altLang="en-US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17435" y="2609850"/>
            <a:ext cx="2649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混合数据组织的OLAP</a:t>
            </a:r>
            <a:endParaRPr lang="zh-CN" altLang="en-US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97990" y="3269615"/>
            <a:ext cx="236093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查询，简单易用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实时汇聚，维度灵活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环境简单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63415" y="3269615"/>
            <a:ext cx="23609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预统计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海量数据快速查询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58315" y="5715000"/>
            <a:ext cx="23609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oracle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</a:t>
            </a:r>
            <a:endParaRPr lang="en-US" altLang="zh-CN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greenplum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vertica</a:t>
            </a:r>
            <a:endParaRPr lang="en-US" altLang="zh-CN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63415" y="5715000"/>
            <a:ext cx="23609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kylin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、Druid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96290" y="3361055"/>
            <a:ext cx="678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spc="15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特点</a:t>
            </a:r>
            <a:endParaRPr lang="zh-CN" altLang="en-US" b="1" spc="15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96290" y="2609850"/>
            <a:ext cx="678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spc="15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类型</a:t>
            </a:r>
            <a:endParaRPr lang="zh-CN" altLang="en-US" b="1" spc="15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758315" y="4384675"/>
            <a:ext cx="15608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数据承载能力小</a:t>
            </a:r>
            <a:endParaRPr lang="zh-CN" altLang="en-US" sz="1400"/>
          </a:p>
        </p:txBody>
      </p:sp>
      <p:sp>
        <p:nvSpPr>
          <p:cNvPr id="32" name="文本框 31"/>
          <p:cNvSpPr txBox="1"/>
          <p:nvPr/>
        </p:nvSpPr>
        <p:spPr>
          <a:xfrm>
            <a:off x="796290" y="4354195"/>
            <a:ext cx="678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spc="15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</a:t>
            </a:r>
            <a:endParaRPr lang="zh-CN" altLang="en-US" b="1" spc="15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421505" y="4354195"/>
            <a:ext cx="25400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数据膨胀</a:t>
            </a:r>
            <a:r>
              <a:rPr lang="en-US" altLang="zh-CN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(2</a:t>
            </a:r>
            <a:r>
              <a:rPr lang="en-US" altLang="zh-CN" sz="1400" spc="150" baseline="3000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en-US" altLang="zh-CN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-1)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查询滞后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无法查询明细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维度固定</a:t>
            </a:r>
            <a:endParaRPr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796290" y="5683885"/>
            <a:ext cx="678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spc="15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代表</a:t>
            </a:r>
            <a:endParaRPr lang="zh-CN" altLang="en-US" b="1" spc="15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417435" y="3269615"/>
            <a:ext cx="26390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ROLAP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MOLAP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的混合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710565" y="5492750"/>
            <a:ext cx="9865995" cy="57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11200" y="4133850"/>
            <a:ext cx="9865995" cy="57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10565" y="3138170"/>
            <a:ext cx="9865995" cy="57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7205980" y="2522220"/>
            <a:ext cx="6350" cy="36277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4204970" y="2522220"/>
            <a:ext cx="6350" cy="36277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50" dirty="0">
                <a:solidFill>
                  <a:srgbClr val="0089F0"/>
                </a:solidFill>
                <a:uFillTx/>
              </a:rPr>
              <a:t>“</a:t>
            </a:r>
            <a:r>
              <a:rPr lang="zh-CN" altLang="en-US" spc="150" dirty="0">
                <a:solidFill>
                  <a:srgbClr val="0089F0"/>
                </a:solidFill>
                <a:uFillTx/>
              </a:rPr>
              <a:t>喀秋莎</a:t>
            </a:r>
            <a:r>
              <a:rPr lang="en-US" altLang="zh-CN" spc="150" dirty="0">
                <a:solidFill>
                  <a:srgbClr val="0089F0"/>
                </a:solidFill>
                <a:uFillTx/>
              </a:rPr>
              <a:t>”</a:t>
            </a:r>
            <a:r>
              <a:rPr lang="zh-CN" altLang="en-US" spc="150" dirty="0">
                <a:solidFill>
                  <a:srgbClr val="0089F0"/>
                </a:solidFill>
                <a:uFillTx/>
              </a:rPr>
              <a:t>数据库</a:t>
            </a:r>
            <a:r>
              <a:rPr lang="en-US" altLang="zh-CN" spc="150" dirty="0">
                <a:solidFill>
                  <a:srgbClr val="0089F0"/>
                </a:solidFill>
                <a:uFillTx/>
              </a:rPr>
              <a:t>Clickhouse</a:t>
            </a:r>
            <a:r>
              <a:rPr lang="zh-CN" altLang="en-US" spc="150" dirty="0">
                <a:solidFill>
                  <a:srgbClr val="0089F0"/>
                </a:solidFill>
                <a:uFillTx/>
              </a:rPr>
              <a:t>的诞生</a:t>
            </a:r>
            <a:endParaRPr lang="zh-CN" altLang="en-US" spc="150" dirty="0">
              <a:solidFill>
                <a:srgbClr val="0089F0"/>
              </a:solidFill>
              <a:uFillTx/>
            </a:endParaRPr>
          </a:p>
        </p:txBody>
      </p:sp>
      <p:sp>
        <p:nvSpPr>
          <p:cNvPr id="3" name="右箭头 2"/>
          <p:cNvSpPr/>
          <p:nvPr>
            <p:custDataLst>
              <p:tags r:id="rId1"/>
            </p:custDataLst>
          </p:nvPr>
        </p:nvSpPr>
        <p:spPr>
          <a:xfrm>
            <a:off x="946423" y="2044335"/>
            <a:ext cx="9916885" cy="1291771"/>
          </a:xfrm>
          <a:prstGeom prst="rightArrow">
            <a:avLst/>
          </a:prstGeom>
          <a:solidFill>
            <a:srgbClr val="D9D9D9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>
              <a:lnSpc>
                <a:spcPct val="130000"/>
              </a:lnSpc>
            </a:pPr>
            <a:endParaRPr lang="zh-CN" altLang="en-US" kern="0" dirty="0"/>
          </a:p>
        </p:txBody>
      </p:sp>
      <p:sp>
        <p:nvSpPr>
          <p:cNvPr id="6" name="平行四边形 5"/>
          <p:cNvSpPr/>
          <p:nvPr>
            <p:custDataLst>
              <p:tags r:id="rId2"/>
            </p:custDataLst>
          </p:nvPr>
        </p:nvSpPr>
        <p:spPr>
          <a:xfrm flipH="1">
            <a:off x="1758497" y="1951354"/>
            <a:ext cx="2199242" cy="1126671"/>
          </a:xfrm>
          <a:prstGeom prst="parallelogram">
            <a:avLst/>
          </a:prstGeom>
          <a:solidFill>
            <a:srgbClr val="01C8DD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>
              <a:lnSpc>
                <a:spcPct val="130000"/>
              </a:lnSpc>
            </a:pPr>
            <a:r>
              <a:rPr lang="en-US" altLang="zh-CN" kern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ROLAP</a:t>
            </a:r>
            <a:endParaRPr lang="en-US" altLang="zh-CN" kern="0" smtClean="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250" kern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(Relational OLAP)</a:t>
            </a:r>
            <a:endParaRPr lang="en-US" altLang="zh-CN" sz="1250" kern="0" smtClean="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7" name="平行四边形 6"/>
          <p:cNvSpPr/>
          <p:nvPr>
            <p:custDataLst>
              <p:tags r:id="rId3"/>
            </p:custDataLst>
          </p:nvPr>
        </p:nvSpPr>
        <p:spPr>
          <a:xfrm flipH="1">
            <a:off x="7309849" y="1951354"/>
            <a:ext cx="2199242" cy="1126671"/>
          </a:xfrm>
          <a:prstGeom prst="parallelogram">
            <a:avLst/>
          </a:prstGeom>
          <a:solidFill>
            <a:srgbClr val="28C29A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lnSpcReduction="10000"/>
          </a:bodyPr>
          <a:p>
            <a:pPr algn="ctr">
              <a:lnSpc>
                <a:spcPct val="130000"/>
              </a:lnSpc>
            </a:pPr>
            <a:r>
              <a:rPr lang="en-US" altLang="zh-CN" kern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HOLAP</a:t>
            </a:r>
            <a:endParaRPr lang="en-US" altLang="zh-CN" kern="0" smtClean="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000" kern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(Hybrid OLAP)</a:t>
            </a:r>
            <a:endParaRPr lang="en-US" altLang="zh-CN" sz="1000" kern="0" smtClean="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9" name="平行四边形 8"/>
          <p:cNvSpPr/>
          <p:nvPr>
            <p:custDataLst>
              <p:tags r:id="rId4"/>
            </p:custDataLst>
          </p:nvPr>
        </p:nvSpPr>
        <p:spPr>
          <a:xfrm flipH="1">
            <a:off x="4625153" y="2302416"/>
            <a:ext cx="2199242" cy="1126671"/>
          </a:xfrm>
          <a:prstGeom prst="parallelogram">
            <a:avLst/>
          </a:prstGeom>
          <a:solidFill>
            <a:srgbClr val="77C7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60000"/>
          </a:bodyPr>
          <a:p>
            <a:pPr algn="ctr">
              <a:lnSpc>
                <a:spcPct val="130000"/>
              </a:lnSpc>
            </a:pPr>
            <a:r>
              <a:rPr lang="en-US" altLang="zh-CN" sz="3000" kern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MOLAP</a:t>
            </a:r>
            <a:endParaRPr lang="en-US" altLang="zh-CN" kern="0" smtClean="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665" kern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(Multidimensional OLAP)</a:t>
            </a:r>
            <a:endParaRPr lang="en-US" altLang="zh-CN" sz="1665" kern="0" smtClean="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1220" y="936625"/>
            <a:ext cx="97529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ClickHouse出自俄罗斯的Yandex</a:t>
            </a:r>
            <a:r>
              <a:rPr lang="zh-CN" altLang="en-US" sz="16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搜索引擎</a:t>
            </a:r>
            <a:r>
              <a:rPr lang="zh-CN" altLang="en-US" sz="16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公司，世界上最大的俄语搜索引擎。为了更好得帮助自身及用户分析网络流量，推出一款叫Yandex.Metrica的在线流量分析产品。</a:t>
            </a:r>
            <a:endParaRPr lang="zh-CN" altLang="en-US" sz="16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77670" y="3644900"/>
            <a:ext cx="2360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mysql(MyISAM)</a:t>
            </a:r>
            <a:endParaRPr lang="en-US" altLang="zh-CN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16805" y="3644900"/>
            <a:ext cx="1713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Metrage</a:t>
            </a:r>
            <a:endParaRPr lang="en-US" altLang="zh-CN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77670" y="4814570"/>
            <a:ext cx="11671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数据量瓶颈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25340" y="4814570"/>
            <a:ext cx="2545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维度固定，无法自定义分析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53325" y="3644900"/>
            <a:ext cx="31997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Metrage + OLAPServer</a:t>
            </a:r>
            <a:endParaRPr lang="en-US" altLang="zh-CN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77670" y="4257040"/>
            <a:ext cx="243522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5800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亿行，</a:t>
            </a:r>
            <a:r>
              <a:rPr lang="en-US" altLang="zh-CN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90%&lt;=26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秒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25340" y="4257040"/>
            <a:ext cx="213931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亿行，</a:t>
            </a:r>
            <a:r>
              <a:rPr lang="en-US" altLang="zh-CN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90%&lt;=1</a:t>
            </a: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秒</a:t>
            </a:r>
            <a:endParaRPr lang="zh-CN" altLang="en-US" sz="1400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1515" y="3644900"/>
            <a:ext cx="678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spc="15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</a:t>
            </a:r>
            <a:endParaRPr lang="zh-CN" altLang="en-US" b="1" spc="15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1515" y="4225925"/>
            <a:ext cx="678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spc="15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性能</a:t>
            </a:r>
            <a:endParaRPr lang="zh-CN" altLang="en-US" b="1" spc="15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1515" y="4783455"/>
            <a:ext cx="678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spc="15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</a:t>
            </a:r>
            <a:endParaRPr lang="zh-CN" altLang="en-US" b="1" spc="15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91515" y="5133340"/>
            <a:ext cx="8775065" cy="1358265"/>
            <a:chOff x="1089" y="8084"/>
            <a:chExt cx="13819" cy="2139"/>
          </a:xfrm>
        </p:grpSpPr>
        <p:grpSp>
          <p:nvGrpSpPr>
            <p:cNvPr id="23" name="组合 22"/>
            <p:cNvGrpSpPr/>
            <p:nvPr/>
          </p:nvGrpSpPr>
          <p:grpSpPr>
            <a:xfrm>
              <a:off x="2642" y="8084"/>
              <a:ext cx="12267" cy="1366"/>
              <a:chOff x="2642" y="8345"/>
              <a:chExt cx="12267" cy="1366"/>
            </a:xfrm>
          </p:grpSpPr>
          <p:sp>
            <p:nvSpPr>
              <p:cNvPr id="15" name="圆角右箭头 14"/>
              <p:cNvSpPr/>
              <p:nvPr/>
            </p:nvSpPr>
            <p:spPr>
              <a:xfrm rot="10800000">
                <a:off x="6231" y="8345"/>
                <a:ext cx="8679" cy="1366"/>
              </a:xfrm>
              <a:prstGeom prst="bentArrow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642" y="9041"/>
                <a:ext cx="3107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spc="15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Clickhouse</a:t>
                </a:r>
                <a:endParaRPr lang="en-US" altLang="zh-CN" spc="15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2642" y="9692"/>
              <a:ext cx="7827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1400" spc="150"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每天</a:t>
              </a:r>
              <a:r>
                <a:rPr lang="en-US" altLang="zh-CN" sz="1400" spc="150"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200</a:t>
              </a:r>
              <a:r>
                <a:rPr lang="zh-CN" altLang="en-US" sz="1400" spc="150"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亿，总计</a:t>
              </a:r>
              <a:r>
                <a:rPr lang="en-US" altLang="zh-CN" sz="1400" spc="150"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20</a:t>
              </a:r>
              <a:r>
                <a:rPr lang="zh-CN" altLang="en-US" sz="1400" spc="150"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万亿行，集群</a:t>
              </a:r>
              <a:r>
                <a:rPr lang="en-US" altLang="zh-CN" sz="1400" spc="150"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400</a:t>
              </a:r>
              <a:r>
                <a:rPr lang="zh-CN" altLang="en-US" sz="1400" spc="150"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台，</a:t>
              </a:r>
              <a:r>
                <a:rPr lang="en-US" altLang="zh-CN" sz="1400" spc="150"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90%&lt;=1</a:t>
              </a:r>
              <a:r>
                <a:rPr lang="zh-CN" altLang="en-US" sz="1400" spc="150"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秒</a:t>
              </a:r>
              <a:endPara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89" y="8780"/>
              <a:ext cx="10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 spc="150">
                  <a:solidFill>
                    <a:schemeClr val="accent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阶段</a:t>
              </a:r>
              <a:endParaRPr lang="zh-CN" altLang="en-US" b="1" spc="15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89" y="9643"/>
              <a:ext cx="10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 spc="150">
                  <a:solidFill>
                    <a:schemeClr val="accent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性能</a:t>
              </a:r>
              <a:endParaRPr lang="zh-CN" altLang="en-US" b="1" spc="15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758190" y="4116705"/>
            <a:ext cx="9865995" cy="57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91515" y="4686300"/>
            <a:ext cx="9865995" cy="57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91515" y="5345430"/>
            <a:ext cx="9865995" cy="57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1640" y="94615"/>
            <a:ext cx="7586345" cy="55118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1917" tIns="60958" rIns="121917" bIns="60958">
            <a:spAutoFit/>
          </a:bodyPr>
          <a:lstStyle>
            <a:defPPr>
              <a:defRPr lang="zh-CN"/>
            </a:defPPr>
            <a:lvl1pPr>
              <a:defRPr sz="2700" b="1">
                <a:ln w="6350">
                  <a:noFill/>
                </a:ln>
                <a:solidFill>
                  <a:srgbClr val="0089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0070C0"/>
                </a:solidFill>
                <a:sym typeface="+mn-ea"/>
              </a:rPr>
              <a:t>目录</a:t>
            </a:r>
            <a:endParaRPr lang="zh-CN" altLang="en-US" sz="2800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2567235" y="3241817"/>
            <a:ext cx="1460772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2567235" y="3945134"/>
            <a:ext cx="1460772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4408170" y="3241817"/>
            <a:ext cx="4296410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4408400" y="3945134"/>
            <a:ext cx="3600000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应用场景介绍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TextBox 7"/>
          <p:cNvSpPr txBox="1"/>
          <p:nvPr/>
        </p:nvSpPr>
        <p:spPr>
          <a:xfrm>
            <a:off x="2567305" y="2525395"/>
            <a:ext cx="1460500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4408170" y="2525395"/>
            <a:ext cx="3599815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Clickhouse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的诞生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179570" y="2620645"/>
            <a:ext cx="0" cy="2698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179610" y="3337004"/>
            <a:ext cx="0" cy="27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179610" y="4040322"/>
            <a:ext cx="0" cy="27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781550" y="4535805"/>
            <a:ext cx="18402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即席查询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用户留存分析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用户画像分析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地理索引应用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50" dirty="0">
                <a:solidFill>
                  <a:srgbClr val="0089F0"/>
                </a:solidFill>
                <a:uFillTx/>
              </a:rPr>
              <a:t>Clickhouse</a:t>
            </a:r>
            <a:r>
              <a:rPr lang="zh-CN" altLang="en-US" spc="150" dirty="0">
                <a:solidFill>
                  <a:srgbClr val="0089F0"/>
                </a:solidFill>
                <a:uFillTx/>
              </a:rPr>
              <a:t>的特点</a:t>
            </a:r>
            <a:endParaRPr lang="zh-CN" altLang="en-US" spc="150" dirty="0">
              <a:solidFill>
                <a:srgbClr val="0089F0"/>
              </a:solidFill>
              <a:uFillTx/>
            </a:endParaRPr>
          </a:p>
        </p:txBody>
      </p:sp>
      <p:sp>
        <p:nvSpPr>
          <p:cNvPr id="13" name="Freeform 18"/>
          <p:cNvSpPr/>
          <p:nvPr>
            <p:custDataLst>
              <p:tags r:id="rId1"/>
            </p:custDataLst>
          </p:nvPr>
        </p:nvSpPr>
        <p:spPr bwMode="auto">
          <a:xfrm rot="1800000">
            <a:off x="6195952" y="3807638"/>
            <a:ext cx="879475" cy="1209675"/>
          </a:xfrm>
          <a:custGeom>
            <a:avLst/>
            <a:gdLst>
              <a:gd name="T0" fmla="*/ 322 w 554"/>
              <a:gd name="T1" fmla="*/ 22 h 762"/>
              <a:gd name="T2" fmla="*/ 320 w 554"/>
              <a:gd name="T3" fmla="*/ 50 h 762"/>
              <a:gd name="T4" fmla="*/ 316 w 554"/>
              <a:gd name="T5" fmla="*/ 82 h 762"/>
              <a:gd name="T6" fmla="*/ 314 w 554"/>
              <a:gd name="T7" fmla="*/ 90 h 762"/>
              <a:gd name="T8" fmla="*/ 308 w 554"/>
              <a:gd name="T9" fmla="*/ 124 h 762"/>
              <a:gd name="T10" fmla="*/ 304 w 554"/>
              <a:gd name="T11" fmla="*/ 144 h 762"/>
              <a:gd name="T12" fmla="*/ 296 w 554"/>
              <a:gd name="T13" fmla="*/ 174 h 762"/>
              <a:gd name="T14" fmla="*/ 290 w 554"/>
              <a:gd name="T15" fmla="*/ 192 h 762"/>
              <a:gd name="T16" fmla="*/ 278 w 554"/>
              <a:gd name="T17" fmla="*/ 224 h 762"/>
              <a:gd name="T18" fmla="*/ 274 w 554"/>
              <a:gd name="T19" fmla="*/ 234 h 762"/>
              <a:gd name="T20" fmla="*/ 262 w 554"/>
              <a:gd name="T21" fmla="*/ 264 h 762"/>
              <a:gd name="T22" fmla="*/ 250 w 554"/>
              <a:gd name="T23" fmla="*/ 288 h 762"/>
              <a:gd name="T24" fmla="*/ 240 w 554"/>
              <a:gd name="T25" fmla="*/ 308 h 762"/>
              <a:gd name="T26" fmla="*/ 234 w 554"/>
              <a:gd name="T27" fmla="*/ 318 h 762"/>
              <a:gd name="T28" fmla="*/ 230 w 554"/>
              <a:gd name="T29" fmla="*/ 324 h 762"/>
              <a:gd name="T30" fmla="*/ 224 w 554"/>
              <a:gd name="T31" fmla="*/ 336 h 762"/>
              <a:gd name="T32" fmla="*/ 212 w 554"/>
              <a:gd name="T33" fmla="*/ 354 h 762"/>
              <a:gd name="T34" fmla="*/ 196 w 554"/>
              <a:gd name="T35" fmla="*/ 376 h 762"/>
              <a:gd name="T36" fmla="*/ 176 w 554"/>
              <a:gd name="T37" fmla="*/ 402 h 762"/>
              <a:gd name="T38" fmla="*/ 172 w 554"/>
              <a:gd name="T39" fmla="*/ 410 h 762"/>
              <a:gd name="T40" fmla="*/ 148 w 554"/>
              <a:gd name="T41" fmla="*/ 436 h 762"/>
              <a:gd name="T42" fmla="*/ 136 w 554"/>
              <a:gd name="T43" fmla="*/ 450 h 762"/>
              <a:gd name="T44" fmla="*/ 114 w 554"/>
              <a:gd name="T45" fmla="*/ 472 h 762"/>
              <a:gd name="T46" fmla="*/ 100 w 554"/>
              <a:gd name="T47" fmla="*/ 486 h 762"/>
              <a:gd name="T48" fmla="*/ 72 w 554"/>
              <a:gd name="T49" fmla="*/ 508 h 762"/>
              <a:gd name="T50" fmla="*/ 66 w 554"/>
              <a:gd name="T51" fmla="*/ 514 h 762"/>
              <a:gd name="T52" fmla="*/ 40 w 554"/>
              <a:gd name="T53" fmla="*/ 534 h 762"/>
              <a:gd name="T54" fmla="*/ 16 w 554"/>
              <a:gd name="T55" fmla="*/ 550 h 762"/>
              <a:gd name="T56" fmla="*/ 0 w 554"/>
              <a:gd name="T57" fmla="*/ 560 h 762"/>
              <a:gd name="T58" fmla="*/ 160 w 554"/>
              <a:gd name="T59" fmla="*/ 734 h 762"/>
              <a:gd name="T60" fmla="*/ 162 w 554"/>
              <a:gd name="T61" fmla="*/ 732 h 762"/>
              <a:gd name="T62" fmla="*/ 186 w 554"/>
              <a:gd name="T63" fmla="*/ 714 h 762"/>
              <a:gd name="T64" fmla="*/ 192 w 554"/>
              <a:gd name="T65" fmla="*/ 710 h 762"/>
              <a:gd name="T66" fmla="*/ 332 w 554"/>
              <a:gd name="T67" fmla="*/ 578 h 762"/>
              <a:gd name="T68" fmla="*/ 376 w 554"/>
              <a:gd name="T69" fmla="*/ 522 h 762"/>
              <a:gd name="T70" fmla="*/ 384 w 554"/>
              <a:gd name="T71" fmla="*/ 512 h 762"/>
              <a:gd name="T72" fmla="*/ 396 w 554"/>
              <a:gd name="T73" fmla="*/ 496 h 762"/>
              <a:gd name="T74" fmla="*/ 432 w 554"/>
              <a:gd name="T75" fmla="*/ 438 h 762"/>
              <a:gd name="T76" fmla="*/ 466 w 554"/>
              <a:gd name="T77" fmla="*/ 376 h 762"/>
              <a:gd name="T78" fmla="*/ 466 w 554"/>
              <a:gd name="T79" fmla="*/ 374 h 762"/>
              <a:gd name="T80" fmla="*/ 478 w 554"/>
              <a:gd name="T81" fmla="*/ 346 h 762"/>
              <a:gd name="T82" fmla="*/ 482 w 554"/>
              <a:gd name="T83" fmla="*/ 340 h 762"/>
              <a:gd name="T84" fmla="*/ 538 w 554"/>
              <a:gd name="T85" fmla="*/ 156 h 762"/>
              <a:gd name="T86" fmla="*/ 548 w 554"/>
              <a:gd name="T87" fmla="*/ 86 h 762"/>
              <a:gd name="T88" fmla="*/ 550 w 554"/>
              <a:gd name="T89" fmla="*/ 72 h 762"/>
              <a:gd name="T90" fmla="*/ 552 w 554"/>
              <a:gd name="T91" fmla="*/ 52 h 762"/>
              <a:gd name="T92" fmla="*/ 322 w 554"/>
              <a:gd name="T93" fmla="*/ 0 h 762"/>
              <a:gd name="T94" fmla="*/ 322 w 554"/>
              <a:gd name="T95" fmla="*/ 1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54" h="762">
                <a:moveTo>
                  <a:pt x="322" y="16"/>
                </a:moveTo>
                <a:lnTo>
                  <a:pt x="322" y="16"/>
                </a:lnTo>
                <a:lnTo>
                  <a:pt x="322" y="22"/>
                </a:lnTo>
                <a:lnTo>
                  <a:pt x="322" y="22"/>
                </a:lnTo>
                <a:lnTo>
                  <a:pt x="320" y="50"/>
                </a:lnTo>
                <a:lnTo>
                  <a:pt x="320" y="50"/>
                </a:lnTo>
                <a:lnTo>
                  <a:pt x="318" y="56"/>
                </a:lnTo>
                <a:lnTo>
                  <a:pt x="318" y="56"/>
                </a:lnTo>
                <a:lnTo>
                  <a:pt x="316" y="82"/>
                </a:lnTo>
                <a:lnTo>
                  <a:pt x="316" y="82"/>
                </a:lnTo>
                <a:lnTo>
                  <a:pt x="314" y="90"/>
                </a:lnTo>
                <a:lnTo>
                  <a:pt x="314" y="90"/>
                </a:lnTo>
                <a:lnTo>
                  <a:pt x="310" y="112"/>
                </a:lnTo>
                <a:lnTo>
                  <a:pt x="310" y="112"/>
                </a:lnTo>
                <a:lnTo>
                  <a:pt x="308" y="124"/>
                </a:lnTo>
                <a:lnTo>
                  <a:pt x="308" y="124"/>
                </a:lnTo>
                <a:lnTo>
                  <a:pt x="304" y="144"/>
                </a:lnTo>
                <a:lnTo>
                  <a:pt x="304" y="144"/>
                </a:lnTo>
                <a:lnTo>
                  <a:pt x="300" y="158"/>
                </a:lnTo>
                <a:lnTo>
                  <a:pt x="300" y="158"/>
                </a:lnTo>
                <a:lnTo>
                  <a:pt x="296" y="174"/>
                </a:lnTo>
                <a:lnTo>
                  <a:pt x="296" y="174"/>
                </a:lnTo>
                <a:lnTo>
                  <a:pt x="290" y="192"/>
                </a:lnTo>
                <a:lnTo>
                  <a:pt x="290" y="192"/>
                </a:lnTo>
                <a:lnTo>
                  <a:pt x="286" y="204"/>
                </a:lnTo>
                <a:lnTo>
                  <a:pt x="286" y="204"/>
                </a:lnTo>
                <a:lnTo>
                  <a:pt x="278" y="224"/>
                </a:lnTo>
                <a:lnTo>
                  <a:pt x="278" y="224"/>
                </a:lnTo>
                <a:lnTo>
                  <a:pt x="274" y="234"/>
                </a:lnTo>
                <a:lnTo>
                  <a:pt x="274" y="234"/>
                </a:lnTo>
                <a:lnTo>
                  <a:pt x="264" y="258"/>
                </a:lnTo>
                <a:lnTo>
                  <a:pt x="264" y="258"/>
                </a:lnTo>
                <a:lnTo>
                  <a:pt x="262" y="264"/>
                </a:lnTo>
                <a:lnTo>
                  <a:pt x="262" y="264"/>
                </a:lnTo>
                <a:lnTo>
                  <a:pt x="250" y="288"/>
                </a:lnTo>
                <a:lnTo>
                  <a:pt x="250" y="288"/>
                </a:lnTo>
                <a:lnTo>
                  <a:pt x="248" y="294"/>
                </a:lnTo>
                <a:lnTo>
                  <a:pt x="248" y="294"/>
                </a:lnTo>
                <a:lnTo>
                  <a:pt x="240" y="308"/>
                </a:lnTo>
                <a:lnTo>
                  <a:pt x="240" y="308"/>
                </a:lnTo>
                <a:lnTo>
                  <a:pt x="234" y="318"/>
                </a:lnTo>
                <a:lnTo>
                  <a:pt x="234" y="318"/>
                </a:lnTo>
                <a:lnTo>
                  <a:pt x="232" y="322"/>
                </a:lnTo>
                <a:lnTo>
                  <a:pt x="232" y="322"/>
                </a:lnTo>
                <a:lnTo>
                  <a:pt x="230" y="324"/>
                </a:lnTo>
                <a:lnTo>
                  <a:pt x="230" y="324"/>
                </a:lnTo>
                <a:lnTo>
                  <a:pt x="224" y="336"/>
                </a:lnTo>
                <a:lnTo>
                  <a:pt x="224" y="336"/>
                </a:lnTo>
                <a:lnTo>
                  <a:pt x="216" y="348"/>
                </a:lnTo>
                <a:lnTo>
                  <a:pt x="216" y="348"/>
                </a:lnTo>
                <a:lnTo>
                  <a:pt x="212" y="354"/>
                </a:lnTo>
                <a:lnTo>
                  <a:pt x="212" y="354"/>
                </a:lnTo>
                <a:lnTo>
                  <a:pt x="196" y="376"/>
                </a:lnTo>
                <a:lnTo>
                  <a:pt x="196" y="376"/>
                </a:lnTo>
                <a:lnTo>
                  <a:pt x="192" y="382"/>
                </a:lnTo>
                <a:lnTo>
                  <a:pt x="192" y="382"/>
                </a:lnTo>
                <a:lnTo>
                  <a:pt x="176" y="402"/>
                </a:lnTo>
                <a:lnTo>
                  <a:pt x="176" y="402"/>
                </a:lnTo>
                <a:lnTo>
                  <a:pt x="172" y="410"/>
                </a:lnTo>
                <a:lnTo>
                  <a:pt x="172" y="410"/>
                </a:lnTo>
                <a:lnTo>
                  <a:pt x="156" y="428"/>
                </a:lnTo>
                <a:lnTo>
                  <a:pt x="156" y="428"/>
                </a:lnTo>
                <a:lnTo>
                  <a:pt x="148" y="436"/>
                </a:lnTo>
                <a:lnTo>
                  <a:pt x="148" y="436"/>
                </a:lnTo>
                <a:lnTo>
                  <a:pt x="136" y="450"/>
                </a:lnTo>
                <a:lnTo>
                  <a:pt x="136" y="450"/>
                </a:lnTo>
                <a:lnTo>
                  <a:pt x="124" y="462"/>
                </a:lnTo>
                <a:lnTo>
                  <a:pt x="124" y="462"/>
                </a:lnTo>
                <a:lnTo>
                  <a:pt x="114" y="472"/>
                </a:lnTo>
                <a:lnTo>
                  <a:pt x="114" y="472"/>
                </a:lnTo>
                <a:lnTo>
                  <a:pt x="100" y="486"/>
                </a:lnTo>
                <a:lnTo>
                  <a:pt x="100" y="486"/>
                </a:lnTo>
                <a:lnTo>
                  <a:pt x="90" y="494"/>
                </a:lnTo>
                <a:lnTo>
                  <a:pt x="90" y="494"/>
                </a:lnTo>
                <a:lnTo>
                  <a:pt x="72" y="508"/>
                </a:lnTo>
                <a:lnTo>
                  <a:pt x="72" y="508"/>
                </a:lnTo>
                <a:lnTo>
                  <a:pt x="66" y="514"/>
                </a:lnTo>
                <a:lnTo>
                  <a:pt x="66" y="514"/>
                </a:lnTo>
                <a:lnTo>
                  <a:pt x="44" y="530"/>
                </a:lnTo>
                <a:lnTo>
                  <a:pt x="44" y="530"/>
                </a:lnTo>
                <a:lnTo>
                  <a:pt x="40" y="534"/>
                </a:lnTo>
                <a:lnTo>
                  <a:pt x="40" y="534"/>
                </a:lnTo>
                <a:lnTo>
                  <a:pt x="16" y="550"/>
                </a:lnTo>
                <a:lnTo>
                  <a:pt x="16" y="550"/>
                </a:lnTo>
                <a:lnTo>
                  <a:pt x="12" y="552"/>
                </a:lnTo>
                <a:lnTo>
                  <a:pt x="12" y="552"/>
                </a:lnTo>
                <a:lnTo>
                  <a:pt x="0" y="560"/>
                </a:lnTo>
                <a:lnTo>
                  <a:pt x="116" y="762"/>
                </a:lnTo>
                <a:lnTo>
                  <a:pt x="116" y="762"/>
                </a:lnTo>
                <a:lnTo>
                  <a:pt x="160" y="734"/>
                </a:lnTo>
                <a:lnTo>
                  <a:pt x="160" y="734"/>
                </a:lnTo>
                <a:lnTo>
                  <a:pt x="162" y="732"/>
                </a:lnTo>
                <a:lnTo>
                  <a:pt x="162" y="732"/>
                </a:lnTo>
                <a:lnTo>
                  <a:pt x="176" y="722"/>
                </a:lnTo>
                <a:lnTo>
                  <a:pt x="176" y="722"/>
                </a:lnTo>
                <a:lnTo>
                  <a:pt x="186" y="714"/>
                </a:lnTo>
                <a:lnTo>
                  <a:pt x="186" y="714"/>
                </a:lnTo>
                <a:lnTo>
                  <a:pt x="192" y="710"/>
                </a:lnTo>
                <a:lnTo>
                  <a:pt x="192" y="710"/>
                </a:lnTo>
                <a:lnTo>
                  <a:pt x="242" y="670"/>
                </a:lnTo>
                <a:lnTo>
                  <a:pt x="288" y="626"/>
                </a:lnTo>
                <a:lnTo>
                  <a:pt x="332" y="578"/>
                </a:lnTo>
                <a:lnTo>
                  <a:pt x="372" y="528"/>
                </a:lnTo>
                <a:lnTo>
                  <a:pt x="372" y="528"/>
                </a:lnTo>
                <a:lnTo>
                  <a:pt x="376" y="522"/>
                </a:lnTo>
                <a:lnTo>
                  <a:pt x="376" y="522"/>
                </a:lnTo>
                <a:lnTo>
                  <a:pt x="384" y="512"/>
                </a:lnTo>
                <a:lnTo>
                  <a:pt x="384" y="512"/>
                </a:lnTo>
                <a:lnTo>
                  <a:pt x="394" y="498"/>
                </a:lnTo>
                <a:lnTo>
                  <a:pt x="394" y="498"/>
                </a:lnTo>
                <a:lnTo>
                  <a:pt x="396" y="496"/>
                </a:lnTo>
                <a:lnTo>
                  <a:pt x="396" y="496"/>
                </a:lnTo>
                <a:lnTo>
                  <a:pt x="414" y="468"/>
                </a:lnTo>
                <a:lnTo>
                  <a:pt x="432" y="438"/>
                </a:lnTo>
                <a:lnTo>
                  <a:pt x="432" y="438"/>
                </a:lnTo>
                <a:lnTo>
                  <a:pt x="450" y="408"/>
                </a:lnTo>
                <a:lnTo>
                  <a:pt x="466" y="376"/>
                </a:lnTo>
                <a:lnTo>
                  <a:pt x="466" y="376"/>
                </a:lnTo>
                <a:lnTo>
                  <a:pt x="466" y="374"/>
                </a:lnTo>
                <a:lnTo>
                  <a:pt x="466" y="374"/>
                </a:lnTo>
                <a:lnTo>
                  <a:pt x="474" y="358"/>
                </a:lnTo>
                <a:lnTo>
                  <a:pt x="474" y="358"/>
                </a:lnTo>
                <a:lnTo>
                  <a:pt x="478" y="346"/>
                </a:lnTo>
                <a:lnTo>
                  <a:pt x="478" y="346"/>
                </a:lnTo>
                <a:lnTo>
                  <a:pt x="482" y="340"/>
                </a:lnTo>
                <a:lnTo>
                  <a:pt x="482" y="340"/>
                </a:lnTo>
                <a:lnTo>
                  <a:pt x="504" y="280"/>
                </a:lnTo>
                <a:lnTo>
                  <a:pt x="524" y="218"/>
                </a:lnTo>
                <a:lnTo>
                  <a:pt x="538" y="156"/>
                </a:lnTo>
                <a:lnTo>
                  <a:pt x="548" y="92"/>
                </a:lnTo>
                <a:lnTo>
                  <a:pt x="548" y="92"/>
                </a:lnTo>
                <a:lnTo>
                  <a:pt x="548" y="86"/>
                </a:lnTo>
                <a:lnTo>
                  <a:pt x="548" y="86"/>
                </a:lnTo>
                <a:lnTo>
                  <a:pt x="550" y="72"/>
                </a:lnTo>
                <a:lnTo>
                  <a:pt x="550" y="72"/>
                </a:lnTo>
                <a:lnTo>
                  <a:pt x="552" y="56"/>
                </a:lnTo>
                <a:lnTo>
                  <a:pt x="552" y="56"/>
                </a:lnTo>
                <a:lnTo>
                  <a:pt x="552" y="52"/>
                </a:lnTo>
                <a:lnTo>
                  <a:pt x="552" y="52"/>
                </a:lnTo>
                <a:lnTo>
                  <a:pt x="554" y="0"/>
                </a:lnTo>
                <a:lnTo>
                  <a:pt x="322" y="0"/>
                </a:lnTo>
                <a:lnTo>
                  <a:pt x="322" y="0"/>
                </a:lnTo>
                <a:lnTo>
                  <a:pt x="322" y="16"/>
                </a:lnTo>
                <a:lnTo>
                  <a:pt x="322" y="16"/>
                </a:lnTo>
                <a:close/>
              </a:path>
            </a:pathLst>
          </a:custGeom>
          <a:solidFill>
            <a:srgbClr val="79B6D3"/>
          </a:solidFill>
          <a:ln w="3175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19"/>
          <p:cNvSpPr/>
          <p:nvPr>
            <p:custDataLst>
              <p:tags r:id="rId2"/>
            </p:custDataLst>
          </p:nvPr>
        </p:nvSpPr>
        <p:spPr bwMode="auto">
          <a:xfrm rot="1800000">
            <a:off x="4791656" y="4149861"/>
            <a:ext cx="1393825" cy="498475"/>
          </a:xfrm>
          <a:custGeom>
            <a:avLst/>
            <a:gdLst>
              <a:gd name="T0" fmla="*/ 744 w 878"/>
              <a:gd name="T1" fmla="*/ 8 h 314"/>
              <a:gd name="T2" fmla="*/ 718 w 878"/>
              <a:gd name="T3" fmla="*/ 20 h 314"/>
              <a:gd name="T4" fmla="*/ 688 w 878"/>
              <a:gd name="T5" fmla="*/ 34 h 314"/>
              <a:gd name="T6" fmla="*/ 680 w 878"/>
              <a:gd name="T7" fmla="*/ 36 h 314"/>
              <a:gd name="T8" fmla="*/ 646 w 878"/>
              <a:gd name="T9" fmla="*/ 48 h 314"/>
              <a:gd name="T10" fmla="*/ 628 w 878"/>
              <a:gd name="T11" fmla="*/ 54 h 314"/>
              <a:gd name="T12" fmla="*/ 598 w 878"/>
              <a:gd name="T13" fmla="*/ 62 h 314"/>
              <a:gd name="T14" fmla="*/ 580 w 878"/>
              <a:gd name="T15" fmla="*/ 66 h 314"/>
              <a:gd name="T16" fmla="*/ 546 w 878"/>
              <a:gd name="T17" fmla="*/ 74 h 314"/>
              <a:gd name="T18" fmla="*/ 536 w 878"/>
              <a:gd name="T19" fmla="*/ 74 h 314"/>
              <a:gd name="T20" fmla="*/ 504 w 878"/>
              <a:gd name="T21" fmla="*/ 78 h 314"/>
              <a:gd name="T22" fmla="*/ 476 w 878"/>
              <a:gd name="T23" fmla="*/ 80 h 314"/>
              <a:gd name="T24" fmla="*/ 454 w 878"/>
              <a:gd name="T25" fmla="*/ 82 h 314"/>
              <a:gd name="T26" fmla="*/ 442 w 878"/>
              <a:gd name="T27" fmla="*/ 82 h 314"/>
              <a:gd name="T28" fmla="*/ 436 w 878"/>
              <a:gd name="T29" fmla="*/ 82 h 314"/>
              <a:gd name="T30" fmla="*/ 422 w 878"/>
              <a:gd name="T31" fmla="*/ 82 h 314"/>
              <a:gd name="T32" fmla="*/ 400 w 878"/>
              <a:gd name="T33" fmla="*/ 80 h 314"/>
              <a:gd name="T34" fmla="*/ 372 w 878"/>
              <a:gd name="T35" fmla="*/ 78 h 314"/>
              <a:gd name="T36" fmla="*/ 340 w 878"/>
              <a:gd name="T37" fmla="*/ 74 h 314"/>
              <a:gd name="T38" fmla="*/ 332 w 878"/>
              <a:gd name="T39" fmla="*/ 74 h 314"/>
              <a:gd name="T40" fmla="*/ 298 w 878"/>
              <a:gd name="T41" fmla="*/ 66 h 314"/>
              <a:gd name="T42" fmla="*/ 278 w 878"/>
              <a:gd name="T43" fmla="*/ 62 h 314"/>
              <a:gd name="T44" fmla="*/ 248 w 878"/>
              <a:gd name="T45" fmla="*/ 54 h 314"/>
              <a:gd name="T46" fmla="*/ 230 w 878"/>
              <a:gd name="T47" fmla="*/ 48 h 314"/>
              <a:gd name="T48" fmla="*/ 198 w 878"/>
              <a:gd name="T49" fmla="*/ 36 h 314"/>
              <a:gd name="T50" fmla="*/ 188 w 878"/>
              <a:gd name="T51" fmla="*/ 34 h 314"/>
              <a:gd name="T52" fmla="*/ 158 w 878"/>
              <a:gd name="T53" fmla="*/ 20 h 314"/>
              <a:gd name="T54" fmla="*/ 134 w 878"/>
              <a:gd name="T55" fmla="*/ 8 h 314"/>
              <a:gd name="T56" fmla="*/ 116 w 878"/>
              <a:gd name="T57" fmla="*/ 0 h 314"/>
              <a:gd name="T58" fmla="*/ 46 w 878"/>
              <a:gd name="T59" fmla="*/ 224 h 314"/>
              <a:gd name="T60" fmla="*/ 48 w 878"/>
              <a:gd name="T61" fmla="*/ 226 h 314"/>
              <a:gd name="T62" fmla="*/ 76 w 878"/>
              <a:gd name="T63" fmla="*/ 238 h 314"/>
              <a:gd name="T64" fmla="*/ 82 w 878"/>
              <a:gd name="T65" fmla="*/ 240 h 314"/>
              <a:gd name="T66" fmla="*/ 266 w 878"/>
              <a:gd name="T67" fmla="*/ 296 h 314"/>
              <a:gd name="T68" fmla="*/ 336 w 878"/>
              <a:gd name="T69" fmla="*/ 308 h 314"/>
              <a:gd name="T70" fmla="*/ 350 w 878"/>
              <a:gd name="T71" fmla="*/ 310 h 314"/>
              <a:gd name="T72" fmla="*/ 370 w 878"/>
              <a:gd name="T73" fmla="*/ 310 h 314"/>
              <a:gd name="T74" fmla="*/ 438 w 878"/>
              <a:gd name="T75" fmla="*/ 314 h 314"/>
              <a:gd name="T76" fmla="*/ 508 w 878"/>
              <a:gd name="T77" fmla="*/ 310 h 314"/>
              <a:gd name="T78" fmla="*/ 510 w 878"/>
              <a:gd name="T79" fmla="*/ 310 h 314"/>
              <a:gd name="T80" fmla="*/ 540 w 878"/>
              <a:gd name="T81" fmla="*/ 308 h 314"/>
              <a:gd name="T82" fmla="*/ 548 w 878"/>
              <a:gd name="T83" fmla="*/ 306 h 314"/>
              <a:gd name="T84" fmla="*/ 734 w 878"/>
              <a:gd name="T85" fmla="*/ 264 h 314"/>
              <a:gd name="T86" fmla="*/ 802 w 878"/>
              <a:gd name="T87" fmla="*/ 238 h 314"/>
              <a:gd name="T88" fmla="*/ 812 w 878"/>
              <a:gd name="T89" fmla="*/ 232 h 314"/>
              <a:gd name="T90" fmla="*/ 832 w 878"/>
              <a:gd name="T91" fmla="*/ 224 h 314"/>
              <a:gd name="T92" fmla="*/ 762 w 878"/>
              <a:gd name="T93" fmla="*/ 0 h 314"/>
              <a:gd name="T94" fmla="*/ 748 w 878"/>
              <a:gd name="T95" fmla="*/ 6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78" h="314">
                <a:moveTo>
                  <a:pt x="748" y="6"/>
                </a:moveTo>
                <a:lnTo>
                  <a:pt x="748" y="6"/>
                </a:lnTo>
                <a:lnTo>
                  <a:pt x="744" y="8"/>
                </a:lnTo>
                <a:lnTo>
                  <a:pt x="744" y="8"/>
                </a:lnTo>
                <a:lnTo>
                  <a:pt x="718" y="20"/>
                </a:lnTo>
                <a:lnTo>
                  <a:pt x="718" y="20"/>
                </a:lnTo>
                <a:lnTo>
                  <a:pt x="712" y="24"/>
                </a:lnTo>
                <a:lnTo>
                  <a:pt x="712" y="24"/>
                </a:lnTo>
                <a:lnTo>
                  <a:pt x="688" y="34"/>
                </a:lnTo>
                <a:lnTo>
                  <a:pt x="688" y="34"/>
                </a:lnTo>
                <a:lnTo>
                  <a:pt x="680" y="36"/>
                </a:lnTo>
                <a:lnTo>
                  <a:pt x="680" y="36"/>
                </a:lnTo>
                <a:lnTo>
                  <a:pt x="658" y="44"/>
                </a:lnTo>
                <a:lnTo>
                  <a:pt x="658" y="44"/>
                </a:lnTo>
                <a:lnTo>
                  <a:pt x="646" y="48"/>
                </a:lnTo>
                <a:lnTo>
                  <a:pt x="646" y="48"/>
                </a:lnTo>
                <a:lnTo>
                  <a:pt x="628" y="54"/>
                </a:lnTo>
                <a:lnTo>
                  <a:pt x="628" y="54"/>
                </a:lnTo>
                <a:lnTo>
                  <a:pt x="614" y="58"/>
                </a:lnTo>
                <a:lnTo>
                  <a:pt x="614" y="58"/>
                </a:lnTo>
                <a:lnTo>
                  <a:pt x="598" y="62"/>
                </a:lnTo>
                <a:lnTo>
                  <a:pt x="598" y="62"/>
                </a:lnTo>
                <a:lnTo>
                  <a:pt x="580" y="66"/>
                </a:lnTo>
                <a:lnTo>
                  <a:pt x="580" y="66"/>
                </a:lnTo>
                <a:lnTo>
                  <a:pt x="568" y="68"/>
                </a:lnTo>
                <a:lnTo>
                  <a:pt x="568" y="68"/>
                </a:lnTo>
                <a:lnTo>
                  <a:pt x="546" y="74"/>
                </a:lnTo>
                <a:lnTo>
                  <a:pt x="546" y="74"/>
                </a:lnTo>
                <a:lnTo>
                  <a:pt x="536" y="74"/>
                </a:lnTo>
                <a:lnTo>
                  <a:pt x="536" y="74"/>
                </a:lnTo>
                <a:lnTo>
                  <a:pt x="510" y="78"/>
                </a:lnTo>
                <a:lnTo>
                  <a:pt x="510" y="78"/>
                </a:lnTo>
                <a:lnTo>
                  <a:pt x="504" y="78"/>
                </a:lnTo>
                <a:lnTo>
                  <a:pt x="504" y="78"/>
                </a:lnTo>
                <a:lnTo>
                  <a:pt x="476" y="80"/>
                </a:lnTo>
                <a:lnTo>
                  <a:pt x="476" y="80"/>
                </a:lnTo>
                <a:lnTo>
                  <a:pt x="470" y="80"/>
                </a:lnTo>
                <a:lnTo>
                  <a:pt x="470" y="80"/>
                </a:lnTo>
                <a:lnTo>
                  <a:pt x="454" y="82"/>
                </a:lnTo>
                <a:lnTo>
                  <a:pt x="454" y="82"/>
                </a:lnTo>
                <a:lnTo>
                  <a:pt x="442" y="82"/>
                </a:lnTo>
                <a:lnTo>
                  <a:pt x="442" y="82"/>
                </a:lnTo>
                <a:lnTo>
                  <a:pt x="438" y="82"/>
                </a:lnTo>
                <a:lnTo>
                  <a:pt x="438" y="82"/>
                </a:lnTo>
                <a:lnTo>
                  <a:pt x="436" y="82"/>
                </a:lnTo>
                <a:lnTo>
                  <a:pt x="436" y="82"/>
                </a:lnTo>
                <a:lnTo>
                  <a:pt x="422" y="82"/>
                </a:lnTo>
                <a:lnTo>
                  <a:pt x="422" y="82"/>
                </a:lnTo>
                <a:lnTo>
                  <a:pt x="406" y="80"/>
                </a:lnTo>
                <a:lnTo>
                  <a:pt x="406" y="80"/>
                </a:lnTo>
                <a:lnTo>
                  <a:pt x="400" y="80"/>
                </a:lnTo>
                <a:lnTo>
                  <a:pt x="400" y="80"/>
                </a:lnTo>
                <a:lnTo>
                  <a:pt x="372" y="78"/>
                </a:lnTo>
                <a:lnTo>
                  <a:pt x="372" y="78"/>
                </a:lnTo>
                <a:lnTo>
                  <a:pt x="366" y="78"/>
                </a:lnTo>
                <a:lnTo>
                  <a:pt x="366" y="78"/>
                </a:lnTo>
                <a:lnTo>
                  <a:pt x="340" y="74"/>
                </a:lnTo>
                <a:lnTo>
                  <a:pt x="340" y="74"/>
                </a:lnTo>
                <a:lnTo>
                  <a:pt x="332" y="74"/>
                </a:lnTo>
                <a:lnTo>
                  <a:pt x="332" y="74"/>
                </a:lnTo>
                <a:lnTo>
                  <a:pt x="310" y="68"/>
                </a:lnTo>
                <a:lnTo>
                  <a:pt x="310" y="68"/>
                </a:lnTo>
                <a:lnTo>
                  <a:pt x="298" y="66"/>
                </a:lnTo>
                <a:lnTo>
                  <a:pt x="298" y="66"/>
                </a:lnTo>
                <a:lnTo>
                  <a:pt x="278" y="62"/>
                </a:lnTo>
                <a:lnTo>
                  <a:pt x="278" y="62"/>
                </a:lnTo>
                <a:lnTo>
                  <a:pt x="264" y="58"/>
                </a:lnTo>
                <a:lnTo>
                  <a:pt x="264" y="58"/>
                </a:lnTo>
                <a:lnTo>
                  <a:pt x="248" y="54"/>
                </a:lnTo>
                <a:lnTo>
                  <a:pt x="248" y="54"/>
                </a:lnTo>
                <a:lnTo>
                  <a:pt x="230" y="48"/>
                </a:lnTo>
                <a:lnTo>
                  <a:pt x="230" y="48"/>
                </a:lnTo>
                <a:lnTo>
                  <a:pt x="218" y="44"/>
                </a:lnTo>
                <a:lnTo>
                  <a:pt x="218" y="44"/>
                </a:lnTo>
                <a:lnTo>
                  <a:pt x="198" y="36"/>
                </a:lnTo>
                <a:lnTo>
                  <a:pt x="198" y="36"/>
                </a:lnTo>
                <a:lnTo>
                  <a:pt x="188" y="34"/>
                </a:lnTo>
                <a:lnTo>
                  <a:pt x="188" y="34"/>
                </a:lnTo>
                <a:lnTo>
                  <a:pt x="164" y="24"/>
                </a:lnTo>
                <a:lnTo>
                  <a:pt x="164" y="24"/>
                </a:lnTo>
                <a:lnTo>
                  <a:pt x="158" y="20"/>
                </a:lnTo>
                <a:lnTo>
                  <a:pt x="158" y="20"/>
                </a:lnTo>
                <a:lnTo>
                  <a:pt x="134" y="8"/>
                </a:lnTo>
                <a:lnTo>
                  <a:pt x="134" y="8"/>
                </a:lnTo>
                <a:lnTo>
                  <a:pt x="128" y="6"/>
                </a:lnTo>
                <a:lnTo>
                  <a:pt x="128" y="6"/>
                </a:lnTo>
                <a:lnTo>
                  <a:pt x="116" y="0"/>
                </a:lnTo>
                <a:lnTo>
                  <a:pt x="0" y="200"/>
                </a:lnTo>
                <a:lnTo>
                  <a:pt x="0" y="200"/>
                </a:lnTo>
                <a:lnTo>
                  <a:pt x="46" y="224"/>
                </a:lnTo>
                <a:lnTo>
                  <a:pt x="46" y="224"/>
                </a:lnTo>
                <a:lnTo>
                  <a:pt x="48" y="226"/>
                </a:lnTo>
                <a:lnTo>
                  <a:pt x="48" y="226"/>
                </a:lnTo>
                <a:lnTo>
                  <a:pt x="64" y="232"/>
                </a:lnTo>
                <a:lnTo>
                  <a:pt x="64" y="232"/>
                </a:lnTo>
                <a:lnTo>
                  <a:pt x="76" y="238"/>
                </a:lnTo>
                <a:lnTo>
                  <a:pt x="76" y="238"/>
                </a:lnTo>
                <a:lnTo>
                  <a:pt x="82" y="240"/>
                </a:lnTo>
                <a:lnTo>
                  <a:pt x="82" y="240"/>
                </a:lnTo>
                <a:lnTo>
                  <a:pt x="142" y="264"/>
                </a:lnTo>
                <a:lnTo>
                  <a:pt x="204" y="282"/>
                </a:lnTo>
                <a:lnTo>
                  <a:pt x="266" y="296"/>
                </a:lnTo>
                <a:lnTo>
                  <a:pt x="330" y="306"/>
                </a:lnTo>
                <a:lnTo>
                  <a:pt x="330" y="306"/>
                </a:lnTo>
                <a:lnTo>
                  <a:pt x="336" y="308"/>
                </a:lnTo>
                <a:lnTo>
                  <a:pt x="336" y="308"/>
                </a:lnTo>
                <a:lnTo>
                  <a:pt x="350" y="310"/>
                </a:lnTo>
                <a:lnTo>
                  <a:pt x="350" y="310"/>
                </a:lnTo>
                <a:lnTo>
                  <a:pt x="366" y="310"/>
                </a:lnTo>
                <a:lnTo>
                  <a:pt x="366" y="310"/>
                </a:lnTo>
                <a:lnTo>
                  <a:pt x="370" y="310"/>
                </a:lnTo>
                <a:lnTo>
                  <a:pt x="370" y="310"/>
                </a:lnTo>
                <a:lnTo>
                  <a:pt x="404" y="312"/>
                </a:lnTo>
                <a:lnTo>
                  <a:pt x="438" y="314"/>
                </a:lnTo>
                <a:lnTo>
                  <a:pt x="438" y="314"/>
                </a:lnTo>
                <a:lnTo>
                  <a:pt x="474" y="312"/>
                </a:lnTo>
                <a:lnTo>
                  <a:pt x="508" y="310"/>
                </a:lnTo>
                <a:lnTo>
                  <a:pt x="508" y="310"/>
                </a:lnTo>
                <a:lnTo>
                  <a:pt x="510" y="310"/>
                </a:lnTo>
                <a:lnTo>
                  <a:pt x="510" y="310"/>
                </a:lnTo>
                <a:lnTo>
                  <a:pt x="528" y="310"/>
                </a:lnTo>
                <a:lnTo>
                  <a:pt x="528" y="310"/>
                </a:lnTo>
                <a:lnTo>
                  <a:pt x="540" y="308"/>
                </a:lnTo>
                <a:lnTo>
                  <a:pt x="540" y="308"/>
                </a:lnTo>
                <a:lnTo>
                  <a:pt x="548" y="306"/>
                </a:lnTo>
                <a:lnTo>
                  <a:pt x="548" y="306"/>
                </a:lnTo>
                <a:lnTo>
                  <a:pt x="610" y="296"/>
                </a:lnTo>
                <a:lnTo>
                  <a:pt x="674" y="282"/>
                </a:lnTo>
                <a:lnTo>
                  <a:pt x="734" y="264"/>
                </a:lnTo>
                <a:lnTo>
                  <a:pt x="794" y="240"/>
                </a:lnTo>
                <a:lnTo>
                  <a:pt x="794" y="240"/>
                </a:lnTo>
                <a:lnTo>
                  <a:pt x="802" y="238"/>
                </a:lnTo>
                <a:lnTo>
                  <a:pt x="802" y="238"/>
                </a:lnTo>
                <a:lnTo>
                  <a:pt x="812" y="232"/>
                </a:lnTo>
                <a:lnTo>
                  <a:pt x="812" y="232"/>
                </a:lnTo>
                <a:lnTo>
                  <a:pt x="828" y="226"/>
                </a:lnTo>
                <a:lnTo>
                  <a:pt x="828" y="226"/>
                </a:lnTo>
                <a:lnTo>
                  <a:pt x="832" y="224"/>
                </a:lnTo>
                <a:lnTo>
                  <a:pt x="832" y="224"/>
                </a:lnTo>
                <a:lnTo>
                  <a:pt x="878" y="200"/>
                </a:lnTo>
                <a:lnTo>
                  <a:pt x="762" y="0"/>
                </a:lnTo>
                <a:lnTo>
                  <a:pt x="762" y="0"/>
                </a:lnTo>
                <a:lnTo>
                  <a:pt x="748" y="6"/>
                </a:lnTo>
                <a:lnTo>
                  <a:pt x="748" y="6"/>
                </a:lnTo>
                <a:close/>
              </a:path>
            </a:pathLst>
          </a:custGeom>
          <a:solidFill>
            <a:srgbClr val="8EAADC"/>
          </a:solidFill>
          <a:ln w="3175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20"/>
          <p:cNvSpPr/>
          <p:nvPr>
            <p:custDataLst>
              <p:tags r:id="rId3"/>
            </p:custDataLst>
          </p:nvPr>
        </p:nvSpPr>
        <p:spPr bwMode="auto">
          <a:xfrm rot="1800000">
            <a:off x="4460723" y="2806720"/>
            <a:ext cx="882650" cy="1209675"/>
          </a:xfrm>
          <a:custGeom>
            <a:avLst/>
            <a:gdLst>
              <a:gd name="T0" fmla="*/ 538 w 556"/>
              <a:gd name="T1" fmla="*/ 550 h 762"/>
              <a:gd name="T2" fmla="*/ 516 w 556"/>
              <a:gd name="T3" fmla="*/ 534 h 762"/>
              <a:gd name="T4" fmla="*/ 490 w 556"/>
              <a:gd name="T5" fmla="*/ 514 h 762"/>
              <a:gd name="T6" fmla="*/ 482 w 556"/>
              <a:gd name="T7" fmla="*/ 508 h 762"/>
              <a:gd name="T8" fmla="*/ 456 w 556"/>
              <a:gd name="T9" fmla="*/ 486 h 762"/>
              <a:gd name="T10" fmla="*/ 442 w 556"/>
              <a:gd name="T11" fmla="*/ 472 h 762"/>
              <a:gd name="T12" fmla="*/ 420 w 556"/>
              <a:gd name="T13" fmla="*/ 450 h 762"/>
              <a:gd name="T14" fmla="*/ 406 w 556"/>
              <a:gd name="T15" fmla="*/ 436 h 762"/>
              <a:gd name="T16" fmla="*/ 384 w 556"/>
              <a:gd name="T17" fmla="*/ 410 h 762"/>
              <a:gd name="T18" fmla="*/ 378 w 556"/>
              <a:gd name="T19" fmla="*/ 402 h 762"/>
              <a:gd name="T20" fmla="*/ 358 w 556"/>
              <a:gd name="T21" fmla="*/ 376 h 762"/>
              <a:gd name="T22" fmla="*/ 342 w 556"/>
              <a:gd name="T23" fmla="*/ 354 h 762"/>
              <a:gd name="T24" fmla="*/ 332 w 556"/>
              <a:gd name="T25" fmla="*/ 336 h 762"/>
              <a:gd name="T26" fmla="*/ 324 w 556"/>
              <a:gd name="T27" fmla="*/ 324 h 762"/>
              <a:gd name="T28" fmla="*/ 322 w 556"/>
              <a:gd name="T29" fmla="*/ 318 h 762"/>
              <a:gd name="T30" fmla="*/ 316 w 556"/>
              <a:gd name="T31" fmla="*/ 308 h 762"/>
              <a:gd name="T32" fmla="*/ 306 w 556"/>
              <a:gd name="T33" fmla="*/ 288 h 762"/>
              <a:gd name="T34" fmla="*/ 294 w 556"/>
              <a:gd name="T35" fmla="*/ 264 h 762"/>
              <a:gd name="T36" fmla="*/ 280 w 556"/>
              <a:gd name="T37" fmla="*/ 234 h 762"/>
              <a:gd name="T38" fmla="*/ 278 w 556"/>
              <a:gd name="T39" fmla="*/ 224 h 762"/>
              <a:gd name="T40" fmla="*/ 266 w 556"/>
              <a:gd name="T41" fmla="*/ 192 h 762"/>
              <a:gd name="T42" fmla="*/ 260 w 556"/>
              <a:gd name="T43" fmla="*/ 174 h 762"/>
              <a:gd name="T44" fmla="*/ 252 w 556"/>
              <a:gd name="T45" fmla="*/ 144 h 762"/>
              <a:gd name="T46" fmla="*/ 248 w 556"/>
              <a:gd name="T47" fmla="*/ 124 h 762"/>
              <a:gd name="T48" fmla="*/ 242 w 556"/>
              <a:gd name="T49" fmla="*/ 90 h 762"/>
              <a:gd name="T50" fmla="*/ 240 w 556"/>
              <a:gd name="T51" fmla="*/ 82 h 762"/>
              <a:gd name="T52" fmla="*/ 236 w 556"/>
              <a:gd name="T53" fmla="*/ 50 h 762"/>
              <a:gd name="T54" fmla="*/ 234 w 556"/>
              <a:gd name="T55" fmla="*/ 22 h 762"/>
              <a:gd name="T56" fmla="*/ 232 w 556"/>
              <a:gd name="T57" fmla="*/ 0 h 762"/>
              <a:gd name="T58" fmla="*/ 4 w 556"/>
              <a:gd name="T59" fmla="*/ 52 h 762"/>
              <a:gd name="T60" fmla="*/ 4 w 556"/>
              <a:gd name="T61" fmla="*/ 56 h 762"/>
              <a:gd name="T62" fmla="*/ 6 w 556"/>
              <a:gd name="T63" fmla="*/ 86 h 762"/>
              <a:gd name="T64" fmla="*/ 8 w 556"/>
              <a:gd name="T65" fmla="*/ 92 h 762"/>
              <a:gd name="T66" fmla="*/ 50 w 556"/>
              <a:gd name="T67" fmla="*/ 280 h 762"/>
              <a:gd name="T68" fmla="*/ 76 w 556"/>
              <a:gd name="T69" fmla="*/ 346 h 762"/>
              <a:gd name="T70" fmla="*/ 82 w 556"/>
              <a:gd name="T71" fmla="*/ 358 h 762"/>
              <a:gd name="T72" fmla="*/ 90 w 556"/>
              <a:gd name="T73" fmla="*/ 376 h 762"/>
              <a:gd name="T74" fmla="*/ 122 w 556"/>
              <a:gd name="T75" fmla="*/ 438 h 762"/>
              <a:gd name="T76" fmla="*/ 160 w 556"/>
              <a:gd name="T77" fmla="*/ 496 h 762"/>
              <a:gd name="T78" fmla="*/ 160 w 556"/>
              <a:gd name="T79" fmla="*/ 498 h 762"/>
              <a:gd name="T80" fmla="*/ 178 w 556"/>
              <a:gd name="T81" fmla="*/ 522 h 762"/>
              <a:gd name="T82" fmla="*/ 182 w 556"/>
              <a:gd name="T83" fmla="*/ 528 h 762"/>
              <a:gd name="T84" fmla="*/ 314 w 556"/>
              <a:gd name="T85" fmla="*/ 670 h 762"/>
              <a:gd name="T86" fmla="*/ 370 w 556"/>
              <a:gd name="T87" fmla="*/ 714 h 762"/>
              <a:gd name="T88" fmla="*/ 380 w 556"/>
              <a:gd name="T89" fmla="*/ 722 h 762"/>
              <a:gd name="T90" fmla="*/ 396 w 556"/>
              <a:gd name="T91" fmla="*/ 734 h 762"/>
              <a:gd name="T92" fmla="*/ 556 w 556"/>
              <a:gd name="T93" fmla="*/ 560 h 762"/>
              <a:gd name="T94" fmla="*/ 544 w 556"/>
              <a:gd name="T95" fmla="*/ 552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56" h="762">
                <a:moveTo>
                  <a:pt x="544" y="552"/>
                </a:moveTo>
                <a:lnTo>
                  <a:pt x="544" y="552"/>
                </a:lnTo>
                <a:lnTo>
                  <a:pt x="538" y="550"/>
                </a:lnTo>
                <a:lnTo>
                  <a:pt x="538" y="550"/>
                </a:lnTo>
                <a:lnTo>
                  <a:pt x="516" y="534"/>
                </a:lnTo>
                <a:lnTo>
                  <a:pt x="516" y="534"/>
                </a:lnTo>
                <a:lnTo>
                  <a:pt x="510" y="530"/>
                </a:lnTo>
                <a:lnTo>
                  <a:pt x="510" y="530"/>
                </a:lnTo>
                <a:lnTo>
                  <a:pt x="490" y="514"/>
                </a:lnTo>
                <a:lnTo>
                  <a:pt x="490" y="514"/>
                </a:lnTo>
                <a:lnTo>
                  <a:pt x="482" y="508"/>
                </a:lnTo>
                <a:lnTo>
                  <a:pt x="482" y="508"/>
                </a:lnTo>
                <a:lnTo>
                  <a:pt x="464" y="494"/>
                </a:lnTo>
                <a:lnTo>
                  <a:pt x="464" y="494"/>
                </a:lnTo>
                <a:lnTo>
                  <a:pt x="456" y="486"/>
                </a:lnTo>
                <a:lnTo>
                  <a:pt x="456" y="486"/>
                </a:lnTo>
                <a:lnTo>
                  <a:pt x="442" y="472"/>
                </a:lnTo>
                <a:lnTo>
                  <a:pt x="442" y="472"/>
                </a:lnTo>
                <a:lnTo>
                  <a:pt x="430" y="462"/>
                </a:lnTo>
                <a:lnTo>
                  <a:pt x="430" y="462"/>
                </a:lnTo>
                <a:lnTo>
                  <a:pt x="420" y="450"/>
                </a:lnTo>
                <a:lnTo>
                  <a:pt x="420" y="450"/>
                </a:lnTo>
                <a:lnTo>
                  <a:pt x="406" y="436"/>
                </a:lnTo>
                <a:lnTo>
                  <a:pt x="406" y="436"/>
                </a:lnTo>
                <a:lnTo>
                  <a:pt x="398" y="428"/>
                </a:lnTo>
                <a:lnTo>
                  <a:pt x="398" y="428"/>
                </a:lnTo>
                <a:lnTo>
                  <a:pt x="384" y="410"/>
                </a:lnTo>
                <a:lnTo>
                  <a:pt x="384" y="410"/>
                </a:lnTo>
                <a:lnTo>
                  <a:pt x="378" y="402"/>
                </a:lnTo>
                <a:lnTo>
                  <a:pt x="378" y="402"/>
                </a:lnTo>
                <a:lnTo>
                  <a:pt x="362" y="382"/>
                </a:lnTo>
                <a:lnTo>
                  <a:pt x="362" y="382"/>
                </a:lnTo>
                <a:lnTo>
                  <a:pt x="358" y="376"/>
                </a:lnTo>
                <a:lnTo>
                  <a:pt x="358" y="376"/>
                </a:lnTo>
                <a:lnTo>
                  <a:pt x="342" y="354"/>
                </a:lnTo>
                <a:lnTo>
                  <a:pt x="342" y="354"/>
                </a:lnTo>
                <a:lnTo>
                  <a:pt x="340" y="348"/>
                </a:lnTo>
                <a:lnTo>
                  <a:pt x="340" y="348"/>
                </a:lnTo>
                <a:lnTo>
                  <a:pt x="332" y="336"/>
                </a:lnTo>
                <a:lnTo>
                  <a:pt x="332" y="336"/>
                </a:lnTo>
                <a:lnTo>
                  <a:pt x="324" y="324"/>
                </a:lnTo>
                <a:lnTo>
                  <a:pt x="324" y="324"/>
                </a:lnTo>
                <a:lnTo>
                  <a:pt x="324" y="322"/>
                </a:lnTo>
                <a:lnTo>
                  <a:pt x="324" y="322"/>
                </a:lnTo>
                <a:lnTo>
                  <a:pt x="322" y="318"/>
                </a:lnTo>
                <a:lnTo>
                  <a:pt x="322" y="318"/>
                </a:lnTo>
                <a:lnTo>
                  <a:pt x="316" y="308"/>
                </a:lnTo>
                <a:lnTo>
                  <a:pt x="316" y="308"/>
                </a:lnTo>
                <a:lnTo>
                  <a:pt x="308" y="294"/>
                </a:lnTo>
                <a:lnTo>
                  <a:pt x="308" y="294"/>
                </a:lnTo>
                <a:lnTo>
                  <a:pt x="306" y="288"/>
                </a:lnTo>
                <a:lnTo>
                  <a:pt x="306" y="288"/>
                </a:lnTo>
                <a:lnTo>
                  <a:pt x="294" y="264"/>
                </a:lnTo>
                <a:lnTo>
                  <a:pt x="294" y="264"/>
                </a:lnTo>
                <a:lnTo>
                  <a:pt x="290" y="258"/>
                </a:lnTo>
                <a:lnTo>
                  <a:pt x="290" y="258"/>
                </a:lnTo>
                <a:lnTo>
                  <a:pt x="280" y="234"/>
                </a:lnTo>
                <a:lnTo>
                  <a:pt x="280" y="234"/>
                </a:lnTo>
                <a:lnTo>
                  <a:pt x="278" y="224"/>
                </a:lnTo>
                <a:lnTo>
                  <a:pt x="278" y="224"/>
                </a:lnTo>
                <a:lnTo>
                  <a:pt x="270" y="204"/>
                </a:lnTo>
                <a:lnTo>
                  <a:pt x="270" y="204"/>
                </a:lnTo>
                <a:lnTo>
                  <a:pt x="266" y="192"/>
                </a:lnTo>
                <a:lnTo>
                  <a:pt x="266" y="192"/>
                </a:lnTo>
                <a:lnTo>
                  <a:pt x="260" y="174"/>
                </a:lnTo>
                <a:lnTo>
                  <a:pt x="260" y="174"/>
                </a:lnTo>
                <a:lnTo>
                  <a:pt x="256" y="158"/>
                </a:lnTo>
                <a:lnTo>
                  <a:pt x="256" y="158"/>
                </a:lnTo>
                <a:lnTo>
                  <a:pt x="252" y="144"/>
                </a:lnTo>
                <a:lnTo>
                  <a:pt x="252" y="144"/>
                </a:lnTo>
                <a:lnTo>
                  <a:pt x="248" y="124"/>
                </a:lnTo>
                <a:lnTo>
                  <a:pt x="248" y="124"/>
                </a:lnTo>
                <a:lnTo>
                  <a:pt x="246" y="112"/>
                </a:lnTo>
                <a:lnTo>
                  <a:pt x="246" y="112"/>
                </a:lnTo>
                <a:lnTo>
                  <a:pt x="242" y="90"/>
                </a:lnTo>
                <a:lnTo>
                  <a:pt x="242" y="90"/>
                </a:lnTo>
                <a:lnTo>
                  <a:pt x="240" y="82"/>
                </a:lnTo>
                <a:lnTo>
                  <a:pt x="240" y="82"/>
                </a:lnTo>
                <a:lnTo>
                  <a:pt x="236" y="56"/>
                </a:lnTo>
                <a:lnTo>
                  <a:pt x="236" y="56"/>
                </a:lnTo>
                <a:lnTo>
                  <a:pt x="236" y="50"/>
                </a:lnTo>
                <a:lnTo>
                  <a:pt x="236" y="50"/>
                </a:lnTo>
                <a:lnTo>
                  <a:pt x="234" y="22"/>
                </a:lnTo>
                <a:lnTo>
                  <a:pt x="234" y="22"/>
                </a:lnTo>
                <a:lnTo>
                  <a:pt x="234" y="16"/>
                </a:lnTo>
                <a:lnTo>
                  <a:pt x="234" y="16"/>
                </a:lnTo>
                <a:lnTo>
                  <a:pt x="232" y="0"/>
                </a:lnTo>
                <a:lnTo>
                  <a:pt x="0" y="0"/>
                </a:lnTo>
                <a:lnTo>
                  <a:pt x="0" y="0"/>
                </a:lnTo>
                <a:lnTo>
                  <a:pt x="4" y="52"/>
                </a:lnTo>
                <a:lnTo>
                  <a:pt x="4" y="52"/>
                </a:lnTo>
                <a:lnTo>
                  <a:pt x="4" y="56"/>
                </a:lnTo>
                <a:lnTo>
                  <a:pt x="4" y="56"/>
                </a:lnTo>
                <a:lnTo>
                  <a:pt x="4" y="72"/>
                </a:lnTo>
                <a:lnTo>
                  <a:pt x="4" y="72"/>
                </a:lnTo>
                <a:lnTo>
                  <a:pt x="6" y="86"/>
                </a:lnTo>
                <a:lnTo>
                  <a:pt x="6" y="86"/>
                </a:lnTo>
                <a:lnTo>
                  <a:pt x="8" y="92"/>
                </a:lnTo>
                <a:lnTo>
                  <a:pt x="8" y="92"/>
                </a:lnTo>
                <a:lnTo>
                  <a:pt x="18" y="156"/>
                </a:lnTo>
                <a:lnTo>
                  <a:pt x="32" y="218"/>
                </a:lnTo>
                <a:lnTo>
                  <a:pt x="50" y="280"/>
                </a:lnTo>
                <a:lnTo>
                  <a:pt x="74" y="340"/>
                </a:lnTo>
                <a:lnTo>
                  <a:pt x="74" y="340"/>
                </a:lnTo>
                <a:lnTo>
                  <a:pt x="76" y="346"/>
                </a:lnTo>
                <a:lnTo>
                  <a:pt x="76" y="346"/>
                </a:lnTo>
                <a:lnTo>
                  <a:pt x="82" y="358"/>
                </a:lnTo>
                <a:lnTo>
                  <a:pt x="82" y="358"/>
                </a:lnTo>
                <a:lnTo>
                  <a:pt x="88" y="374"/>
                </a:lnTo>
                <a:lnTo>
                  <a:pt x="88" y="374"/>
                </a:lnTo>
                <a:lnTo>
                  <a:pt x="90" y="376"/>
                </a:lnTo>
                <a:lnTo>
                  <a:pt x="90" y="376"/>
                </a:lnTo>
                <a:lnTo>
                  <a:pt x="106" y="408"/>
                </a:lnTo>
                <a:lnTo>
                  <a:pt x="122" y="438"/>
                </a:lnTo>
                <a:lnTo>
                  <a:pt x="122" y="438"/>
                </a:lnTo>
                <a:lnTo>
                  <a:pt x="140" y="468"/>
                </a:lnTo>
                <a:lnTo>
                  <a:pt x="160" y="496"/>
                </a:lnTo>
                <a:lnTo>
                  <a:pt x="160" y="496"/>
                </a:lnTo>
                <a:lnTo>
                  <a:pt x="160" y="498"/>
                </a:lnTo>
                <a:lnTo>
                  <a:pt x="160" y="498"/>
                </a:lnTo>
                <a:lnTo>
                  <a:pt x="170" y="512"/>
                </a:lnTo>
                <a:lnTo>
                  <a:pt x="170" y="512"/>
                </a:lnTo>
                <a:lnTo>
                  <a:pt x="178" y="522"/>
                </a:lnTo>
                <a:lnTo>
                  <a:pt x="178" y="522"/>
                </a:lnTo>
                <a:lnTo>
                  <a:pt x="182" y="528"/>
                </a:lnTo>
                <a:lnTo>
                  <a:pt x="182" y="528"/>
                </a:lnTo>
                <a:lnTo>
                  <a:pt x="222" y="578"/>
                </a:lnTo>
                <a:lnTo>
                  <a:pt x="266" y="626"/>
                </a:lnTo>
                <a:lnTo>
                  <a:pt x="314" y="670"/>
                </a:lnTo>
                <a:lnTo>
                  <a:pt x="364" y="710"/>
                </a:lnTo>
                <a:lnTo>
                  <a:pt x="364" y="710"/>
                </a:lnTo>
                <a:lnTo>
                  <a:pt x="370" y="714"/>
                </a:lnTo>
                <a:lnTo>
                  <a:pt x="370" y="714"/>
                </a:lnTo>
                <a:lnTo>
                  <a:pt x="380" y="722"/>
                </a:lnTo>
                <a:lnTo>
                  <a:pt x="380" y="722"/>
                </a:lnTo>
                <a:lnTo>
                  <a:pt x="394" y="732"/>
                </a:lnTo>
                <a:lnTo>
                  <a:pt x="394" y="732"/>
                </a:lnTo>
                <a:lnTo>
                  <a:pt x="396" y="734"/>
                </a:lnTo>
                <a:lnTo>
                  <a:pt x="396" y="734"/>
                </a:lnTo>
                <a:lnTo>
                  <a:pt x="440" y="762"/>
                </a:lnTo>
                <a:lnTo>
                  <a:pt x="556" y="560"/>
                </a:lnTo>
                <a:lnTo>
                  <a:pt x="556" y="560"/>
                </a:lnTo>
                <a:lnTo>
                  <a:pt x="544" y="552"/>
                </a:lnTo>
                <a:lnTo>
                  <a:pt x="544" y="552"/>
                </a:lnTo>
                <a:close/>
              </a:path>
            </a:pathLst>
          </a:custGeom>
          <a:solidFill>
            <a:srgbClr val="8590CA"/>
          </a:solidFill>
          <a:ln w="3175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Freeform 21"/>
          <p:cNvSpPr/>
          <p:nvPr>
            <p:custDataLst>
              <p:tags r:id="rId4"/>
            </p:custDataLst>
          </p:nvPr>
        </p:nvSpPr>
        <p:spPr bwMode="auto">
          <a:xfrm rot="1800000">
            <a:off x="5983869" y="2084888"/>
            <a:ext cx="1393825" cy="498475"/>
          </a:xfrm>
          <a:custGeom>
            <a:avLst/>
            <a:gdLst>
              <a:gd name="T0" fmla="*/ 134 w 878"/>
              <a:gd name="T1" fmla="*/ 304 h 314"/>
              <a:gd name="T2" fmla="*/ 158 w 878"/>
              <a:gd name="T3" fmla="*/ 292 h 314"/>
              <a:gd name="T4" fmla="*/ 188 w 878"/>
              <a:gd name="T5" fmla="*/ 280 h 314"/>
              <a:gd name="T6" fmla="*/ 198 w 878"/>
              <a:gd name="T7" fmla="*/ 276 h 314"/>
              <a:gd name="T8" fmla="*/ 230 w 878"/>
              <a:gd name="T9" fmla="*/ 264 h 314"/>
              <a:gd name="T10" fmla="*/ 248 w 878"/>
              <a:gd name="T11" fmla="*/ 258 h 314"/>
              <a:gd name="T12" fmla="*/ 278 w 878"/>
              <a:gd name="T13" fmla="*/ 250 h 314"/>
              <a:gd name="T14" fmla="*/ 298 w 878"/>
              <a:gd name="T15" fmla="*/ 246 h 314"/>
              <a:gd name="T16" fmla="*/ 332 w 878"/>
              <a:gd name="T17" fmla="*/ 240 h 314"/>
              <a:gd name="T18" fmla="*/ 340 w 878"/>
              <a:gd name="T19" fmla="*/ 238 h 314"/>
              <a:gd name="T20" fmla="*/ 372 w 878"/>
              <a:gd name="T21" fmla="*/ 234 h 314"/>
              <a:gd name="T22" fmla="*/ 400 w 878"/>
              <a:gd name="T23" fmla="*/ 232 h 314"/>
              <a:gd name="T24" fmla="*/ 422 w 878"/>
              <a:gd name="T25" fmla="*/ 232 h 314"/>
              <a:gd name="T26" fmla="*/ 436 w 878"/>
              <a:gd name="T27" fmla="*/ 232 h 314"/>
              <a:gd name="T28" fmla="*/ 442 w 878"/>
              <a:gd name="T29" fmla="*/ 232 h 314"/>
              <a:gd name="T30" fmla="*/ 454 w 878"/>
              <a:gd name="T31" fmla="*/ 232 h 314"/>
              <a:gd name="T32" fmla="*/ 476 w 878"/>
              <a:gd name="T33" fmla="*/ 232 h 314"/>
              <a:gd name="T34" fmla="*/ 504 w 878"/>
              <a:gd name="T35" fmla="*/ 234 h 314"/>
              <a:gd name="T36" fmla="*/ 536 w 878"/>
              <a:gd name="T37" fmla="*/ 238 h 314"/>
              <a:gd name="T38" fmla="*/ 546 w 878"/>
              <a:gd name="T39" fmla="*/ 240 h 314"/>
              <a:gd name="T40" fmla="*/ 580 w 878"/>
              <a:gd name="T41" fmla="*/ 246 h 314"/>
              <a:gd name="T42" fmla="*/ 598 w 878"/>
              <a:gd name="T43" fmla="*/ 250 h 314"/>
              <a:gd name="T44" fmla="*/ 628 w 878"/>
              <a:gd name="T45" fmla="*/ 258 h 314"/>
              <a:gd name="T46" fmla="*/ 646 w 878"/>
              <a:gd name="T47" fmla="*/ 264 h 314"/>
              <a:gd name="T48" fmla="*/ 680 w 878"/>
              <a:gd name="T49" fmla="*/ 276 h 314"/>
              <a:gd name="T50" fmla="*/ 688 w 878"/>
              <a:gd name="T51" fmla="*/ 280 h 314"/>
              <a:gd name="T52" fmla="*/ 718 w 878"/>
              <a:gd name="T53" fmla="*/ 292 h 314"/>
              <a:gd name="T54" fmla="*/ 744 w 878"/>
              <a:gd name="T55" fmla="*/ 304 h 314"/>
              <a:gd name="T56" fmla="*/ 762 w 878"/>
              <a:gd name="T57" fmla="*/ 314 h 314"/>
              <a:gd name="T58" fmla="*/ 832 w 878"/>
              <a:gd name="T59" fmla="*/ 90 h 314"/>
              <a:gd name="T60" fmla="*/ 828 w 878"/>
              <a:gd name="T61" fmla="*/ 88 h 314"/>
              <a:gd name="T62" fmla="*/ 802 w 878"/>
              <a:gd name="T63" fmla="*/ 76 h 314"/>
              <a:gd name="T64" fmla="*/ 794 w 878"/>
              <a:gd name="T65" fmla="*/ 72 h 314"/>
              <a:gd name="T66" fmla="*/ 610 w 878"/>
              <a:gd name="T67" fmla="*/ 16 h 314"/>
              <a:gd name="T68" fmla="*/ 540 w 878"/>
              <a:gd name="T69" fmla="*/ 6 h 314"/>
              <a:gd name="T70" fmla="*/ 528 w 878"/>
              <a:gd name="T71" fmla="*/ 4 h 314"/>
              <a:gd name="T72" fmla="*/ 508 w 878"/>
              <a:gd name="T73" fmla="*/ 2 h 314"/>
              <a:gd name="T74" fmla="*/ 438 w 878"/>
              <a:gd name="T75" fmla="*/ 0 h 314"/>
              <a:gd name="T76" fmla="*/ 370 w 878"/>
              <a:gd name="T77" fmla="*/ 2 h 314"/>
              <a:gd name="T78" fmla="*/ 366 w 878"/>
              <a:gd name="T79" fmla="*/ 2 h 314"/>
              <a:gd name="T80" fmla="*/ 336 w 878"/>
              <a:gd name="T81" fmla="*/ 6 h 314"/>
              <a:gd name="T82" fmla="*/ 330 w 878"/>
              <a:gd name="T83" fmla="*/ 6 h 314"/>
              <a:gd name="T84" fmla="*/ 142 w 878"/>
              <a:gd name="T85" fmla="*/ 50 h 314"/>
              <a:gd name="T86" fmla="*/ 76 w 878"/>
              <a:gd name="T87" fmla="*/ 76 h 314"/>
              <a:gd name="T88" fmla="*/ 64 w 878"/>
              <a:gd name="T89" fmla="*/ 80 h 314"/>
              <a:gd name="T90" fmla="*/ 46 w 878"/>
              <a:gd name="T91" fmla="*/ 90 h 314"/>
              <a:gd name="T92" fmla="*/ 116 w 878"/>
              <a:gd name="T93" fmla="*/ 314 h 314"/>
              <a:gd name="T94" fmla="*/ 128 w 878"/>
              <a:gd name="T95" fmla="*/ 308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78" h="314">
                <a:moveTo>
                  <a:pt x="128" y="308"/>
                </a:moveTo>
                <a:lnTo>
                  <a:pt x="128" y="308"/>
                </a:lnTo>
                <a:lnTo>
                  <a:pt x="134" y="304"/>
                </a:lnTo>
                <a:lnTo>
                  <a:pt x="134" y="304"/>
                </a:lnTo>
                <a:lnTo>
                  <a:pt x="158" y="292"/>
                </a:lnTo>
                <a:lnTo>
                  <a:pt x="158" y="292"/>
                </a:lnTo>
                <a:lnTo>
                  <a:pt x="164" y="290"/>
                </a:lnTo>
                <a:lnTo>
                  <a:pt x="164" y="290"/>
                </a:lnTo>
                <a:lnTo>
                  <a:pt x="188" y="280"/>
                </a:lnTo>
                <a:lnTo>
                  <a:pt x="188" y="280"/>
                </a:lnTo>
                <a:lnTo>
                  <a:pt x="198" y="276"/>
                </a:lnTo>
                <a:lnTo>
                  <a:pt x="198" y="276"/>
                </a:lnTo>
                <a:lnTo>
                  <a:pt x="218" y="268"/>
                </a:lnTo>
                <a:lnTo>
                  <a:pt x="218" y="268"/>
                </a:lnTo>
                <a:lnTo>
                  <a:pt x="230" y="264"/>
                </a:lnTo>
                <a:lnTo>
                  <a:pt x="230" y="264"/>
                </a:lnTo>
                <a:lnTo>
                  <a:pt x="248" y="258"/>
                </a:lnTo>
                <a:lnTo>
                  <a:pt x="248" y="258"/>
                </a:lnTo>
                <a:lnTo>
                  <a:pt x="264" y="254"/>
                </a:lnTo>
                <a:lnTo>
                  <a:pt x="264" y="254"/>
                </a:lnTo>
                <a:lnTo>
                  <a:pt x="278" y="250"/>
                </a:lnTo>
                <a:lnTo>
                  <a:pt x="278" y="250"/>
                </a:lnTo>
                <a:lnTo>
                  <a:pt x="298" y="246"/>
                </a:lnTo>
                <a:lnTo>
                  <a:pt x="298" y="246"/>
                </a:lnTo>
                <a:lnTo>
                  <a:pt x="310" y="244"/>
                </a:lnTo>
                <a:lnTo>
                  <a:pt x="310" y="244"/>
                </a:lnTo>
                <a:lnTo>
                  <a:pt x="332" y="240"/>
                </a:lnTo>
                <a:lnTo>
                  <a:pt x="332" y="240"/>
                </a:lnTo>
                <a:lnTo>
                  <a:pt x="340" y="238"/>
                </a:lnTo>
                <a:lnTo>
                  <a:pt x="340" y="238"/>
                </a:lnTo>
                <a:lnTo>
                  <a:pt x="366" y="236"/>
                </a:lnTo>
                <a:lnTo>
                  <a:pt x="366" y="236"/>
                </a:lnTo>
                <a:lnTo>
                  <a:pt x="372" y="234"/>
                </a:lnTo>
                <a:lnTo>
                  <a:pt x="372" y="234"/>
                </a:lnTo>
                <a:lnTo>
                  <a:pt x="400" y="232"/>
                </a:lnTo>
                <a:lnTo>
                  <a:pt x="400" y="232"/>
                </a:lnTo>
                <a:lnTo>
                  <a:pt x="406" y="232"/>
                </a:lnTo>
                <a:lnTo>
                  <a:pt x="406" y="232"/>
                </a:lnTo>
                <a:lnTo>
                  <a:pt x="422" y="232"/>
                </a:lnTo>
                <a:lnTo>
                  <a:pt x="422" y="232"/>
                </a:lnTo>
                <a:lnTo>
                  <a:pt x="436" y="232"/>
                </a:lnTo>
                <a:lnTo>
                  <a:pt x="436" y="232"/>
                </a:lnTo>
                <a:lnTo>
                  <a:pt x="438" y="232"/>
                </a:lnTo>
                <a:lnTo>
                  <a:pt x="438" y="232"/>
                </a:lnTo>
                <a:lnTo>
                  <a:pt x="442" y="232"/>
                </a:lnTo>
                <a:lnTo>
                  <a:pt x="442" y="232"/>
                </a:lnTo>
                <a:lnTo>
                  <a:pt x="454" y="232"/>
                </a:lnTo>
                <a:lnTo>
                  <a:pt x="454" y="232"/>
                </a:lnTo>
                <a:lnTo>
                  <a:pt x="470" y="232"/>
                </a:lnTo>
                <a:lnTo>
                  <a:pt x="470" y="232"/>
                </a:lnTo>
                <a:lnTo>
                  <a:pt x="476" y="232"/>
                </a:lnTo>
                <a:lnTo>
                  <a:pt x="476" y="232"/>
                </a:lnTo>
                <a:lnTo>
                  <a:pt x="504" y="234"/>
                </a:lnTo>
                <a:lnTo>
                  <a:pt x="504" y="234"/>
                </a:lnTo>
                <a:lnTo>
                  <a:pt x="510" y="236"/>
                </a:lnTo>
                <a:lnTo>
                  <a:pt x="510" y="236"/>
                </a:lnTo>
                <a:lnTo>
                  <a:pt x="536" y="238"/>
                </a:lnTo>
                <a:lnTo>
                  <a:pt x="536" y="238"/>
                </a:lnTo>
                <a:lnTo>
                  <a:pt x="546" y="240"/>
                </a:lnTo>
                <a:lnTo>
                  <a:pt x="546" y="240"/>
                </a:lnTo>
                <a:lnTo>
                  <a:pt x="568" y="244"/>
                </a:lnTo>
                <a:lnTo>
                  <a:pt x="568" y="244"/>
                </a:lnTo>
                <a:lnTo>
                  <a:pt x="580" y="246"/>
                </a:lnTo>
                <a:lnTo>
                  <a:pt x="580" y="246"/>
                </a:lnTo>
                <a:lnTo>
                  <a:pt x="598" y="250"/>
                </a:lnTo>
                <a:lnTo>
                  <a:pt x="598" y="250"/>
                </a:lnTo>
                <a:lnTo>
                  <a:pt x="614" y="254"/>
                </a:lnTo>
                <a:lnTo>
                  <a:pt x="614" y="254"/>
                </a:lnTo>
                <a:lnTo>
                  <a:pt x="628" y="258"/>
                </a:lnTo>
                <a:lnTo>
                  <a:pt x="628" y="258"/>
                </a:lnTo>
                <a:lnTo>
                  <a:pt x="646" y="264"/>
                </a:lnTo>
                <a:lnTo>
                  <a:pt x="646" y="264"/>
                </a:lnTo>
                <a:lnTo>
                  <a:pt x="658" y="268"/>
                </a:lnTo>
                <a:lnTo>
                  <a:pt x="658" y="268"/>
                </a:lnTo>
                <a:lnTo>
                  <a:pt x="680" y="276"/>
                </a:lnTo>
                <a:lnTo>
                  <a:pt x="680" y="276"/>
                </a:lnTo>
                <a:lnTo>
                  <a:pt x="688" y="280"/>
                </a:lnTo>
                <a:lnTo>
                  <a:pt x="688" y="280"/>
                </a:lnTo>
                <a:lnTo>
                  <a:pt x="712" y="290"/>
                </a:lnTo>
                <a:lnTo>
                  <a:pt x="712" y="290"/>
                </a:lnTo>
                <a:lnTo>
                  <a:pt x="718" y="292"/>
                </a:lnTo>
                <a:lnTo>
                  <a:pt x="718" y="292"/>
                </a:lnTo>
                <a:lnTo>
                  <a:pt x="744" y="304"/>
                </a:lnTo>
                <a:lnTo>
                  <a:pt x="744" y="304"/>
                </a:lnTo>
                <a:lnTo>
                  <a:pt x="748" y="308"/>
                </a:lnTo>
                <a:lnTo>
                  <a:pt x="748" y="308"/>
                </a:lnTo>
                <a:lnTo>
                  <a:pt x="762" y="314"/>
                </a:lnTo>
                <a:lnTo>
                  <a:pt x="878" y="114"/>
                </a:lnTo>
                <a:lnTo>
                  <a:pt x="878" y="114"/>
                </a:lnTo>
                <a:lnTo>
                  <a:pt x="832" y="90"/>
                </a:lnTo>
                <a:lnTo>
                  <a:pt x="832" y="90"/>
                </a:lnTo>
                <a:lnTo>
                  <a:pt x="828" y="88"/>
                </a:lnTo>
                <a:lnTo>
                  <a:pt x="828" y="88"/>
                </a:lnTo>
                <a:lnTo>
                  <a:pt x="812" y="80"/>
                </a:lnTo>
                <a:lnTo>
                  <a:pt x="812" y="80"/>
                </a:lnTo>
                <a:lnTo>
                  <a:pt x="802" y="76"/>
                </a:lnTo>
                <a:lnTo>
                  <a:pt x="802" y="76"/>
                </a:lnTo>
                <a:lnTo>
                  <a:pt x="794" y="72"/>
                </a:lnTo>
                <a:lnTo>
                  <a:pt x="794" y="72"/>
                </a:lnTo>
                <a:lnTo>
                  <a:pt x="734" y="50"/>
                </a:lnTo>
                <a:lnTo>
                  <a:pt x="674" y="30"/>
                </a:lnTo>
                <a:lnTo>
                  <a:pt x="610" y="16"/>
                </a:lnTo>
                <a:lnTo>
                  <a:pt x="548" y="6"/>
                </a:lnTo>
                <a:lnTo>
                  <a:pt x="548" y="6"/>
                </a:lnTo>
                <a:lnTo>
                  <a:pt x="540" y="6"/>
                </a:lnTo>
                <a:lnTo>
                  <a:pt x="540" y="6"/>
                </a:lnTo>
                <a:lnTo>
                  <a:pt x="528" y="4"/>
                </a:lnTo>
                <a:lnTo>
                  <a:pt x="528" y="4"/>
                </a:lnTo>
                <a:lnTo>
                  <a:pt x="510" y="2"/>
                </a:lnTo>
                <a:lnTo>
                  <a:pt x="510" y="2"/>
                </a:lnTo>
                <a:lnTo>
                  <a:pt x="508" y="2"/>
                </a:lnTo>
                <a:lnTo>
                  <a:pt x="508" y="2"/>
                </a:lnTo>
                <a:lnTo>
                  <a:pt x="474" y="0"/>
                </a:lnTo>
                <a:lnTo>
                  <a:pt x="438" y="0"/>
                </a:lnTo>
                <a:lnTo>
                  <a:pt x="438" y="0"/>
                </a:lnTo>
                <a:lnTo>
                  <a:pt x="404" y="0"/>
                </a:lnTo>
                <a:lnTo>
                  <a:pt x="370" y="2"/>
                </a:lnTo>
                <a:lnTo>
                  <a:pt x="370" y="2"/>
                </a:lnTo>
                <a:lnTo>
                  <a:pt x="366" y="2"/>
                </a:lnTo>
                <a:lnTo>
                  <a:pt x="366" y="2"/>
                </a:lnTo>
                <a:lnTo>
                  <a:pt x="350" y="4"/>
                </a:lnTo>
                <a:lnTo>
                  <a:pt x="350" y="4"/>
                </a:lnTo>
                <a:lnTo>
                  <a:pt x="336" y="6"/>
                </a:lnTo>
                <a:lnTo>
                  <a:pt x="336" y="6"/>
                </a:lnTo>
                <a:lnTo>
                  <a:pt x="330" y="6"/>
                </a:lnTo>
                <a:lnTo>
                  <a:pt x="330" y="6"/>
                </a:lnTo>
                <a:lnTo>
                  <a:pt x="266" y="16"/>
                </a:lnTo>
                <a:lnTo>
                  <a:pt x="204" y="30"/>
                </a:lnTo>
                <a:lnTo>
                  <a:pt x="142" y="50"/>
                </a:lnTo>
                <a:lnTo>
                  <a:pt x="82" y="72"/>
                </a:lnTo>
                <a:lnTo>
                  <a:pt x="82" y="72"/>
                </a:lnTo>
                <a:lnTo>
                  <a:pt x="76" y="76"/>
                </a:lnTo>
                <a:lnTo>
                  <a:pt x="76" y="76"/>
                </a:lnTo>
                <a:lnTo>
                  <a:pt x="64" y="80"/>
                </a:lnTo>
                <a:lnTo>
                  <a:pt x="64" y="80"/>
                </a:lnTo>
                <a:lnTo>
                  <a:pt x="48" y="88"/>
                </a:lnTo>
                <a:lnTo>
                  <a:pt x="48" y="88"/>
                </a:lnTo>
                <a:lnTo>
                  <a:pt x="46" y="90"/>
                </a:lnTo>
                <a:lnTo>
                  <a:pt x="46" y="90"/>
                </a:lnTo>
                <a:lnTo>
                  <a:pt x="0" y="114"/>
                </a:lnTo>
                <a:lnTo>
                  <a:pt x="116" y="314"/>
                </a:lnTo>
                <a:lnTo>
                  <a:pt x="116" y="314"/>
                </a:lnTo>
                <a:lnTo>
                  <a:pt x="128" y="308"/>
                </a:lnTo>
                <a:lnTo>
                  <a:pt x="128" y="308"/>
                </a:lnTo>
                <a:close/>
              </a:path>
            </a:pathLst>
          </a:custGeom>
          <a:solidFill>
            <a:srgbClr val="8EAADC"/>
          </a:solidFill>
          <a:ln w="3175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Freeform 22"/>
          <p:cNvSpPr/>
          <p:nvPr>
            <p:custDataLst>
              <p:tags r:id="rId5"/>
            </p:custDataLst>
          </p:nvPr>
        </p:nvSpPr>
        <p:spPr bwMode="auto">
          <a:xfrm rot="1800000">
            <a:off x="5091754" y="1715329"/>
            <a:ext cx="882650" cy="1206500"/>
          </a:xfrm>
          <a:custGeom>
            <a:avLst/>
            <a:gdLst>
              <a:gd name="T0" fmla="*/ 234 w 556"/>
              <a:gd name="T1" fmla="*/ 740 h 760"/>
              <a:gd name="T2" fmla="*/ 236 w 556"/>
              <a:gd name="T3" fmla="*/ 712 h 760"/>
              <a:gd name="T4" fmla="*/ 240 w 556"/>
              <a:gd name="T5" fmla="*/ 680 h 760"/>
              <a:gd name="T6" fmla="*/ 242 w 556"/>
              <a:gd name="T7" fmla="*/ 670 h 760"/>
              <a:gd name="T8" fmla="*/ 248 w 556"/>
              <a:gd name="T9" fmla="*/ 636 h 760"/>
              <a:gd name="T10" fmla="*/ 252 w 556"/>
              <a:gd name="T11" fmla="*/ 618 h 760"/>
              <a:gd name="T12" fmla="*/ 260 w 556"/>
              <a:gd name="T13" fmla="*/ 588 h 760"/>
              <a:gd name="T14" fmla="*/ 266 w 556"/>
              <a:gd name="T15" fmla="*/ 570 h 760"/>
              <a:gd name="T16" fmla="*/ 278 w 556"/>
              <a:gd name="T17" fmla="*/ 536 h 760"/>
              <a:gd name="T18" fmla="*/ 280 w 556"/>
              <a:gd name="T19" fmla="*/ 528 h 760"/>
              <a:gd name="T20" fmla="*/ 294 w 556"/>
              <a:gd name="T21" fmla="*/ 498 h 760"/>
              <a:gd name="T22" fmla="*/ 306 w 556"/>
              <a:gd name="T23" fmla="*/ 472 h 760"/>
              <a:gd name="T24" fmla="*/ 316 w 556"/>
              <a:gd name="T25" fmla="*/ 454 h 760"/>
              <a:gd name="T26" fmla="*/ 322 w 556"/>
              <a:gd name="T27" fmla="*/ 442 h 760"/>
              <a:gd name="T28" fmla="*/ 324 w 556"/>
              <a:gd name="T29" fmla="*/ 438 h 760"/>
              <a:gd name="T30" fmla="*/ 332 w 556"/>
              <a:gd name="T31" fmla="*/ 426 h 760"/>
              <a:gd name="T32" fmla="*/ 342 w 556"/>
              <a:gd name="T33" fmla="*/ 408 h 760"/>
              <a:gd name="T34" fmla="*/ 358 w 556"/>
              <a:gd name="T35" fmla="*/ 384 h 760"/>
              <a:gd name="T36" fmla="*/ 378 w 556"/>
              <a:gd name="T37" fmla="*/ 358 h 760"/>
              <a:gd name="T38" fmla="*/ 384 w 556"/>
              <a:gd name="T39" fmla="*/ 352 h 760"/>
              <a:gd name="T40" fmla="*/ 406 w 556"/>
              <a:gd name="T41" fmla="*/ 324 h 760"/>
              <a:gd name="T42" fmla="*/ 420 w 556"/>
              <a:gd name="T43" fmla="*/ 310 h 760"/>
              <a:gd name="T44" fmla="*/ 442 w 556"/>
              <a:gd name="T45" fmla="*/ 288 h 760"/>
              <a:gd name="T46" fmla="*/ 456 w 556"/>
              <a:gd name="T47" fmla="*/ 276 h 760"/>
              <a:gd name="T48" fmla="*/ 482 w 556"/>
              <a:gd name="T49" fmla="*/ 252 h 760"/>
              <a:gd name="T50" fmla="*/ 490 w 556"/>
              <a:gd name="T51" fmla="*/ 248 h 760"/>
              <a:gd name="T52" fmla="*/ 516 w 556"/>
              <a:gd name="T53" fmla="*/ 228 h 760"/>
              <a:gd name="T54" fmla="*/ 538 w 556"/>
              <a:gd name="T55" fmla="*/ 212 h 760"/>
              <a:gd name="T56" fmla="*/ 556 w 556"/>
              <a:gd name="T57" fmla="*/ 200 h 760"/>
              <a:gd name="T58" fmla="*/ 396 w 556"/>
              <a:gd name="T59" fmla="*/ 28 h 760"/>
              <a:gd name="T60" fmla="*/ 394 w 556"/>
              <a:gd name="T61" fmla="*/ 30 h 760"/>
              <a:gd name="T62" fmla="*/ 370 w 556"/>
              <a:gd name="T63" fmla="*/ 48 h 760"/>
              <a:gd name="T64" fmla="*/ 364 w 556"/>
              <a:gd name="T65" fmla="*/ 52 h 760"/>
              <a:gd name="T66" fmla="*/ 222 w 556"/>
              <a:gd name="T67" fmla="*/ 182 h 760"/>
              <a:gd name="T68" fmla="*/ 178 w 556"/>
              <a:gd name="T69" fmla="*/ 238 h 760"/>
              <a:gd name="T70" fmla="*/ 170 w 556"/>
              <a:gd name="T71" fmla="*/ 248 h 760"/>
              <a:gd name="T72" fmla="*/ 160 w 556"/>
              <a:gd name="T73" fmla="*/ 266 h 760"/>
              <a:gd name="T74" fmla="*/ 122 w 556"/>
              <a:gd name="T75" fmla="*/ 324 h 760"/>
              <a:gd name="T76" fmla="*/ 90 w 556"/>
              <a:gd name="T77" fmla="*/ 384 h 760"/>
              <a:gd name="T78" fmla="*/ 88 w 556"/>
              <a:gd name="T79" fmla="*/ 388 h 760"/>
              <a:gd name="T80" fmla="*/ 76 w 556"/>
              <a:gd name="T81" fmla="*/ 414 h 760"/>
              <a:gd name="T82" fmla="*/ 74 w 556"/>
              <a:gd name="T83" fmla="*/ 422 h 760"/>
              <a:gd name="T84" fmla="*/ 18 w 556"/>
              <a:gd name="T85" fmla="*/ 606 h 760"/>
              <a:gd name="T86" fmla="*/ 6 w 556"/>
              <a:gd name="T87" fmla="*/ 676 h 760"/>
              <a:gd name="T88" fmla="*/ 4 w 556"/>
              <a:gd name="T89" fmla="*/ 688 h 760"/>
              <a:gd name="T90" fmla="*/ 4 w 556"/>
              <a:gd name="T91" fmla="*/ 708 h 760"/>
              <a:gd name="T92" fmla="*/ 232 w 556"/>
              <a:gd name="T93" fmla="*/ 760 h 760"/>
              <a:gd name="T94" fmla="*/ 234 w 556"/>
              <a:gd name="T95" fmla="*/ 746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56" h="760">
                <a:moveTo>
                  <a:pt x="234" y="746"/>
                </a:moveTo>
                <a:lnTo>
                  <a:pt x="234" y="746"/>
                </a:lnTo>
                <a:lnTo>
                  <a:pt x="234" y="740"/>
                </a:lnTo>
                <a:lnTo>
                  <a:pt x="234" y="740"/>
                </a:lnTo>
                <a:lnTo>
                  <a:pt x="236" y="712"/>
                </a:lnTo>
                <a:lnTo>
                  <a:pt x="236" y="712"/>
                </a:lnTo>
                <a:lnTo>
                  <a:pt x="236" y="706"/>
                </a:lnTo>
                <a:lnTo>
                  <a:pt x="236" y="706"/>
                </a:lnTo>
                <a:lnTo>
                  <a:pt x="240" y="680"/>
                </a:lnTo>
                <a:lnTo>
                  <a:pt x="240" y="680"/>
                </a:lnTo>
                <a:lnTo>
                  <a:pt x="242" y="670"/>
                </a:lnTo>
                <a:lnTo>
                  <a:pt x="242" y="670"/>
                </a:lnTo>
                <a:lnTo>
                  <a:pt x="246" y="648"/>
                </a:lnTo>
                <a:lnTo>
                  <a:pt x="246" y="648"/>
                </a:lnTo>
                <a:lnTo>
                  <a:pt x="248" y="636"/>
                </a:lnTo>
                <a:lnTo>
                  <a:pt x="248" y="636"/>
                </a:lnTo>
                <a:lnTo>
                  <a:pt x="252" y="618"/>
                </a:lnTo>
                <a:lnTo>
                  <a:pt x="252" y="618"/>
                </a:lnTo>
                <a:lnTo>
                  <a:pt x="256" y="602"/>
                </a:lnTo>
                <a:lnTo>
                  <a:pt x="256" y="602"/>
                </a:lnTo>
                <a:lnTo>
                  <a:pt x="260" y="588"/>
                </a:lnTo>
                <a:lnTo>
                  <a:pt x="260" y="588"/>
                </a:lnTo>
                <a:lnTo>
                  <a:pt x="266" y="570"/>
                </a:lnTo>
                <a:lnTo>
                  <a:pt x="266" y="570"/>
                </a:lnTo>
                <a:lnTo>
                  <a:pt x="270" y="558"/>
                </a:lnTo>
                <a:lnTo>
                  <a:pt x="270" y="558"/>
                </a:lnTo>
                <a:lnTo>
                  <a:pt x="278" y="536"/>
                </a:lnTo>
                <a:lnTo>
                  <a:pt x="278" y="536"/>
                </a:lnTo>
                <a:lnTo>
                  <a:pt x="280" y="528"/>
                </a:lnTo>
                <a:lnTo>
                  <a:pt x="280" y="528"/>
                </a:lnTo>
                <a:lnTo>
                  <a:pt x="290" y="504"/>
                </a:lnTo>
                <a:lnTo>
                  <a:pt x="290" y="504"/>
                </a:lnTo>
                <a:lnTo>
                  <a:pt x="294" y="498"/>
                </a:lnTo>
                <a:lnTo>
                  <a:pt x="294" y="498"/>
                </a:lnTo>
                <a:lnTo>
                  <a:pt x="306" y="472"/>
                </a:lnTo>
                <a:lnTo>
                  <a:pt x="306" y="472"/>
                </a:lnTo>
                <a:lnTo>
                  <a:pt x="308" y="468"/>
                </a:lnTo>
                <a:lnTo>
                  <a:pt x="308" y="468"/>
                </a:lnTo>
                <a:lnTo>
                  <a:pt x="316" y="454"/>
                </a:lnTo>
                <a:lnTo>
                  <a:pt x="316" y="454"/>
                </a:lnTo>
                <a:lnTo>
                  <a:pt x="322" y="442"/>
                </a:lnTo>
                <a:lnTo>
                  <a:pt x="322" y="442"/>
                </a:lnTo>
                <a:lnTo>
                  <a:pt x="324" y="440"/>
                </a:lnTo>
                <a:lnTo>
                  <a:pt x="324" y="440"/>
                </a:lnTo>
                <a:lnTo>
                  <a:pt x="324" y="438"/>
                </a:lnTo>
                <a:lnTo>
                  <a:pt x="324" y="438"/>
                </a:lnTo>
                <a:lnTo>
                  <a:pt x="332" y="426"/>
                </a:lnTo>
                <a:lnTo>
                  <a:pt x="332" y="426"/>
                </a:lnTo>
                <a:lnTo>
                  <a:pt x="340" y="412"/>
                </a:lnTo>
                <a:lnTo>
                  <a:pt x="340" y="412"/>
                </a:lnTo>
                <a:lnTo>
                  <a:pt x="342" y="408"/>
                </a:lnTo>
                <a:lnTo>
                  <a:pt x="342" y="408"/>
                </a:lnTo>
                <a:lnTo>
                  <a:pt x="358" y="384"/>
                </a:lnTo>
                <a:lnTo>
                  <a:pt x="358" y="384"/>
                </a:lnTo>
                <a:lnTo>
                  <a:pt x="362" y="380"/>
                </a:lnTo>
                <a:lnTo>
                  <a:pt x="362" y="380"/>
                </a:lnTo>
                <a:lnTo>
                  <a:pt x="378" y="358"/>
                </a:lnTo>
                <a:lnTo>
                  <a:pt x="378" y="358"/>
                </a:lnTo>
                <a:lnTo>
                  <a:pt x="384" y="352"/>
                </a:lnTo>
                <a:lnTo>
                  <a:pt x="384" y="352"/>
                </a:lnTo>
                <a:lnTo>
                  <a:pt x="398" y="334"/>
                </a:lnTo>
                <a:lnTo>
                  <a:pt x="398" y="334"/>
                </a:lnTo>
                <a:lnTo>
                  <a:pt x="406" y="324"/>
                </a:lnTo>
                <a:lnTo>
                  <a:pt x="406" y="324"/>
                </a:lnTo>
                <a:lnTo>
                  <a:pt x="420" y="310"/>
                </a:lnTo>
                <a:lnTo>
                  <a:pt x="420" y="310"/>
                </a:lnTo>
                <a:lnTo>
                  <a:pt x="430" y="300"/>
                </a:lnTo>
                <a:lnTo>
                  <a:pt x="430" y="300"/>
                </a:lnTo>
                <a:lnTo>
                  <a:pt x="442" y="288"/>
                </a:lnTo>
                <a:lnTo>
                  <a:pt x="442" y="288"/>
                </a:lnTo>
                <a:lnTo>
                  <a:pt x="456" y="276"/>
                </a:lnTo>
                <a:lnTo>
                  <a:pt x="456" y="276"/>
                </a:lnTo>
                <a:lnTo>
                  <a:pt x="464" y="268"/>
                </a:lnTo>
                <a:lnTo>
                  <a:pt x="464" y="268"/>
                </a:lnTo>
                <a:lnTo>
                  <a:pt x="482" y="252"/>
                </a:lnTo>
                <a:lnTo>
                  <a:pt x="482" y="252"/>
                </a:lnTo>
                <a:lnTo>
                  <a:pt x="490" y="248"/>
                </a:lnTo>
                <a:lnTo>
                  <a:pt x="490" y="248"/>
                </a:lnTo>
                <a:lnTo>
                  <a:pt x="510" y="232"/>
                </a:lnTo>
                <a:lnTo>
                  <a:pt x="510" y="232"/>
                </a:lnTo>
                <a:lnTo>
                  <a:pt x="516" y="228"/>
                </a:lnTo>
                <a:lnTo>
                  <a:pt x="516" y="228"/>
                </a:lnTo>
                <a:lnTo>
                  <a:pt x="538" y="212"/>
                </a:lnTo>
                <a:lnTo>
                  <a:pt x="538" y="212"/>
                </a:lnTo>
                <a:lnTo>
                  <a:pt x="544" y="208"/>
                </a:lnTo>
                <a:lnTo>
                  <a:pt x="544" y="208"/>
                </a:lnTo>
                <a:lnTo>
                  <a:pt x="556" y="200"/>
                </a:lnTo>
                <a:lnTo>
                  <a:pt x="440" y="0"/>
                </a:lnTo>
                <a:lnTo>
                  <a:pt x="440" y="0"/>
                </a:lnTo>
                <a:lnTo>
                  <a:pt x="396" y="28"/>
                </a:lnTo>
                <a:lnTo>
                  <a:pt x="396" y="28"/>
                </a:lnTo>
                <a:lnTo>
                  <a:pt x="394" y="30"/>
                </a:lnTo>
                <a:lnTo>
                  <a:pt x="394" y="30"/>
                </a:lnTo>
                <a:lnTo>
                  <a:pt x="380" y="40"/>
                </a:lnTo>
                <a:lnTo>
                  <a:pt x="380" y="40"/>
                </a:lnTo>
                <a:lnTo>
                  <a:pt x="370" y="48"/>
                </a:lnTo>
                <a:lnTo>
                  <a:pt x="370" y="48"/>
                </a:lnTo>
                <a:lnTo>
                  <a:pt x="364" y="52"/>
                </a:lnTo>
                <a:lnTo>
                  <a:pt x="364" y="52"/>
                </a:lnTo>
                <a:lnTo>
                  <a:pt x="314" y="92"/>
                </a:lnTo>
                <a:lnTo>
                  <a:pt x="266" y="136"/>
                </a:lnTo>
                <a:lnTo>
                  <a:pt x="222" y="182"/>
                </a:lnTo>
                <a:lnTo>
                  <a:pt x="182" y="232"/>
                </a:lnTo>
                <a:lnTo>
                  <a:pt x="182" y="232"/>
                </a:lnTo>
                <a:lnTo>
                  <a:pt x="178" y="238"/>
                </a:lnTo>
                <a:lnTo>
                  <a:pt x="178" y="238"/>
                </a:lnTo>
                <a:lnTo>
                  <a:pt x="170" y="248"/>
                </a:lnTo>
                <a:lnTo>
                  <a:pt x="170" y="248"/>
                </a:lnTo>
                <a:lnTo>
                  <a:pt x="160" y="262"/>
                </a:lnTo>
                <a:lnTo>
                  <a:pt x="160" y="262"/>
                </a:lnTo>
                <a:lnTo>
                  <a:pt x="160" y="266"/>
                </a:lnTo>
                <a:lnTo>
                  <a:pt x="160" y="266"/>
                </a:lnTo>
                <a:lnTo>
                  <a:pt x="140" y="294"/>
                </a:lnTo>
                <a:lnTo>
                  <a:pt x="122" y="324"/>
                </a:lnTo>
                <a:lnTo>
                  <a:pt x="122" y="324"/>
                </a:lnTo>
                <a:lnTo>
                  <a:pt x="106" y="354"/>
                </a:lnTo>
                <a:lnTo>
                  <a:pt x="90" y="384"/>
                </a:lnTo>
                <a:lnTo>
                  <a:pt x="90" y="384"/>
                </a:lnTo>
                <a:lnTo>
                  <a:pt x="88" y="388"/>
                </a:lnTo>
                <a:lnTo>
                  <a:pt x="88" y="388"/>
                </a:lnTo>
                <a:lnTo>
                  <a:pt x="82" y="404"/>
                </a:lnTo>
                <a:lnTo>
                  <a:pt x="82" y="404"/>
                </a:lnTo>
                <a:lnTo>
                  <a:pt x="76" y="414"/>
                </a:lnTo>
                <a:lnTo>
                  <a:pt x="76" y="414"/>
                </a:lnTo>
                <a:lnTo>
                  <a:pt x="74" y="422"/>
                </a:lnTo>
                <a:lnTo>
                  <a:pt x="74" y="422"/>
                </a:lnTo>
                <a:lnTo>
                  <a:pt x="50" y="482"/>
                </a:lnTo>
                <a:lnTo>
                  <a:pt x="32" y="542"/>
                </a:lnTo>
                <a:lnTo>
                  <a:pt x="18" y="606"/>
                </a:lnTo>
                <a:lnTo>
                  <a:pt x="8" y="668"/>
                </a:lnTo>
                <a:lnTo>
                  <a:pt x="8" y="668"/>
                </a:lnTo>
                <a:lnTo>
                  <a:pt x="6" y="676"/>
                </a:lnTo>
                <a:lnTo>
                  <a:pt x="6" y="676"/>
                </a:lnTo>
                <a:lnTo>
                  <a:pt x="4" y="688"/>
                </a:lnTo>
                <a:lnTo>
                  <a:pt x="4" y="688"/>
                </a:lnTo>
                <a:lnTo>
                  <a:pt x="4" y="706"/>
                </a:lnTo>
                <a:lnTo>
                  <a:pt x="4" y="706"/>
                </a:lnTo>
                <a:lnTo>
                  <a:pt x="4" y="708"/>
                </a:lnTo>
                <a:lnTo>
                  <a:pt x="4" y="708"/>
                </a:lnTo>
                <a:lnTo>
                  <a:pt x="0" y="760"/>
                </a:lnTo>
                <a:lnTo>
                  <a:pt x="232" y="760"/>
                </a:lnTo>
                <a:lnTo>
                  <a:pt x="232" y="760"/>
                </a:lnTo>
                <a:lnTo>
                  <a:pt x="234" y="746"/>
                </a:lnTo>
                <a:lnTo>
                  <a:pt x="234" y="746"/>
                </a:lnTo>
                <a:close/>
              </a:path>
            </a:pathLst>
          </a:custGeom>
          <a:solidFill>
            <a:srgbClr val="79B6D3"/>
          </a:solidFill>
          <a:ln w="3175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Freeform 23"/>
          <p:cNvSpPr/>
          <p:nvPr>
            <p:custDataLst>
              <p:tags r:id="rId6"/>
            </p:custDataLst>
          </p:nvPr>
        </p:nvSpPr>
        <p:spPr bwMode="auto">
          <a:xfrm rot="1800000">
            <a:off x="6826983" y="2716248"/>
            <a:ext cx="879475" cy="1206500"/>
          </a:xfrm>
          <a:custGeom>
            <a:avLst/>
            <a:gdLst>
              <a:gd name="T0" fmla="*/ 16 w 554"/>
              <a:gd name="T1" fmla="*/ 212 h 760"/>
              <a:gd name="T2" fmla="*/ 40 w 554"/>
              <a:gd name="T3" fmla="*/ 228 h 760"/>
              <a:gd name="T4" fmla="*/ 66 w 554"/>
              <a:gd name="T5" fmla="*/ 248 h 760"/>
              <a:gd name="T6" fmla="*/ 72 w 554"/>
              <a:gd name="T7" fmla="*/ 252 h 760"/>
              <a:gd name="T8" fmla="*/ 100 w 554"/>
              <a:gd name="T9" fmla="*/ 276 h 760"/>
              <a:gd name="T10" fmla="*/ 114 w 554"/>
              <a:gd name="T11" fmla="*/ 288 h 760"/>
              <a:gd name="T12" fmla="*/ 136 w 554"/>
              <a:gd name="T13" fmla="*/ 310 h 760"/>
              <a:gd name="T14" fmla="*/ 148 w 554"/>
              <a:gd name="T15" fmla="*/ 324 h 760"/>
              <a:gd name="T16" fmla="*/ 172 w 554"/>
              <a:gd name="T17" fmla="*/ 352 h 760"/>
              <a:gd name="T18" fmla="*/ 176 w 554"/>
              <a:gd name="T19" fmla="*/ 358 h 760"/>
              <a:gd name="T20" fmla="*/ 196 w 554"/>
              <a:gd name="T21" fmla="*/ 384 h 760"/>
              <a:gd name="T22" fmla="*/ 212 w 554"/>
              <a:gd name="T23" fmla="*/ 408 h 760"/>
              <a:gd name="T24" fmla="*/ 224 w 554"/>
              <a:gd name="T25" fmla="*/ 426 h 760"/>
              <a:gd name="T26" fmla="*/ 230 w 554"/>
              <a:gd name="T27" fmla="*/ 438 h 760"/>
              <a:gd name="T28" fmla="*/ 234 w 554"/>
              <a:gd name="T29" fmla="*/ 442 h 760"/>
              <a:gd name="T30" fmla="*/ 240 w 554"/>
              <a:gd name="T31" fmla="*/ 454 h 760"/>
              <a:gd name="T32" fmla="*/ 250 w 554"/>
              <a:gd name="T33" fmla="*/ 472 h 760"/>
              <a:gd name="T34" fmla="*/ 262 w 554"/>
              <a:gd name="T35" fmla="*/ 498 h 760"/>
              <a:gd name="T36" fmla="*/ 274 w 554"/>
              <a:gd name="T37" fmla="*/ 528 h 760"/>
              <a:gd name="T38" fmla="*/ 278 w 554"/>
              <a:gd name="T39" fmla="*/ 536 h 760"/>
              <a:gd name="T40" fmla="*/ 290 w 554"/>
              <a:gd name="T41" fmla="*/ 570 h 760"/>
              <a:gd name="T42" fmla="*/ 296 w 554"/>
              <a:gd name="T43" fmla="*/ 588 h 760"/>
              <a:gd name="T44" fmla="*/ 304 w 554"/>
              <a:gd name="T45" fmla="*/ 618 h 760"/>
              <a:gd name="T46" fmla="*/ 308 w 554"/>
              <a:gd name="T47" fmla="*/ 636 h 760"/>
              <a:gd name="T48" fmla="*/ 314 w 554"/>
              <a:gd name="T49" fmla="*/ 670 h 760"/>
              <a:gd name="T50" fmla="*/ 316 w 554"/>
              <a:gd name="T51" fmla="*/ 680 h 760"/>
              <a:gd name="T52" fmla="*/ 320 w 554"/>
              <a:gd name="T53" fmla="*/ 712 h 760"/>
              <a:gd name="T54" fmla="*/ 322 w 554"/>
              <a:gd name="T55" fmla="*/ 740 h 760"/>
              <a:gd name="T56" fmla="*/ 322 w 554"/>
              <a:gd name="T57" fmla="*/ 760 h 760"/>
              <a:gd name="T58" fmla="*/ 552 w 554"/>
              <a:gd name="T59" fmla="*/ 708 h 760"/>
              <a:gd name="T60" fmla="*/ 552 w 554"/>
              <a:gd name="T61" fmla="*/ 706 h 760"/>
              <a:gd name="T62" fmla="*/ 548 w 554"/>
              <a:gd name="T63" fmla="*/ 676 h 760"/>
              <a:gd name="T64" fmla="*/ 548 w 554"/>
              <a:gd name="T65" fmla="*/ 668 h 760"/>
              <a:gd name="T66" fmla="*/ 504 w 554"/>
              <a:gd name="T67" fmla="*/ 482 h 760"/>
              <a:gd name="T68" fmla="*/ 478 w 554"/>
              <a:gd name="T69" fmla="*/ 414 h 760"/>
              <a:gd name="T70" fmla="*/ 474 w 554"/>
              <a:gd name="T71" fmla="*/ 404 h 760"/>
              <a:gd name="T72" fmla="*/ 466 w 554"/>
              <a:gd name="T73" fmla="*/ 384 h 760"/>
              <a:gd name="T74" fmla="*/ 432 w 554"/>
              <a:gd name="T75" fmla="*/ 324 h 760"/>
              <a:gd name="T76" fmla="*/ 396 w 554"/>
              <a:gd name="T77" fmla="*/ 266 h 760"/>
              <a:gd name="T78" fmla="*/ 394 w 554"/>
              <a:gd name="T79" fmla="*/ 262 h 760"/>
              <a:gd name="T80" fmla="*/ 376 w 554"/>
              <a:gd name="T81" fmla="*/ 238 h 760"/>
              <a:gd name="T82" fmla="*/ 372 w 554"/>
              <a:gd name="T83" fmla="*/ 232 h 760"/>
              <a:gd name="T84" fmla="*/ 242 w 554"/>
              <a:gd name="T85" fmla="*/ 92 h 760"/>
              <a:gd name="T86" fmla="*/ 186 w 554"/>
              <a:gd name="T87" fmla="*/ 48 h 760"/>
              <a:gd name="T88" fmla="*/ 176 w 554"/>
              <a:gd name="T89" fmla="*/ 40 h 760"/>
              <a:gd name="T90" fmla="*/ 160 w 554"/>
              <a:gd name="T91" fmla="*/ 28 h 760"/>
              <a:gd name="T92" fmla="*/ 0 w 554"/>
              <a:gd name="T93" fmla="*/ 200 h 760"/>
              <a:gd name="T94" fmla="*/ 12 w 554"/>
              <a:gd name="T95" fmla="*/ 208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54" h="760">
                <a:moveTo>
                  <a:pt x="12" y="208"/>
                </a:moveTo>
                <a:lnTo>
                  <a:pt x="12" y="208"/>
                </a:lnTo>
                <a:lnTo>
                  <a:pt x="16" y="212"/>
                </a:lnTo>
                <a:lnTo>
                  <a:pt x="16" y="212"/>
                </a:lnTo>
                <a:lnTo>
                  <a:pt x="40" y="228"/>
                </a:lnTo>
                <a:lnTo>
                  <a:pt x="40" y="228"/>
                </a:lnTo>
                <a:lnTo>
                  <a:pt x="44" y="232"/>
                </a:lnTo>
                <a:lnTo>
                  <a:pt x="44" y="232"/>
                </a:lnTo>
                <a:lnTo>
                  <a:pt x="66" y="248"/>
                </a:lnTo>
                <a:lnTo>
                  <a:pt x="66" y="248"/>
                </a:lnTo>
                <a:lnTo>
                  <a:pt x="72" y="252"/>
                </a:lnTo>
                <a:lnTo>
                  <a:pt x="72" y="252"/>
                </a:lnTo>
                <a:lnTo>
                  <a:pt x="90" y="268"/>
                </a:lnTo>
                <a:lnTo>
                  <a:pt x="90" y="268"/>
                </a:lnTo>
                <a:lnTo>
                  <a:pt x="100" y="276"/>
                </a:lnTo>
                <a:lnTo>
                  <a:pt x="100" y="276"/>
                </a:lnTo>
                <a:lnTo>
                  <a:pt x="114" y="288"/>
                </a:lnTo>
                <a:lnTo>
                  <a:pt x="114" y="288"/>
                </a:lnTo>
                <a:lnTo>
                  <a:pt x="124" y="300"/>
                </a:lnTo>
                <a:lnTo>
                  <a:pt x="124" y="300"/>
                </a:lnTo>
                <a:lnTo>
                  <a:pt x="136" y="310"/>
                </a:lnTo>
                <a:lnTo>
                  <a:pt x="136" y="310"/>
                </a:lnTo>
                <a:lnTo>
                  <a:pt x="148" y="324"/>
                </a:lnTo>
                <a:lnTo>
                  <a:pt x="148" y="324"/>
                </a:lnTo>
                <a:lnTo>
                  <a:pt x="156" y="334"/>
                </a:lnTo>
                <a:lnTo>
                  <a:pt x="156" y="334"/>
                </a:lnTo>
                <a:lnTo>
                  <a:pt x="172" y="352"/>
                </a:lnTo>
                <a:lnTo>
                  <a:pt x="172" y="352"/>
                </a:lnTo>
                <a:lnTo>
                  <a:pt x="176" y="358"/>
                </a:lnTo>
                <a:lnTo>
                  <a:pt x="176" y="358"/>
                </a:lnTo>
                <a:lnTo>
                  <a:pt x="192" y="380"/>
                </a:lnTo>
                <a:lnTo>
                  <a:pt x="192" y="380"/>
                </a:lnTo>
                <a:lnTo>
                  <a:pt x="196" y="384"/>
                </a:lnTo>
                <a:lnTo>
                  <a:pt x="196" y="384"/>
                </a:lnTo>
                <a:lnTo>
                  <a:pt x="212" y="408"/>
                </a:lnTo>
                <a:lnTo>
                  <a:pt x="212" y="408"/>
                </a:lnTo>
                <a:lnTo>
                  <a:pt x="216" y="412"/>
                </a:lnTo>
                <a:lnTo>
                  <a:pt x="216" y="412"/>
                </a:lnTo>
                <a:lnTo>
                  <a:pt x="224" y="426"/>
                </a:lnTo>
                <a:lnTo>
                  <a:pt x="224" y="426"/>
                </a:lnTo>
                <a:lnTo>
                  <a:pt x="230" y="438"/>
                </a:lnTo>
                <a:lnTo>
                  <a:pt x="230" y="438"/>
                </a:lnTo>
                <a:lnTo>
                  <a:pt x="232" y="440"/>
                </a:lnTo>
                <a:lnTo>
                  <a:pt x="232" y="440"/>
                </a:lnTo>
                <a:lnTo>
                  <a:pt x="234" y="442"/>
                </a:lnTo>
                <a:lnTo>
                  <a:pt x="234" y="442"/>
                </a:lnTo>
                <a:lnTo>
                  <a:pt x="240" y="454"/>
                </a:lnTo>
                <a:lnTo>
                  <a:pt x="240" y="454"/>
                </a:lnTo>
                <a:lnTo>
                  <a:pt x="248" y="468"/>
                </a:lnTo>
                <a:lnTo>
                  <a:pt x="248" y="468"/>
                </a:lnTo>
                <a:lnTo>
                  <a:pt x="250" y="472"/>
                </a:lnTo>
                <a:lnTo>
                  <a:pt x="250" y="472"/>
                </a:lnTo>
                <a:lnTo>
                  <a:pt x="262" y="498"/>
                </a:lnTo>
                <a:lnTo>
                  <a:pt x="262" y="498"/>
                </a:lnTo>
                <a:lnTo>
                  <a:pt x="264" y="504"/>
                </a:lnTo>
                <a:lnTo>
                  <a:pt x="264" y="504"/>
                </a:lnTo>
                <a:lnTo>
                  <a:pt x="274" y="528"/>
                </a:lnTo>
                <a:lnTo>
                  <a:pt x="274" y="528"/>
                </a:lnTo>
                <a:lnTo>
                  <a:pt x="278" y="536"/>
                </a:lnTo>
                <a:lnTo>
                  <a:pt x="278" y="536"/>
                </a:lnTo>
                <a:lnTo>
                  <a:pt x="286" y="558"/>
                </a:lnTo>
                <a:lnTo>
                  <a:pt x="286" y="558"/>
                </a:lnTo>
                <a:lnTo>
                  <a:pt x="290" y="570"/>
                </a:lnTo>
                <a:lnTo>
                  <a:pt x="290" y="570"/>
                </a:lnTo>
                <a:lnTo>
                  <a:pt x="296" y="588"/>
                </a:lnTo>
                <a:lnTo>
                  <a:pt x="296" y="588"/>
                </a:lnTo>
                <a:lnTo>
                  <a:pt x="300" y="602"/>
                </a:lnTo>
                <a:lnTo>
                  <a:pt x="300" y="602"/>
                </a:lnTo>
                <a:lnTo>
                  <a:pt x="304" y="618"/>
                </a:lnTo>
                <a:lnTo>
                  <a:pt x="304" y="618"/>
                </a:lnTo>
                <a:lnTo>
                  <a:pt x="308" y="636"/>
                </a:lnTo>
                <a:lnTo>
                  <a:pt x="308" y="636"/>
                </a:lnTo>
                <a:lnTo>
                  <a:pt x="310" y="648"/>
                </a:lnTo>
                <a:lnTo>
                  <a:pt x="310" y="648"/>
                </a:lnTo>
                <a:lnTo>
                  <a:pt x="314" y="670"/>
                </a:lnTo>
                <a:lnTo>
                  <a:pt x="314" y="670"/>
                </a:lnTo>
                <a:lnTo>
                  <a:pt x="316" y="680"/>
                </a:lnTo>
                <a:lnTo>
                  <a:pt x="316" y="680"/>
                </a:lnTo>
                <a:lnTo>
                  <a:pt x="318" y="706"/>
                </a:lnTo>
                <a:lnTo>
                  <a:pt x="318" y="706"/>
                </a:lnTo>
                <a:lnTo>
                  <a:pt x="320" y="712"/>
                </a:lnTo>
                <a:lnTo>
                  <a:pt x="320" y="712"/>
                </a:lnTo>
                <a:lnTo>
                  <a:pt x="322" y="740"/>
                </a:lnTo>
                <a:lnTo>
                  <a:pt x="322" y="740"/>
                </a:lnTo>
                <a:lnTo>
                  <a:pt x="322" y="746"/>
                </a:lnTo>
                <a:lnTo>
                  <a:pt x="322" y="746"/>
                </a:lnTo>
                <a:lnTo>
                  <a:pt x="322" y="760"/>
                </a:lnTo>
                <a:lnTo>
                  <a:pt x="554" y="760"/>
                </a:lnTo>
                <a:lnTo>
                  <a:pt x="554" y="760"/>
                </a:lnTo>
                <a:lnTo>
                  <a:pt x="552" y="708"/>
                </a:lnTo>
                <a:lnTo>
                  <a:pt x="552" y="708"/>
                </a:lnTo>
                <a:lnTo>
                  <a:pt x="552" y="706"/>
                </a:lnTo>
                <a:lnTo>
                  <a:pt x="552" y="706"/>
                </a:lnTo>
                <a:lnTo>
                  <a:pt x="550" y="688"/>
                </a:lnTo>
                <a:lnTo>
                  <a:pt x="550" y="688"/>
                </a:lnTo>
                <a:lnTo>
                  <a:pt x="548" y="676"/>
                </a:lnTo>
                <a:lnTo>
                  <a:pt x="548" y="676"/>
                </a:lnTo>
                <a:lnTo>
                  <a:pt x="548" y="668"/>
                </a:lnTo>
                <a:lnTo>
                  <a:pt x="548" y="668"/>
                </a:lnTo>
                <a:lnTo>
                  <a:pt x="538" y="606"/>
                </a:lnTo>
                <a:lnTo>
                  <a:pt x="524" y="542"/>
                </a:lnTo>
                <a:lnTo>
                  <a:pt x="504" y="482"/>
                </a:lnTo>
                <a:lnTo>
                  <a:pt x="482" y="422"/>
                </a:lnTo>
                <a:lnTo>
                  <a:pt x="482" y="422"/>
                </a:lnTo>
                <a:lnTo>
                  <a:pt x="478" y="414"/>
                </a:lnTo>
                <a:lnTo>
                  <a:pt x="478" y="414"/>
                </a:lnTo>
                <a:lnTo>
                  <a:pt x="474" y="404"/>
                </a:lnTo>
                <a:lnTo>
                  <a:pt x="474" y="404"/>
                </a:lnTo>
                <a:lnTo>
                  <a:pt x="466" y="388"/>
                </a:lnTo>
                <a:lnTo>
                  <a:pt x="466" y="388"/>
                </a:lnTo>
                <a:lnTo>
                  <a:pt x="466" y="384"/>
                </a:lnTo>
                <a:lnTo>
                  <a:pt x="466" y="384"/>
                </a:lnTo>
                <a:lnTo>
                  <a:pt x="450" y="354"/>
                </a:lnTo>
                <a:lnTo>
                  <a:pt x="432" y="324"/>
                </a:lnTo>
                <a:lnTo>
                  <a:pt x="432" y="324"/>
                </a:lnTo>
                <a:lnTo>
                  <a:pt x="414" y="294"/>
                </a:lnTo>
                <a:lnTo>
                  <a:pt x="396" y="266"/>
                </a:lnTo>
                <a:lnTo>
                  <a:pt x="396" y="266"/>
                </a:lnTo>
                <a:lnTo>
                  <a:pt x="394" y="262"/>
                </a:lnTo>
                <a:lnTo>
                  <a:pt x="394" y="262"/>
                </a:lnTo>
                <a:lnTo>
                  <a:pt x="384" y="248"/>
                </a:lnTo>
                <a:lnTo>
                  <a:pt x="384" y="248"/>
                </a:lnTo>
                <a:lnTo>
                  <a:pt x="376" y="238"/>
                </a:lnTo>
                <a:lnTo>
                  <a:pt x="376" y="238"/>
                </a:lnTo>
                <a:lnTo>
                  <a:pt x="372" y="232"/>
                </a:lnTo>
                <a:lnTo>
                  <a:pt x="372" y="232"/>
                </a:lnTo>
                <a:lnTo>
                  <a:pt x="332" y="182"/>
                </a:lnTo>
                <a:lnTo>
                  <a:pt x="288" y="136"/>
                </a:lnTo>
                <a:lnTo>
                  <a:pt x="242" y="92"/>
                </a:lnTo>
                <a:lnTo>
                  <a:pt x="192" y="52"/>
                </a:lnTo>
                <a:lnTo>
                  <a:pt x="192" y="52"/>
                </a:lnTo>
                <a:lnTo>
                  <a:pt x="186" y="48"/>
                </a:lnTo>
                <a:lnTo>
                  <a:pt x="186" y="48"/>
                </a:lnTo>
                <a:lnTo>
                  <a:pt x="176" y="40"/>
                </a:lnTo>
                <a:lnTo>
                  <a:pt x="176" y="40"/>
                </a:lnTo>
                <a:lnTo>
                  <a:pt x="162" y="30"/>
                </a:lnTo>
                <a:lnTo>
                  <a:pt x="162" y="30"/>
                </a:lnTo>
                <a:lnTo>
                  <a:pt x="160" y="28"/>
                </a:lnTo>
                <a:lnTo>
                  <a:pt x="160" y="28"/>
                </a:lnTo>
                <a:lnTo>
                  <a:pt x="116" y="0"/>
                </a:lnTo>
                <a:lnTo>
                  <a:pt x="0" y="200"/>
                </a:lnTo>
                <a:lnTo>
                  <a:pt x="0" y="200"/>
                </a:lnTo>
                <a:lnTo>
                  <a:pt x="12" y="208"/>
                </a:lnTo>
                <a:lnTo>
                  <a:pt x="12" y="208"/>
                </a:lnTo>
                <a:close/>
              </a:path>
            </a:pathLst>
          </a:custGeom>
          <a:solidFill>
            <a:srgbClr val="8590CA"/>
          </a:solidFill>
          <a:ln w="3175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7"/>
            </p:custDataLst>
          </p:nvPr>
        </p:nvCxnSpPr>
        <p:spPr>
          <a:xfrm flipH="1">
            <a:off x="7013804" y="1832023"/>
            <a:ext cx="412860" cy="353748"/>
          </a:xfrm>
          <a:prstGeom prst="line">
            <a:avLst/>
          </a:prstGeom>
          <a:ln w="19050" cmpd="sng">
            <a:solidFill>
              <a:srgbClr val="8EAADC"/>
            </a:solidFill>
            <a:prstDash val="sysDot"/>
            <a:headEnd type="oval" w="med" len="med"/>
            <a:tailEnd type="oval"/>
          </a:ln>
        </p:spPr>
        <p:style>
          <a:lnRef idx="1">
            <a:srgbClr val="8590CA"/>
          </a:lnRef>
          <a:fillRef idx="0">
            <a:srgbClr val="8590CA"/>
          </a:fillRef>
          <a:effectRef idx="0">
            <a:srgbClr val="8590CA"/>
          </a:effectRef>
          <a:fontRef idx="minor">
            <a:sysClr val="windowText" lastClr="000000"/>
          </a:fontRef>
        </p:style>
      </p:cxnSp>
      <p:cxnSp>
        <p:nvCxnSpPr>
          <p:cNvPr id="29" name="直接连接符 28"/>
          <p:cNvCxnSpPr/>
          <p:nvPr>
            <p:custDataLst>
              <p:tags r:id="rId8"/>
            </p:custDataLst>
          </p:nvPr>
        </p:nvCxnSpPr>
        <p:spPr>
          <a:xfrm flipH="1">
            <a:off x="7658891" y="3292223"/>
            <a:ext cx="554656" cy="6452"/>
          </a:xfrm>
          <a:prstGeom prst="line">
            <a:avLst/>
          </a:prstGeom>
          <a:ln w="19050" cmpd="sng">
            <a:prstDash val="sysDot"/>
            <a:headEnd type="oval" w="med" len="med"/>
            <a:tailEnd type="oval"/>
          </a:ln>
        </p:spPr>
        <p:style>
          <a:lnRef idx="1">
            <a:srgbClr val="8590CA"/>
          </a:lnRef>
          <a:fillRef idx="0">
            <a:srgbClr val="8590CA"/>
          </a:fillRef>
          <a:effectRef idx="0">
            <a:srgbClr val="8590CA"/>
          </a:effectRef>
          <a:fontRef idx="minor">
            <a:sysClr val="windowText" lastClr="000000"/>
          </a:fontRef>
        </p:style>
      </p:cxnSp>
      <p:cxnSp>
        <p:nvCxnSpPr>
          <p:cNvPr id="30" name="直接连接符 29"/>
          <p:cNvCxnSpPr/>
          <p:nvPr>
            <p:custDataLst>
              <p:tags r:id="rId9"/>
            </p:custDataLst>
          </p:nvPr>
        </p:nvCxnSpPr>
        <p:spPr>
          <a:xfrm flipH="1" flipV="1">
            <a:off x="7000928" y="4607462"/>
            <a:ext cx="320046" cy="313582"/>
          </a:xfrm>
          <a:prstGeom prst="line">
            <a:avLst/>
          </a:prstGeom>
          <a:ln w="19050" cmpd="sng">
            <a:solidFill>
              <a:srgbClr val="7AC2C7"/>
            </a:solidFill>
            <a:prstDash val="sysDot"/>
            <a:headEnd type="oval" w="med" len="med"/>
            <a:tailEnd type="oval"/>
          </a:ln>
        </p:spPr>
        <p:style>
          <a:lnRef idx="1">
            <a:srgbClr val="8590CA"/>
          </a:lnRef>
          <a:fillRef idx="0">
            <a:srgbClr val="8590CA"/>
          </a:fillRef>
          <a:effectRef idx="0">
            <a:srgbClr val="8590CA"/>
          </a:effectRef>
          <a:fontRef idx="minor">
            <a:sysClr val="windowText" lastClr="000000"/>
          </a:fontRef>
        </p:style>
      </p:cxnSp>
      <p:cxnSp>
        <p:nvCxnSpPr>
          <p:cNvPr id="39" name="直接连接符 38"/>
          <p:cNvCxnSpPr/>
          <p:nvPr>
            <p:custDataLst>
              <p:tags r:id="rId10"/>
            </p:custDataLst>
          </p:nvPr>
        </p:nvCxnSpPr>
        <p:spPr>
          <a:xfrm>
            <a:off x="4623260" y="1832023"/>
            <a:ext cx="397256" cy="353748"/>
          </a:xfrm>
          <a:prstGeom prst="line">
            <a:avLst/>
          </a:prstGeom>
          <a:ln w="19050" cmpd="sng">
            <a:solidFill>
              <a:srgbClr val="8EAADC"/>
            </a:solidFill>
            <a:prstDash val="sysDot"/>
            <a:headEnd type="oval" w="med" len="med"/>
            <a:tailEnd type="oval"/>
          </a:ln>
        </p:spPr>
        <p:style>
          <a:lnRef idx="1">
            <a:srgbClr val="8590CA"/>
          </a:lnRef>
          <a:fillRef idx="0">
            <a:srgbClr val="8590CA"/>
          </a:fillRef>
          <a:effectRef idx="0">
            <a:srgbClr val="8590CA"/>
          </a:effectRef>
          <a:fontRef idx="minor">
            <a:sysClr val="windowText" lastClr="000000"/>
          </a:fontRef>
        </p:style>
      </p:cxnSp>
      <p:cxnSp>
        <p:nvCxnSpPr>
          <p:cNvPr id="40" name="直接连接符 39"/>
          <p:cNvCxnSpPr/>
          <p:nvPr>
            <p:custDataLst>
              <p:tags r:id="rId11"/>
            </p:custDataLst>
          </p:nvPr>
        </p:nvCxnSpPr>
        <p:spPr>
          <a:xfrm>
            <a:off x="3866118" y="3292223"/>
            <a:ext cx="533692" cy="6452"/>
          </a:xfrm>
          <a:prstGeom prst="line">
            <a:avLst/>
          </a:prstGeom>
          <a:ln w="19050" cmpd="sng">
            <a:prstDash val="sysDot"/>
            <a:headEnd type="oval" w="med" len="med"/>
            <a:tailEnd type="oval"/>
          </a:ln>
        </p:spPr>
        <p:style>
          <a:lnRef idx="1">
            <a:srgbClr val="8590CA"/>
          </a:lnRef>
          <a:fillRef idx="0">
            <a:srgbClr val="8590CA"/>
          </a:fillRef>
          <a:effectRef idx="0">
            <a:srgbClr val="8590CA"/>
          </a:effectRef>
          <a:fontRef idx="minor">
            <a:sysClr val="windowText" lastClr="000000"/>
          </a:fontRef>
        </p:style>
      </p:cxnSp>
      <p:cxnSp>
        <p:nvCxnSpPr>
          <p:cNvPr id="41" name="直接连接符 40"/>
          <p:cNvCxnSpPr/>
          <p:nvPr>
            <p:custDataLst>
              <p:tags r:id="rId12"/>
            </p:custDataLst>
          </p:nvPr>
        </p:nvCxnSpPr>
        <p:spPr>
          <a:xfrm flipV="1">
            <a:off x="4724955" y="4607462"/>
            <a:ext cx="307950" cy="313582"/>
          </a:xfrm>
          <a:prstGeom prst="line">
            <a:avLst/>
          </a:prstGeom>
          <a:ln w="19050" cmpd="sng">
            <a:solidFill>
              <a:srgbClr val="8EAADC"/>
            </a:solidFill>
            <a:prstDash val="sysDot"/>
            <a:headEnd type="oval" w="med" len="med"/>
            <a:tailEnd type="oval"/>
          </a:ln>
        </p:spPr>
        <p:style>
          <a:lnRef idx="1">
            <a:srgbClr val="8590CA"/>
          </a:lnRef>
          <a:fillRef idx="0">
            <a:srgbClr val="8590CA"/>
          </a:fillRef>
          <a:effectRef idx="0">
            <a:srgbClr val="8590CA"/>
          </a:effectRef>
          <a:fontRef idx="minor">
            <a:sysClr val="windowText" lastClr="000000"/>
          </a:fontRef>
        </p:style>
      </p:cxn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7767192" y="972673"/>
            <a:ext cx="2677241" cy="461007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algn="ctr">
              <a:defRPr>
                <a:solidFill>
                  <a:sysClr val="window" lastClr="FFFFFF"/>
                </a:solidFill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b="1" spc="3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卓越性能</a:t>
            </a:r>
            <a:endParaRPr lang="zh-CN" altLang="en-US" sz="2000" b="1" spc="3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14"/>
            </p:custDataLst>
          </p:nvPr>
        </p:nvSpPr>
        <p:spPr>
          <a:xfrm>
            <a:off x="7767320" y="1437640"/>
            <a:ext cx="2677160" cy="70231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ctr">
              <a:defRPr sz="1400">
                <a:solidFill>
                  <a:sysClr val="window" lastClr="FFFFFF"/>
                </a:solidFill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写入快（</a:t>
            </a:r>
            <a:r>
              <a:rPr lang="en-US" altLang="zh-CN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50~200MB/S</a:t>
            </a:r>
            <a:r>
              <a: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zh-CN" altLang="en-US" spc="15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查询快</a:t>
            </a:r>
            <a:endParaRPr lang="zh-CN" altLang="en-US" spc="15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15"/>
            </p:custDataLst>
          </p:nvPr>
        </p:nvSpPr>
        <p:spPr>
          <a:xfrm>
            <a:off x="7658607" y="4813788"/>
            <a:ext cx="2677241" cy="461007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algn="ctr">
              <a:defRPr>
                <a:solidFill>
                  <a:sysClr val="window" lastClr="FFFFFF"/>
                </a:solidFill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2000" b="1" spc="3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SQL</a:t>
            </a:r>
            <a:r>
              <a:rPr lang="zh-CN" altLang="en-US" sz="2000" b="1" spc="3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支持</a:t>
            </a:r>
            <a:endParaRPr lang="zh-CN" altLang="en-US" sz="2000" b="1" spc="3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6"/>
            </p:custDataLst>
          </p:nvPr>
        </p:nvSpPr>
        <p:spPr>
          <a:xfrm>
            <a:off x="7658735" y="5278755"/>
            <a:ext cx="3780790" cy="1171575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ctr">
              <a:defRPr sz="1400">
                <a:solidFill>
                  <a:sysClr val="window" lastClr="FFFFFF"/>
                </a:solidFill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对用户友好的SQL语法</a:t>
            </a:r>
            <a:endParaRPr lang="zh-CN" altLang="en-US" spc="15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内置功能齐全的分析统计函数</a:t>
            </a:r>
            <a:endParaRPr lang="zh-CN" altLang="en-US" spc="15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丰富的数据结构，字典、json、array、bitmap等</a:t>
            </a:r>
            <a:endParaRPr lang="zh-CN" altLang="en-US" spc="15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7"/>
            </p:custDataLst>
          </p:nvPr>
        </p:nvSpPr>
        <p:spPr>
          <a:xfrm>
            <a:off x="8446007" y="2673203"/>
            <a:ext cx="2677241" cy="461007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algn="ctr">
              <a:defRPr>
                <a:solidFill>
                  <a:sysClr val="window" lastClr="FFFFFF"/>
                </a:solidFill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b="1" spc="3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完备的</a:t>
            </a:r>
            <a:r>
              <a:rPr lang="en-US" altLang="zh-CN" sz="2000" b="1" spc="3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DBMS</a:t>
            </a:r>
            <a:r>
              <a:rPr lang="zh-CN" altLang="en-US" sz="2000" b="1" spc="3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</a:t>
            </a:r>
            <a:endParaRPr lang="zh-CN" altLang="en-US" sz="2000" b="1" spc="3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8"/>
            </p:custDataLst>
          </p:nvPr>
        </p:nvSpPr>
        <p:spPr>
          <a:xfrm>
            <a:off x="8446135" y="3138170"/>
            <a:ext cx="2677160" cy="1470025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ctr">
              <a:defRPr sz="1400">
                <a:solidFill>
                  <a:sysClr val="window" lastClr="FFFFFF"/>
                </a:solidFill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DDL(数据定义语言)</a:t>
            </a:r>
            <a:endParaRPr lang="zh-CN" altLang="en-US" spc="15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DML(数据操作语言）</a:t>
            </a:r>
            <a:endParaRPr lang="zh-CN" altLang="en-US" spc="15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权限控制</a:t>
            </a:r>
            <a:endParaRPr lang="zh-CN" altLang="en-US" spc="15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数据备份与恢复</a:t>
            </a:r>
            <a:endParaRPr lang="zh-CN" altLang="en-US" spc="15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分布式管理</a:t>
            </a:r>
            <a:endParaRPr lang="zh-CN" altLang="en-US" spc="15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19"/>
            </p:custDataLst>
          </p:nvPr>
        </p:nvSpPr>
        <p:spPr>
          <a:xfrm>
            <a:off x="1540382" y="1116818"/>
            <a:ext cx="2677241" cy="461007"/>
          </a:xfrm>
          <a:prstGeom prst="rect">
            <a:avLst/>
          </a:prstGeom>
          <a:noFill/>
        </p:spPr>
        <p:txBody>
          <a:bodyPr wrap="square" anchor="b" anchorCtr="0">
            <a:normAutofit fontScale="90000"/>
          </a:bodyPr>
          <a:lstStyle>
            <a:defPPr>
              <a:defRPr lang="zh-CN"/>
            </a:defPPr>
            <a:lvl1pPr algn="ctr">
              <a:defRPr>
                <a:solidFill>
                  <a:sysClr val="window" lastClr="FFFFFF"/>
                </a:solidFill>
              </a:defRPr>
            </a:lvl1pPr>
          </a:lstStyle>
          <a:p>
            <a:pPr algn="r">
              <a:lnSpc>
                <a:spcPct val="120000"/>
              </a:lnSpc>
            </a:pPr>
            <a:r>
              <a:rPr lang="zh-CN" altLang="en-US" sz="2000" b="1" spc="3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列式存储与数据压缩</a:t>
            </a:r>
            <a:endParaRPr lang="zh-CN" altLang="en-US" sz="2000" b="1" spc="3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20"/>
            </p:custDataLst>
          </p:nvPr>
        </p:nvSpPr>
        <p:spPr>
          <a:xfrm>
            <a:off x="1540510" y="1581785"/>
            <a:ext cx="2677160" cy="70231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ctr">
              <a:defRPr sz="1400">
                <a:solidFill>
                  <a:sysClr val="window" lastClr="FFFFFF"/>
                </a:solidFill>
              </a:defRPr>
            </a:lvl1pPr>
          </a:lstStyle>
          <a:p>
            <a:pPr algn="r">
              <a:lnSpc>
                <a:spcPct val="120000"/>
              </a:lnSpc>
            </a:pPr>
            <a:r>
              <a: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压缩比高(支持LZ4, ZSTD)</a:t>
            </a:r>
            <a:endParaRPr lang="zh-CN" altLang="en-US" spc="15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极大地节约了IO带宽</a:t>
            </a:r>
            <a:endParaRPr lang="zh-CN" altLang="en-US" spc="15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>
            <p:custDataLst>
              <p:tags r:id="rId21"/>
            </p:custDataLst>
          </p:nvPr>
        </p:nvSpPr>
        <p:spPr>
          <a:xfrm>
            <a:off x="1540382" y="4813788"/>
            <a:ext cx="2677241" cy="461007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algn="ctr">
              <a:defRPr>
                <a:solidFill>
                  <a:sysClr val="window" lastClr="FFFFFF"/>
                </a:solidFill>
              </a:defRPr>
            </a:lvl1pPr>
          </a:lstStyle>
          <a:p>
            <a:pPr algn="r">
              <a:lnSpc>
                <a:spcPct val="120000"/>
              </a:lnSpc>
            </a:pPr>
            <a:r>
              <a:rPr lang="zh-CN" altLang="en-US" sz="2000" b="1" spc="3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向量化执行引擎</a:t>
            </a:r>
            <a:endParaRPr lang="zh-CN" altLang="en-US" sz="2000" b="1" spc="3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>
            <p:custDataLst>
              <p:tags r:id="rId22"/>
            </p:custDataLst>
          </p:nvPr>
        </p:nvSpPr>
        <p:spPr>
          <a:xfrm>
            <a:off x="1540510" y="5278755"/>
            <a:ext cx="2677160" cy="117094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ctr">
              <a:defRPr sz="1400">
                <a:solidFill>
                  <a:sysClr val="window" lastClr="FFFFFF"/>
                </a:solidFill>
              </a:defRPr>
            </a:lvl1pPr>
          </a:lstStyle>
          <a:p>
            <a:pPr algn="r">
              <a:lnSpc>
                <a:spcPct val="120000"/>
              </a:lnSpc>
            </a:pPr>
            <a:r>
              <a: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分布式计算</a:t>
            </a:r>
            <a:endParaRPr lang="zh-CN" altLang="en-US" spc="15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多核并行计算</a:t>
            </a:r>
            <a:endParaRPr lang="zh-CN" altLang="en-US" spc="15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向量化执行与SIMD</a:t>
            </a:r>
            <a:endParaRPr lang="zh-CN" altLang="en-US" spc="15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动态代码生成</a:t>
            </a:r>
            <a:endParaRPr lang="zh-CN" altLang="en-US" spc="15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3"/>
            </p:custDataLst>
          </p:nvPr>
        </p:nvSpPr>
        <p:spPr>
          <a:xfrm>
            <a:off x="806957" y="2718923"/>
            <a:ext cx="2677241" cy="461007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algn="ctr">
              <a:defRPr>
                <a:solidFill>
                  <a:sysClr val="window" lastClr="FFFFFF"/>
                </a:solidFill>
              </a:defRPr>
            </a:lvl1pPr>
          </a:lstStyle>
          <a:p>
            <a:pPr algn="r">
              <a:lnSpc>
                <a:spcPct val="120000"/>
              </a:lnSpc>
            </a:pPr>
            <a:r>
              <a:rPr lang="zh-CN" altLang="en-US" sz="2000" b="1" spc="3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数据存储</a:t>
            </a:r>
            <a:endParaRPr lang="zh-CN" altLang="en-US" sz="2000" b="1" spc="3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24"/>
            </p:custDataLst>
          </p:nvPr>
        </p:nvSpPr>
        <p:spPr>
          <a:xfrm>
            <a:off x="807085" y="3180080"/>
            <a:ext cx="2677160" cy="1547495"/>
          </a:xfrm>
          <a:prstGeom prst="rect">
            <a:avLst/>
          </a:prstGeom>
        </p:spPr>
        <p:txBody>
          <a:bodyPr wrap="square" anchor="ctr" anchorCtr="0">
            <a:normAutofit fontScale="90000"/>
          </a:bodyPr>
          <a:lstStyle>
            <a:defPPr>
              <a:defRPr lang="zh-CN"/>
            </a:defPPr>
            <a:lvl1pPr algn="ctr">
              <a:defRPr sz="1400">
                <a:solidFill>
                  <a:sysClr val="window" lastClr="FFFFFF"/>
                </a:solidFill>
              </a:defRPr>
            </a:lvl1pPr>
          </a:lstStyle>
          <a:p>
            <a:pPr algn="r">
              <a:lnSpc>
                <a:spcPct val="120000"/>
              </a:lnSpc>
            </a:pPr>
            <a:r>
              <a: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自管理存储，不依赖其他组件</a:t>
            </a:r>
            <a:endParaRPr lang="zh-CN" altLang="en-US" spc="15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主键索引/二级索引</a:t>
            </a:r>
            <a:endParaRPr lang="zh-CN" altLang="en-US" spc="15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数据集分片(sharding)</a:t>
            </a:r>
            <a:endParaRPr lang="zh-CN" altLang="en-US" spc="15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数据分区(partition)</a:t>
            </a:r>
            <a:endParaRPr lang="zh-CN" altLang="en-US" spc="15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zh-CN" altLang="en-US" spc="15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数据容灾和TTL支持</a:t>
            </a:r>
            <a:endParaRPr lang="zh-CN" altLang="en-US" spc="15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3" name="图片 32" descr="303b32303239303438353bbbf0bcfd"/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2760000">
            <a:off x="5477510" y="2792730"/>
            <a:ext cx="1238250" cy="123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50" dirty="0">
                <a:solidFill>
                  <a:srgbClr val="0089F0"/>
                </a:solidFill>
                <a:uFillTx/>
              </a:rPr>
              <a:t>Clickhouse</a:t>
            </a:r>
            <a:r>
              <a:rPr lang="zh-CN" altLang="en-US" spc="150" dirty="0">
                <a:solidFill>
                  <a:srgbClr val="0089F0"/>
                </a:solidFill>
                <a:uFillTx/>
              </a:rPr>
              <a:t>的列式存储</a:t>
            </a:r>
            <a:endParaRPr lang="zh-CN" altLang="en-US" spc="150" dirty="0">
              <a:solidFill>
                <a:srgbClr val="0089F0"/>
              </a:solidFill>
              <a:uFillTx/>
            </a:endParaRPr>
          </a:p>
        </p:txBody>
      </p:sp>
      <p:pic>
        <p:nvPicPr>
          <p:cNvPr id="2" name="图片 1" descr="ae6ig-ut7u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145" y="1261745"/>
            <a:ext cx="5111115" cy="2093595"/>
          </a:xfrm>
          <a:prstGeom prst="rect">
            <a:avLst/>
          </a:prstGeom>
        </p:spPr>
      </p:pic>
      <p:pic>
        <p:nvPicPr>
          <p:cNvPr id="6" name="图片 5" descr="column-orien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740" y="1261745"/>
            <a:ext cx="5142865" cy="2106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2145" y="3863340"/>
            <a:ext cx="462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IO</a:t>
            </a:r>
            <a:endParaRPr lang="en-US" altLang="zh-CN" b="1" spc="150" dirty="0"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2145" y="4462145"/>
            <a:ext cx="4883785" cy="1383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减少</a:t>
            </a:r>
            <a:r>
              <a:rPr lang="en-US" altLang="zh-CN" sz="14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IO</a:t>
            </a:r>
            <a:r>
              <a:rPr lang="zh-CN" altLang="en-US" sz="14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行式存储需要读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整行，列式存储只读需要的列。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压缩比高。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同一列数据类型相同，压缩效果显著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更好的缓存效果。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数据压缩带来更多系统缓存，跟高的缓存命中率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74740" y="3863340"/>
            <a:ext cx="722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CPU</a:t>
            </a:r>
            <a:endParaRPr lang="en-US" altLang="zh-CN" b="1" spc="150" dirty="0"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74740" y="4462145"/>
            <a:ext cx="4883785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降低</a:t>
            </a:r>
            <a:r>
              <a:rPr lang="en-US" altLang="zh-CN" sz="14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lang="zh-CN" altLang="en-US" sz="14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等待。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执行一个查询需要处理大量行，按向量执行操作比按行执行操作更高效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50" dirty="0">
                <a:solidFill>
                  <a:srgbClr val="0089F0"/>
                </a:solidFill>
                <a:uFillTx/>
              </a:rPr>
              <a:t>Clickhouse</a:t>
            </a:r>
            <a:r>
              <a:rPr lang="zh-CN" altLang="en-US" spc="150" dirty="0">
                <a:solidFill>
                  <a:srgbClr val="0089F0"/>
                </a:solidFill>
                <a:uFillTx/>
              </a:rPr>
              <a:t>的存储引擎</a:t>
            </a:r>
            <a:endParaRPr lang="zh-CN" altLang="en-US" spc="150" dirty="0">
              <a:solidFill>
                <a:srgbClr val="0089F0"/>
              </a:solidFill>
              <a:uFillTx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84810" y="1259840"/>
            <a:ext cx="4105910" cy="3362960"/>
            <a:chOff x="1198" y="1984"/>
            <a:chExt cx="6466" cy="5296"/>
          </a:xfrm>
        </p:grpSpPr>
        <p:sp>
          <p:nvSpPr>
            <p:cNvPr id="31" name="文本框 30"/>
            <p:cNvSpPr txBox="1"/>
            <p:nvPr/>
          </p:nvSpPr>
          <p:spPr>
            <a:xfrm>
              <a:off x="1198" y="2952"/>
              <a:ext cx="6466" cy="43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pc="150" dirty="0">
                  <a:solidFill>
                    <a:srgbClr val="FF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MergeTree</a:t>
              </a:r>
              <a:endParaRPr lang="en-US" altLang="zh-CN" spc="15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pc="15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SummingMergeTree</a:t>
              </a:r>
              <a:endParaRPr lang="en-US" altLang="zh-CN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pc="150" dirty="0">
                  <a:solidFill>
                    <a:srgbClr val="FF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AggregatingMergeTree</a:t>
              </a:r>
              <a:endParaRPr lang="en-US" altLang="zh-CN" spc="15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pc="150" dirty="0">
                  <a:solidFill>
                    <a:srgbClr val="FF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ReplacingMergeTree</a:t>
              </a:r>
              <a:endParaRPr lang="en-US" altLang="zh-CN" spc="15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zh-CN" altLang="en-US" spc="15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CollapsingMergeTree</a:t>
              </a:r>
              <a:endParaRPr lang="zh-CN" altLang="en-US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zh-CN" altLang="en-US" spc="15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VersionedCollapsingMergetree</a:t>
              </a:r>
              <a:endParaRPr lang="zh-CN" altLang="en-US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pc="150" dirty="0">
                  <a:solidFill>
                    <a:srgbClr val="FF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ReplicatedMergeTree</a:t>
              </a:r>
              <a:endParaRPr lang="en-US" altLang="zh-CN" spc="15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pc="15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en-US" altLang="zh-CN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198" y="1984"/>
              <a:ext cx="223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 spc="15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合并树系列</a:t>
              </a:r>
              <a:endParaRPr lang="zh-CN" altLang="en-US" b="1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3566" y="2195"/>
              <a:ext cx="259" cy="158"/>
            </a:xfrm>
            <a:custGeom>
              <a:avLst/>
              <a:gdLst>
                <a:gd name="connsiteX0" fmla="*/ 0 w 1082"/>
                <a:gd name="connsiteY0" fmla="*/ 1082 h 1082"/>
                <a:gd name="connsiteX1" fmla="*/ 541 w 1082"/>
                <a:gd name="connsiteY1" fmla="*/ 0 h 1082"/>
                <a:gd name="connsiteX2" fmla="*/ 1082 w 1082"/>
                <a:gd name="connsiteY2" fmla="*/ 1082 h 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2" h="1082">
                  <a:moveTo>
                    <a:pt x="0" y="1082"/>
                  </a:moveTo>
                  <a:lnTo>
                    <a:pt x="541" y="0"/>
                  </a:lnTo>
                  <a:lnTo>
                    <a:pt x="1082" y="1082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516120" y="1259840"/>
            <a:ext cx="1861820" cy="1701800"/>
            <a:chOff x="7112" y="1984"/>
            <a:chExt cx="2932" cy="2680"/>
          </a:xfrm>
        </p:grpSpPr>
        <p:sp>
          <p:nvSpPr>
            <p:cNvPr id="37" name="文本框 36"/>
            <p:cNvSpPr txBox="1"/>
            <p:nvPr/>
          </p:nvSpPr>
          <p:spPr>
            <a:xfrm>
              <a:off x="7112" y="2952"/>
              <a:ext cx="2933" cy="171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pc="15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Log</a:t>
              </a:r>
              <a:endParaRPr lang="en-US" altLang="zh-CN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pc="15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StripeLog</a:t>
              </a:r>
              <a:endParaRPr lang="en-US" altLang="zh-CN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pc="15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TinyLog</a:t>
              </a:r>
              <a:endParaRPr lang="en-US" altLang="zh-CN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112" y="1984"/>
              <a:ext cx="18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 spc="15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日志</a:t>
              </a:r>
              <a:r>
                <a:rPr lang="zh-CN" altLang="en-US" b="1" spc="15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系列</a:t>
              </a:r>
              <a:endParaRPr lang="zh-CN" altLang="en-US" b="1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9039" y="2195"/>
              <a:ext cx="259" cy="158"/>
            </a:xfrm>
            <a:custGeom>
              <a:avLst/>
              <a:gdLst>
                <a:gd name="connsiteX0" fmla="*/ 0 w 1082"/>
                <a:gd name="connsiteY0" fmla="*/ 1082 h 1082"/>
                <a:gd name="connsiteX1" fmla="*/ 541 w 1082"/>
                <a:gd name="connsiteY1" fmla="*/ 0 h 1082"/>
                <a:gd name="connsiteX2" fmla="*/ 1082 w 1082"/>
                <a:gd name="connsiteY2" fmla="*/ 1082 h 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2" h="1082">
                  <a:moveTo>
                    <a:pt x="0" y="1082"/>
                  </a:moveTo>
                  <a:lnTo>
                    <a:pt x="541" y="0"/>
                  </a:lnTo>
                  <a:lnTo>
                    <a:pt x="1082" y="1082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824345" y="1260475"/>
            <a:ext cx="1861820" cy="2366010"/>
            <a:chOff x="10441" y="1985"/>
            <a:chExt cx="2932" cy="3726"/>
          </a:xfrm>
        </p:grpSpPr>
        <p:sp>
          <p:nvSpPr>
            <p:cNvPr id="42" name="文本框 41"/>
            <p:cNvSpPr txBox="1"/>
            <p:nvPr/>
          </p:nvSpPr>
          <p:spPr>
            <a:xfrm>
              <a:off x="10441" y="2953"/>
              <a:ext cx="2933" cy="275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pc="15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JDBC</a:t>
              </a:r>
              <a:endParaRPr lang="en-US" altLang="zh-CN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pc="15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ODBC</a:t>
              </a:r>
              <a:endParaRPr lang="en-US" altLang="zh-CN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pc="15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MySql</a:t>
              </a:r>
              <a:endParaRPr lang="en-US" altLang="zh-CN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pc="15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Kafka</a:t>
              </a:r>
              <a:endParaRPr lang="en-US" altLang="zh-CN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pc="15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HDFS</a:t>
              </a:r>
              <a:endParaRPr lang="en-US" altLang="zh-CN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0441" y="1985"/>
              <a:ext cx="10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 spc="15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集成</a:t>
              </a:r>
              <a:endParaRPr lang="zh-CN" altLang="en-US" b="1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11810" y="2196"/>
              <a:ext cx="259" cy="158"/>
            </a:xfrm>
            <a:custGeom>
              <a:avLst/>
              <a:gdLst>
                <a:gd name="connsiteX0" fmla="*/ 0 w 1082"/>
                <a:gd name="connsiteY0" fmla="*/ 1082 h 1082"/>
                <a:gd name="connsiteX1" fmla="*/ 541 w 1082"/>
                <a:gd name="connsiteY1" fmla="*/ 0 h 1082"/>
                <a:gd name="connsiteX2" fmla="*/ 1082 w 1082"/>
                <a:gd name="connsiteY2" fmla="*/ 1082 h 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2" h="1082">
                  <a:moveTo>
                    <a:pt x="0" y="1082"/>
                  </a:moveTo>
                  <a:lnTo>
                    <a:pt x="541" y="0"/>
                  </a:lnTo>
                  <a:lnTo>
                    <a:pt x="1082" y="1082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083040" y="1260475"/>
            <a:ext cx="2564130" cy="3694430"/>
            <a:chOff x="14304" y="1985"/>
            <a:chExt cx="4038" cy="5818"/>
          </a:xfrm>
        </p:grpSpPr>
        <p:sp>
          <p:nvSpPr>
            <p:cNvPr id="46" name="文本框 45"/>
            <p:cNvSpPr txBox="1"/>
            <p:nvPr/>
          </p:nvSpPr>
          <p:spPr>
            <a:xfrm>
              <a:off x="14304" y="2953"/>
              <a:ext cx="4039" cy="485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pc="150" dirty="0">
                  <a:solidFill>
                    <a:srgbClr val="FF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Distributed</a:t>
              </a:r>
              <a:endParaRPr lang="en-US" altLang="zh-CN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pc="15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Dictionary</a:t>
              </a:r>
              <a:endParaRPr lang="en-US" altLang="zh-CN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pc="15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Memory</a:t>
              </a:r>
              <a:endParaRPr lang="en-US" altLang="zh-CN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pc="15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Buffer</a:t>
              </a:r>
              <a:endParaRPr lang="en-US" altLang="zh-CN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pc="15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View</a:t>
              </a:r>
              <a:endParaRPr lang="en-US" altLang="zh-CN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pc="150" dirty="0">
                  <a:solidFill>
                    <a:srgbClr val="FF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MaterializedView</a:t>
              </a:r>
              <a:endParaRPr lang="en-US" altLang="zh-CN" spc="15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pc="15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Merge</a:t>
              </a:r>
              <a:endParaRPr lang="en-US" altLang="zh-CN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pc="15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File</a:t>
              </a:r>
              <a:endParaRPr lang="en-US" altLang="zh-CN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pc="15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……</a:t>
              </a:r>
              <a:endParaRPr lang="en-US" altLang="zh-CN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4304" y="1985"/>
              <a:ext cx="10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 spc="15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特殊</a:t>
              </a:r>
              <a:endParaRPr lang="zh-CN" altLang="en-US" b="1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15574" y="2196"/>
              <a:ext cx="259" cy="158"/>
            </a:xfrm>
            <a:custGeom>
              <a:avLst/>
              <a:gdLst>
                <a:gd name="connsiteX0" fmla="*/ 0 w 1082"/>
                <a:gd name="connsiteY0" fmla="*/ 1082 h 1082"/>
                <a:gd name="connsiteX1" fmla="*/ 541 w 1082"/>
                <a:gd name="connsiteY1" fmla="*/ 0 h 1082"/>
                <a:gd name="connsiteX2" fmla="*/ 1082 w 1082"/>
                <a:gd name="connsiteY2" fmla="*/ 1082 h 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2" h="1082">
                  <a:moveTo>
                    <a:pt x="0" y="1082"/>
                  </a:moveTo>
                  <a:lnTo>
                    <a:pt x="541" y="0"/>
                  </a:lnTo>
                  <a:lnTo>
                    <a:pt x="1082" y="1082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491355" y="5337810"/>
            <a:ext cx="2387600" cy="685165"/>
            <a:chOff x="7073" y="8406"/>
            <a:chExt cx="3760" cy="1079"/>
          </a:xfrm>
        </p:grpSpPr>
        <p:sp>
          <p:nvSpPr>
            <p:cNvPr id="53" name="矩形 52"/>
            <p:cNvSpPr/>
            <p:nvPr/>
          </p:nvSpPr>
          <p:spPr>
            <a:xfrm>
              <a:off x="7073" y="8406"/>
              <a:ext cx="3760" cy="1079"/>
            </a:xfrm>
            <a:prstGeom prst="rect">
              <a:avLst/>
            </a:prstGeom>
            <a:solidFill>
              <a:srgbClr val="1AA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279" y="8583"/>
              <a:ext cx="33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b="1" spc="150">
                  <a:solidFill>
                    <a:schemeClr val="bg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手动挡的赛车</a:t>
              </a:r>
              <a:endParaRPr lang="zh-CN" altLang="en-US" sz="2400" b="1" spc="15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0860,&quot;width&quot;:17031}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i"/>
  <p:tag name="KSO_WM_UNIT_INDEX" val="1_3_1"/>
  <p:tag name="KSO_WM_UNIT_ID" val="diagram20170878_4*q_h_i*1_3_1"/>
  <p:tag name="KSO_WM_UNIT_LAYERLEVEL" val="1_1_1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i"/>
  <p:tag name="KSO_WM_UNIT_INDEX" val="1_4_1"/>
  <p:tag name="KSO_WM_UNIT_ID" val="diagram20170878_4*q_h_i*1_4_1"/>
  <p:tag name="KSO_WM_UNIT_LAYERLEVEL" val="1_1_1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i"/>
  <p:tag name="KSO_WM_UNIT_INDEX" val="1_5_1"/>
  <p:tag name="KSO_WM_UNIT_ID" val="diagram20170878_4*q_h_i*1_5_1"/>
  <p:tag name="KSO_WM_UNIT_LAYERLEVEL" val="1_1_1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i"/>
  <p:tag name="KSO_WM_UNIT_INDEX" val="1_1_2"/>
  <p:tag name="KSO_WM_UNIT_ID" val="diagram20170878_4*q_h_i*1_1_2"/>
  <p:tag name="KSO_WM_UNIT_LAYERLEVEL" val="1_1_1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i"/>
  <p:tag name="KSO_WM_UNIT_INDEX" val="1_6_1"/>
  <p:tag name="KSO_WM_UNIT_ID" val="diagram20170878_4*q_h_i*1_6_1"/>
  <p:tag name="KSO_WM_UNIT_LAYERLEVEL" val="1_1_1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i"/>
  <p:tag name="KSO_WM_UNIT_INDEX" val="1_2_1"/>
  <p:tag name="KSO_WM_UNIT_ID" val="diagram20170878_4*q_h_i*1_2_1"/>
  <p:tag name="KSO_WM_UNIT_LAYERLEVEL" val="1_1_1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i"/>
  <p:tag name="KSO_WM_UNIT_INDEX" val="1_1_1"/>
  <p:tag name="KSO_WM_UNIT_ID" val="diagram20170878_4*q_h_i*1_1_1"/>
  <p:tag name="KSO_WM_UNIT_LAYERLEVEL" val="1_1_1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i"/>
  <p:tag name="KSO_WM_UNIT_INDEX" val="1_2_2"/>
  <p:tag name="KSO_WM_UNIT_ID" val="diagram20170878_4*q_h_i*1_2_2"/>
  <p:tag name="KSO_WM_UNIT_LAYERLEVEL" val="1_1_1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i"/>
  <p:tag name="KSO_WM_UNIT_INDEX" val="1_3_2"/>
  <p:tag name="KSO_WM_UNIT_ID" val="diagram20170878_4*q_h_i*1_3_2"/>
  <p:tag name="KSO_WM_UNIT_LAYERLEVEL" val="1_1_1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8"/>
  <p:tag name="KSO_WM_UNIT_LINE_FILL_TYPE" val="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i"/>
  <p:tag name="KSO_WM_UNIT_INDEX" val="1_6_2"/>
  <p:tag name="KSO_WM_UNIT_ID" val="diagram20170878_4*q_h_i*1_6_2"/>
  <p:tag name="KSO_WM_UNIT_LAYERLEVEL" val="1_1_1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92"/>
  <p:tag name="KSO_WM_UNIT_TYPE" val="m_i"/>
  <p:tag name="KSO_WM_UNIT_INDEX" val="1_1"/>
  <p:tag name="KSO_WM_UNIT_ID" val="diagram692_4*m_i*1_1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i"/>
  <p:tag name="KSO_WM_UNIT_INDEX" val="1_5_2"/>
  <p:tag name="KSO_WM_UNIT_ID" val="diagram20170878_4*q_h_i*1_5_2"/>
  <p:tag name="KSO_WM_UNIT_LAYERLEVEL" val="1_1_1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i"/>
  <p:tag name="KSO_WM_UNIT_INDEX" val="1_4_2"/>
  <p:tag name="KSO_WM_UNIT_ID" val="diagram20170878_4*q_h_i*1_4_2"/>
  <p:tag name="KSO_WM_UNIT_LAYERLEVEL" val="1_1_1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a"/>
  <p:tag name="KSO_WM_UNIT_INDEX" val="1_1_1"/>
  <p:tag name="KSO_WM_UNIT_LAYERLEVEL" val="1_1_1"/>
  <p:tag name="KSO_WM_UNIT_VALUE" val="10"/>
  <p:tag name="KSO_WM_UNIT_HIGHLIGHT" val="0"/>
  <p:tag name="KSO_WM_UNIT_COMPATIBLE" val="0"/>
  <p:tag name="KSO_WM_DIAGRAM_GROUP_CODE" val="q1-1"/>
  <p:tag name="KSO_WM_UNIT_ID" val="diagram20170878_4*q_h_a*1_1_1"/>
  <p:tag name="KSO_WM_UNIT_ISCONTENTSTITLE" val="0"/>
  <p:tag name="KSO_WM_UNIT_NOCLEAR" val="0"/>
  <p:tag name="KSO_WM_UNIT_DIAGRAM_ISNUMVISUAL" val="0"/>
  <p:tag name="KSO_WM_UNIT_DIAGRAM_ISREFERUNIT" val="0"/>
  <p:tag name="KSO_WM_UNIT_PRESET_TEXT" val="添加标题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f"/>
  <p:tag name="KSO_WM_UNIT_INDEX" val="1_1_1"/>
  <p:tag name="KSO_WM_UNIT_LAYERLEVEL" val="1_1_1"/>
  <p:tag name="KSO_WM_UNIT_VALUE" val="30"/>
  <p:tag name="KSO_WM_UNIT_HIGHLIGHT" val="0"/>
  <p:tag name="KSO_WM_UNIT_COMPATIBLE" val="0"/>
  <p:tag name="KSO_WM_DIAGRAM_GROUP_CODE" val="q1-1"/>
  <p:tag name="KSO_WM_UNIT_ID" val="diagram20170878_4*q_h_f*1_1_1"/>
  <p:tag name="KSO_WM_UNIT_NOCLEAR" val="0"/>
  <p:tag name="KSO_WM_UNIT_DIAGRAM_ISNUMVISUAL" val="0"/>
  <p:tag name="KSO_WM_UNIT_DIAGRAM_ISREFERUNIT" val="0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a"/>
  <p:tag name="KSO_WM_UNIT_INDEX" val="1_3_1"/>
  <p:tag name="KSO_WM_UNIT_LAYERLEVEL" val="1_1_1"/>
  <p:tag name="KSO_WM_UNIT_VALUE" val="10"/>
  <p:tag name="KSO_WM_UNIT_HIGHLIGHT" val="0"/>
  <p:tag name="KSO_WM_UNIT_COMPATIBLE" val="0"/>
  <p:tag name="KSO_WM_DIAGRAM_GROUP_CODE" val="q1-1"/>
  <p:tag name="KSO_WM_UNIT_ID" val="diagram20170878_4*q_h_a*1_3_1"/>
  <p:tag name="KSO_WM_UNIT_ISCONTENTSTITLE" val="0"/>
  <p:tag name="KSO_WM_UNIT_NOCLEAR" val="0"/>
  <p:tag name="KSO_WM_UNIT_DIAGRAM_ISNUMVISUAL" val="0"/>
  <p:tag name="KSO_WM_UNIT_DIAGRAM_ISREFERUNIT" val="0"/>
  <p:tag name="KSO_WM_UNIT_PRESET_TEXT" val="添加标题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f"/>
  <p:tag name="KSO_WM_UNIT_INDEX" val="1_3_1"/>
  <p:tag name="KSO_WM_UNIT_LAYERLEVEL" val="1_1_1"/>
  <p:tag name="KSO_WM_UNIT_VALUE" val="30"/>
  <p:tag name="KSO_WM_UNIT_HIGHLIGHT" val="0"/>
  <p:tag name="KSO_WM_UNIT_COMPATIBLE" val="0"/>
  <p:tag name="KSO_WM_DIAGRAM_GROUP_CODE" val="q1-1"/>
  <p:tag name="KSO_WM_UNIT_ID" val="diagram20170878_4*q_h_f*1_3_1"/>
  <p:tag name="KSO_WM_UNIT_NOCLEAR" val="0"/>
  <p:tag name="KSO_WM_UNIT_DIAGRAM_ISNUMVISUAL" val="0"/>
  <p:tag name="KSO_WM_UNIT_DIAGRAM_ISREFERUNIT" val="0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a"/>
  <p:tag name="KSO_WM_UNIT_INDEX" val="1_2_1"/>
  <p:tag name="KSO_WM_UNIT_LAYERLEVEL" val="1_1_1"/>
  <p:tag name="KSO_WM_UNIT_VALUE" val="10"/>
  <p:tag name="KSO_WM_UNIT_HIGHLIGHT" val="0"/>
  <p:tag name="KSO_WM_UNIT_COMPATIBLE" val="0"/>
  <p:tag name="KSO_WM_DIAGRAM_GROUP_CODE" val="q1-1"/>
  <p:tag name="KSO_WM_UNIT_ID" val="diagram20170878_4*q_h_a*1_2_1"/>
  <p:tag name="KSO_WM_UNIT_ISCONTENTSTITLE" val="0"/>
  <p:tag name="KSO_WM_UNIT_NOCLEAR" val="0"/>
  <p:tag name="KSO_WM_UNIT_DIAGRAM_ISNUMVISUAL" val="0"/>
  <p:tag name="KSO_WM_UNIT_DIAGRAM_ISREFERUNIT" val="0"/>
  <p:tag name="KSO_WM_UNIT_PRESET_TEXT" val="添加标题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f"/>
  <p:tag name="KSO_WM_UNIT_INDEX" val="1_2_1"/>
  <p:tag name="KSO_WM_UNIT_LAYERLEVEL" val="1_1_1"/>
  <p:tag name="KSO_WM_UNIT_VALUE" val="30"/>
  <p:tag name="KSO_WM_UNIT_HIGHLIGHT" val="0"/>
  <p:tag name="KSO_WM_UNIT_COMPATIBLE" val="0"/>
  <p:tag name="KSO_WM_DIAGRAM_GROUP_CODE" val="q1-1"/>
  <p:tag name="KSO_WM_UNIT_ID" val="diagram20170878_4*q_h_f*1_2_1"/>
  <p:tag name="KSO_WM_UNIT_NOCLEAR" val="0"/>
  <p:tag name="KSO_WM_UNIT_DIAGRAM_ISNUMVISUAL" val="0"/>
  <p:tag name="KSO_WM_UNIT_DIAGRAM_ISREFERUNIT" val="0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a"/>
  <p:tag name="KSO_WM_UNIT_INDEX" val="1_6_1"/>
  <p:tag name="KSO_WM_UNIT_LAYERLEVEL" val="1_1_1"/>
  <p:tag name="KSO_WM_UNIT_VALUE" val="10"/>
  <p:tag name="KSO_WM_UNIT_HIGHLIGHT" val="0"/>
  <p:tag name="KSO_WM_UNIT_COMPATIBLE" val="0"/>
  <p:tag name="KSO_WM_DIAGRAM_GROUP_CODE" val="q1-1"/>
  <p:tag name="KSO_WM_UNIT_ID" val="diagram20170878_4*q_h_a*1_6_1"/>
  <p:tag name="KSO_WM_UNIT_ISCONTENTSTITLE" val="0"/>
  <p:tag name="KSO_WM_UNIT_NOCLEAR" val="0"/>
  <p:tag name="KSO_WM_UNIT_DIAGRAM_ISNUMVISUAL" val="0"/>
  <p:tag name="KSO_WM_UNIT_DIAGRAM_ISREFERUNIT" val="0"/>
  <p:tag name="KSO_WM_UNIT_PRESET_TEXT" val="添加标题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f"/>
  <p:tag name="KSO_WM_UNIT_INDEX" val="1_6_1"/>
  <p:tag name="KSO_WM_UNIT_LAYERLEVEL" val="1_1_1"/>
  <p:tag name="KSO_WM_UNIT_VALUE" val="30"/>
  <p:tag name="KSO_WM_UNIT_HIGHLIGHT" val="0"/>
  <p:tag name="KSO_WM_UNIT_COMPATIBLE" val="0"/>
  <p:tag name="KSO_WM_DIAGRAM_GROUP_CODE" val="q1-1"/>
  <p:tag name="KSO_WM_UNIT_ID" val="diagram20170878_4*q_h_f*1_6_1"/>
  <p:tag name="KSO_WM_UNIT_NOCLEAR" val="0"/>
  <p:tag name="KSO_WM_UNIT_DIAGRAM_ISNUMVISUAL" val="0"/>
  <p:tag name="KSO_WM_UNIT_DIAGRAM_ISREFERUNIT" val="0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92"/>
  <p:tag name="KSO_WM_UNIT_TYPE" val="m_h_a"/>
  <p:tag name="KSO_WM_UNIT_INDEX" val="1_1_1"/>
  <p:tag name="KSO_WM_UNIT_ID" val="diagram692_4*m_h_a*1_1_1"/>
  <p:tag name="KSO_WM_UNIT_CLEAR" val="1"/>
  <p:tag name="KSO_WM_UNIT_LAYERLEVEL" val="1_1_1"/>
  <p:tag name="KSO_WM_UNIT_VALUE" val="24"/>
  <p:tag name="KSO_WM_UNIT_HIGHLIGHT" val="0"/>
  <p:tag name="KSO_WM_UNIT_COMPATIBLE" val="0"/>
  <p:tag name="KSO_WM_DIAGRAM_GROUP_CODE" val="m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a"/>
  <p:tag name="KSO_WM_UNIT_INDEX" val="1_4_1"/>
  <p:tag name="KSO_WM_UNIT_LAYERLEVEL" val="1_1_1"/>
  <p:tag name="KSO_WM_UNIT_VALUE" val="10"/>
  <p:tag name="KSO_WM_UNIT_HIGHLIGHT" val="0"/>
  <p:tag name="KSO_WM_UNIT_COMPATIBLE" val="0"/>
  <p:tag name="KSO_WM_DIAGRAM_GROUP_CODE" val="q1-1"/>
  <p:tag name="KSO_WM_UNIT_ID" val="diagram20170878_4*q_h_a*1_4_1"/>
  <p:tag name="KSO_WM_UNIT_ISCONTENTSTITLE" val="0"/>
  <p:tag name="KSO_WM_UNIT_NOCLEAR" val="0"/>
  <p:tag name="KSO_WM_UNIT_DIAGRAM_ISNUMVISUAL" val="0"/>
  <p:tag name="KSO_WM_UNIT_DIAGRAM_ISREFERUNIT" val="0"/>
  <p:tag name="KSO_WM_UNIT_PRESET_TEXT" val="添加标题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f"/>
  <p:tag name="KSO_WM_UNIT_INDEX" val="1_4_1"/>
  <p:tag name="KSO_WM_UNIT_LAYERLEVEL" val="1_1_1"/>
  <p:tag name="KSO_WM_UNIT_VALUE" val="30"/>
  <p:tag name="KSO_WM_UNIT_HIGHLIGHT" val="0"/>
  <p:tag name="KSO_WM_UNIT_COMPATIBLE" val="0"/>
  <p:tag name="KSO_WM_DIAGRAM_GROUP_CODE" val="q1-1"/>
  <p:tag name="KSO_WM_UNIT_ID" val="diagram20170878_4*q_h_f*1_4_1"/>
  <p:tag name="KSO_WM_UNIT_NOCLEAR" val="0"/>
  <p:tag name="KSO_WM_UNIT_DIAGRAM_ISNUMVISUAL" val="0"/>
  <p:tag name="KSO_WM_UNIT_DIAGRAM_ISREFERUNIT" val="0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a"/>
  <p:tag name="KSO_WM_UNIT_INDEX" val="1_5_1"/>
  <p:tag name="KSO_WM_UNIT_LAYERLEVEL" val="1_1_1"/>
  <p:tag name="KSO_WM_UNIT_VALUE" val="10"/>
  <p:tag name="KSO_WM_UNIT_HIGHLIGHT" val="0"/>
  <p:tag name="KSO_WM_UNIT_COMPATIBLE" val="0"/>
  <p:tag name="KSO_WM_DIAGRAM_GROUP_CODE" val="q1-1"/>
  <p:tag name="KSO_WM_UNIT_ID" val="diagram20170878_4*q_h_a*1_5_1"/>
  <p:tag name="KSO_WM_UNIT_ISCONTENTSTITLE" val="0"/>
  <p:tag name="KSO_WM_UNIT_NOCLEAR" val="0"/>
  <p:tag name="KSO_WM_UNIT_DIAGRAM_ISNUMVISUAL" val="0"/>
  <p:tag name="KSO_WM_UNIT_DIAGRAM_ISREFERUNIT" val="0"/>
  <p:tag name="KSO_WM_UNIT_PRESET_TEXT" val="添加标题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8"/>
  <p:tag name="KSO_WM_UNIT_TYPE" val="q_h_f"/>
  <p:tag name="KSO_WM_UNIT_INDEX" val="1_5_1"/>
  <p:tag name="KSO_WM_UNIT_LAYERLEVEL" val="1_1_1"/>
  <p:tag name="KSO_WM_UNIT_VALUE" val="30"/>
  <p:tag name="KSO_WM_UNIT_HIGHLIGHT" val="0"/>
  <p:tag name="KSO_WM_UNIT_COMPATIBLE" val="0"/>
  <p:tag name="KSO_WM_DIAGRAM_GROUP_CODE" val="q1-1"/>
  <p:tag name="KSO_WM_UNIT_ID" val="diagram20170878_4*q_h_f*1_5_1"/>
  <p:tag name="KSO_WM_UNIT_NOCLEAR" val="0"/>
  <p:tag name="KSO_WM_UNIT_DIAGRAM_ISNUMVISUAL" val="0"/>
  <p:tag name="KSO_WM_UNIT_DIAGRAM_ISREFERUNIT" val="0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TABLE_BEAUTIFY" val="smartTable{26a33f60-ce24-47a2-9d94-cb8ea7bc02b9}"/>
</p:tagLst>
</file>

<file path=ppt/tags/tag35.xml><?xml version="1.0" encoding="utf-8"?>
<p:tagLst xmlns:p="http://schemas.openxmlformats.org/presentationml/2006/main">
  <p:tag name="KSO_WM_UNIT_TABLE_BEAUTIFY" val="smartTable{48fa882f-17e9-4962-a61a-193b0d69f474}"/>
</p:tagLst>
</file>

<file path=ppt/tags/tag36.xml><?xml version="1.0" encoding="utf-8"?>
<p:tagLst xmlns:p="http://schemas.openxmlformats.org/presentationml/2006/main">
  <p:tag name="KSO_WM_UNIT_TABLE_BEAUTIFY" val="smartTable{2c14a1c9-8033-468f-a401-462aa94bb0b5}"/>
</p:tagLst>
</file>

<file path=ppt/tags/tag37.xml><?xml version="1.0" encoding="utf-8"?>
<p:tagLst xmlns:p="http://schemas.openxmlformats.org/presentationml/2006/main">
  <p:tag name="KSO_WM_UNIT_TABLE_BEAUTIFY" val="smartTable{cfd67716-9d10-42c3-a07e-3f963ed8b24a}"/>
  <p:tag name="TABLE_ENDDRAG_ORIGIN_RECT" val="402*90"/>
  <p:tag name="TABLE_ENDDRAG_RECT" val="144*210*402*90"/>
</p:tagLst>
</file>

<file path=ppt/tags/tag38.xml><?xml version="1.0" encoding="utf-8"?>
<p:tagLst xmlns:p="http://schemas.openxmlformats.org/presentationml/2006/main">
  <p:tag name="KSO_WM_UNIT_TABLE_BEAUTIFY" val="smartTable{cfd67716-9d10-42c3-a07e-3f963ed8b24a}"/>
  <p:tag name="TABLE_ENDDRAG_ORIGIN_RECT" val="402*90"/>
  <p:tag name="TABLE_ENDDRAG_RECT" val="144*210*402*9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92"/>
  <p:tag name="KSO_WM_UNIT_TYPE" val="m_h_a"/>
  <p:tag name="KSO_WM_UNIT_INDEX" val="1_3_1"/>
  <p:tag name="KSO_WM_UNIT_ID" val="diagram692_4*m_h_a*1_3_1"/>
  <p:tag name="KSO_WM_UNIT_CLEAR" val="1"/>
  <p:tag name="KSO_WM_UNIT_LAYERLEVEL" val="1_1_1"/>
  <p:tag name="KSO_WM_UNIT_VALUE" val="24"/>
  <p:tag name="KSO_WM_UNIT_HIGHLIGHT" val="0"/>
  <p:tag name="KSO_WM_UNIT_COMPATIBLE" val="0"/>
  <p:tag name="KSO_WM_DIAGRAM_GROUP_CODE" val="m1-1"/>
  <p:tag name="KSO_WM_UNIT_PRESET_TEXT" val="LOREM46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92"/>
  <p:tag name="KSO_WM_UNIT_TYPE" val="m_h_a"/>
  <p:tag name="KSO_WM_UNIT_INDEX" val="1_2_1"/>
  <p:tag name="KSO_WM_UNIT_ID" val="diagram692_4*m_h_a*1_2_1"/>
  <p:tag name="KSO_WM_UNIT_CLEAR" val="1"/>
  <p:tag name="KSO_WM_UNIT_LAYERLEVEL" val="1_1_1"/>
  <p:tag name="KSO_WM_UNIT_VALUE" val="24"/>
  <p:tag name="KSO_WM_UNIT_HIGHLIGHT" val="0"/>
  <p:tag name="KSO_WM_UNIT_COMPATIBLE" val="0"/>
  <p:tag name="KSO_WM_DIAGRAM_GROUP_CODE" val="m1-1"/>
  <p:tag name="KSO_WM_UNIT_PRESET_TEXT" val="LOREM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92"/>
  <p:tag name="KSO_WM_UNIT_TYPE" val="m_i"/>
  <p:tag name="KSO_WM_UNIT_INDEX" val="1_1"/>
  <p:tag name="KSO_WM_UNIT_ID" val="diagram692_4*m_i*1_1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92"/>
  <p:tag name="KSO_WM_UNIT_TYPE" val="m_h_a"/>
  <p:tag name="KSO_WM_UNIT_INDEX" val="1_1_1"/>
  <p:tag name="KSO_WM_UNIT_ID" val="diagram692_4*m_h_a*1_1_1"/>
  <p:tag name="KSO_WM_UNIT_CLEAR" val="1"/>
  <p:tag name="KSO_WM_UNIT_LAYERLEVEL" val="1_1_1"/>
  <p:tag name="KSO_WM_UNIT_VALUE" val="24"/>
  <p:tag name="KSO_WM_UNIT_HIGHLIGHT" val="0"/>
  <p:tag name="KSO_WM_UNIT_COMPATIBLE" val="0"/>
  <p:tag name="KSO_WM_DIAGRAM_GROUP_CODE" val="m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92"/>
  <p:tag name="KSO_WM_UNIT_TYPE" val="m_h_a"/>
  <p:tag name="KSO_WM_UNIT_INDEX" val="1_3_1"/>
  <p:tag name="KSO_WM_UNIT_ID" val="diagram692_4*m_h_a*1_3_1"/>
  <p:tag name="KSO_WM_UNIT_CLEAR" val="1"/>
  <p:tag name="KSO_WM_UNIT_LAYERLEVEL" val="1_1_1"/>
  <p:tag name="KSO_WM_UNIT_VALUE" val="24"/>
  <p:tag name="KSO_WM_UNIT_HIGHLIGHT" val="0"/>
  <p:tag name="KSO_WM_UNIT_COMPATIBLE" val="0"/>
  <p:tag name="KSO_WM_DIAGRAM_GROUP_CODE" val="m1-1"/>
  <p:tag name="KSO_WM_UNIT_PRESET_TEXT" val="LOREM46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92"/>
  <p:tag name="KSO_WM_UNIT_TYPE" val="m_h_a"/>
  <p:tag name="KSO_WM_UNIT_INDEX" val="1_2_1"/>
  <p:tag name="KSO_WM_UNIT_ID" val="diagram692_4*m_h_a*1_2_1"/>
  <p:tag name="KSO_WM_UNIT_CLEAR" val="1"/>
  <p:tag name="KSO_WM_UNIT_LAYERLEVEL" val="1_1_1"/>
  <p:tag name="KSO_WM_UNIT_VALUE" val="24"/>
  <p:tag name="KSO_WM_UNIT_HIGHLIGHT" val="0"/>
  <p:tag name="KSO_WM_UNIT_COMPATIBLE" val="0"/>
  <p:tag name="KSO_WM_DIAGRAM_GROUP_CODE" val="m1-1"/>
  <p:tag name="KSO_WM_UNIT_PRESET_TEXT" val="LOREM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heme/theme1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13542</Words>
  <Application>WPS 演示</Application>
  <PresentationFormat>宽屏</PresentationFormat>
  <Paragraphs>1085</Paragraphs>
  <Slides>24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Times New Roman</vt:lpstr>
      <vt:lpstr>Wingdings</vt:lpstr>
      <vt:lpstr>黑体</vt:lpstr>
      <vt:lpstr>微软雅黑 Light</vt:lpstr>
      <vt:lpstr>Calibri</vt:lpstr>
      <vt:lpstr>Arial Unicode MS</vt:lpstr>
      <vt:lpstr>Calibri Light</vt:lpstr>
      <vt:lpstr>等线</vt:lpstr>
      <vt:lpstr>楷体_GB2312</vt:lpstr>
      <vt:lpstr>新宋体</vt:lpstr>
      <vt:lpstr>Microsoft YaHei UI</vt:lpstr>
      <vt:lpstr>3_Office 主题</vt:lpstr>
      <vt:lpstr>PowerPoint 演示文稿</vt:lpstr>
      <vt:lpstr>PowerPoint 演示文稿</vt:lpstr>
      <vt:lpstr>OLAP</vt:lpstr>
      <vt:lpstr>OLAP类型</vt:lpstr>
      <vt:lpstr>“喀秋莎”数据库Clickhouse的诞生</vt:lpstr>
      <vt:lpstr>PowerPoint 演示文稿</vt:lpstr>
      <vt:lpstr>Clickhouse的特点</vt:lpstr>
      <vt:lpstr>Clickhouse的特点</vt:lpstr>
      <vt:lpstr>Clickhouse的存储引擎</vt:lpstr>
      <vt:lpstr>Clickhouse的优缺点</vt:lpstr>
      <vt:lpstr>PowerPoint 演示文稿</vt:lpstr>
      <vt:lpstr>Clickhouse的即席查询</vt:lpstr>
      <vt:lpstr>Clickhouse的位存储与位计算</vt:lpstr>
      <vt:lpstr>Clickhouse的位存储与位计算</vt:lpstr>
      <vt:lpstr>用户留存分析示例</vt:lpstr>
      <vt:lpstr>用户留存分析示例-bitmap</vt:lpstr>
      <vt:lpstr>用户画像分析示例</vt:lpstr>
      <vt:lpstr>用户画像分析示例</vt:lpstr>
      <vt:lpstr>用户画像分析示例</vt:lpstr>
      <vt:lpstr>用户画像分析示例</vt:lpstr>
      <vt:lpstr>地理索引示例</vt:lpstr>
      <vt:lpstr>地理索引实战-价值区域</vt:lpstr>
      <vt:lpstr>应用情况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terry</cp:lastModifiedBy>
  <cp:revision>1332</cp:revision>
  <dcterms:created xsi:type="dcterms:W3CDTF">2017-11-27T01:28:00Z</dcterms:created>
  <dcterms:modified xsi:type="dcterms:W3CDTF">2020-12-15T10:29:40Z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