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64" r:id="rId4"/>
    <p:sldId id="258" r:id="rId5"/>
    <p:sldId id="447" r:id="rId6"/>
    <p:sldId id="448" r:id="rId8"/>
    <p:sldId id="262" r:id="rId9"/>
    <p:sldId id="280" r:id="rId10"/>
    <p:sldId id="279" r:id="rId11"/>
    <p:sldId id="282" r:id="rId12"/>
    <p:sldId id="345" r:id="rId13"/>
    <p:sldId id="286" r:id="rId14"/>
    <p:sldId id="284" r:id="rId15"/>
    <p:sldId id="285" r:id="rId16"/>
    <p:sldId id="314" r:id="rId17"/>
    <p:sldId id="400" r:id="rId18"/>
    <p:sldId id="403" r:id="rId19"/>
    <p:sldId id="404" r:id="rId20"/>
    <p:sldId id="402" r:id="rId21"/>
    <p:sldId id="405" r:id="rId22"/>
    <p:sldId id="315" r:id="rId23"/>
    <p:sldId id="292" r:id="rId24"/>
    <p:sldId id="294" r:id="rId25"/>
    <p:sldId id="316" r:id="rId26"/>
    <p:sldId id="291" r:id="rId27"/>
    <p:sldId id="317" r:id="rId28"/>
    <p:sldId id="308" r:id="rId29"/>
    <p:sldId id="312" r:id="rId30"/>
    <p:sldId id="313" r:id="rId31"/>
    <p:sldId id="347" r:id="rId32"/>
    <p:sldId id="346" r:id="rId33"/>
    <p:sldId id="309" r:id="rId34"/>
    <p:sldId id="376" r:id="rId35"/>
    <p:sldId id="378" r:id="rId36"/>
    <p:sldId id="383" r:id="rId37"/>
    <p:sldId id="381" r:id="rId38"/>
    <p:sldId id="437" r:id="rId39"/>
    <p:sldId id="399" r:id="rId40"/>
    <p:sldId id="288" r:id="rId41"/>
    <p:sldId id="270" r:id="rId42"/>
    <p:sldId id="382" r:id="rId43"/>
    <p:sldId id="261"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2973E-490E-44F4-8DED-D28298CF3C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9FB59-211A-48B8-8E01-3FE5AF79CF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正是基于上述综合考虑，本院认为，百度公司大量、全文使用涉案点评信息的行为违反了公认的商业道德和诚实信用原则，具有不正当性。百度公司上述行为给汉涛公司造成了实质损害，具有不正当性，构成不正当竞争。</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9855" name="Rectangle 9664"/>
          <p:cNvSpPr>
            <a:spLocks noChangeArrowheads="1"/>
          </p:cNvSpPr>
          <p:nvPr/>
        </p:nvSpPr>
        <p:spPr bwMode="auto">
          <a:xfrm>
            <a:off x="0" y="0"/>
            <a:ext cx="12193588" cy="6858000"/>
          </a:xfrm>
          <a:prstGeom prst="rect">
            <a:avLst/>
          </a:prstGeom>
          <a:solidFill>
            <a:srgbClr val="F3B9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 name="矩形 2"/>
          <p:cNvSpPr/>
          <p:nvPr userDrawn="1"/>
        </p:nvSpPr>
        <p:spPr>
          <a:xfrm>
            <a:off x="0" y="-19810"/>
            <a:ext cx="12192000" cy="4651076"/>
          </a:xfrm>
          <a:prstGeom prst="rect">
            <a:avLst/>
          </a:pr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solidFill>
                <a:schemeClr val="tx1"/>
              </a:solidFill>
            </a:endParaRPr>
          </a:p>
        </p:txBody>
      </p:sp>
      <p:grpSp>
        <p:nvGrpSpPr>
          <p:cNvPr id="19862" name="组合 19861"/>
          <p:cNvGrpSpPr/>
          <p:nvPr/>
        </p:nvGrpSpPr>
        <p:grpSpPr>
          <a:xfrm>
            <a:off x="1039945" y="2755900"/>
            <a:ext cx="4524844" cy="3568700"/>
            <a:chOff x="1082675" y="1965325"/>
            <a:chExt cx="5334001" cy="4206875"/>
          </a:xfrm>
        </p:grpSpPr>
        <p:sp>
          <p:nvSpPr>
            <p:cNvPr id="19856" name="Freeform 9665"/>
            <p:cNvSpPr/>
            <p:nvPr/>
          </p:nvSpPr>
          <p:spPr bwMode="auto">
            <a:xfrm>
              <a:off x="1604963" y="3187700"/>
              <a:ext cx="4811713" cy="2451100"/>
            </a:xfrm>
            <a:custGeom>
              <a:avLst/>
              <a:gdLst>
                <a:gd name="T0" fmla="*/ 0 w 3031"/>
                <a:gd name="T1" fmla="*/ 1544 h 1544"/>
                <a:gd name="T2" fmla="*/ 3031 w 3031"/>
                <a:gd name="T3" fmla="*/ 138 h 1544"/>
                <a:gd name="T4" fmla="*/ 1140 w 3031"/>
                <a:gd name="T5" fmla="*/ 0 h 1544"/>
                <a:gd name="T6" fmla="*/ 0 w 3031"/>
                <a:gd name="T7" fmla="*/ 1544 h 1544"/>
              </a:gdLst>
              <a:ahLst/>
              <a:cxnLst>
                <a:cxn ang="0">
                  <a:pos x="T0" y="T1"/>
                </a:cxn>
                <a:cxn ang="0">
                  <a:pos x="T2" y="T3"/>
                </a:cxn>
                <a:cxn ang="0">
                  <a:pos x="T4" y="T5"/>
                </a:cxn>
                <a:cxn ang="0">
                  <a:pos x="T6" y="T7"/>
                </a:cxn>
              </a:cxnLst>
              <a:rect l="0" t="0" r="r" b="b"/>
              <a:pathLst>
                <a:path w="3031" h="1544">
                  <a:moveTo>
                    <a:pt x="0" y="1544"/>
                  </a:moveTo>
                  <a:lnTo>
                    <a:pt x="3031" y="138"/>
                  </a:lnTo>
                  <a:lnTo>
                    <a:pt x="1140" y="0"/>
                  </a:lnTo>
                  <a:lnTo>
                    <a:pt x="0" y="1544"/>
                  </a:lnTo>
                  <a:close/>
                </a:path>
              </a:pathLst>
            </a:custGeom>
            <a:solidFill>
              <a:srgbClr val="4DAF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57" name="Freeform 9666"/>
            <p:cNvSpPr/>
            <p:nvPr/>
          </p:nvSpPr>
          <p:spPr bwMode="auto">
            <a:xfrm>
              <a:off x="1082675" y="3579813"/>
              <a:ext cx="3235325" cy="2251075"/>
            </a:xfrm>
            <a:custGeom>
              <a:avLst/>
              <a:gdLst>
                <a:gd name="T0" fmla="*/ 0 w 2038"/>
                <a:gd name="T1" fmla="*/ 319 h 1418"/>
                <a:gd name="T2" fmla="*/ 2038 w 2038"/>
                <a:gd name="T3" fmla="*/ 0 h 1418"/>
                <a:gd name="T4" fmla="*/ 1611 w 2038"/>
                <a:gd name="T5" fmla="*/ 1418 h 1418"/>
                <a:gd name="T6" fmla="*/ 0 w 2038"/>
                <a:gd name="T7" fmla="*/ 319 h 1418"/>
              </a:gdLst>
              <a:ahLst/>
              <a:cxnLst>
                <a:cxn ang="0">
                  <a:pos x="T0" y="T1"/>
                </a:cxn>
                <a:cxn ang="0">
                  <a:pos x="T2" y="T3"/>
                </a:cxn>
                <a:cxn ang="0">
                  <a:pos x="T4" y="T5"/>
                </a:cxn>
                <a:cxn ang="0">
                  <a:pos x="T6" y="T7"/>
                </a:cxn>
              </a:cxnLst>
              <a:rect l="0" t="0" r="r" b="b"/>
              <a:pathLst>
                <a:path w="2038" h="1418">
                  <a:moveTo>
                    <a:pt x="0" y="319"/>
                  </a:moveTo>
                  <a:lnTo>
                    <a:pt x="2038" y="0"/>
                  </a:lnTo>
                  <a:lnTo>
                    <a:pt x="1611" y="1418"/>
                  </a:lnTo>
                  <a:lnTo>
                    <a:pt x="0" y="319"/>
                  </a:lnTo>
                  <a:close/>
                </a:path>
              </a:pathLst>
            </a:cu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58" name="Freeform 9667"/>
            <p:cNvSpPr/>
            <p:nvPr/>
          </p:nvSpPr>
          <p:spPr bwMode="auto">
            <a:xfrm>
              <a:off x="1546225" y="2538413"/>
              <a:ext cx="3984625" cy="3633787"/>
            </a:xfrm>
            <a:custGeom>
              <a:avLst/>
              <a:gdLst>
                <a:gd name="T0" fmla="*/ 0 w 2095"/>
                <a:gd name="T1" fmla="*/ 494 h 1910"/>
                <a:gd name="T2" fmla="*/ 1620 w 2095"/>
                <a:gd name="T3" fmla="*/ 1884 h 1910"/>
                <a:gd name="T4" fmla="*/ 2095 w 2095"/>
                <a:gd name="T5" fmla="*/ 0 h 1910"/>
                <a:gd name="T6" fmla="*/ 0 w 2095"/>
                <a:gd name="T7" fmla="*/ 494 h 1910"/>
              </a:gdLst>
              <a:ahLst/>
              <a:cxnLst>
                <a:cxn ang="0">
                  <a:pos x="T0" y="T1"/>
                </a:cxn>
                <a:cxn ang="0">
                  <a:pos x="T2" y="T3"/>
                </a:cxn>
                <a:cxn ang="0">
                  <a:pos x="T4" y="T5"/>
                </a:cxn>
                <a:cxn ang="0">
                  <a:pos x="T6" y="T7"/>
                </a:cxn>
              </a:cxnLst>
              <a:rect l="0" t="0" r="r" b="b"/>
              <a:pathLst>
                <a:path w="2095" h="1910">
                  <a:moveTo>
                    <a:pt x="0" y="494"/>
                  </a:moveTo>
                  <a:cubicBezTo>
                    <a:pt x="0" y="494"/>
                    <a:pt x="1620" y="1910"/>
                    <a:pt x="1620" y="1884"/>
                  </a:cubicBezTo>
                  <a:cubicBezTo>
                    <a:pt x="1620" y="1858"/>
                    <a:pt x="2095" y="0"/>
                    <a:pt x="2095" y="0"/>
                  </a:cubicBezTo>
                  <a:lnTo>
                    <a:pt x="0" y="494"/>
                  </a:lnTo>
                  <a:close/>
                </a:path>
              </a:pathLst>
            </a:custGeom>
            <a:solidFill>
              <a:srgbClr val="EE7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59" name="Freeform 9668"/>
            <p:cNvSpPr>
              <a:spLocks noEditPoints="1"/>
            </p:cNvSpPr>
            <p:nvPr/>
          </p:nvSpPr>
          <p:spPr bwMode="auto">
            <a:xfrm>
              <a:off x="1136650" y="2449513"/>
              <a:ext cx="4635500" cy="2360612"/>
            </a:xfrm>
            <a:custGeom>
              <a:avLst/>
              <a:gdLst>
                <a:gd name="T0" fmla="*/ 1823 w 2920"/>
                <a:gd name="T1" fmla="*/ 1487 h 1487"/>
                <a:gd name="T2" fmla="*/ 1820 w 2920"/>
                <a:gd name="T3" fmla="*/ 1486 h 1487"/>
                <a:gd name="T4" fmla="*/ 0 w 2920"/>
                <a:gd name="T5" fmla="*/ 1354 h 1487"/>
                <a:gd name="T6" fmla="*/ 2920 w 2920"/>
                <a:gd name="T7" fmla="*/ 0 h 1487"/>
                <a:gd name="T8" fmla="*/ 1823 w 2920"/>
                <a:gd name="T9" fmla="*/ 1487 h 1487"/>
                <a:gd name="T10" fmla="*/ 36 w 2920"/>
                <a:gd name="T11" fmla="*/ 1348 h 1487"/>
                <a:gd name="T12" fmla="*/ 1819 w 2920"/>
                <a:gd name="T13" fmla="*/ 1478 h 1487"/>
                <a:gd name="T14" fmla="*/ 2893 w 2920"/>
                <a:gd name="T15" fmla="*/ 23 h 1487"/>
                <a:gd name="T16" fmla="*/ 36 w 2920"/>
                <a:gd name="T17" fmla="*/ 134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0" h="1487">
                  <a:moveTo>
                    <a:pt x="1823" y="1487"/>
                  </a:moveTo>
                  <a:lnTo>
                    <a:pt x="1820" y="1486"/>
                  </a:lnTo>
                  <a:lnTo>
                    <a:pt x="0" y="1354"/>
                  </a:lnTo>
                  <a:lnTo>
                    <a:pt x="2920" y="0"/>
                  </a:lnTo>
                  <a:lnTo>
                    <a:pt x="1823" y="1487"/>
                  </a:lnTo>
                  <a:close/>
                  <a:moveTo>
                    <a:pt x="36" y="1348"/>
                  </a:moveTo>
                  <a:lnTo>
                    <a:pt x="1819" y="1478"/>
                  </a:lnTo>
                  <a:lnTo>
                    <a:pt x="2893" y="23"/>
                  </a:lnTo>
                  <a:lnTo>
                    <a:pt x="36" y="1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60" name="Freeform 9669"/>
            <p:cNvSpPr>
              <a:spLocks noEditPoints="1"/>
            </p:cNvSpPr>
            <p:nvPr/>
          </p:nvSpPr>
          <p:spPr bwMode="auto">
            <a:xfrm>
              <a:off x="1212850" y="1965325"/>
              <a:ext cx="4518025" cy="3314700"/>
            </a:xfrm>
            <a:custGeom>
              <a:avLst/>
              <a:gdLst>
                <a:gd name="T0" fmla="*/ 1188 w 2846"/>
                <a:gd name="T1" fmla="*/ 2088 h 2088"/>
                <a:gd name="T2" fmla="*/ 0 w 2846"/>
                <a:gd name="T3" fmla="*/ 0 h 2088"/>
                <a:gd name="T4" fmla="*/ 11 w 2846"/>
                <a:gd name="T5" fmla="*/ 4 h 2088"/>
                <a:gd name="T6" fmla="*/ 2846 w 2846"/>
                <a:gd name="T7" fmla="*/ 770 h 2088"/>
                <a:gd name="T8" fmla="*/ 1188 w 2846"/>
                <a:gd name="T9" fmla="*/ 2088 h 2088"/>
                <a:gd name="T10" fmla="*/ 20 w 2846"/>
                <a:gd name="T11" fmla="*/ 15 h 2088"/>
                <a:gd name="T12" fmla="*/ 1190 w 2846"/>
                <a:gd name="T13" fmla="*/ 2075 h 2088"/>
                <a:gd name="T14" fmla="*/ 2827 w 2846"/>
                <a:gd name="T15" fmla="*/ 773 h 2088"/>
                <a:gd name="T16" fmla="*/ 20 w 2846"/>
                <a:gd name="T17" fmla="*/ 15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088">
                  <a:moveTo>
                    <a:pt x="1188" y="2088"/>
                  </a:moveTo>
                  <a:lnTo>
                    <a:pt x="0" y="0"/>
                  </a:lnTo>
                  <a:lnTo>
                    <a:pt x="11" y="4"/>
                  </a:lnTo>
                  <a:lnTo>
                    <a:pt x="2846" y="770"/>
                  </a:lnTo>
                  <a:lnTo>
                    <a:pt x="1188" y="2088"/>
                  </a:lnTo>
                  <a:close/>
                  <a:moveTo>
                    <a:pt x="20" y="15"/>
                  </a:moveTo>
                  <a:lnTo>
                    <a:pt x="1190" y="2075"/>
                  </a:lnTo>
                  <a:lnTo>
                    <a:pt x="2827" y="773"/>
                  </a:lnTo>
                  <a:lnTo>
                    <a:pt x="20"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p:ph type="subTitle" idx="1" hasCustomPrompt="1"/>
          </p:nvPr>
        </p:nvSpPr>
        <p:spPr>
          <a:xfrm>
            <a:off x="6251311" y="2498186"/>
            <a:ext cx="5149850" cy="469604"/>
          </a:xfrm>
        </p:spPr>
        <p:txBody>
          <a:bodyPr anchor="ctr">
            <a:normAutofit/>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单击添加学院名称 </a:t>
            </a:r>
            <a:r>
              <a:rPr lang="en-US" altLang="zh-CN" dirty="0"/>
              <a:t>/ </a:t>
            </a:r>
            <a:r>
              <a:rPr lang="zh-CN" altLang="en-US" dirty="0"/>
              <a:t>专业名称</a:t>
            </a:r>
            <a:endParaRPr lang="zh-CN" altLang="en-US" dirty="0"/>
          </a:p>
        </p:txBody>
      </p:sp>
      <p:sp>
        <p:nvSpPr>
          <p:cNvPr id="9802" name="标题 1"/>
          <p:cNvSpPr>
            <a:spLocks noGrp="1"/>
          </p:cNvSpPr>
          <p:nvPr>
            <p:ph type="ctrTitle" hasCustomPrompt="1"/>
          </p:nvPr>
        </p:nvSpPr>
        <p:spPr>
          <a:xfrm>
            <a:off x="6251311" y="1125538"/>
            <a:ext cx="5149850" cy="1360988"/>
          </a:xfrm>
        </p:spPr>
        <p:txBody>
          <a:bodyPr anchor="ctr">
            <a:normAutofit/>
          </a:bodyPr>
          <a:lstStyle>
            <a:lvl1pPr algn="r">
              <a:defRPr sz="3600">
                <a:solidFill>
                  <a:schemeClr val="bg1"/>
                </a:solidFill>
              </a:defRPr>
            </a:lvl1pPr>
          </a:lstStyle>
          <a:p>
            <a:r>
              <a:rPr lang="zh-CN" altLang="en-US" dirty="0"/>
              <a:t>毕业论文答辩</a:t>
            </a:r>
            <a:r>
              <a:rPr lang="en-US" altLang="zh-CN" dirty="0"/>
              <a:t>PPT</a:t>
            </a:r>
            <a:r>
              <a:rPr lang="zh-CN" altLang="en-US" dirty="0"/>
              <a:t>模板</a:t>
            </a:r>
            <a:endParaRPr lang="zh-CN" altLang="en-US" dirty="0"/>
          </a:p>
        </p:txBody>
      </p:sp>
      <p:sp>
        <p:nvSpPr>
          <p:cNvPr id="12" name="文本占位符 13"/>
          <p:cNvSpPr>
            <a:spLocks noGrp="1"/>
          </p:cNvSpPr>
          <p:nvPr>
            <p:ph type="body" sz="quarter" idx="10" hasCustomPrompt="1"/>
          </p:nvPr>
        </p:nvSpPr>
        <p:spPr>
          <a:xfrm>
            <a:off x="6097324" y="5088673"/>
            <a:ext cx="5303837" cy="371475"/>
          </a:xfrm>
        </p:spPr>
        <p:txBody>
          <a:bodyPr anchor="ctr">
            <a:normAutofit/>
          </a:bodyPr>
          <a:lstStyle>
            <a:lvl1pPr marL="0" indent="0" algn="r">
              <a:buNone/>
              <a:defRPr sz="12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a:t>
            </a:r>
            <a:endParaRPr lang="zh-CN" altLang="en-US" dirty="0"/>
          </a:p>
        </p:txBody>
      </p:sp>
      <p:sp>
        <p:nvSpPr>
          <p:cNvPr id="13" name="文本占位符 13"/>
          <p:cNvSpPr>
            <a:spLocks noGrp="1"/>
          </p:cNvSpPr>
          <p:nvPr>
            <p:ph type="body" sz="quarter" idx="11" hasCustomPrompt="1"/>
          </p:nvPr>
        </p:nvSpPr>
        <p:spPr>
          <a:xfrm>
            <a:off x="6097324" y="5460148"/>
            <a:ext cx="5303837" cy="371475"/>
          </a:xfrm>
        </p:spPr>
        <p:txBody>
          <a:bodyPr anchor="ctr">
            <a:normAutofit/>
          </a:bodyPr>
          <a:lstStyle>
            <a:lvl1pPr marL="0" indent="0" algn="r">
              <a:buNone/>
              <a:defRPr sz="12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指导老师</a:t>
            </a:r>
            <a:endParaRPr lang="zh-CN" altLang="en-US"/>
          </a:p>
        </p:txBody>
      </p:sp>
      <p:sp>
        <p:nvSpPr>
          <p:cNvPr id="4" name="等腰三角形 3"/>
          <p:cNvSpPr/>
          <p:nvPr userDrawn="1"/>
        </p:nvSpPr>
        <p:spPr>
          <a:xfrm flipV="1">
            <a:off x="10845444" y="3231637"/>
            <a:ext cx="555717" cy="2716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grpSp>
        <p:nvGrpSpPr>
          <p:cNvPr id="88" name="组合 87"/>
          <p:cNvGrpSpPr/>
          <p:nvPr/>
        </p:nvGrpSpPr>
        <p:grpSpPr>
          <a:xfrm>
            <a:off x="3672841" y="2274188"/>
            <a:ext cx="7079341" cy="2095500"/>
            <a:chOff x="3060700" y="2159000"/>
            <a:chExt cx="6045199" cy="2095500"/>
          </a:xfrm>
        </p:grpSpPr>
        <p:sp>
          <p:nvSpPr>
            <p:cNvPr id="89" name="平行四边形 88"/>
            <p:cNvSpPr/>
            <p:nvPr/>
          </p:nvSpPr>
          <p:spPr>
            <a:xfrm>
              <a:off x="3225799" y="2438400"/>
              <a:ext cx="5880100" cy="1816100"/>
            </a:xfrm>
            <a:prstGeom prst="parallelogram">
              <a:avLst>
                <a:gd name="adj" fmla="val 210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平行四边形 89"/>
            <p:cNvSpPr/>
            <p:nvPr/>
          </p:nvSpPr>
          <p:spPr>
            <a:xfrm>
              <a:off x="3060700" y="2159000"/>
              <a:ext cx="5880100" cy="1816100"/>
            </a:xfrm>
            <a:prstGeom prst="parallelogram">
              <a:avLst>
                <a:gd name="adj" fmla="val 210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271509" y="1933517"/>
            <a:ext cx="2783940" cy="2497441"/>
            <a:chOff x="1082675" y="1965325"/>
            <a:chExt cx="4689475" cy="4206876"/>
          </a:xfrm>
        </p:grpSpPr>
        <p:sp>
          <p:nvSpPr>
            <p:cNvPr id="16" name="Freeform 9666"/>
            <p:cNvSpPr/>
            <p:nvPr/>
          </p:nvSpPr>
          <p:spPr bwMode="auto">
            <a:xfrm>
              <a:off x="1082675" y="3579813"/>
              <a:ext cx="3235325" cy="2251075"/>
            </a:xfrm>
            <a:custGeom>
              <a:avLst/>
              <a:gdLst>
                <a:gd name="T0" fmla="*/ 0 w 2038"/>
                <a:gd name="T1" fmla="*/ 319 h 1418"/>
                <a:gd name="T2" fmla="*/ 2038 w 2038"/>
                <a:gd name="T3" fmla="*/ 0 h 1418"/>
                <a:gd name="T4" fmla="*/ 1611 w 2038"/>
                <a:gd name="T5" fmla="*/ 1418 h 1418"/>
                <a:gd name="T6" fmla="*/ 0 w 2038"/>
                <a:gd name="T7" fmla="*/ 319 h 1418"/>
              </a:gdLst>
              <a:ahLst/>
              <a:cxnLst>
                <a:cxn ang="0">
                  <a:pos x="T0" y="T1"/>
                </a:cxn>
                <a:cxn ang="0">
                  <a:pos x="T2" y="T3"/>
                </a:cxn>
                <a:cxn ang="0">
                  <a:pos x="T4" y="T5"/>
                </a:cxn>
                <a:cxn ang="0">
                  <a:pos x="T6" y="T7"/>
                </a:cxn>
              </a:cxnLst>
              <a:rect l="0" t="0" r="r" b="b"/>
              <a:pathLst>
                <a:path w="2038" h="1418">
                  <a:moveTo>
                    <a:pt x="0" y="319"/>
                  </a:moveTo>
                  <a:lnTo>
                    <a:pt x="2038" y="0"/>
                  </a:lnTo>
                  <a:lnTo>
                    <a:pt x="1611" y="1418"/>
                  </a:lnTo>
                  <a:lnTo>
                    <a:pt x="0" y="319"/>
                  </a:lnTo>
                  <a:close/>
                </a:path>
              </a:pathLst>
            </a:cu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667"/>
            <p:cNvSpPr/>
            <p:nvPr/>
          </p:nvSpPr>
          <p:spPr bwMode="auto">
            <a:xfrm>
              <a:off x="1546225" y="2538414"/>
              <a:ext cx="3984625" cy="3633787"/>
            </a:xfrm>
            <a:custGeom>
              <a:avLst/>
              <a:gdLst>
                <a:gd name="T0" fmla="*/ 0 w 2095"/>
                <a:gd name="T1" fmla="*/ 494 h 1910"/>
                <a:gd name="T2" fmla="*/ 1620 w 2095"/>
                <a:gd name="T3" fmla="*/ 1884 h 1910"/>
                <a:gd name="T4" fmla="*/ 2095 w 2095"/>
                <a:gd name="T5" fmla="*/ 0 h 1910"/>
                <a:gd name="T6" fmla="*/ 0 w 2095"/>
                <a:gd name="T7" fmla="*/ 494 h 1910"/>
              </a:gdLst>
              <a:ahLst/>
              <a:cxnLst>
                <a:cxn ang="0">
                  <a:pos x="T0" y="T1"/>
                </a:cxn>
                <a:cxn ang="0">
                  <a:pos x="T2" y="T3"/>
                </a:cxn>
                <a:cxn ang="0">
                  <a:pos x="T4" y="T5"/>
                </a:cxn>
                <a:cxn ang="0">
                  <a:pos x="T6" y="T7"/>
                </a:cxn>
              </a:cxnLst>
              <a:rect l="0" t="0" r="r" b="b"/>
              <a:pathLst>
                <a:path w="2095" h="1910">
                  <a:moveTo>
                    <a:pt x="0" y="494"/>
                  </a:moveTo>
                  <a:cubicBezTo>
                    <a:pt x="0" y="494"/>
                    <a:pt x="1620" y="1910"/>
                    <a:pt x="1620" y="1884"/>
                  </a:cubicBezTo>
                  <a:cubicBezTo>
                    <a:pt x="1620" y="1858"/>
                    <a:pt x="2095" y="0"/>
                    <a:pt x="2095" y="0"/>
                  </a:cubicBezTo>
                  <a:lnTo>
                    <a:pt x="0" y="494"/>
                  </a:lnTo>
                  <a:close/>
                </a:path>
              </a:pathLst>
            </a:custGeom>
            <a:solidFill>
              <a:srgbClr val="EE7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668"/>
            <p:cNvSpPr>
              <a:spLocks noEditPoints="1"/>
            </p:cNvSpPr>
            <p:nvPr/>
          </p:nvSpPr>
          <p:spPr bwMode="auto">
            <a:xfrm>
              <a:off x="1136651" y="2449514"/>
              <a:ext cx="4635499" cy="2360613"/>
            </a:xfrm>
            <a:custGeom>
              <a:avLst/>
              <a:gdLst>
                <a:gd name="T0" fmla="*/ 1823 w 2920"/>
                <a:gd name="T1" fmla="*/ 1487 h 1487"/>
                <a:gd name="T2" fmla="*/ 1820 w 2920"/>
                <a:gd name="T3" fmla="*/ 1486 h 1487"/>
                <a:gd name="T4" fmla="*/ 0 w 2920"/>
                <a:gd name="T5" fmla="*/ 1354 h 1487"/>
                <a:gd name="T6" fmla="*/ 2920 w 2920"/>
                <a:gd name="T7" fmla="*/ 0 h 1487"/>
                <a:gd name="T8" fmla="*/ 1823 w 2920"/>
                <a:gd name="T9" fmla="*/ 1487 h 1487"/>
                <a:gd name="T10" fmla="*/ 36 w 2920"/>
                <a:gd name="T11" fmla="*/ 1348 h 1487"/>
                <a:gd name="T12" fmla="*/ 1819 w 2920"/>
                <a:gd name="T13" fmla="*/ 1478 h 1487"/>
                <a:gd name="T14" fmla="*/ 2893 w 2920"/>
                <a:gd name="T15" fmla="*/ 23 h 1487"/>
                <a:gd name="T16" fmla="*/ 36 w 2920"/>
                <a:gd name="T17" fmla="*/ 134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0" h="1487">
                  <a:moveTo>
                    <a:pt x="1823" y="1487"/>
                  </a:moveTo>
                  <a:lnTo>
                    <a:pt x="1820" y="1486"/>
                  </a:lnTo>
                  <a:lnTo>
                    <a:pt x="0" y="1354"/>
                  </a:lnTo>
                  <a:lnTo>
                    <a:pt x="2920" y="0"/>
                  </a:lnTo>
                  <a:lnTo>
                    <a:pt x="1823" y="1487"/>
                  </a:lnTo>
                  <a:close/>
                  <a:moveTo>
                    <a:pt x="36" y="1348"/>
                  </a:moveTo>
                  <a:lnTo>
                    <a:pt x="1819" y="1478"/>
                  </a:lnTo>
                  <a:lnTo>
                    <a:pt x="2893" y="23"/>
                  </a:lnTo>
                  <a:lnTo>
                    <a:pt x="36" y="1348"/>
                  </a:lnTo>
                  <a:close/>
                </a:path>
              </a:pathLst>
            </a:custGeom>
            <a:solidFill>
              <a:srgbClr val="FFFFFF"/>
            </a:solidFill>
            <a:ln w="9525">
              <a:solidFill>
                <a:schemeClr val="bg1">
                  <a:lumMod val="95000"/>
                </a:schemeClr>
              </a:solidFill>
              <a:round/>
            </a:ln>
          </p:spPr>
          <p:txBody>
            <a:bodyPr vert="horz" wrap="square" lIns="91440" tIns="45720" rIns="91440" bIns="45720" numCol="1" anchor="t" anchorCtr="0" compatLnSpc="1"/>
            <a:lstStyle/>
            <a:p>
              <a:endParaRPr lang="zh-CN" altLang="en-US"/>
            </a:p>
          </p:txBody>
        </p:sp>
        <p:sp>
          <p:nvSpPr>
            <p:cNvPr id="19" name="Freeform 9669"/>
            <p:cNvSpPr>
              <a:spLocks noEditPoints="1"/>
            </p:cNvSpPr>
            <p:nvPr/>
          </p:nvSpPr>
          <p:spPr bwMode="auto">
            <a:xfrm>
              <a:off x="1212850" y="1965325"/>
              <a:ext cx="4518025" cy="3314700"/>
            </a:xfrm>
            <a:custGeom>
              <a:avLst/>
              <a:gdLst>
                <a:gd name="T0" fmla="*/ 1188 w 2846"/>
                <a:gd name="T1" fmla="*/ 2088 h 2088"/>
                <a:gd name="T2" fmla="*/ 0 w 2846"/>
                <a:gd name="T3" fmla="*/ 0 h 2088"/>
                <a:gd name="T4" fmla="*/ 11 w 2846"/>
                <a:gd name="T5" fmla="*/ 4 h 2088"/>
                <a:gd name="T6" fmla="*/ 2846 w 2846"/>
                <a:gd name="T7" fmla="*/ 770 h 2088"/>
                <a:gd name="T8" fmla="*/ 1188 w 2846"/>
                <a:gd name="T9" fmla="*/ 2088 h 2088"/>
                <a:gd name="T10" fmla="*/ 20 w 2846"/>
                <a:gd name="T11" fmla="*/ 15 h 2088"/>
                <a:gd name="T12" fmla="*/ 1190 w 2846"/>
                <a:gd name="T13" fmla="*/ 2075 h 2088"/>
                <a:gd name="T14" fmla="*/ 2827 w 2846"/>
                <a:gd name="T15" fmla="*/ 773 h 2088"/>
                <a:gd name="T16" fmla="*/ 20 w 2846"/>
                <a:gd name="T17" fmla="*/ 15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088">
                  <a:moveTo>
                    <a:pt x="1188" y="2088"/>
                  </a:moveTo>
                  <a:lnTo>
                    <a:pt x="0" y="0"/>
                  </a:lnTo>
                  <a:lnTo>
                    <a:pt x="11" y="4"/>
                  </a:lnTo>
                  <a:lnTo>
                    <a:pt x="2846" y="770"/>
                  </a:lnTo>
                  <a:lnTo>
                    <a:pt x="1188" y="2088"/>
                  </a:lnTo>
                  <a:close/>
                  <a:moveTo>
                    <a:pt x="20" y="15"/>
                  </a:moveTo>
                  <a:lnTo>
                    <a:pt x="1190" y="2075"/>
                  </a:lnTo>
                  <a:lnTo>
                    <a:pt x="2827" y="773"/>
                  </a:lnTo>
                  <a:lnTo>
                    <a:pt x="20" y="15"/>
                  </a:lnTo>
                  <a:close/>
                </a:path>
              </a:pathLst>
            </a:custGeom>
            <a:solidFill>
              <a:srgbClr val="FFFFFF"/>
            </a:solidFill>
            <a:ln w="9525">
              <a:solidFill>
                <a:schemeClr val="bg1">
                  <a:lumMod val="85000"/>
                </a:schemeClr>
              </a:solidFill>
              <a:round/>
            </a:ln>
          </p:spPr>
          <p:txBody>
            <a:bodyPr vert="horz" wrap="square" lIns="91440" tIns="45720" rIns="91440" bIns="45720" numCol="1" anchor="t" anchorCtr="0" compatLnSpc="1"/>
            <a:lstStyle/>
            <a:p>
              <a:endParaRPr lang="zh-CN" altLang="en-US"/>
            </a:p>
          </p:txBody>
        </p:sp>
      </p:grpSp>
      <p:sp>
        <p:nvSpPr>
          <p:cNvPr id="20" name="标题 1"/>
          <p:cNvSpPr>
            <a:spLocks noGrp="1"/>
          </p:cNvSpPr>
          <p:nvPr>
            <p:ph type="title" hasCustomPrompt="1"/>
          </p:nvPr>
        </p:nvSpPr>
        <p:spPr>
          <a:xfrm>
            <a:off x="4132729" y="2518606"/>
            <a:ext cx="6039972" cy="428625"/>
          </a:xfrm>
        </p:spPr>
        <p:txBody>
          <a:bodyPr anchor="ctr">
            <a:normAutofit/>
          </a:bodyPr>
          <a:lstStyle>
            <a:lvl1pPr>
              <a:defRPr sz="2400" b="1">
                <a:solidFill>
                  <a:schemeClr val="bg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p:nvPr>
        </p:nvSpPr>
        <p:spPr>
          <a:xfrm>
            <a:off x="4132729" y="3074665"/>
            <a:ext cx="6039972" cy="1015623"/>
          </a:xfrm>
        </p:spPr>
        <p:txBody>
          <a:bodyPr anchor="t">
            <a:normAutofit/>
          </a:bodyPr>
          <a:lstStyle>
            <a:lvl1pPr marL="0" indent="0">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a:t>单击此处编辑母版标题样式</a:t>
            </a:r>
            <a:endParaRPr lang="zh-CN" altLang="en-US"/>
          </a:p>
        </p:txBody>
      </p:sp>
      <p:sp>
        <p:nvSpPr>
          <p:cNvPr id="9" name="직사각형 45"/>
          <p:cNvSpPr/>
          <p:nvPr userDrawn="1"/>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 name="灯片编号占位符 4"/>
          <p:cNvSpPr>
            <a:spLocks noGrp="1"/>
          </p:cNvSpPr>
          <p:nvPr>
            <p:ph type="sldNum" sz="quarter" idx="12"/>
          </p:nvPr>
        </p:nvSpPr>
        <p:spPr>
          <a:xfrm>
            <a:off x="10921365" y="6515100"/>
            <a:ext cx="575310" cy="230505"/>
          </a:xfrm>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sp>
        <p:nvSpPr>
          <p:cNvPr id="16" name="Rectangle 9664"/>
          <p:cNvSpPr>
            <a:spLocks noChangeArrowheads="1"/>
          </p:cNvSpPr>
          <p:nvPr userDrawn="1"/>
        </p:nvSpPr>
        <p:spPr bwMode="auto">
          <a:xfrm>
            <a:off x="0" y="0"/>
            <a:ext cx="12193588" cy="6858000"/>
          </a:xfrm>
          <a:prstGeom prst="rect">
            <a:avLst/>
          </a:prstGeom>
          <a:solidFill>
            <a:srgbClr val="F3B9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矩形 16"/>
          <p:cNvSpPr/>
          <p:nvPr userDrawn="1"/>
        </p:nvSpPr>
        <p:spPr>
          <a:xfrm>
            <a:off x="0" y="-19810"/>
            <a:ext cx="12192000" cy="3055110"/>
          </a:xfrm>
          <a:prstGeom prst="rect">
            <a:avLst/>
          </a:pr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solidFill>
                <a:schemeClr val="tx1"/>
              </a:solidFill>
            </a:endParaRPr>
          </a:p>
        </p:txBody>
      </p:sp>
      <p:grpSp>
        <p:nvGrpSpPr>
          <p:cNvPr id="193" name="组合 192"/>
          <p:cNvGrpSpPr/>
          <p:nvPr/>
        </p:nvGrpSpPr>
        <p:grpSpPr>
          <a:xfrm>
            <a:off x="4341071" y="685800"/>
            <a:ext cx="4066544" cy="3207244"/>
            <a:chOff x="1082675" y="1965325"/>
            <a:chExt cx="5334001" cy="4206875"/>
          </a:xfrm>
        </p:grpSpPr>
        <p:sp>
          <p:nvSpPr>
            <p:cNvPr id="194" name="Freeform 9665"/>
            <p:cNvSpPr/>
            <p:nvPr/>
          </p:nvSpPr>
          <p:spPr bwMode="auto">
            <a:xfrm>
              <a:off x="1604963" y="3187700"/>
              <a:ext cx="4811713" cy="2451100"/>
            </a:xfrm>
            <a:custGeom>
              <a:avLst/>
              <a:gdLst>
                <a:gd name="T0" fmla="*/ 0 w 3031"/>
                <a:gd name="T1" fmla="*/ 1544 h 1544"/>
                <a:gd name="T2" fmla="*/ 3031 w 3031"/>
                <a:gd name="T3" fmla="*/ 138 h 1544"/>
                <a:gd name="T4" fmla="*/ 1140 w 3031"/>
                <a:gd name="T5" fmla="*/ 0 h 1544"/>
                <a:gd name="T6" fmla="*/ 0 w 3031"/>
                <a:gd name="T7" fmla="*/ 1544 h 1544"/>
              </a:gdLst>
              <a:ahLst/>
              <a:cxnLst>
                <a:cxn ang="0">
                  <a:pos x="T0" y="T1"/>
                </a:cxn>
                <a:cxn ang="0">
                  <a:pos x="T2" y="T3"/>
                </a:cxn>
                <a:cxn ang="0">
                  <a:pos x="T4" y="T5"/>
                </a:cxn>
                <a:cxn ang="0">
                  <a:pos x="T6" y="T7"/>
                </a:cxn>
              </a:cxnLst>
              <a:rect l="0" t="0" r="r" b="b"/>
              <a:pathLst>
                <a:path w="3031" h="1544">
                  <a:moveTo>
                    <a:pt x="0" y="1544"/>
                  </a:moveTo>
                  <a:lnTo>
                    <a:pt x="3031" y="138"/>
                  </a:lnTo>
                  <a:lnTo>
                    <a:pt x="1140" y="0"/>
                  </a:lnTo>
                  <a:lnTo>
                    <a:pt x="0" y="1544"/>
                  </a:lnTo>
                  <a:close/>
                </a:path>
              </a:pathLst>
            </a:custGeom>
            <a:solidFill>
              <a:srgbClr val="4DAF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9666"/>
            <p:cNvSpPr/>
            <p:nvPr/>
          </p:nvSpPr>
          <p:spPr bwMode="auto">
            <a:xfrm>
              <a:off x="1082675" y="3579813"/>
              <a:ext cx="3235325" cy="2251075"/>
            </a:xfrm>
            <a:custGeom>
              <a:avLst/>
              <a:gdLst>
                <a:gd name="T0" fmla="*/ 0 w 2038"/>
                <a:gd name="T1" fmla="*/ 319 h 1418"/>
                <a:gd name="T2" fmla="*/ 2038 w 2038"/>
                <a:gd name="T3" fmla="*/ 0 h 1418"/>
                <a:gd name="T4" fmla="*/ 1611 w 2038"/>
                <a:gd name="T5" fmla="*/ 1418 h 1418"/>
                <a:gd name="T6" fmla="*/ 0 w 2038"/>
                <a:gd name="T7" fmla="*/ 319 h 1418"/>
              </a:gdLst>
              <a:ahLst/>
              <a:cxnLst>
                <a:cxn ang="0">
                  <a:pos x="T0" y="T1"/>
                </a:cxn>
                <a:cxn ang="0">
                  <a:pos x="T2" y="T3"/>
                </a:cxn>
                <a:cxn ang="0">
                  <a:pos x="T4" y="T5"/>
                </a:cxn>
                <a:cxn ang="0">
                  <a:pos x="T6" y="T7"/>
                </a:cxn>
              </a:cxnLst>
              <a:rect l="0" t="0" r="r" b="b"/>
              <a:pathLst>
                <a:path w="2038" h="1418">
                  <a:moveTo>
                    <a:pt x="0" y="319"/>
                  </a:moveTo>
                  <a:lnTo>
                    <a:pt x="2038" y="0"/>
                  </a:lnTo>
                  <a:lnTo>
                    <a:pt x="1611" y="1418"/>
                  </a:lnTo>
                  <a:lnTo>
                    <a:pt x="0" y="319"/>
                  </a:lnTo>
                  <a:close/>
                </a:path>
              </a:pathLst>
            </a:cu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9667"/>
            <p:cNvSpPr/>
            <p:nvPr/>
          </p:nvSpPr>
          <p:spPr bwMode="auto">
            <a:xfrm>
              <a:off x="1546225" y="2538413"/>
              <a:ext cx="3984624" cy="3633787"/>
            </a:xfrm>
            <a:custGeom>
              <a:avLst/>
              <a:gdLst>
                <a:gd name="T0" fmla="*/ 0 w 2095"/>
                <a:gd name="T1" fmla="*/ 494 h 1910"/>
                <a:gd name="T2" fmla="*/ 1620 w 2095"/>
                <a:gd name="T3" fmla="*/ 1884 h 1910"/>
                <a:gd name="T4" fmla="*/ 2095 w 2095"/>
                <a:gd name="T5" fmla="*/ 0 h 1910"/>
                <a:gd name="T6" fmla="*/ 0 w 2095"/>
                <a:gd name="T7" fmla="*/ 494 h 1910"/>
              </a:gdLst>
              <a:ahLst/>
              <a:cxnLst>
                <a:cxn ang="0">
                  <a:pos x="T0" y="T1"/>
                </a:cxn>
                <a:cxn ang="0">
                  <a:pos x="T2" y="T3"/>
                </a:cxn>
                <a:cxn ang="0">
                  <a:pos x="T4" y="T5"/>
                </a:cxn>
                <a:cxn ang="0">
                  <a:pos x="T6" y="T7"/>
                </a:cxn>
              </a:cxnLst>
              <a:rect l="0" t="0" r="r" b="b"/>
              <a:pathLst>
                <a:path w="2095" h="1910">
                  <a:moveTo>
                    <a:pt x="0" y="494"/>
                  </a:moveTo>
                  <a:cubicBezTo>
                    <a:pt x="0" y="494"/>
                    <a:pt x="1620" y="1910"/>
                    <a:pt x="1620" y="1884"/>
                  </a:cubicBezTo>
                  <a:cubicBezTo>
                    <a:pt x="1620" y="1858"/>
                    <a:pt x="2095" y="0"/>
                    <a:pt x="2095" y="0"/>
                  </a:cubicBezTo>
                  <a:lnTo>
                    <a:pt x="0" y="494"/>
                  </a:lnTo>
                  <a:close/>
                </a:path>
              </a:pathLst>
            </a:custGeom>
            <a:solidFill>
              <a:srgbClr val="EE7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9668"/>
            <p:cNvSpPr>
              <a:spLocks noEditPoints="1"/>
            </p:cNvSpPr>
            <p:nvPr/>
          </p:nvSpPr>
          <p:spPr bwMode="auto">
            <a:xfrm>
              <a:off x="1136650" y="2449513"/>
              <a:ext cx="4635500" cy="2360612"/>
            </a:xfrm>
            <a:custGeom>
              <a:avLst/>
              <a:gdLst>
                <a:gd name="T0" fmla="*/ 1823 w 2920"/>
                <a:gd name="T1" fmla="*/ 1487 h 1487"/>
                <a:gd name="T2" fmla="*/ 1820 w 2920"/>
                <a:gd name="T3" fmla="*/ 1486 h 1487"/>
                <a:gd name="T4" fmla="*/ 0 w 2920"/>
                <a:gd name="T5" fmla="*/ 1354 h 1487"/>
                <a:gd name="T6" fmla="*/ 2920 w 2920"/>
                <a:gd name="T7" fmla="*/ 0 h 1487"/>
                <a:gd name="T8" fmla="*/ 1823 w 2920"/>
                <a:gd name="T9" fmla="*/ 1487 h 1487"/>
                <a:gd name="T10" fmla="*/ 36 w 2920"/>
                <a:gd name="T11" fmla="*/ 1348 h 1487"/>
                <a:gd name="T12" fmla="*/ 1819 w 2920"/>
                <a:gd name="T13" fmla="*/ 1478 h 1487"/>
                <a:gd name="T14" fmla="*/ 2893 w 2920"/>
                <a:gd name="T15" fmla="*/ 23 h 1487"/>
                <a:gd name="T16" fmla="*/ 36 w 2920"/>
                <a:gd name="T17" fmla="*/ 134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0" h="1487">
                  <a:moveTo>
                    <a:pt x="1823" y="1487"/>
                  </a:moveTo>
                  <a:lnTo>
                    <a:pt x="1820" y="1486"/>
                  </a:lnTo>
                  <a:lnTo>
                    <a:pt x="0" y="1354"/>
                  </a:lnTo>
                  <a:lnTo>
                    <a:pt x="2920" y="0"/>
                  </a:lnTo>
                  <a:lnTo>
                    <a:pt x="1823" y="1487"/>
                  </a:lnTo>
                  <a:close/>
                  <a:moveTo>
                    <a:pt x="36" y="1348"/>
                  </a:moveTo>
                  <a:lnTo>
                    <a:pt x="1819" y="1478"/>
                  </a:lnTo>
                  <a:lnTo>
                    <a:pt x="2893" y="23"/>
                  </a:lnTo>
                  <a:lnTo>
                    <a:pt x="36" y="134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9669"/>
            <p:cNvSpPr>
              <a:spLocks noEditPoints="1"/>
            </p:cNvSpPr>
            <p:nvPr/>
          </p:nvSpPr>
          <p:spPr bwMode="auto">
            <a:xfrm>
              <a:off x="1212851" y="1965325"/>
              <a:ext cx="4518025" cy="3314700"/>
            </a:xfrm>
            <a:custGeom>
              <a:avLst/>
              <a:gdLst>
                <a:gd name="T0" fmla="*/ 1188 w 2846"/>
                <a:gd name="T1" fmla="*/ 2088 h 2088"/>
                <a:gd name="T2" fmla="*/ 0 w 2846"/>
                <a:gd name="T3" fmla="*/ 0 h 2088"/>
                <a:gd name="T4" fmla="*/ 11 w 2846"/>
                <a:gd name="T5" fmla="*/ 4 h 2088"/>
                <a:gd name="T6" fmla="*/ 2846 w 2846"/>
                <a:gd name="T7" fmla="*/ 770 h 2088"/>
                <a:gd name="T8" fmla="*/ 1188 w 2846"/>
                <a:gd name="T9" fmla="*/ 2088 h 2088"/>
                <a:gd name="T10" fmla="*/ 20 w 2846"/>
                <a:gd name="T11" fmla="*/ 15 h 2088"/>
                <a:gd name="T12" fmla="*/ 1190 w 2846"/>
                <a:gd name="T13" fmla="*/ 2075 h 2088"/>
                <a:gd name="T14" fmla="*/ 2827 w 2846"/>
                <a:gd name="T15" fmla="*/ 773 h 2088"/>
                <a:gd name="T16" fmla="*/ 20 w 2846"/>
                <a:gd name="T17" fmla="*/ 15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088">
                  <a:moveTo>
                    <a:pt x="1188" y="2088"/>
                  </a:moveTo>
                  <a:lnTo>
                    <a:pt x="0" y="0"/>
                  </a:lnTo>
                  <a:lnTo>
                    <a:pt x="11" y="4"/>
                  </a:lnTo>
                  <a:lnTo>
                    <a:pt x="2846" y="770"/>
                  </a:lnTo>
                  <a:lnTo>
                    <a:pt x="1188" y="2088"/>
                  </a:lnTo>
                  <a:close/>
                  <a:moveTo>
                    <a:pt x="20" y="15"/>
                  </a:moveTo>
                  <a:lnTo>
                    <a:pt x="1190" y="2075"/>
                  </a:lnTo>
                  <a:lnTo>
                    <a:pt x="2827" y="773"/>
                  </a:lnTo>
                  <a:lnTo>
                    <a:pt x="20" y="1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标题 1"/>
          <p:cNvSpPr>
            <a:spLocks noGrp="1"/>
          </p:cNvSpPr>
          <p:nvPr>
            <p:ph type="ctrTitle" hasCustomPrompt="1"/>
          </p:nvPr>
        </p:nvSpPr>
        <p:spPr>
          <a:xfrm>
            <a:off x="695325" y="3822701"/>
            <a:ext cx="10801350" cy="1048960"/>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致谢 感恩</a:t>
            </a:r>
            <a:endParaRPr lang="zh-CN" altLang="en-US" dirty="0"/>
          </a:p>
        </p:txBody>
      </p:sp>
      <p:sp>
        <p:nvSpPr>
          <p:cNvPr id="14" name="文本占位符 62"/>
          <p:cNvSpPr>
            <a:spLocks noGrp="1"/>
          </p:cNvSpPr>
          <p:nvPr>
            <p:ph type="body" sz="quarter" idx="17" hasCustomPrompt="1"/>
          </p:nvPr>
        </p:nvSpPr>
        <p:spPr>
          <a:xfrm>
            <a:off x="695325" y="4957530"/>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95325" y="5273164"/>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fld id="{EF865854-CC73-4B23-A2DC-C1629B080F6E}" type="datetime1">
              <a:rPr lang="zh-CN" altLang="en-US" smtClean="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직사각형 45"/>
          <p:cNvSpPr/>
          <p:nvPr/>
        </p:nvSpPr>
        <p:spPr>
          <a:xfrm>
            <a:off x="-600" y="0"/>
            <a:ext cx="12192000" cy="10443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标题占位符 1"/>
          <p:cNvSpPr>
            <a:spLocks noGrp="1"/>
          </p:cNvSpPr>
          <p:nvPr>
            <p:ph type="title"/>
          </p:nvPr>
        </p:nvSpPr>
        <p:spPr>
          <a:xfrm>
            <a:off x="695325" y="1"/>
            <a:ext cx="10801350" cy="10159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grpSp>
        <p:nvGrpSpPr>
          <p:cNvPr id="21" name="组合 20"/>
          <p:cNvGrpSpPr/>
          <p:nvPr/>
        </p:nvGrpSpPr>
        <p:grpSpPr>
          <a:xfrm>
            <a:off x="10133543" y="207721"/>
            <a:ext cx="1770591" cy="1396448"/>
            <a:chOff x="1082675" y="1965325"/>
            <a:chExt cx="5334001" cy="4206875"/>
          </a:xfrm>
        </p:grpSpPr>
        <p:sp>
          <p:nvSpPr>
            <p:cNvPr id="22" name="Freeform 9665"/>
            <p:cNvSpPr/>
            <p:nvPr/>
          </p:nvSpPr>
          <p:spPr bwMode="auto">
            <a:xfrm>
              <a:off x="1604963" y="3187700"/>
              <a:ext cx="4811713" cy="2451100"/>
            </a:xfrm>
            <a:custGeom>
              <a:avLst/>
              <a:gdLst>
                <a:gd name="T0" fmla="*/ 0 w 3031"/>
                <a:gd name="T1" fmla="*/ 1544 h 1544"/>
                <a:gd name="T2" fmla="*/ 3031 w 3031"/>
                <a:gd name="T3" fmla="*/ 138 h 1544"/>
                <a:gd name="T4" fmla="*/ 1140 w 3031"/>
                <a:gd name="T5" fmla="*/ 0 h 1544"/>
                <a:gd name="T6" fmla="*/ 0 w 3031"/>
                <a:gd name="T7" fmla="*/ 1544 h 1544"/>
              </a:gdLst>
              <a:ahLst/>
              <a:cxnLst>
                <a:cxn ang="0">
                  <a:pos x="T0" y="T1"/>
                </a:cxn>
                <a:cxn ang="0">
                  <a:pos x="T2" y="T3"/>
                </a:cxn>
                <a:cxn ang="0">
                  <a:pos x="T4" y="T5"/>
                </a:cxn>
                <a:cxn ang="0">
                  <a:pos x="T6" y="T7"/>
                </a:cxn>
              </a:cxnLst>
              <a:rect l="0" t="0" r="r" b="b"/>
              <a:pathLst>
                <a:path w="3031" h="1544">
                  <a:moveTo>
                    <a:pt x="0" y="1544"/>
                  </a:moveTo>
                  <a:lnTo>
                    <a:pt x="3031" y="138"/>
                  </a:lnTo>
                  <a:lnTo>
                    <a:pt x="1140" y="0"/>
                  </a:lnTo>
                  <a:lnTo>
                    <a:pt x="0" y="1544"/>
                  </a:lnTo>
                  <a:close/>
                </a:path>
              </a:pathLst>
            </a:custGeom>
            <a:solidFill>
              <a:srgbClr val="4DAF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9666"/>
            <p:cNvSpPr/>
            <p:nvPr/>
          </p:nvSpPr>
          <p:spPr bwMode="auto">
            <a:xfrm>
              <a:off x="1082675" y="3579813"/>
              <a:ext cx="3235325" cy="2251075"/>
            </a:xfrm>
            <a:custGeom>
              <a:avLst/>
              <a:gdLst>
                <a:gd name="T0" fmla="*/ 0 w 2038"/>
                <a:gd name="T1" fmla="*/ 319 h 1418"/>
                <a:gd name="T2" fmla="*/ 2038 w 2038"/>
                <a:gd name="T3" fmla="*/ 0 h 1418"/>
                <a:gd name="T4" fmla="*/ 1611 w 2038"/>
                <a:gd name="T5" fmla="*/ 1418 h 1418"/>
                <a:gd name="T6" fmla="*/ 0 w 2038"/>
                <a:gd name="T7" fmla="*/ 319 h 1418"/>
              </a:gdLst>
              <a:ahLst/>
              <a:cxnLst>
                <a:cxn ang="0">
                  <a:pos x="T0" y="T1"/>
                </a:cxn>
                <a:cxn ang="0">
                  <a:pos x="T2" y="T3"/>
                </a:cxn>
                <a:cxn ang="0">
                  <a:pos x="T4" y="T5"/>
                </a:cxn>
                <a:cxn ang="0">
                  <a:pos x="T6" y="T7"/>
                </a:cxn>
              </a:cxnLst>
              <a:rect l="0" t="0" r="r" b="b"/>
              <a:pathLst>
                <a:path w="2038" h="1418">
                  <a:moveTo>
                    <a:pt x="0" y="319"/>
                  </a:moveTo>
                  <a:lnTo>
                    <a:pt x="2038" y="0"/>
                  </a:lnTo>
                  <a:lnTo>
                    <a:pt x="1611" y="1418"/>
                  </a:lnTo>
                  <a:lnTo>
                    <a:pt x="0" y="319"/>
                  </a:lnTo>
                  <a:close/>
                </a:path>
              </a:pathLst>
            </a:custGeom>
            <a:solidFill>
              <a:srgbClr val="19283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667"/>
            <p:cNvSpPr/>
            <p:nvPr/>
          </p:nvSpPr>
          <p:spPr bwMode="auto">
            <a:xfrm>
              <a:off x="1546225" y="2538413"/>
              <a:ext cx="3984625" cy="3633787"/>
            </a:xfrm>
            <a:custGeom>
              <a:avLst/>
              <a:gdLst>
                <a:gd name="T0" fmla="*/ 0 w 2095"/>
                <a:gd name="T1" fmla="*/ 494 h 1910"/>
                <a:gd name="T2" fmla="*/ 1620 w 2095"/>
                <a:gd name="T3" fmla="*/ 1884 h 1910"/>
                <a:gd name="T4" fmla="*/ 2095 w 2095"/>
                <a:gd name="T5" fmla="*/ 0 h 1910"/>
                <a:gd name="T6" fmla="*/ 0 w 2095"/>
                <a:gd name="T7" fmla="*/ 494 h 1910"/>
              </a:gdLst>
              <a:ahLst/>
              <a:cxnLst>
                <a:cxn ang="0">
                  <a:pos x="T0" y="T1"/>
                </a:cxn>
                <a:cxn ang="0">
                  <a:pos x="T2" y="T3"/>
                </a:cxn>
                <a:cxn ang="0">
                  <a:pos x="T4" y="T5"/>
                </a:cxn>
                <a:cxn ang="0">
                  <a:pos x="T6" y="T7"/>
                </a:cxn>
              </a:cxnLst>
              <a:rect l="0" t="0" r="r" b="b"/>
              <a:pathLst>
                <a:path w="2095" h="1910">
                  <a:moveTo>
                    <a:pt x="0" y="494"/>
                  </a:moveTo>
                  <a:cubicBezTo>
                    <a:pt x="0" y="494"/>
                    <a:pt x="1620" y="1910"/>
                    <a:pt x="1620" y="1884"/>
                  </a:cubicBezTo>
                  <a:cubicBezTo>
                    <a:pt x="1620" y="1858"/>
                    <a:pt x="2095" y="0"/>
                    <a:pt x="2095" y="0"/>
                  </a:cubicBezTo>
                  <a:lnTo>
                    <a:pt x="0" y="494"/>
                  </a:lnTo>
                  <a:close/>
                </a:path>
              </a:pathLst>
            </a:custGeom>
            <a:solidFill>
              <a:srgbClr val="EE7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668"/>
            <p:cNvSpPr>
              <a:spLocks noEditPoints="1"/>
            </p:cNvSpPr>
            <p:nvPr/>
          </p:nvSpPr>
          <p:spPr bwMode="auto">
            <a:xfrm>
              <a:off x="1136650" y="2449513"/>
              <a:ext cx="4635500" cy="2360612"/>
            </a:xfrm>
            <a:custGeom>
              <a:avLst/>
              <a:gdLst>
                <a:gd name="T0" fmla="*/ 1823 w 2920"/>
                <a:gd name="T1" fmla="*/ 1487 h 1487"/>
                <a:gd name="T2" fmla="*/ 1820 w 2920"/>
                <a:gd name="T3" fmla="*/ 1486 h 1487"/>
                <a:gd name="T4" fmla="*/ 0 w 2920"/>
                <a:gd name="T5" fmla="*/ 1354 h 1487"/>
                <a:gd name="T6" fmla="*/ 2920 w 2920"/>
                <a:gd name="T7" fmla="*/ 0 h 1487"/>
                <a:gd name="T8" fmla="*/ 1823 w 2920"/>
                <a:gd name="T9" fmla="*/ 1487 h 1487"/>
                <a:gd name="T10" fmla="*/ 36 w 2920"/>
                <a:gd name="T11" fmla="*/ 1348 h 1487"/>
                <a:gd name="T12" fmla="*/ 1819 w 2920"/>
                <a:gd name="T13" fmla="*/ 1478 h 1487"/>
                <a:gd name="T14" fmla="*/ 2893 w 2920"/>
                <a:gd name="T15" fmla="*/ 23 h 1487"/>
                <a:gd name="T16" fmla="*/ 36 w 2920"/>
                <a:gd name="T17" fmla="*/ 134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0" h="1487">
                  <a:moveTo>
                    <a:pt x="1823" y="1487"/>
                  </a:moveTo>
                  <a:lnTo>
                    <a:pt x="1820" y="1486"/>
                  </a:lnTo>
                  <a:lnTo>
                    <a:pt x="0" y="1354"/>
                  </a:lnTo>
                  <a:lnTo>
                    <a:pt x="2920" y="0"/>
                  </a:lnTo>
                  <a:lnTo>
                    <a:pt x="1823" y="1487"/>
                  </a:lnTo>
                  <a:close/>
                  <a:moveTo>
                    <a:pt x="36" y="1348"/>
                  </a:moveTo>
                  <a:lnTo>
                    <a:pt x="1819" y="1478"/>
                  </a:lnTo>
                  <a:lnTo>
                    <a:pt x="2893" y="23"/>
                  </a:lnTo>
                  <a:lnTo>
                    <a:pt x="36" y="1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669"/>
            <p:cNvSpPr>
              <a:spLocks noEditPoints="1"/>
            </p:cNvSpPr>
            <p:nvPr/>
          </p:nvSpPr>
          <p:spPr bwMode="auto">
            <a:xfrm>
              <a:off x="1212850" y="1965325"/>
              <a:ext cx="4518025" cy="3314700"/>
            </a:xfrm>
            <a:custGeom>
              <a:avLst/>
              <a:gdLst>
                <a:gd name="T0" fmla="*/ 1188 w 2846"/>
                <a:gd name="T1" fmla="*/ 2088 h 2088"/>
                <a:gd name="T2" fmla="*/ 0 w 2846"/>
                <a:gd name="T3" fmla="*/ 0 h 2088"/>
                <a:gd name="T4" fmla="*/ 11 w 2846"/>
                <a:gd name="T5" fmla="*/ 4 h 2088"/>
                <a:gd name="T6" fmla="*/ 2846 w 2846"/>
                <a:gd name="T7" fmla="*/ 770 h 2088"/>
                <a:gd name="T8" fmla="*/ 1188 w 2846"/>
                <a:gd name="T9" fmla="*/ 2088 h 2088"/>
                <a:gd name="T10" fmla="*/ 20 w 2846"/>
                <a:gd name="T11" fmla="*/ 15 h 2088"/>
                <a:gd name="T12" fmla="*/ 1190 w 2846"/>
                <a:gd name="T13" fmla="*/ 2075 h 2088"/>
                <a:gd name="T14" fmla="*/ 2827 w 2846"/>
                <a:gd name="T15" fmla="*/ 773 h 2088"/>
                <a:gd name="T16" fmla="*/ 20 w 2846"/>
                <a:gd name="T17" fmla="*/ 15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088">
                  <a:moveTo>
                    <a:pt x="1188" y="2088"/>
                  </a:moveTo>
                  <a:lnTo>
                    <a:pt x="0" y="0"/>
                  </a:lnTo>
                  <a:lnTo>
                    <a:pt x="11" y="4"/>
                  </a:lnTo>
                  <a:lnTo>
                    <a:pt x="2846" y="770"/>
                  </a:lnTo>
                  <a:lnTo>
                    <a:pt x="1188" y="2088"/>
                  </a:lnTo>
                  <a:close/>
                  <a:moveTo>
                    <a:pt x="20" y="15"/>
                  </a:moveTo>
                  <a:lnTo>
                    <a:pt x="1190" y="2075"/>
                  </a:lnTo>
                  <a:lnTo>
                    <a:pt x="2827" y="773"/>
                  </a:lnTo>
                  <a:lnTo>
                    <a:pt x="20"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923280" y="3861435"/>
            <a:ext cx="5307965" cy="1190625"/>
          </a:xfrm>
        </p:spPr>
        <p:txBody>
          <a:bodyPr>
            <a:noAutofit/>
          </a:bodyPr>
          <a:lstStyle/>
          <a:p>
            <a:r>
              <a:rPr lang="zh-CN" altLang="en-US" sz="1800" dirty="0"/>
              <a:t>方涛</a:t>
            </a:r>
            <a:endParaRPr lang="zh-CN" altLang="en-US" sz="1800" dirty="0"/>
          </a:p>
          <a:p>
            <a:r>
              <a:rPr lang="en-US" altLang="zh-CN" sz="1800" dirty="0"/>
              <a:t>2018 </a:t>
            </a:r>
            <a:r>
              <a:rPr lang="zh-CN" altLang="en-US" sz="1800" dirty="0"/>
              <a:t>法律硕士（非法学）</a:t>
            </a:r>
            <a:endParaRPr lang="zh-CN" altLang="en-US" sz="1800" dirty="0"/>
          </a:p>
          <a:p>
            <a:fld id="{BB962C8B-B14F-4D97-AF65-F5344CB8AC3E}" type="datetime3">
              <a:rPr lang="zh-CN" altLang="en-US" sz="1800" dirty="0"/>
            </a:fld>
            <a:endParaRPr lang="zh-CN" altLang="en-US" sz="1800" dirty="0"/>
          </a:p>
        </p:txBody>
      </p:sp>
      <p:sp>
        <p:nvSpPr>
          <p:cNvPr id="4" name="标题 3"/>
          <p:cNvSpPr>
            <a:spLocks noGrp="1"/>
          </p:cNvSpPr>
          <p:nvPr>
            <p:ph type="ctrTitle"/>
          </p:nvPr>
        </p:nvSpPr>
        <p:spPr>
          <a:xfrm>
            <a:off x="5643880" y="1666240"/>
            <a:ext cx="5587365" cy="1360805"/>
          </a:xfrm>
        </p:spPr>
        <p:txBody>
          <a:bodyPr>
            <a:normAutofit/>
          </a:bodyPr>
          <a:lstStyle/>
          <a:p>
            <a:pPr>
              <a:lnSpc>
                <a:spcPct val="110000"/>
              </a:lnSpc>
            </a:pPr>
            <a:r>
              <a:rPr lang="zh-CN" altLang="en-US" dirty="0" err="1"/>
              <a:t>利用主题网络爬虫技术</a:t>
            </a:r>
            <a:r>
              <a:rPr lang="zh-CN" altLang="en-US" dirty="0" err="1"/>
              <a:t>爬取数据行为</a:t>
            </a:r>
            <a:r>
              <a:rPr lang="zh-CN" altLang="en-US" dirty="0" err="1"/>
              <a:t>的法律边界</a:t>
            </a:r>
            <a:endParaRPr lang="zh-CN" altLang="en-US" dirty="0"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运用爬虫技术抓取数据行为的两个层面：</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pSp>
        <p:nvGrpSpPr>
          <p:cNvPr id="4" name="249358" descr="本素材由iSlide™ 提供&#13;&#10;iSlide™尊重知识产权并注重保护用户享有的各项权利。郑重提醒您：&#13;&#10;iSlide™插件中提供的任何信息内容的所有权、知识产权归其原始权利人或权利受让人所有，您免费/购买获得的是信息内容的使用权，并受下述条款的约束；&#13;&#10;1. 您仅可以个人非商业用途使用该等信息内容，不可将信息内容的全部或部分用于出售，或以出租、出借、转让、分销、发布等其他任何方式供他人使用；&#13;&#10;2. 禁止在接入互联网或移动互联网的任何网站、平台、应用或程序上以任何方式为他人提供iSlide™插件资源内容的下载。&#13;&#10;The resource is supplied by iSlide™.&#13;&#10;iSlide™ respects all intellectual property rights and protects all the rights its users acquired.Solemnly remind you:&#13;&#10;The ownership and intellectual property of the resources supplied in iSlide Add-in belongs to its owner or the assignee of this ownership.you only acquired the usage of the resources supplied in iSlide Add-in, as well as respected the following restrain terms:&#13;&#10;1.You are only allowed to use such resource for personal and non-commercial aim, not allowed to use such resource or part of it for the sale; or rent, lend, transfer to others; or distribution or release it in any way.&#13;&#10;2.You are not permitted to provide the resource of iSlide Add-in in any website, platform, application access to the Internet or mobile Internet."/>
          <p:cNvGrpSpPr>
            <a:grpSpLocks noChangeAspect="1"/>
          </p:cNvGrpSpPr>
          <p:nvPr>
            <p:custDataLst>
              <p:tags r:id="rId1"/>
            </p:custDataLst>
          </p:nvPr>
        </p:nvGrpSpPr>
        <p:grpSpPr>
          <a:xfrm>
            <a:off x="1390408" y="1147329"/>
            <a:ext cx="9411184" cy="6486105"/>
            <a:chOff x="1390408" y="1168919"/>
            <a:chExt cx="9411184" cy="6486105"/>
          </a:xfrm>
        </p:grpSpPr>
        <p:sp>
          <p:nvSpPr>
            <p:cNvPr id="27" name="íṩ1ïḓè"/>
            <p:cNvSpPr/>
            <p:nvPr/>
          </p:nvSpPr>
          <p:spPr>
            <a:xfrm>
              <a:off x="2161931" y="2095472"/>
              <a:ext cx="7962900" cy="5559552"/>
            </a:xfrm>
            <a:prstGeom prst="blockArc">
              <a:avLst>
                <a:gd name="adj1" fmla="val 11580573"/>
                <a:gd name="adj2" fmla="val 20563757"/>
                <a:gd name="adj3" fmla="val 904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28" name="ïṩľïdé"/>
            <p:cNvGrpSpPr/>
            <p:nvPr/>
          </p:nvGrpSpPr>
          <p:grpSpPr>
            <a:xfrm>
              <a:off x="1390408" y="4582677"/>
              <a:ext cx="2514599" cy="1953260"/>
              <a:chOff x="827120" y="4542829"/>
              <a:chExt cx="1733920" cy="1953260"/>
            </a:xfrm>
          </p:grpSpPr>
          <p:sp>
            <p:nvSpPr>
              <p:cNvPr id="46" name="ísľíde"/>
              <p:cNvSpPr txBox="1"/>
              <p:nvPr/>
            </p:nvSpPr>
            <p:spPr>
              <a:xfrm>
                <a:off x="827120" y="4989869"/>
                <a:ext cx="1733920" cy="1506220"/>
              </a:xfrm>
              <a:prstGeom prst="rect">
                <a:avLst/>
              </a:prstGeom>
              <a:noFill/>
              <a:ln>
                <a:noFill/>
              </a:ln>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zh-CN" altLang="en-US" sz="2000">
                    <a:sym typeface="+mn-ea"/>
                  </a:rPr>
                  <a:t>第一层面是爬虫技术使用行为本身涉及的法律风险</a:t>
                </a:r>
                <a:endParaRPr lang="zh-CN" altLang="en-US" sz="2000" dirty="0">
                  <a:sym typeface="+mn-ea"/>
                </a:endParaRPr>
              </a:p>
            </p:txBody>
          </p:sp>
          <p:sp>
            <p:nvSpPr>
              <p:cNvPr id="47" name="îšḷíďe"/>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b="1">
                    <a:sym typeface="+mn-ea"/>
                  </a:rPr>
                  <a:t>技术使用行为</a:t>
                </a:r>
                <a:endParaRPr lang="zh-CN" altLang="en-US" b="1" dirty="0"/>
              </a:p>
            </p:txBody>
          </p:sp>
        </p:grpSp>
        <p:sp>
          <p:nvSpPr>
            <p:cNvPr id="38" name="iślîḓê"/>
            <p:cNvSpPr/>
            <p:nvPr/>
          </p:nvSpPr>
          <p:spPr>
            <a:xfrm>
              <a:off x="2161933" y="3544161"/>
              <a:ext cx="971548" cy="97154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solidFill>
                  <a:schemeClr val="tx1"/>
                </a:solidFill>
              </a:endParaRPr>
            </a:p>
          </p:txBody>
        </p:sp>
        <p:sp>
          <p:nvSpPr>
            <p:cNvPr id="39" name="ï$ļíďê"/>
            <p:cNvSpPr/>
            <p:nvPr/>
          </p:nvSpPr>
          <p:spPr>
            <a:xfrm>
              <a:off x="2346638" y="3765826"/>
              <a:ext cx="602139" cy="528219"/>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48" name="îṡľïdê"/>
            <p:cNvSpPr/>
            <p:nvPr/>
          </p:nvSpPr>
          <p:spPr>
            <a:xfrm>
              <a:off x="9058519" y="3544161"/>
              <a:ext cx="971548" cy="97154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solidFill>
                  <a:schemeClr val="tx1"/>
                </a:solidFill>
              </a:endParaRPr>
            </a:p>
          </p:txBody>
        </p:sp>
        <p:sp>
          <p:nvSpPr>
            <p:cNvPr id="49" name="îš1iḓe"/>
            <p:cNvSpPr/>
            <p:nvPr/>
          </p:nvSpPr>
          <p:spPr>
            <a:xfrm>
              <a:off x="9243224" y="3765826"/>
              <a:ext cx="602139" cy="528219"/>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nvGrpSpPr>
            <p:cNvPr id="50" name="îṩļidè"/>
            <p:cNvGrpSpPr/>
            <p:nvPr/>
          </p:nvGrpSpPr>
          <p:grpSpPr>
            <a:xfrm>
              <a:off x="8286994" y="4582677"/>
              <a:ext cx="2514598" cy="1381721"/>
              <a:chOff x="827120" y="4542829"/>
              <a:chExt cx="1733919" cy="1381721"/>
            </a:xfrm>
          </p:grpSpPr>
          <p:sp>
            <p:nvSpPr>
              <p:cNvPr id="51" name="îŝḻíďê"/>
              <p:cNvSpPr txBox="1"/>
              <p:nvPr/>
            </p:nvSpPr>
            <p:spPr>
              <a:xfrm>
                <a:off x="827120" y="4989593"/>
                <a:ext cx="1733919" cy="934957"/>
              </a:xfrm>
              <a:prstGeom prst="rect">
                <a:avLst/>
              </a:prstGeom>
              <a:noFill/>
              <a:ln>
                <a:noFill/>
              </a:ln>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spcBef>
                    <a:spcPct val="0"/>
                  </a:spcBef>
                </a:pPr>
                <a:r>
                  <a:rPr lang="zh-CN" altLang="en-US" sz="2000">
                    <a:sym typeface="+mn-ea"/>
                  </a:rPr>
                  <a:t>第二层面是对所获取数据的提供、传播等后续的数据使用行为</a:t>
                </a:r>
                <a:r>
                  <a:rPr lang="zh-CN" altLang="en-US" sz="1600">
                    <a:sym typeface="+mn-ea"/>
                  </a:rPr>
                  <a:t>。</a:t>
                </a:r>
                <a:endParaRPr lang="zh-CN" altLang="en-US" sz="1600" dirty="0">
                  <a:sym typeface="+mn-ea"/>
                </a:endParaRPr>
              </a:p>
            </p:txBody>
          </p:sp>
          <p:sp>
            <p:nvSpPr>
              <p:cNvPr id="52" name="í$líḓè"/>
              <p:cNvSpPr/>
              <p:nvPr/>
            </p:nvSpPr>
            <p:spPr>
              <a:xfrm>
                <a:off x="827120" y="4542829"/>
                <a:ext cx="1733919"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b="1">
                    <a:sym typeface="+mn-ea"/>
                  </a:rPr>
                  <a:t>数据使用行为</a:t>
                </a:r>
                <a:endParaRPr lang="zh-CN" altLang="en-US" b="1" dirty="0"/>
              </a:p>
            </p:txBody>
          </p:sp>
        </p:grpSp>
        <p:sp>
          <p:nvSpPr>
            <p:cNvPr id="54" name="ïŝḷíďè"/>
            <p:cNvSpPr/>
            <p:nvPr/>
          </p:nvSpPr>
          <p:spPr>
            <a:xfrm>
              <a:off x="4886325" y="1168919"/>
              <a:ext cx="2419350" cy="2419350"/>
            </a:xfrm>
            <a:prstGeom prst="ellipse">
              <a:avLst/>
            </a:prstGeom>
            <a:blipFill rotWithShape="1">
              <a:blip r:embed="rId2"/>
              <a:stretch>
                <a:fillRect/>
              </a:stretch>
            </a:blipFill>
            <a:ln w="5715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p>
          </p:txBody>
        </p:sp>
        <p:sp>
          <p:nvSpPr>
            <p:cNvPr id="57" name="îŝḻîḑe"/>
            <p:cNvSpPr/>
            <p:nvPr/>
          </p:nvSpPr>
          <p:spPr>
            <a:xfrm>
              <a:off x="4838458" y="3640974"/>
              <a:ext cx="2514600" cy="178244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zh-CN" altLang="en-US">
                  <a:sym typeface="+mn-ea"/>
                </a:rPr>
                <a:t>爬虫技术抓取数据的行为首先是一个技术使用问题，同时，由于技术行为的最终目的是为了抓取目标数据。</a:t>
              </a:r>
              <a:endParaRPr lang="zh-CN" altLang="en-US" b="1"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32580" y="2377440"/>
            <a:ext cx="6040120" cy="684530"/>
          </a:xfrm>
        </p:spPr>
        <p:txBody>
          <a:bodyPr>
            <a:noAutofit/>
          </a:bodyPr>
          <a:lstStyle/>
          <a:p>
            <a:r>
              <a:rPr lang="zh-CN" altLang="en-US" sz="4400" dirty="0"/>
              <a:t>二、技术使用行为</a:t>
            </a:r>
            <a:endParaRPr lang="zh-CN" altLang="en-US" sz="4400" dirty="0"/>
          </a:p>
        </p:txBody>
      </p:sp>
      <p:sp>
        <p:nvSpPr>
          <p:cNvPr id="2" name="文本占位符 1"/>
          <p:cNvSpPr/>
          <p:nvPr>
            <p:ph type="body" idx="1"/>
          </p:nvPr>
        </p:nvSpPr>
        <p:spPr>
          <a:xfrm>
            <a:off x="4660265" y="3061970"/>
            <a:ext cx="5512435" cy="771525"/>
          </a:xfrm>
        </p:spPr>
        <p:txBody>
          <a:bodyPr>
            <a:noAutofit/>
          </a:bodyPr>
          <a:p>
            <a:r>
              <a:rPr lang="en-US" altLang="zh-CN" sz="1800"/>
              <a:t>1</a:t>
            </a:r>
            <a:r>
              <a:rPr sz="1800"/>
              <a:t> 侵入行为。</a:t>
            </a:r>
            <a:endParaRPr sz="1800"/>
          </a:p>
          <a:p>
            <a:r>
              <a:rPr lang="en-US" altLang="zh-CN" sz="1800"/>
              <a:t>2</a:t>
            </a:r>
            <a:r>
              <a:rPr sz="1800"/>
              <a:t> 破坏行为。</a:t>
            </a:r>
            <a:endParaRPr sz="1800"/>
          </a:p>
          <a:p>
            <a:r>
              <a:rPr lang="en-US" altLang="zh-CN" sz="1800"/>
              <a:t>3 </a:t>
            </a:r>
            <a:r>
              <a:rPr sz="1800"/>
              <a:t>获取行为。</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 </a:t>
            </a:r>
            <a:r>
              <a:rPr lang="zh-CN" altLang="en-US"/>
              <a:t>非法侵入计算机信息系统罪</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1074420" y="2344420"/>
            <a:ext cx="4993005" cy="2168525"/>
          </a:xfrm>
          <a:prstGeom prst="rect">
            <a:avLst/>
          </a:prstGeom>
          <a:noFill/>
        </p:spPr>
        <p:txBody>
          <a:bodyPr wrap="square" rtlCol="0">
            <a:spAutoFit/>
          </a:bodyPr>
          <a:p>
            <a:pPr>
              <a:lnSpc>
                <a:spcPct val="150000"/>
              </a:lnSpc>
            </a:pPr>
            <a:r>
              <a:rPr lang="zh-CN" altLang="en-US"/>
              <a:t>　 《中华人民共和国刑法》第二百八十五条</a:t>
            </a:r>
            <a:endParaRPr lang="zh-CN" altLang="en-US"/>
          </a:p>
          <a:p>
            <a:pPr>
              <a:lnSpc>
                <a:spcPct val="150000"/>
              </a:lnSpc>
            </a:pPr>
            <a:r>
              <a:rPr lang="zh-CN" altLang="en-US"/>
              <a:t>　【非法侵入计算机信息系统罪】违反国家规定，侵入国家事务、国防建设、尖端科学技术领域的计算机信息系统的，处三年以下有期徒刑或者拘役。</a:t>
            </a:r>
            <a:endParaRPr lang="zh-CN" altLang="en-US"/>
          </a:p>
        </p:txBody>
      </p:sp>
      <p:sp>
        <p:nvSpPr>
          <p:cNvPr id="5" name="文本框 4"/>
          <p:cNvSpPr txBox="1"/>
          <p:nvPr/>
        </p:nvSpPr>
        <p:spPr>
          <a:xfrm>
            <a:off x="6787515" y="1376045"/>
            <a:ext cx="4709160" cy="341503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运用爬虫技术非法进入计算机信息系统内部，侵入行为本身也会具有构成犯罪的可能性。根据侵入计算机信息系统的性质的不同，对技术使用者的行为要求也具有不同。</a:t>
            </a:r>
            <a:r>
              <a:rPr lang="zh-CN" altLang="en-US" b="1"/>
              <a:t>若使用爬虫技术，非法侵入了国家事务、国防建设、尖端科学技术领域的计算机信息系统，则只要实施了侵入行为即构成非法侵入计算机信息系统罪。</a:t>
            </a:r>
            <a:endParaRPr lang="zh-C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2 </a:t>
            </a:r>
            <a:r>
              <a:rPr lang="zh-CN" altLang="en-US"/>
              <a:t>破坏计算机信息系统罪 </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793750" y="1491615"/>
            <a:ext cx="4799965" cy="424624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《中华人民共和国刑法》第二百八十六条</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违反国家规定，对计算机信息系统功能进行删除、修改、增加、干扰，造成计算机信息系统不能正常运行，后果严重的，处五年以下有期徒刑或者拘役；后果特别严重的，处五年以上有期徒刑。</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违反国家规定，</a:t>
            </a:r>
            <a:r>
              <a:rPr lang="zh-CN" altLang="en-US" b="1"/>
              <a:t>对计算机信息系统中存储、处理或者传输的数据和应用程序进行删除、修改、增加的操作</a:t>
            </a:r>
            <a:r>
              <a:rPr lang="zh-CN" altLang="en-US"/>
              <a:t>，后果严重的，依照前款的规定处罚。</a:t>
            </a:r>
            <a:endParaRPr lang="zh-CN" altLang="en-US"/>
          </a:p>
        </p:txBody>
      </p:sp>
      <p:sp>
        <p:nvSpPr>
          <p:cNvPr id="5" name="文本框 4"/>
          <p:cNvSpPr txBox="1"/>
          <p:nvPr/>
        </p:nvSpPr>
        <p:spPr>
          <a:xfrm>
            <a:off x="6362065" y="1337310"/>
            <a:ext cx="5134610" cy="446341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王某某某、黄某某破坏计算机信息系统案</a:t>
            </a:r>
            <a:r>
              <a:rPr lang="zh-CN" altLang="en-US" baseline="30000"/>
              <a:t>【</a:t>
            </a:r>
            <a:r>
              <a:rPr lang="en-US" altLang="zh-CN" baseline="30000"/>
              <a:t>1</a:t>
            </a:r>
            <a:r>
              <a:rPr lang="zh-CN" altLang="en-US" baseline="30000"/>
              <a:t>】</a:t>
            </a:r>
            <a:endParaRPr lang="zh-CN" altLang="en-US" baseline="30000"/>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baseline="30000"/>
          </a:p>
          <a:p>
            <a:pPr indent="609600" fontAlgn="auto">
              <a:lnSpc>
                <a:spcPct val="150000"/>
              </a:lnSpc>
              <a:extLst>
                <a:ext uri="{35155182-B16C-46BC-9424-99874614C6A1}">
                  <wpsdc:indentchars xmlns:wpsdc="http://www.wps.cn/officeDocument/2017/drawingmlCustomData" val="200" checksum="4158780845"/>
                </a:ext>
              </a:extLst>
            </a:pPr>
            <a:r>
              <a:rPr lang="zh-CN" altLang="en-US" sz="2400" baseline="30000"/>
              <a:t>王某某某在接受王某1委托，对第十三届全运会组委会接待服务管理系统进行美工改进过程中，发现系统存在漏洞，其为获取系统安全维护的业务，牟取经济利益，伙同黄某某利用系统漏洞，对接待服务管理系统进行攻击；黄某某在王某某某的指示下，通过向系统后台植入“爬虫”程序，以拖慢系统运行速度但</a:t>
            </a:r>
            <a:r>
              <a:rPr lang="zh-CN" altLang="en-US" sz="2400" baseline="30000"/>
              <a:t>由于“爬虫”程序在运行中自动点击了“删除”按钮，导致该系统内存储的4000余条参赛运动员及技术官员来津抵离信息、酒店住宿信息、人员身份信息被删除，致使导致系统部分数据被删除，系统不能正常运行</a:t>
            </a:r>
            <a:r>
              <a:rPr lang="en-US" altLang="zh-CN" sz="2400" baseline="30000"/>
              <a:t>.</a:t>
            </a:r>
            <a:endParaRPr lang="en-US" altLang="zh-CN" sz="2400" baseline="30000"/>
          </a:p>
        </p:txBody>
      </p:sp>
      <p:sp>
        <p:nvSpPr>
          <p:cNvPr id="7" name="文本框 6"/>
          <p:cNvSpPr txBox="1"/>
          <p:nvPr/>
        </p:nvSpPr>
        <p:spPr>
          <a:xfrm>
            <a:off x="561975" y="6461760"/>
            <a:ext cx="10705465" cy="337185"/>
          </a:xfrm>
          <a:prstGeom prst="rect">
            <a:avLst/>
          </a:prstGeom>
          <a:noFill/>
        </p:spPr>
        <p:txBody>
          <a:bodyPr wrap="square" rtlCol="0">
            <a:spAutoFit/>
          </a:bodyPr>
          <a:p>
            <a:r>
              <a:rPr lang="zh-CN" altLang="en-US" sz="1600"/>
              <a:t>【</a:t>
            </a:r>
            <a:r>
              <a:rPr lang="en-US" altLang="zh-CN" sz="1600"/>
              <a:t>1</a:t>
            </a:r>
            <a:r>
              <a:rPr lang="zh-CN" altLang="en-US" sz="1600"/>
              <a:t>】一审</a:t>
            </a:r>
            <a:r>
              <a:rPr lang="en-US" altLang="zh-CN" sz="1600"/>
              <a:t>:</a:t>
            </a:r>
            <a:r>
              <a:rPr lang="zh-CN" altLang="en-US" sz="1600"/>
              <a:t>天津市南开区人民法院(2017)津0104刑初740号，二审</a:t>
            </a:r>
            <a:r>
              <a:rPr lang="en-US" altLang="zh-CN" sz="1600"/>
              <a:t>:</a:t>
            </a:r>
            <a:r>
              <a:rPr lang="zh-CN" altLang="en-US" sz="1600"/>
              <a:t>天津市第一中级人民法院(2018)津01刑终300号</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 </a:t>
            </a:r>
            <a:r>
              <a:rPr lang="zh-CN" altLang="en-US">
                <a:sym typeface="+mn-ea"/>
              </a:rPr>
              <a:t>非法获取计算机信息系统数据罪</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695960" y="1491615"/>
            <a:ext cx="4176395" cy="466153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《中华人民共和国刑法》第二百八十五条第二款【非法获取计算机信息系统数据、非法控制计算机信息系统罪】</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违反国家规定，侵入前款规定以外的计算机信息系统或者采用其他技术手段，</a:t>
            </a:r>
            <a:r>
              <a:rPr lang="zh-CN" altLang="en-US" b="1"/>
              <a:t>获取该计算机信息系统中存储、处理或者传输的数据，或者对该计算机信息系统实施非法控制，</a:t>
            </a:r>
            <a:r>
              <a:rPr lang="zh-CN" altLang="en-US"/>
              <a:t>情节严重的，处三年以下有期徒刑或者拘役，并处或者单处罚金；情节特别严重的，处三年以上七年以下有期徒刑，并处罚金。</a:t>
            </a:r>
            <a:endParaRPr lang="zh-CN" altLang="en-US"/>
          </a:p>
        </p:txBody>
      </p:sp>
      <p:sp>
        <p:nvSpPr>
          <p:cNvPr id="6" name="文本框 5"/>
          <p:cNvSpPr txBox="1"/>
          <p:nvPr/>
        </p:nvSpPr>
        <p:spPr>
          <a:xfrm>
            <a:off x="5694045" y="1721485"/>
            <a:ext cx="5802630" cy="3415030"/>
          </a:xfrm>
          <a:prstGeom prst="rect">
            <a:avLst/>
          </a:prstGeom>
          <a:noFill/>
        </p:spPr>
        <p:txBody>
          <a:bodyPr wrap="square" rtlCol="0">
            <a:spAutoFit/>
          </a:bodyPr>
          <a:p>
            <a:pPr>
              <a:lnSpc>
                <a:spcPct val="150000"/>
              </a:lnSpc>
            </a:pPr>
            <a:r>
              <a:rPr lang="en-US" altLang="zh-CN"/>
              <a:t>	</a:t>
            </a:r>
            <a:r>
              <a:rPr lang="zh-CN" altLang="en-US"/>
              <a:t>《最高人民法院、最高人民检察院关于办理危害计算机信息系统安全刑事案件应用法律若干问题的解释》第二条所规定“专门用于侵入计算机信息系统的程序、工具”，是指具有避开或者突破计算机信息系统安全保护措施，</a:t>
            </a:r>
            <a:r>
              <a:rPr lang="zh-CN" altLang="en-US" b="1"/>
              <a:t>未经授权或者超越授权</a:t>
            </a:r>
            <a:r>
              <a:rPr lang="zh-CN" altLang="en-US"/>
              <a:t>获取计算机信息系统数据的功能的程序、工具。司法实践中，构成非法获取计算机信息系统数据罪的，往往是利用技术手段突破权限许可获取本不应获得的数据。</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黄后荣等非法获取计算机信息系统数据案</a:t>
            </a:r>
            <a:r>
              <a:rPr lang="zh-CN" altLang="en-US" baseline="30000">
                <a:sym typeface="+mn-ea"/>
              </a:rPr>
              <a:t>【</a:t>
            </a:r>
            <a:r>
              <a:rPr lang="en-US" altLang="zh-CN" baseline="30000">
                <a:sym typeface="+mn-ea"/>
              </a:rPr>
              <a:t>1</a:t>
            </a:r>
            <a:r>
              <a:rPr lang="zh-CN" altLang="en-US" baseline="30000">
                <a:sym typeface="+mn-ea"/>
              </a:rPr>
              <a:t>】</a:t>
            </a:r>
            <a:endParaRPr lang="zh-CN" altLang="en-US" baseline="300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695960" y="1323975"/>
            <a:ext cx="10636250" cy="4523105"/>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sz="2400"/>
              <a:t>为了增加派发优惠券的淘宝店铺数量，翁秀豪向公司法定代表人黄后荣报告</a:t>
            </a:r>
            <a:r>
              <a:rPr lang="zh-CN" sz="2400"/>
              <a:t>其所发现的淘宝店铺源码漏洞</a:t>
            </a:r>
            <a:r>
              <a:rPr sz="2400"/>
              <a:t>，并在黄后荣的授意下以非法获取cookie数据为目的，编写了用于获取cookie的</a:t>
            </a:r>
            <a:r>
              <a:rPr lang="zh-CN" sz="2400"/>
              <a:t>程序</a:t>
            </a:r>
            <a:r>
              <a:rPr sz="2400"/>
              <a:t>，存储在被告人黄后荣租用的阿里云服务器中。黄后荣计划做一个为淘宝卖家提供用户需求的精准分析服务（如客户的喜好、性别、地域等）的应用软件，利用自己编写的网络爬虫程序读取虚拟队列中的cookie，并利用cookie获取相应淘宝用户的交易订单数据（内容包含用户昵称、姓名、商品价格、交易创建时间、收货人姓名、收货人电话、收货地址等）达1亿条左右。</a:t>
            </a:r>
            <a:endParaRPr sz="2400"/>
          </a:p>
        </p:txBody>
      </p:sp>
      <p:sp>
        <p:nvSpPr>
          <p:cNvPr id="8" name="文本框 7"/>
          <p:cNvSpPr txBox="1"/>
          <p:nvPr/>
        </p:nvSpPr>
        <p:spPr>
          <a:xfrm>
            <a:off x="561975" y="6461760"/>
            <a:ext cx="10705465" cy="337185"/>
          </a:xfrm>
          <a:prstGeom prst="rect">
            <a:avLst/>
          </a:prstGeom>
          <a:noFill/>
        </p:spPr>
        <p:txBody>
          <a:bodyPr wrap="square" rtlCol="0">
            <a:spAutoFit/>
          </a:bodyPr>
          <a:p>
            <a:r>
              <a:rPr lang="zh-CN" altLang="en-US" sz="1600"/>
              <a:t>【</a:t>
            </a:r>
            <a:r>
              <a:rPr lang="en-US" altLang="zh-CN" sz="1600"/>
              <a:t>1</a:t>
            </a:r>
            <a:r>
              <a:rPr lang="zh-CN" altLang="en-US" sz="1600"/>
              <a:t>】</a:t>
            </a:r>
            <a:r>
              <a:rPr sz="1600"/>
              <a:t>杭州市余杭区人民法院(2014)杭余刑初字第1231号</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上海晟品网络科技有限公司等非法获取计算机信息系统数据罪案</a:t>
            </a:r>
            <a:r>
              <a:rPr lang="zh-CN" altLang="en-US" baseline="30000">
                <a:sym typeface="+mn-ea"/>
              </a:rPr>
              <a:t>【</a:t>
            </a:r>
            <a:r>
              <a:rPr lang="en-US" altLang="zh-CN" baseline="30000">
                <a:sym typeface="+mn-ea"/>
              </a:rPr>
              <a:t>1</a:t>
            </a:r>
            <a:r>
              <a:rPr lang="zh-CN" altLang="en-US" baseline="30000">
                <a:sym typeface="+mn-ea"/>
              </a:rPr>
              <a:t>】</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95325" y="1443990"/>
            <a:ext cx="10800715" cy="3969385"/>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sz="2400"/>
              <a:t>被告人张某某、宋某、侯某某经共谋，于2016年至2017年间在没有获得授权的情况下，采用技术手段抓取被害单位北京字节跳动网络技术有限公司服务器中存储的视频数据，并由侯某某指使被告人郭某破解字节跳动公司的防抓取措施，使用“tt_spider”文件实施视频数据抓取行为</a:t>
            </a:r>
            <a:r>
              <a:rPr lang="zh-CN" sz="2400"/>
              <a:t>。</a:t>
            </a:r>
            <a:r>
              <a:rPr sz="2400" u="sng"/>
              <a:t>在数据抓取的过程中使用伪造device_id绕过服务器的身份校验，</a:t>
            </a:r>
            <a:r>
              <a:rPr sz="2400"/>
              <a:t>使用伪造UA及IP绕过服务器的访问频率限制。</a:t>
            </a:r>
            <a:r>
              <a:rPr lang="zh-CN" sz="2400"/>
              <a:t>以上行为人</a:t>
            </a:r>
            <a:r>
              <a:rPr sz="2400" b="1"/>
              <a:t>突破权限许可获取数据，因而构成非法获取计算机信息系统数据罪。</a:t>
            </a:r>
            <a:endParaRPr sz="2400" b="1"/>
          </a:p>
        </p:txBody>
      </p:sp>
      <p:sp>
        <p:nvSpPr>
          <p:cNvPr id="7" name="文本框 6"/>
          <p:cNvSpPr txBox="1"/>
          <p:nvPr/>
        </p:nvSpPr>
        <p:spPr>
          <a:xfrm>
            <a:off x="589280" y="6294120"/>
            <a:ext cx="11026775" cy="306705"/>
          </a:xfrm>
          <a:prstGeom prst="rect">
            <a:avLst/>
          </a:prstGeom>
          <a:noFill/>
        </p:spPr>
        <p:txBody>
          <a:bodyPr wrap="square" rtlCol="0">
            <a:spAutoFit/>
          </a:bodyPr>
          <a:p>
            <a:r>
              <a:rPr lang="zh-CN" altLang="en-US" sz="1400"/>
              <a:t>【</a:t>
            </a:r>
            <a:r>
              <a:rPr lang="en-US" altLang="zh-CN" sz="1400"/>
              <a:t>1</a:t>
            </a:r>
            <a:r>
              <a:rPr lang="zh-CN" altLang="en-US" sz="1400"/>
              <a:t>】</a:t>
            </a:r>
            <a:r>
              <a:rPr sz="1400"/>
              <a:t>北京市海淀区人民法院(2017)京0108刑初2384号</a:t>
            </a:r>
            <a:r>
              <a:rPr sz="1400">
                <a:sym typeface="+mn-ea"/>
              </a:rPr>
              <a:t>刑事判决书</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卫梦龙、龚旭、薛东东非法获取计算机信息系统数据案</a:t>
            </a:r>
            <a:r>
              <a:rPr lang="zh-CN" altLang="en-US" baseline="30000">
                <a:sym typeface="+mn-ea"/>
              </a:rPr>
              <a:t>【</a:t>
            </a:r>
            <a:r>
              <a:rPr lang="en-US" altLang="zh-CN" baseline="30000">
                <a:sym typeface="+mn-ea"/>
              </a:rPr>
              <a:t>1</a:t>
            </a:r>
            <a:r>
              <a:rPr lang="zh-CN" altLang="en-US" baseline="30000">
                <a:sym typeface="+mn-ea"/>
              </a:rPr>
              <a:t>】</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808990" y="1144905"/>
            <a:ext cx="10513060" cy="4523105"/>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sz="2400"/>
              <a:t>龚旭因工作需要，拥有登录某大型网络公司内部管理开发系统的账号、密码、Token令牌（计算机身份认证令牌），具有查看工作范围内相关数据信息的权限。龚旭、卫梦龙经事先合谋，龚旭向卫梦龙提供自己所掌握的某大型网络公司内部管理开发系统账号、密码、Token令牌。卫梦龙利用龚旭提供的账号、密码、Token令牌，</a:t>
            </a:r>
            <a:r>
              <a:rPr sz="2400" b="1"/>
              <a:t>违反规定</a:t>
            </a:r>
            <a:r>
              <a:rPr sz="2400"/>
              <a:t>多次在异地登录该大型网络公司内部管理开发系统，查询、下载该计算机信息系统中储存的电子数据。北京市海淀区人民法院作出判决，认定被告人卫梦龙、龚旭、薛东东的行为构成非法获取计算机信息系统数据罪，情节特别严重。</a:t>
            </a:r>
            <a:endParaRPr sz="2400"/>
          </a:p>
        </p:txBody>
      </p:sp>
      <p:sp>
        <p:nvSpPr>
          <p:cNvPr id="7" name="文本框 6"/>
          <p:cNvSpPr txBox="1"/>
          <p:nvPr/>
        </p:nvSpPr>
        <p:spPr>
          <a:xfrm>
            <a:off x="35560" y="6294120"/>
            <a:ext cx="11580495" cy="553085"/>
          </a:xfrm>
          <a:prstGeom prst="rect">
            <a:avLst/>
          </a:prstGeom>
          <a:noFill/>
        </p:spPr>
        <p:txBody>
          <a:bodyPr wrap="square" rtlCol="0">
            <a:spAutoFit/>
          </a:bodyPr>
          <a:p>
            <a:r>
              <a:rPr lang="zh-CN" altLang="en-US" sz="1600"/>
              <a:t>【</a:t>
            </a:r>
            <a:r>
              <a:rPr lang="en-US" altLang="zh-CN" sz="1600"/>
              <a:t>1</a:t>
            </a:r>
            <a:r>
              <a:rPr lang="zh-CN" altLang="en-US" sz="1600"/>
              <a:t>】</a:t>
            </a:r>
            <a:r>
              <a:rPr sz="1600"/>
              <a:t>参见最高检指导案例第36号：卫梦龙、龚旭、薛东东非法获取计算机信息系统数据案</a:t>
            </a:r>
            <a:endParaRPr sz="1600"/>
          </a:p>
          <a:p>
            <a:r>
              <a:rPr lang="en-US" sz="1400"/>
              <a:t>	</a:t>
            </a:r>
            <a:r>
              <a:rPr sz="1400"/>
              <a:t>http://newspaper.jcrb.com/2017/20171017/20171017_003/20171017_003_6.htm</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非法获取计算机信息系统数据罪中的“侵入”的表现形式：</a:t>
            </a:r>
            <a:endParaRPr lang="en-US" altLang="zh-CN">
              <a:sym typeface="+mn-ea"/>
            </a:endParaRPr>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1708785" y="1350010"/>
            <a:ext cx="8774430" cy="3415030"/>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endParaRPr lang="zh-CN" altLang="en-US" sz="2400"/>
          </a:p>
          <a:p>
            <a:pPr marL="457200" indent="-457200" fontAlgn="auto">
              <a:lnSpc>
                <a:spcPct val="150000"/>
              </a:lnSpc>
              <a:buAutoNum type="arabicPeriod"/>
            </a:pPr>
            <a:r>
              <a:rPr lang="en-US" altLang="zh-CN" sz="2400"/>
              <a:t>	</a:t>
            </a:r>
            <a:r>
              <a:rPr lang="zh-CN" altLang="en-US" sz="2400"/>
              <a:t>采用技术手段破坏系统防护进入计算机信息系统；</a:t>
            </a:r>
            <a:endParaRPr lang="zh-CN" altLang="en-US" sz="2400"/>
          </a:p>
          <a:p>
            <a:pPr marL="457200" indent="-457200" fontAlgn="auto">
              <a:lnSpc>
                <a:spcPct val="150000"/>
              </a:lnSpc>
              <a:buAutoNum type="arabicPeriod"/>
            </a:pPr>
            <a:endParaRPr lang="zh-CN" altLang="en-US" sz="2400"/>
          </a:p>
          <a:p>
            <a:pPr marL="457200" indent="-457200" fontAlgn="auto">
              <a:lnSpc>
                <a:spcPct val="150000"/>
              </a:lnSpc>
              <a:buAutoNum type="arabicPeriod"/>
            </a:pPr>
            <a:r>
              <a:rPr lang="en-US" altLang="zh-CN" sz="2400"/>
              <a:t>	</a:t>
            </a:r>
            <a:r>
              <a:rPr lang="zh-CN" altLang="en-US" sz="2400"/>
              <a:t>未取得被害人授权擅自进入计算机信息系统；</a:t>
            </a:r>
            <a:endParaRPr lang="zh-CN" altLang="en-US" sz="2400"/>
          </a:p>
          <a:p>
            <a:pPr marL="457200" indent="-457200" fontAlgn="auto">
              <a:lnSpc>
                <a:spcPct val="150000"/>
              </a:lnSpc>
              <a:buAutoNum type="arabicPeriod"/>
            </a:pPr>
            <a:endParaRPr lang="zh-CN" altLang="en-US" sz="2400"/>
          </a:p>
          <a:p>
            <a:pPr marL="457200" indent="-457200" fontAlgn="auto">
              <a:lnSpc>
                <a:spcPct val="150000"/>
              </a:lnSpc>
              <a:buAutoNum type="arabicPeriod"/>
            </a:pPr>
            <a:r>
              <a:rPr lang="zh-CN" altLang="en-US" sz="2400"/>
              <a:t>     超出被害人授权范围进入计算机信息系统。</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不构成非法获取计算机信息系统数据罪的情形</a:t>
            </a:r>
            <a:r>
              <a:rPr lang="zh-CN" altLang="en-US">
                <a:sym typeface="+mn-ea"/>
              </a:rPr>
              <a:t>的一起案件</a:t>
            </a:r>
            <a:r>
              <a:rPr lang="zh-CN" altLang="en-US" baseline="30000">
                <a:sym typeface="+mn-ea"/>
              </a:rPr>
              <a:t>【</a:t>
            </a:r>
            <a:r>
              <a:rPr lang="en-US" altLang="zh-CN" baseline="30000">
                <a:sym typeface="+mn-ea"/>
              </a:rPr>
              <a:t>1</a:t>
            </a:r>
            <a:r>
              <a:rPr lang="zh-CN" altLang="en-US" baseline="30000">
                <a:sym typeface="+mn-ea"/>
              </a:rPr>
              <a:t>】</a:t>
            </a:r>
            <a:endParaRPr lang="zh-CN" altLang="en-US" baseline="30000">
              <a:sym typeface="+mn-ea"/>
            </a:endParaRPr>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1115695" y="1287145"/>
            <a:ext cx="10151745" cy="4707890"/>
          </a:xfrm>
          <a:prstGeom prst="rect">
            <a:avLst/>
          </a:prstGeom>
          <a:noFill/>
        </p:spPr>
        <p:txBody>
          <a:bodyPr wrap="square" rtlCol="0">
            <a:spAutoFit/>
          </a:bodyPr>
          <a:p>
            <a:pPr>
              <a:lnSpc>
                <a:spcPct val="150000"/>
              </a:lnSpc>
            </a:pPr>
            <a:r>
              <a:rPr lang="en-US" altLang="zh-CN" sz="2000"/>
              <a:t>	</a:t>
            </a:r>
            <a:r>
              <a:rPr lang="zh-CN" altLang="en-US" sz="2000"/>
              <a:t>犯罪嫌疑人原系某互联网公司网络工程师，该公司内部使用一款企业即时聊天APP作为办公软件，员工通过其个人账号、密码使用手机登陆后，</a:t>
            </a:r>
            <a:r>
              <a:rPr lang="zh-CN" altLang="en-US" sz="2000" u="sng"/>
              <a:t>如有工作需要，可点击查看公司员工备注的姓名、员工号、手机号码、职位职级以及公司组织架构等信息</a:t>
            </a:r>
            <a:r>
              <a:rPr lang="zh-CN" altLang="en-US" sz="2000"/>
              <a:t>。该犯罪嫌疑人对APP软件源代码进行反向编译，查找到该聊天工具传送员工信息数据的服务器接口，并</a:t>
            </a:r>
            <a:r>
              <a:rPr lang="zh-CN" altLang="en-US" sz="2000" u="sng"/>
              <a:t>通过账号密码登录APP后，利用专门的爬虫程序，向该接口循环发送访问请求，爬取到员工的姓名、员工号、手机号码、职位职级以及公司组织架构等信息</a:t>
            </a:r>
            <a:r>
              <a:rPr lang="zh-CN" altLang="en-US" sz="2000"/>
              <a:t>。从该起案件来看，员工自有账号密码登录APP，根据公司赋予的数据权限，利用网络爬虫批量下载数据。虽然其利用反向编译的方法破解源代码，找到获取数据的接口，但是其仍然在权限许可的范围之内予以获取信息，没有超越权限，更未突破权限，相较于人工逐次点击查看下载而言，只是更快而已，因而不涉及非法获取计算机信息系统数据罪。</a:t>
            </a:r>
            <a:endParaRPr lang="zh-CN" altLang="en-US" sz="2000"/>
          </a:p>
        </p:txBody>
      </p:sp>
      <p:sp>
        <p:nvSpPr>
          <p:cNvPr id="5" name="文本框 4"/>
          <p:cNvSpPr txBox="1"/>
          <p:nvPr/>
        </p:nvSpPr>
        <p:spPr>
          <a:xfrm>
            <a:off x="562610" y="6265545"/>
            <a:ext cx="10319385" cy="645160"/>
          </a:xfrm>
          <a:prstGeom prst="rect">
            <a:avLst/>
          </a:prstGeom>
          <a:noFill/>
        </p:spPr>
        <p:txBody>
          <a:bodyPr wrap="square" rtlCol="0">
            <a:spAutoFit/>
          </a:bodyPr>
          <a:p>
            <a:r>
              <a:rPr lang="zh-CN" altLang="en-US"/>
              <a:t>【</a:t>
            </a:r>
            <a:r>
              <a:rPr lang="en-US" altLang="zh-CN"/>
              <a:t>1</a:t>
            </a:r>
            <a:r>
              <a:rPr lang="zh-CN" altLang="en-US"/>
              <a:t>】</a:t>
            </a:r>
            <a:r>
              <a:rPr lang="zh-CN" altLang="en-US">
                <a:sym typeface="+mn-ea"/>
              </a:rPr>
              <a:t>北京市海淀区人民检察院办理的一起不予批准逮捕的案件</a:t>
            </a:r>
            <a:r>
              <a:rPr lang="en-US" altLang="zh-CN"/>
              <a:t>https://mp.weixin.qq.com/s/ACph8Wxfm-KjKxgCiT36zQ</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pSp>
        <p:nvGrpSpPr>
          <p:cNvPr id="4" name="254815" descr="本素材由iSlide™ 提供&#13;&#10;iSlide™尊重知识产权并注重保护用户享有的各项权利。郑重提醒您：&#13;&#10;iSlide™插件中提供的任何信息内容的所有权、知识产权归其原始权利人或权利受让人所有，您免费/购买获得的是信息内容的使用权，并受下述条款的约束；&#13;&#10;1. 您仅可以个人非商业用途使用该等信息内容，不可将信息内容的全部或部分用于出售，或以出租、出借、转让、分销、发布等其他任何方式供他人使用；&#13;&#10;2. 禁止在接入互联网或移动互联网的任何网站、平台、应用或程序上以任何方式为他人提供iSlide™插件资源内容的下载。&#13;&#10;The resource is supplied by iSlide™.&#13;&#10;iSlide™ respects all intellectual property rights and protects all the rights its users acquired.Solemnly remind you:&#13;&#10;The ownership and intellectual property of the resources supplied in iSlide Add-in belongs to its owner or the assignee of this ownership.you only acquired the usage of the resources supplied in iSlide Add-in, as well as respected the following restrain terms:&#13;&#10;1.You are only allowed to use such resource for personal and non-commercial aim, not allowed to use such resource or part of it for the sale; or rent, lend, transfer to others; or distribution or release it in any way.&#13;&#10;2.You are not permitted to provide the resource of iSlide Add-in in any website, platform, application access to the Internet or mobile Internet."/>
          <p:cNvGrpSpPr>
            <a:grpSpLocks noChangeAspect="1"/>
          </p:cNvGrpSpPr>
          <p:nvPr>
            <p:custDataLst>
              <p:tags r:id="rId1"/>
            </p:custDataLst>
          </p:nvPr>
        </p:nvGrpSpPr>
        <p:grpSpPr>
          <a:xfrm>
            <a:off x="765175" y="1320987"/>
            <a:ext cx="10845800" cy="4299790"/>
            <a:chOff x="673100" y="1228912"/>
            <a:chExt cx="10845800" cy="4299790"/>
          </a:xfrm>
        </p:grpSpPr>
        <p:grpSp>
          <p:nvGrpSpPr>
            <p:cNvPr id="11" name="îšḻiḍé"/>
            <p:cNvGrpSpPr/>
            <p:nvPr/>
          </p:nvGrpSpPr>
          <p:grpSpPr>
            <a:xfrm>
              <a:off x="1390092" y="2644868"/>
              <a:ext cx="9411816" cy="2883834"/>
              <a:chOff x="1390092" y="2573151"/>
              <a:chExt cx="9411816" cy="2883834"/>
            </a:xfrm>
          </p:grpSpPr>
          <p:grpSp>
            <p:nvGrpSpPr>
              <p:cNvPr id="5" name="išļîḓè"/>
              <p:cNvGrpSpPr/>
              <p:nvPr/>
            </p:nvGrpSpPr>
            <p:grpSpPr>
              <a:xfrm>
                <a:off x="1390092" y="2573151"/>
                <a:ext cx="1909482" cy="2883834"/>
                <a:chOff x="1322295" y="2573151"/>
                <a:chExt cx="1909482" cy="2883834"/>
              </a:xfrm>
            </p:grpSpPr>
            <p:sp>
              <p:nvSpPr>
                <p:cNvPr id="6" name="ísľîḓè"/>
                <p:cNvSpPr/>
                <p:nvPr/>
              </p:nvSpPr>
              <p:spPr>
                <a:xfrm>
                  <a:off x="1322295" y="2573151"/>
                  <a:ext cx="1909482" cy="2883834"/>
                </a:xfrm>
                <a:prstGeom prst="rect">
                  <a:avLst/>
                </a:prstGeom>
                <a:solidFill>
                  <a:schemeClr val="bg1"/>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sp>
              <p:nvSpPr>
                <p:cNvPr id="72" name="iS1ïḓe"/>
                <p:cNvSpPr/>
                <p:nvPr/>
              </p:nvSpPr>
              <p:spPr>
                <a:xfrm>
                  <a:off x="2057400" y="2985508"/>
                  <a:ext cx="439272" cy="336010"/>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chemeClr val="accent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10" name="íśḷîḓè"/>
                <p:cNvSpPr txBox="1"/>
                <p:nvPr/>
              </p:nvSpPr>
              <p:spPr>
                <a:xfrm>
                  <a:off x="1385048" y="4891884"/>
                  <a:ext cx="1783976" cy="361427"/>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100" dirty="0"/>
                    <a:t>……</a:t>
                  </a:r>
                  <a:endParaRPr lang="en-US" altLang="zh-CN" sz="1100" dirty="0"/>
                </a:p>
              </p:txBody>
            </p:sp>
            <p:cxnSp>
              <p:nvCxnSpPr>
                <p:cNvPr id="12" name="直接连接符 11"/>
                <p:cNvCxnSpPr/>
                <p:nvPr/>
              </p:nvCxnSpPr>
              <p:spPr>
                <a:xfrm>
                  <a:off x="1427631" y="4669492"/>
                  <a:ext cx="16988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iṣļïḍê"/>
                <p:cNvSpPr/>
                <p:nvPr/>
              </p:nvSpPr>
              <p:spPr>
                <a:xfrm>
                  <a:off x="1385048" y="3733875"/>
                  <a:ext cx="1783976" cy="442647"/>
                </a:xfrm>
                <a:prstGeom prst="rect">
                  <a:avLst/>
                </a:prstGeom>
              </p:spPr>
              <p:txBody>
                <a:bodyPr wrap="square" lIns="91440" tIns="45720" rIns="91440" bIns="45720" anchor="ctr" anchorCtr="0">
                  <a:normAutofit/>
                </a:bodyPr>
                <a:lstStyle/>
                <a:p>
                  <a:pPr algn="ctr"/>
                  <a:r>
                    <a:rPr lang="en-US" altLang="zh-CN" sz="2000" b="1" i="1" dirty="0">
                      <a:solidFill>
                        <a:schemeClr val="accent1"/>
                      </a:solidFill>
                    </a:rPr>
                    <a:t>01</a:t>
                  </a:r>
                  <a:endParaRPr lang="en-US" altLang="zh-CN" sz="2000" b="1" i="1" dirty="0">
                    <a:solidFill>
                      <a:schemeClr val="accent1"/>
                    </a:solidFill>
                  </a:endParaRPr>
                </a:p>
              </p:txBody>
            </p:sp>
            <p:sp>
              <p:nvSpPr>
                <p:cNvPr id="14" name="išļiḓe"/>
                <p:cNvSpPr txBox="1"/>
                <p:nvPr/>
              </p:nvSpPr>
              <p:spPr>
                <a:xfrm>
                  <a:off x="1385048" y="4176522"/>
                  <a:ext cx="1783976" cy="38177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引言</a:t>
                  </a:r>
                  <a:endParaRPr lang="zh-CN" altLang="en-US" sz="1400" dirty="0"/>
                </a:p>
              </p:txBody>
            </p:sp>
          </p:grpSp>
          <p:grpSp>
            <p:nvGrpSpPr>
              <p:cNvPr id="8" name="íş1ïḋe"/>
              <p:cNvGrpSpPr/>
              <p:nvPr/>
            </p:nvGrpSpPr>
            <p:grpSpPr>
              <a:xfrm>
                <a:off x="3890869" y="2573151"/>
                <a:ext cx="1909482" cy="2883834"/>
                <a:chOff x="3868271" y="2573151"/>
                <a:chExt cx="1909482" cy="2883834"/>
              </a:xfrm>
            </p:grpSpPr>
            <p:sp>
              <p:nvSpPr>
                <p:cNvPr id="47" name="î$ľíḋè"/>
                <p:cNvSpPr/>
                <p:nvPr/>
              </p:nvSpPr>
              <p:spPr>
                <a:xfrm>
                  <a:off x="3868271" y="2573151"/>
                  <a:ext cx="1909482" cy="2883834"/>
                </a:xfrm>
                <a:prstGeom prst="rect">
                  <a:avLst/>
                </a:prstGeom>
                <a:solidFill>
                  <a:schemeClr val="bg1"/>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tx1"/>
                    </a:solidFill>
                  </a:endParaRPr>
                </a:p>
              </p:txBody>
            </p:sp>
            <p:sp>
              <p:nvSpPr>
                <p:cNvPr id="78" name="ïṡḷiḑè"/>
                <p:cNvSpPr/>
                <p:nvPr/>
              </p:nvSpPr>
              <p:spPr>
                <a:xfrm>
                  <a:off x="4625789" y="2979908"/>
                  <a:ext cx="394446" cy="34721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49" name="ïṣľiḑè"/>
                <p:cNvSpPr txBox="1"/>
                <p:nvPr/>
              </p:nvSpPr>
              <p:spPr>
                <a:xfrm>
                  <a:off x="3931024" y="4891884"/>
                  <a:ext cx="1783976" cy="361427"/>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100" dirty="0"/>
                    <a:t>……</a:t>
                  </a:r>
                  <a:endParaRPr lang="en-US" altLang="zh-CN" sz="1100" dirty="0"/>
                </a:p>
              </p:txBody>
            </p:sp>
            <p:cxnSp>
              <p:nvCxnSpPr>
                <p:cNvPr id="50" name="直接连接符 49"/>
                <p:cNvCxnSpPr/>
                <p:nvPr/>
              </p:nvCxnSpPr>
              <p:spPr>
                <a:xfrm>
                  <a:off x="3973607" y="4669492"/>
                  <a:ext cx="16988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2" name="íSḻiḋé"/>
                <p:cNvSpPr/>
                <p:nvPr/>
              </p:nvSpPr>
              <p:spPr>
                <a:xfrm>
                  <a:off x="3931024" y="3733875"/>
                  <a:ext cx="1783976" cy="442647"/>
                </a:xfrm>
                <a:prstGeom prst="rect">
                  <a:avLst/>
                </a:prstGeom>
              </p:spPr>
              <p:txBody>
                <a:bodyPr wrap="square" lIns="91440" tIns="45720" rIns="91440" bIns="45720" anchor="ctr" anchorCtr="0">
                  <a:normAutofit/>
                </a:bodyPr>
                <a:lstStyle/>
                <a:p>
                  <a:pPr algn="ctr"/>
                  <a:r>
                    <a:rPr lang="en-US" altLang="zh-CN" sz="2000" b="1" i="1" dirty="0">
                      <a:solidFill>
                        <a:schemeClr val="tx1">
                          <a:lumMod val="50000"/>
                          <a:lumOff val="50000"/>
                        </a:schemeClr>
                      </a:solidFill>
                    </a:rPr>
                    <a:t>02</a:t>
                  </a:r>
                  <a:endParaRPr lang="en-US" altLang="zh-CN" sz="2000" b="1" i="1" dirty="0">
                    <a:solidFill>
                      <a:schemeClr val="tx1">
                        <a:lumMod val="50000"/>
                        <a:lumOff val="50000"/>
                      </a:schemeClr>
                    </a:solidFill>
                  </a:endParaRPr>
                </a:p>
              </p:txBody>
            </p:sp>
            <p:sp>
              <p:nvSpPr>
                <p:cNvPr id="53" name="îṥḷîḍê"/>
                <p:cNvSpPr txBox="1"/>
                <p:nvPr/>
              </p:nvSpPr>
              <p:spPr>
                <a:xfrm>
                  <a:off x="3931024" y="4176522"/>
                  <a:ext cx="1783976" cy="38177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技术使用行为</a:t>
                  </a:r>
                  <a:endParaRPr lang="zh-CN" altLang="en-US" sz="1400" dirty="0"/>
                </a:p>
              </p:txBody>
            </p:sp>
          </p:grpSp>
          <p:grpSp>
            <p:nvGrpSpPr>
              <p:cNvPr id="9" name="işlíḋé"/>
              <p:cNvGrpSpPr/>
              <p:nvPr/>
            </p:nvGrpSpPr>
            <p:grpSpPr>
              <a:xfrm>
                <a:off x="6391647" y="2573151"/>
                <a:ext cx="1909482" cy="2883834"/>
                <a:chOff x="6414247" y="2573151"/>
                <a:chExt cx="1909482" cy="2883834"/>
              </a:xfrm>
            </p:grpSpPr>
            <p:sp>
              <p:nvSpPr>
                <p:cNvPr id="55" name="îşľïdé"/>
                <p:cNvSpPr/>
                <p:nvPr/>
              </p:nvSpPr>
              <p:spPr>
                <a:xfrm>
                  <a:off x="6414247" y="2573151"/>
                  <a:ext cx="1909482" cy="2883834"/>
                </a:xfrm>
                <a:prstGeom prst="rect">
                  <a:avLst/>
                </a:prstGeom>
                <a:solidFill>
                  <a:schemeClr val="bg1"/>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tx1"/>
                    </a:solidFill>
                  </a:endParaRPr>
                </a:p>
              </p:txBody>
            </p:sp>
            <p:sp>
              <p:nvSpPr>
                <p:cNvPr id="73" name="îSḻiḓè"/>
                <p:cNvSpPr/>
                <p:nvPr/>
              </p:nvSpPr>
              <p:spPr>
                <a:xfrm>
                  <a:off x="7149352" y="2985508"/>
                  <a:ext cx="439272" cy="336010"/>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chemeClr val="accent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57" name="î$ḻíḓê"/>
                <p:cNvSpPr txBox="1"/>
                <p:nvPr/>
              </p:nvSpPr>
              <p:spPr>
                <a:xfrm>
                  <a:off x="6477000" y="4891884"/>
                  <a:ext cx="1783976" cy="361427"/>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100" dirty="0"/>
                    <a:t>……</a:t>
                  </a:r>
                  <a:endParaRPr lang="en-US" altLang="zh-CN" sz="1100" dirty="0"/>
                </a:p>
              </p:txBody>
            </p:sp>
            <p:cxnSp>
              <p:nvCxnSpPr>
                <p:cNvPr id="58" name="直接连接符 57"/>
                <p:cNvCxnSpPr/>
                <p:nvPr/>
              </p:nvCxnSpPr>
              <p:spPr>
                <a:xfrm>
                  <a:off x="6519583" y="4669492"/>
                  <a:ext cx="16988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0" name="îşliḑé"/>
                <p:cNvSpPr/>
                <p:nvPr/>
              </p:nvSpPr>
              <p:spPr>
                <a:xfrm>
                  <a:off x="6477000" y="3733875"/>
                  <a:ext cx="1783976" cy="442647"/>
                </a:xfrm>
                <a:prstGeom prst="rect">
                  <a:avLst/>
                </a:prstGeom>
              </p:spPr>
              <p:txBody>
                <a:bodyPr wrap="square" lIns="91440" tIns="45720" rIns="91440" bIns="45720" anchor="ctr" anchorCtr="0">
                  <a:normAutofit/>
                </a:bodyPr>
                <a:lstStyle/>
                <a:p>
                  <a:pPr algn="ctr"/>
                  <a:r>
                    <a:rPr lang="en-US" altLang="zh-CN" sz="2000" b="1" i="1" dirty="0">
                      <a:solidFill>
                        <a:schemeClr val="accent1"/>
                      </a:solidFill>
                    </a:rPr>
                    <a:t>03</a:t>
                  </a:r>
                  <a:endParaRPr lang="en-US" altLang="zh-CN" sz="2000" b="1" i="1" dirty="0">
                    <a:solidFill>
                      <a:schemeClr val="accent1"/>
                    </a:solidFill>
                  </a:endParaRPr>
                </a:p>
              </p:txBody>
            </p:sp>
            <p:sp>
              <p:nvSpPr>
                <p:cNvPr id="61" name="íṥḻïḑê"/>
                <p:cNvSpPr txBox="1"/>
                <p:nvPr/>
              </p:nvSpPr>
              <p:spPr>
                <a:xfrm>
                  <a:off x="6477000" y="4176522"/>
                  <a:ext cx="1783976" cy="38177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数据使用行为</a:t>
                  </a:r>
                  <a:endParaRPr lang="zh-CN" altLang="en-US" sz="1400" dirty="0"/>
                </a:p>
              </p:txBody>
            </p:sp>
          </p:grpSp>
          <p:grpSp>
            <p:nvGrpSpPr>
              <p:cNvPr id="13" name="íśḷidé"/>
              <p:cNvGrpSpPr/>
              <p:nvPr/>
            </p:nvGrpSpPr>
            <p:grpSpPr>
              <a:xfrm>
                <a:off x="8892426" y="2573151"/>
                <a:ext cx="1909482" cy="2883834"/>
                <a:chOff x="8960223" y="2573151"/>
                <a:chExt cx="1909482" cy="2883834"/>
              </a:xfrm>
            </p:grpSpPr>
            <p:sp>
              <p:nvSpPr>
                <p:cNvPr id="63" name="ïśḻïḋé"/>
                <p:cNvSpPr/>
                <p:nvPr/>
              </p:nvSpPr>
              <p:spPr>
                <a:xfrm>
                  <a:off x="8960223" y="2573151"/>
                  <a:ext cx="1909482" cy="2883834"/>
                </a:xfrm>
                <a:prstGeom prst="rect">
                  <a:avLst/>
                </a:prstGeom>
                <a:solidFill>
                  <a:schemeClr val="bg1"/>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000" b="1" i="1">
                    <a:solidFill>
                      <a:schemeClr val="tx1"/>
                    </a:solidFill>
                  </a:endParaRPr>
                </a:p>
              </p:txBody>
            </p:sp>
            <p:sp>
              <p:nvSpPr>
                <p:cNvPr id="79" name="ï$ļîḍé"/>
                <p:cNvSpPr/>
                <p:nvPr/>
              </p:nvSpPr>
              <p:spPr>
                <a:xfrm>
                  <a:off x="9717741" y="2979908"/>
                  <a:ext cx="394446" cy="34721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65" name="íślíḍe"/>
                <p:cNvSpPr txBox="1"/>
                <p:nvPr/>
              </p:nvSpPr>
              <p:spPr>
                <a:xfrm>
                  <a:off x="9022976" y="4891884"/>
                  <a:ext cx="1783976" cy="361427"/>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100" dirty="0"/>
                    <a:t>……</a:t>
                  </a:r>
                  <a:endParaRPr lang="en-US" altLang="zh-CN" sz="1100" dirty="0"/>
                </a:p>
              </p:txBody>
            </p:sp>
            <p:cxnSp>
              <p:nvCxnSpPr>
                <p:cNvPr id="66" name="直接连接符 65"/>
                <p:cNvCxnSpPr/>
                <p:nvPr/>
              </p:nvCxnSpPr>
              <p:spPr>
                <a:xfrm>
                  <a:off x="9065559" y="4669492"/>
                  <a:ext cx="16988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8" name="îṡḷïďé"/>
                <p:cNvSpPr/>
                <p:nvPr/>
              </p:nvSpPr>
              <p:spPr>
                <a:xfrm>
                  <a:off x="9022976" y="3733875"/>
                  <a:ext cx="1783976" cy="442647"/>
                </a:xfrm>
                <a:prstGeom prst="rect">
                  <a:avLst/>
                </a:prstGeom>
              </p:spPr>
              <p:txBody>
                <a:bodyPr wrap="square" lIns="91440" tIns="45720" rIns="91440" bIns="45720" anchor="ctr" anchorCtr="0">
                  <a:normAutofit/>
                </a:bodyPr>
                <a:lstStyle/>
                <a:p>
                  <a:pPr algn="ctr"/>
                  <a:r>
                    <a:rPr lang="en-US" altLang="zh-CN" sz="2000" b="1" i="1" dirty="0">
                      <a:solidFill>
                        <a:schemeClr val="tx1">
                          <a:lumMod val="50000"/>
                          <a:lumOff val="50000"/>
                        </a:schemeClr>
                      </a:solidFill>
                    </a:rPr>
                    <a:t>04</a:t>
                  </a:r>
                  <a:endParaRPr lang="en-US" altLang="zh-CN" sz="2000" b="1" i="1" dirty="0">
                    <a:solidFill>
                      <a:schemeClr val="tx1">
                        <a:lumMod val="50000"/>
                        <a:lumOff val="50000"/>
                      </a:schemeClr>
                    </a:solidFill>
                  </a:endParaRPr>
                </a:p>
              </p:txBody>
            </p:sp>
            <p:sp>
              <p:nvSpPr>
                <p:cNvPr id="69" name="îṥľîḍè"/>
                <p:cNvSpPr txBox="1"/>
                <p:nvPr/>
              </p:nvSpPr>
              <p:spPr>
                <a:xfrm>
                  <a:off x="9022976" y="4176522"/>
                  <a:ext cx="1783976" cy="381774"/>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参考资料</a:t>
                  </a:r>
                  <a:endParaRPr lang="zh-CN" altLang="en-US" sz="1400" dirty="0"/>
                </a:p>
              </p:txBody>
            </p:sp>
          </p:grpSp>
        </p:grpSp>
        <p:grpSp>
          <p:nvGrpSpPr>
            <p:cNvPr id="82" name="iśḻîďé"/>
            <p:cNvGrpSpPr/>
            <p:nvPr/>
          </p:nvGrpSpPr>
          <p:grpSpPr>
            <a:xfrm>
              <a:off x="673100" y="1228912"/>
              <a:ext cx="10845800" cy="646331"/>
              <a:chOff x="673100" y="1228912"/>
              <a:chExt cx="10845800" cy="646331"/>
            </a:xfrm>
          </p:grpSpPr>
          <p:cxnSp>
            <p:nvCxnSpPr>
              <p:cNvPr id="81" name="直接连接符 80"/>
              <p:cNvCxnSpPr/>
              <p:nvPr/>
            </p:nvCxnSpPr>
            <p:spPr>
              <a:xfrm>
                <a:off x="673100" y="1552077"/>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îṧļiḍé"/>
              <p:cNvSpPr txBox="1"/>
              <p:nvPr/>
            </p:nvSpPr>
            <p:spPr>
              <a:xfrm>
                <a:off x="4563035" y="1228912"/>
                <a:ext cx="3065930" cy="646331"/>
              </a:xfrm>
              <a:prstGeom prst="rect">
                <a:avLst/>
              </a:prstGeom>
              <a:solidFill>
                <a:schemeClr val="bg1"/>
              </a:solidFill>
            </p:spPr>
            <p:txBody>
              <a:bodyPr wrap="square" lIns="91440" tIns="45720" rIns="91440" bIns="45720" anchor="ctr">
                <a:normAutofit fontScale="90000"/>
              </a:bodyPr>
              <a:lstStyle/>
              <a:p>
                <a:pPr algn="ctr"/>
                <a:r>
                  <a:rPr lang="zh-CN" altLang="en-US" sz="3600" b="1" dirty="0"/>
                  <a:t>目 录</a:t>
                </a:r>
                <a:endParaRPr lang="zh-CN" altLang="en-US" sz="3600" b="1" dirty="0"/>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3.2 </a:t>
            </a:r>
            <a:r>
              <a:rPr lang="zh-CN" altLang="en-US">
                <a:sym typeface="+mn-ea"/>
              </a:rPr>
              <a:t>侵犯公民个人信息罪</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5622925" y="1206500"/>
            <a:ext cx="5873115" cy="5215890"/>
          </a:xfrm>
          <a:prstGeom prst="rect">
            <a:avLst/>
          </a:prstGeom>
          <a:noFill/>
        </p:spPr>
        <p:txBody>
          <a:bodyPr wrap="square" rtlCol="0">
            <a:spAutoFit/>
          </a:bodyPr>
          <a:p>
            <a:pPr indent="457200" fontAlgn="auto">
              <a:lnSpc>
                <a:spcPct val="150000"/>
              </a:lnSpc>
            </a:pPr>
            <a:r>
              <a:rPr lang="zh-CN" altLang="en-US" sz="1400"/>
              <a:t>　</a:t>
            </a:r>
            <a:r>
              <a:rPr lang="zh-CN" altLang="en-US"/>
              <a:t>《中华人民共和国网络安全法》</a:t>
            </a:r>
            <a:endParaRPr lang="zh-CN" altLang="en-US"/>
          </a:p>
          <a:p>
            <a:pPr indent="355600" fontAlgn="auto">
              <a:lnSpc>
                <a:spcPct val="150000"/>
              </a:lnSpc>
              <a:extLst>
                <a:ext uri="{35155182-B16C-46BC-9424-99874614C6A1}">
                  <wpsdc:indentchars xmlns:wpsdc="http://www.wps.cn/officeDocument/2017/drawingmlCustomData" val="200" checksum="3837665281"/>
                </a:ext>
              </a:extLst>
            </a:pPr>
            <a:r>
              <a:rPr lang="zh-CN" altLang="en-US" sz="1400"/>
              <a:t>第四十二条　网络运营者不得泄露、篡改、毁损其收集的个人信息；</a:t>
            </a:r>
            <a:r>
              <a:rPr lang="zh-CN" altLang="en-US" sz="1400" b="1"/>
              <a:t>未经被收集者同意，不得向他人提供个人信息。</a:t>
            </a:r>
            <a:r>
              <a:rPr lang="zh-CN" altLang="en-US" sz="1400"/>
              <a:t>但是，经过处理无法识别特定个人且不能复原的除外。</a:t>
            </a:r>
            <a:endParaRPr lang="zh-CN" altLang="en-US" sz="1400"/>
          </a:p>
          <a:p>
            <a:pPr indent="355600" fontAlgn="auto">
              <a:lnSpc>
                <a:spcPct val="150000"/>
              </a:lnSpc>
              <a:extLst>
                <a:ext uri="{35155182-B16C-46BC-9424-99874614C6A1}">
                  <wpsdc:indentchars xmlns:wpsdc="http://www.wps.cn/officeDocument/2017/drawingmlCustomData" val="200" checksum="3837665281"/>
                </a:ext>
              </a:extLst>
            </a:pPr>
            <a:r>
              <a:rPr lang="zh-CN" altLang="en-US" sz="1400"/>
              <a:t>第四十四条　</a:t>
            </a:r>
            <a:r>
              <a:rPr lang="zh-CN" altLang="en-US" sz="1400" b="1">
                <a:solidFill>
                  <a:srgbClr val="FF0000"/>
                </a:solidFill>
              </a:rPr>
              <a:t>任何个人和组织不得窃取或者以其他非法方式获取个人信息</a:t>
            </a:r>
            <a:r>
              <a:rPr lang="zh-CN" altLang="en-US" sz="1400" b="1"/>
              <a:t>，</a:t>
            </a:r>
            <a:r>
              <a:rPr lang="zh-CN" altLang="en-US" sz="1400"/>
              <a:t>不得非法出售或者非法向他人提供个人信息。</a:t>
            </a:r>
            <a:endParaRPr lang="zh-CN" altLang="en-US" sz="1400"/>
          </a:p>
          <a:p>
            <a:pPr indent="355600" fontAlgn="auto">
              <a:lnSpc>
                <a:spcPct val="150000"/>
              </a:lnSpc>
              <a:extLst>
                <a:ext uri="{35155182-B16C-46BC-9424-99874614C6A1}">
                  <wpsdc:indentchars xmlns:wpsdc="http://www.wps.cn/officeDocument/2017/drawingmlCustomData" val="200" checksum="3837665281"/>
                </a:ext>
              </a:extLst>
            </a:pPr>
            <a:endParaRPr lang="zh-CN" altLang="en-US" sz="1400"/>
          </a:p>
          <a:p>
            <a:pPr indent="457200" fontAlgn="auto">
              <a:lnSpc>
                <a:spcPct val="150000"/>
              </a:lnSpc>
              <a:extLst>
                <a:ext uri="{35155182-B16C-46BC-9424-99874614C6A1}">
                  <wpsdc:indentchars xmlns:wpsdc="http://www.wps.cn/officeDocument/2017/drawingmlCustomData" val="200" checksum="59296752"/>
                </a:ext>
              </a:extLst>
            </a:pPr>
            <a:r>
              <a:rPr lang="zh-CN" altLang="en-US"/>
              <a:t>《最高人民法院、最高人民检察院关于办理侵犯公民个人信息刑事案件适用法律若干问题的解释》</a:t>
            </a:r>
            <a:endParaRPr lang="zh-CN" altLang="en-US"/>
          </a:p>
          <a:p>
            <a:pPr indent="355600" fontAlgn="auto">
              <a:lnSpc>
                <a:spcPct val="150000"/>
              </a:lnSpc>
              <a:extLst>
                <a:ext uri="{35155182-B16C-46BC-9424-99874614C6A1}">
                  <wpsdc:indentchars xmlns:wpsdc="http://www.wps.cn/officeDocument/2017/drawingmlCustomData" val="200" checksum="3837665281"/>
                </a:ext>
              </a:extLst>
            </a:pPr>
            <a:r>
              <a:rPr lang="zh-CN" altLang="en-US" sz="1400"/>
              <a:t>第三条　向特定人提供公民个人信息，以及通过信息网络或者其他途径发布公民个人信息的，应当认定为刑法第二百五十三条之一规定的“提供公民个人信息”。</a:t>
            </a:r>
            <a:endParaRPr lang="zh-CN" altLang="en-US" sz="1400"/>
          </a:p>
          <a:p>
            <a:pPr indent="355600" fontAlgn="auto">
              <a:lnSpc>
                <a:spcPct val="150000"/>
              </a:lnSpc>
              <a:extLst>
                <a:ext uri="{35155182-B16C-46BC-9424-99874614C6A1}">
                  <wpsdc:indentchars xmlns:wpsdc="http://www.wps.cn/officeDocument/2017/drawingmlCustomData" val="200" checksum="3837665281"/>
                </a:ext>
              </a:extLst>
            </a:pPr>
            <a:r>
              <a:rPr lang="zh-CN" altLang="en-US" sz="1400"/>
              <a:t>　　</a:t>
            </a:r>
            <a:r>
              <a:rPr lang="zh-CN" altLang="en-US" sz="1400" b="1"/>
              <a:t>未经被收集者同意，将合法收集的公民个人信息向他人提供的，属于刑法第二百五十三条之一规定的“提供公民个人信息”</a:t>
            </a:r>
            <a:r>
              <a:rPr lang="zh-CN" altLang="en-US" sz="1400"/>
              <a:t>，但是经过处理无法识别特定个人且不能复原的除外。</a:t>
            </a:r>
            <a:endParaRPr lang="zh-CN" altLang="en-US" sz="1400"/>
          </a:p>
        </p:txBody>
      </p:sp>
      <p:sp>
        <p:nvSpPr>
          <p:cNvPr id="6" name="文本框 5"/>
          <p:cNvSpPr txBox="1"/>
          <p:nvPr/>
        </p:nvSpPr>
        <p:spPr>
          <a:xfrm>
            <a:off x="695325" y="1252855"/>
            <a:ext cx="4297680" cy="5492750"/>
          </a:xfrm>
          <a:prstGeom prst="rect">
            <a:avLst/>
          </a:prstGeom>
          <a:noFill/>
        </p:spPr>
        <p:txBody>
          <a:bodyPr wrap="square" rtlCol="0">
            <a:spAutoFit/>
          </a:bodyPr>
          <a:p>
            <a:pPr indent="457200" fontAlgn="auto">
              <a:lnSpc>
                <a:spcPct val="150000"/>
              </a:lnSpc>
            </a:pPr>
            <a:r>
              <a:rPr lang="zh-CN" altLang="en-US">
                <a:sym typeface="+mn-ea"/>
              </a:rPr>
              <a:t>《中华人民共和国刑法》</a:t>
            </a:r>
            <a:r>
              <a:rPr lang="zh-CN" altLang="en-US">
                <a:sym typeface="+mn-ea"/>
              </a:rPr>
              <a:t>第二百五十三条之一　【侵犯公民个人信息罪】</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违反国家有关规定，</a:t>
            </a:r>
            <a:r>
              <a:rPr lang="zh-CN" altLang="en-US" b="1">
                <a:sym typeface="+mn-ea"/>
              </a:rPr>
              <a:t>向他人出售或者提供公民个人信息，</a:t>
            </a:r>
            <a:r>
              <a:rPr lang="zh-CN" altLang="en-US">
                <a:sym typeface="+mn-ea"/>
              </a:rPr>
              <a:t>情节严重的，处三年以下有期徒刑或者拘役，并处或者单处罚金；情节特别严重的，处三年以上七年以下有期徒刑，并处罚金。</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违反国家有关规定，将在履行职责或者提供服务过程中获得的公民个人信息，出售或者提供给他人的，依照前款的规定从重处罚。</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窃取或者以其他方法非法获取公民个人信息的，依照第一款的规定处罚。</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侵犯公民个人信息罪</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266815" y="1513840"/>
            <a:ext cx="5051425" cy="424624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b="1"/>
              <a:t>法院判决：</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根据《中华人民共和国网络安全法》及《最高人民法院、最高人民检察院关于办理侵犯公民个人信息刑事案件适用法律若干问题的解释》相关规定，</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任何个人和组织不得窃取或者以其他非法方式获取个人信息，不得非法出售或者非法向他人提供个人信息。</a:t>
            </a:r>
            <a:r>
              <a:rPr lang="zh-CN" altLang="en-US" b="1"/>
              <a:t>无论是从公司窃取还是自己加工获取，未征得他人同意收集信息，均系非法手段，不影响侵犯公民个人信息罪的构成。</a:t>
            </a:r>
            <a:endParaRPr lang="zh-CN" altLang="en-US" b="1"/>
          </a:p>
        </p:txBody>
      </p:sp>
      <p:sp>
        <p:nvSpPr>
          <p:cNvPr id="6" name="文本框 5"/>
          <p:cNvSpPr txBox="1"/>
          <p:nvPr/>
        </p:nvSpPr>
        <p:spPr>
          <a:xfrm>
            <a:off x="695325" y="1224915"/>
            <a:ext cx="5134610" cy="518287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彭中正、吕雷、周敏侵犯公民个人信息案</a:t>
            </a:r>
            <a:r>
              <a:rPr lang="zh-CN" altLang="en-US" baseline="30000"/>
              <a:t>【</a:t>
            </a:r>
            <a:r>
              <a:rPr lang="en-US" altLang="zh-CN" baseline="30000"/>
              <a:t>1</a:t>
            </a:r>
            <a:r>
              <a:rPr lang="zh-CN" altLang="en-US" baseline="30000"/>
              <a:t>】</a:t>
            </a:r>
            <a:endParaRPr lang="zh-CN" altLang="en-US" baseline="30000"/>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baseline="30000"/>
          </a:p>
          <a:p>
            <a:pPr indent="609600" fontAlgn="auto">
              <a:lnSpc>
                <a:spcPct val="150000"/>
              </a:lnSpc>
              <a:extLst>
                <a:ext uri="{35155182-B16C-46BC-9424-99874614C6A1}">
                  <wpsdc:indentchars xmlns:wpsdc="http://www.wps.cn/officeDocument/2017/drawingmlCustomData" val="200" checksum="4158780845"/>
                </a:ext>
              </a:extLst>
            </a:pPr>
            <a:r>
              <a:rPr sz="2400" baseline="30000"/>
              <a:t>彭中正利用其在成都市知数科技有限公司从事技术工作的便利，非法获取公民个人信息数十万条，伙同吕雷，通过QQ向周敏、“123哥”（身份不详）、“49哥”（身份不详）等人出售，违法获利约50万元。</a:t>
            </a:r>
            <a:endParaRPr sz="2400" baseline="30000"/>
          </a:p>
          <a:p>
            <a:pPr indent="609600" fontAlgn="auto">
              <a:lnSpc>
                <a:spcPct val="150000"/>
              </a:lnSpc>
              <a:extLst>
                <a:ext uri="{35155182-B16C-46BC-9424-99874614C6A1}">
                  <wpsdc:indentchars xmlns:wpsdc="http://www.wps.cn/officeDocument/2017/drawingmlCustomData" val="200" checksum="4158780845"/>
                </a:ext>
              </a:extLst>
            </a:pPr>
            <a:r>
              <a:rPr lang="zh-CN" sz="2400" baseline="30000"/>
              <a:t>知数公司爬虫组会爬取网络上公开的数据，如</a:t>
            </a:r>
            <a:r>
              <a:rPr lang="zh-CN" sz="2400" baseline="30000"/>
              <a:t>电商的评论、商品价格、商品详细情况、销量，爬取微博的内容、关注关系、注册基本信息，爬取招聘网站的公司招聘信息、注册信息，也爬过淘宝网上的数据，包括一些淘宝网页上的买家用户名，购物后的评价，淘宝买家购买的商品价格。数据组负责对爬取的数据进行分析挖掘，通过对淘宝账号的匹配，就能把账号对应的注册姓名和联系方式匹配出来。</a:t>
            </a:r>
            <a:endParaRPr lang="zh-CN" sz="2400" baseline="30000"/>
          </a:p>
        </p:txBody>
      </p:sp>
      <p:sp>
        <p:nvSpPr>
          <p:cNvPr id="7" name="文本框 6"/>
          <p:cNvSpPr txBox="1"/>
          <p:nvPr/>
        </p:nvSpPr>
        <p:spPr>
          <a:xfrm>
            <a:off x="631825" y="6408420"/>
            <a:ext cx="10686415" cy="337185"/>
          </a:xfrm>
          <a:prstGeom prst="rect">
            <a:avLst/>
          </a:prstGeom>
          <a:noFill/>
        </p:spPr>
        <p:txBody>
          <a:bodyPr wrap="square" rtlCol="0">
            <a:spAutoFit/>
          </a:bodyPr>
          <a:p>
            <a:r>
              <a:rPr lang="zh-CN" altLang="en-US" sz="1600"/>
              <a:t>【</a:t>
            </a:r>
            <a:r>
              <a:rPr lang="en-US" altLang="zh-CN" sz="1600"/>
              <a:t>1</a:t>
            </a:r>
            <a:r>
              <a:rPr lang="zh-CN" altLang="en-US" sz="1600"/>
              <a:t>】</a:t>
            </a:r>
            <a:r>
              <a:rPr sz="1600"/>
              <a:t>四川省成都高新技术产业开发区人民法院(2018)川0191刑初94号</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32580" y="2377440"/>
            <a:ext cx="6040120" cy="684530"/>
          </a:xfrm>
        </p:spPr>
        <p:txBody>
          <a:bodyPr>
            <a:noAutofit/>
          </a:bodyPr>
          <a:lstStyle/>
          <a:p>
            <a:r>
              <a:rPr lang="zh-CN" altLang="en-US" sz="4400" dirty="0"/>
              <a:t>三</a:t>
            </a:r>
            <a:r>
              <a:rPr lang="zh-CN" altLang="en-US" sz="4400" dirty="0"/>
              <a:t>、数据</a:t>
            </a:r>
            <a:r>
              <a:rPr lang="zh-CN" altLang="en-US" sz="4400" dirty="0"/>
              <a:t>使用行为</a:t>
            </a:r>
            <a:endParaRPr lang="zh-CN" altLang="en-US" sz="4400" dirty="0"/>
          </a:p>
        </p:txBody>
      </p:sp>
      <p:sp>
        <p:nvSpPr>
          <p:cNvPr id="2" name="文本占位符 1"/>
          <p:cNvSpPr/>
          <p:nvPr>
            <p:ph type="body" idx="1"/>
          </p:nvPr>
        </p:nvSpPr>
        <p:spPr>
          <a:xfrm>
            <a:off x="4660265" y="3061970"/>
            <a:ext cx="5512435" cy="771525"/>
          </a:xfrm>
        </p:spPr>
        <p:txBody>
          <a:bodyPr>
            <a:noAutofit/>
          </a:bodyPr>
          <a:p>
            <a:r>
              <a:rPr lang="en-US" sz="1800"/>
              <a:t>1</a:t>
            </a:r>
            <a:r>
              <a:rPr sz="1800"/>
              <a:t> </a:t>
            </a:r>
            <a:r>
              <a:rPr lang="zh-CN" sz="1800"/>
              <a:t>公法规制范围内</a:t>
            </a:r>
            <a:endParaRPr sz="1800"/>
          </a:p>
          <a:p>
            <a:r>
              <a:rPr lang="en-US" sz="1800"/>
              <a:t>2</a:t>
            </a:r>
            <a:r>
              <a:rPr sz="1800"/>
              <a:t> </a:t>
            </a:r>
            <a:r>
              <a:rPr lang="zh-CN" sz="1800"/>
              <a:t>知识产权保护范围内</a:t>
            </a:r>
            <a:endParaRPr lang="zh-CN" sz="1800"/>
          </a:p>
          <a:p>
            <a:r>
              <a:rPr lang="en-US" sz="1800"/>
              <a:t>3 </a:t>
            </a:r>
            <a:r>
              <a:rPr lang="zh-CN" sz="1800"/>
              <a:t>无明确权利属性</a:t>
            </a:r>
            <a:endParaRPr 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3127375" y="1883410"/>
            <a:ext cx="5936615" cy="3091815"/>
          </a:xfrm>
          <a:prstGeom prst="rect">
            <a:avLst/>
          </a:prstGeom>
          <a:noFill/>
        </p:spPr>
        <p:txBody>
          <a:bodyPr wrap="square" rtlCol="0">
            <a:spAutoFit/>
          </a:bodyPr>
          <a:p>
            <a:pPr marL="742950" indent="-742950" algn="l" fontAlgn="auto">
              <a:lnSpc>
                <a:spcPct val="150000"/>
              </a:lnSpc>
              <a:buFont typeface="+mj-ea"/>
              <a:buAutoNum type="circleNumDbPlain"/>
            </a:pPr>
            <a:r>
              <a:rPr sz="4000" b="1" baseline="30000"/>
              <a:t>传播淫秽物品罪、</a:t>
            </a:r>
            <a:endParaRPr sz="4000" b="1" baseline="30000"/>
          </a:p>
          <a:p>
            <a:pPr marL="742950" indent="-742950" algn="l" fontAlgn="auto">
              <a:lnSpc>
                <a:spcPct val="150000"/>
              </a:lnSpc>
              <a:buFont typeface="+mj-ea"/>
              <a:buAutoNum type="circleNumDbPlain"/>
            </a:pPr>
            <a:endParaRPr sz="4000" b="1" baseline="30000"/>
          </a:p>
          <a:p>
            <a:pPr marL="742950" indent="-742950" algn="l" fontAlgn="auto">
              <a:lnSpc>
                <a:spcPct val="150000"/>
              </a:lnSpc>
              <a:buFont typeface="+mj-ea"/>
              <a:buAutoNum type="circleNumDbPlain"/>
            </a:pPr>
            <a:r>
              <a:rPr sz="4000" b="1" baseline="30000"/>
              <a:t>传播</a:t>
            </a:r>
            <a:r>
              <a:rPr sz="4000" b="1" baseline="30000">
                <a:sym typeface="+mn-ea"/>
              </a:rPr>
              <a:t>淫秽</a:t>
            </a:r>
            <a:r>
              <a:rPr sz="4000" b="1" baseline="30000"/>
              <a:t>物品牟利罪</a:t>
            </a:r>
            <a:r>
              <a:rPr sz="4000" baseline="30000"/>
              <a:t>、</a:t>
            </a:r>
            <a:endParaRPr sz="4000" baseline="30000"/>
          </a:p>
          <a:p>
            <a:pPr marL="742950" indent="-742950" algn="l" fontAlgn="auto">
              <a:lnSpc>
                <a:spcPct val="150000"/>
              </a:lnSpc>
              <a:buFont typeface="+mj-ea"/>
              <a:buAutoNum type="circleNumDbPlain"/>
            </a:pPr>
            <a:endParaRPr sz="4000" baseline="30000"/>
          </a:p>
          <a:p>
            <a:pPr marL="742950" indent="-742950" algn="l" fontAlgn="auto">
              <a:lnSpc>
                <a:spcPct val="150000"/>
              </a:lnSpc>
              <a:buFont typeface="+mj-ea"/>
              <a:buAutoNum type="circleNumDbPlain"/>
            </a:pPr>
            <a:r>
              <a:rPr sz="4000" b="1" baseline="30000"/>
              <a:t>出售、非法提供公民个人信息罪</a:t>
            </a:r>
            <a:r>
              <a:rPr lang="zh-CN" sz="4000" b="1" baseline="30000"/>
              <a:t>。</a:t>
            </a:r>
            <a:endParaRPr lang="zh-CN" sz="4000" b="1" baseline="30000"/>
          </a:p>
        </p:txBody>
      </p:sp>
      <p:sp>
        <p:nvSpPr>
          <p:cNvPr id="8" name="标题 7"/>
          <p:cNvSpPr>
            <a:spLocks noGrp="1"/>
          </p:cNvSpPr>
          <p:nvPr>
            <p:ph type="title"/>
          </p:nvPr>
        </p:nvSpPr>
        <p:spPr/>
        <p:txBody>
          <a:bodyPr/>
          <a:p>
            <a:r>
              <a:rPr lang="en-US" altLang="zh-CN"/>
              <a:t>1.</a:t>
            </a:r>
            <a:r>
              <a:rPr lang="zh-CN" altLang="en-US"/>
              <a:t> 公法规制范围内的数据使用行为的法律风险：</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知识产权保护范围内的数据使用行为</a:t>
            </a:r>
            <a:r>
              <a:rPr lang="en-US" altLang="zh-CN"/>
              <a:t>——</a:t>
            </a:r>
            <a:r>
              <a:rPr lang="zh-CN" altLang="en-US"/>
              <a:t>侵犯著作权罪</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graphicFrame>
        <p:nvGraphicFramePr>
          <p:cNvPr id="5" name="表格 4"/>
          <p:cNvGraphicFramePr/>
          <p:nvPr/>
        </p:nvGraphicFramePr>
        <p:xfrm>
          <a:off x="965835" y="1492885"/>
          <a:ext cx="4936490" cy="4043045"/>
        </p:xfrm>
        <a:graphic>
          <a:graphicData uri="http://schemas.openxmlformats.org/drawingml/2006/table">
            <a:tbl>
              <a:tblPr firstRow="1" bandRow="1">
                <a:tableStyleId>{5940675A-B579-460E-94D1-54222C63F5DA}</a:tableStyleId>
              </a:tblPr>
              <a:tblGrid>
                <a:gridCol w="2452370"/>
                <a:gridCol w="2484120"/>
              </a:tblGrid>
              <a:tr h="544195">
                <a:tc>
                  <a:txBody>
                    <a:bodyPr/>
                    <a:p>
                      <a:pPr indent="0" algn="ctr">
                        <a:buNone/>
                      </a:pPr>
                      <a:r>
                        <a:rPr lang="en-US" sz="1400" b="0">
                          <a:solidFill>
                            <a:srgbClr val="000000"/>
                          </a:solidFill>
                          <a:latin typeface="Times New Roman" panose="02020603050405020304" charset="0"/>
                          <a:cs typeface="Times New Roman" panose="02020603050405020304" charset="0"/>
                        </a:rPr>
                        <a:t>案号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案件</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44195">
                <a:tc>
                  <a:txBody>
                    <a:bodyPr/>
                    <a:p>
                      <a:pPr indent="0" algn="ctr">
                        <a:buNone/>
                      </a:pPr>
                      <a:r>
                        <a:rPr lang="en-US" sz="1400" b="0">
                          <a:solidFill>
                            <a:srgbClr val="000000"/>
                          </a:solidFill>
                          <a:latin typeface="Times New Roman" panose="02020603050405020304" charset="0"/>
                          <a:cs typeface="Times New Roman" panose="02020603050405020304" charset="0"/>
                        </a:rPr>
                        <a:t>(2017)沪0104刑初325号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段某某侵犯著作权案</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53110">
                <a:tc>
                  <a:txBody>
                    <a:bodyPr/>
                    <a:p>
                      <a:pPr indent="0" algn="ctr">
                        <a:buNone/>
                      </a:pPr>
                      <a:r>
                        <a:rPr lang="en-US" sz="1400" b="0">
                          <a:solidFill>
                            <a:srgbClr val="000000"/>
                          </a:solidFill>
                          <a:latin typeface="Times New Roman" panose="02020603050405020304" charset="0"/>
                          <a:cs typeface="Times New Roman" panose="02020603050405020304" charset="0"/>
                        </a:rPr>
                        <a:t>(2015)浦刑(知)初字第12号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北京易某某1</a:t>
                      </a:r>
                      <a:r>
                        <a:rPr lang="zh-CN" altLang="en-US" sz="1400" b="0">
                          <a:solidFill>
                            <a:srgbClr val="000000"/>
                          </a:solidFill>
                          <a:latin typeface="Times New Roman" panose="02020603050405020304" charset="0"/>
                          <a:cs typeface="Times New Roman" panose="02020603050405020304" charset="0"/>
                        </a:rPr>
                        <a:t>无</a:t>
                      </a:r>
                      <a:r>
                        <a:rPr lang="en-US" sz="1400" b="0">
                          <a:solidFill>
                            <a:srgbClr val="000000"/>
                          </a:solidFill>
                          <a:latin typeface="Times New Roman" panose="02020603050405020304" charset="0"/>
                          <a:cs typeface="Times New Roman" panose="02020603050405020304" charset="0"/>
                        </a:rPr>
                        <a:t>限信息技术有限公司等侵犯著作权案</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4365">
                <a:tc>
                  <a:txBody>
                    <a:bodyPr/>
                    <a:p>
                      <a:pPr indent="0" algn="ctr">
                        <a:buNone/>
                      </a:pPr>
                      <a:r>
                        <a:rPr lang="en-US" sz="1400" b="0">
                          <a:solidFill>
                            <a:srgbClr val="000000"/>
                          </a:solidFill>
                          <a:latin typeface="Times New Roman" panose="02020603050405020304" charset="0"/>
                          <a:cs typeface="Times New Roman" panose="02020603050405020304" charset="0"/>
                        </a:rPr>
                        <a:t>(2018)沪0110刑初150号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金某某、潘某侵犯著作权一审刑事判决书</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4195">
                <a:tc>
                  <a:txBody>
                    <a:bodyPr/>
                    <a:p>
                      <a:pPr indent="0" algn="ctr">
                        <a:buNone/>
                      </a:pPr>
                      <a:r>
                        <a:rPr lang="en-US" sz="1400" b="0">
                          <a:solidFill>
                            <a:srgbClr val="000000"/>
                          </a:solidFill>
                          <a:latin typeface="Times New Roman" panose="02020603050405020304" charset="0"/>
                          <a:cs typeface="Times New Roman" panose="02020603050405020304" charset="0"/>
                        </a:rPr>
                        <a:t>(2013)海刑初字第2725号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郑某等侵犯著作权案</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22985">
                <a:tc>
                  <a:txBody>
                    <a:bodyPr/>
                    <a:p>
                      <a:pPr indent="0" algn="ctr">
                        <a:buNone/>
                      </a:pPr>
                      <a:r>
                        <a:rPr lang="en-US" sz="1400" b="0">
                          <a:solidFill>
                            <a:srgbClr val="000000"/>
                          </a:solidFill>
                          <a:latin typeface="Times New Roman" panose="02020603050405020304" charset="0"/>
                          <a:cs typeface="Times New Roman" panose="02020603050405020304" charset="0"/>
                        </a:rPr>
                        <a:t>(2014)浦刑(知)初字第24号</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李金波等侵犯著作权案</a:t>
                      </a:r>
                      <a:endParaRPr lang="en-US"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6610350" y="1282065"/>
            <a:ext cx="4966970" cy="4464050"/>
          </a:xfrm>
          <a:prstGeom prst="rect">
            <a:avLst/>
          </a:prstGeom>
          <a:noFill/>
        </p:spPr>
        <p:txBody>
          <a:bodyPr wrap="square" rtlCol="0">
            <a:spAutoFit/>
          </a:bodyPr>
          <a:p>
            <a:pPr indent="457200" fontAlgn="auto">
              <a:lnSpc>
                <a:spcPct val="130000"/>
              </a:lnSpc>
              <a:extLst>
                <a:ext uri="{35155182-B16C-46BC-9424-99874614C6A1}">
                  <wpsdc:indentchars xmlns:wpsdc="http://www.wps.cn/officeDocument/2017/drawingmlCustomData" val="200" checksum="59296752"/>
                </a:ext>
              </a:extLst>
            </a:pPr>
            <a:r>
              <a:rPr lang="zh-CN" altLang="en-US"/>
              <a:t>从现有案例来看，侵害信息网络传播权是最主要的法律风险。</a:t>
            </a:r>
            <a:endParaRPr lang="zh-CN" altLang="en-US"/>
          </a:p>
          <a:p>
            <a:pPr indent="457200" fontAlgn="auto">
              <a:lnSpc>
                <a:spcPct val="120000"/>
              </a:lnSpc>
              <a:extLst>
                <a:ext uri="{35155182-B16C-46BC-9424-99874614C6A1}">
                  <wpsdc:indentchars xmlns:wpsdc="http://www.wps.cn/officeDocument/2017/drawingmlCustomData" val="200" checksum="59296752"/>
                </a:ext>
              </a:extLst>
            </a:pPr>
            <a:endParaRPr lang="zh-CN" altLang="en-US"/>
          </a:p>
          <a:p>
            <a:pPr indent="457200" fontAlgn="auto">
              <a:lnSpc>
                <a:spcPct val="120000"/>
              </a:lnSpc>
              <a:extLst>
                <a:ext uri="{35155182-B16C-46BC-9424-99874614C6A1}">
                  <wpsdc:indentchars xmlns:wpsdc="http://www.wps.cn/officeDocument/2017/drawingmlCustomData" val="200" checksum="59296752"/>
                </a:ext>
              </a:extLst>
            </a:pPr>
            <a:r>
              <a:rPr lang="zh-CN" altLang="en-US"/>
              <a:t>根据《著作权》和《信息网络传播权保护条例》的规定，</a:t>
            </a:r>
            <a:r>
              <a:rPr lang="zh-CN" altLang="en-US" b="1"/>
              <a:t>侵害信息网络传播权的行为主要有两类行为：</a:t>
            </a:r>
            <a:r>
              <a:rPr lang="zh-CN" altLang="en-US" baseline="30000"/>
              <a:t>【</a:t>
            </a:r>
            <a:r>
              <a:rPr lang="en-US" altLang="zh-CN" baseline="30000"/>
              <a:t>1</a:t>
            </a:r>
            <a:r>
              <a:rPr lang="zh-CN" altLang="en-US" baseline="30000"/>
              <a:t>】</a:t>
            </a:r>
            <a:endParaRPr lang="zh-CN" altLang="en-US"/>
          </a:p>
          <a:p>
            <a:pPr indent="457200" fontAlgn="auto">
              <a:lnSpc>
                <a:spcPct val="120000"/>
              </a:lnSpc>
              <a:extLst>
                <a:ext uri="{35155182-B16C-46BC-9424-99874614C6A1}">
                  <wpsdc:indentchars xmlns:wpsdc="http://www.wps.cn/officeDocument/2017/drawingmlCustomData" val="200" checksum="59296752"/>
                </a:ext>
              </a:extLst>
            </a:pPr>
            <a:r>
              <a:rPr lang="zh-CN" altLang="en-US"/>
              <a:t>（</a:t>
            </a:r>
            <a:r>
              <a:rPr lang="en-US" altLang="zh-CN"/>
              <a:t>1</a:t>
            </a:r>
            <a:r>
              <a:rPr lang="zh-CN" altLang="en-US"/>
              <a:t>）</a:t>
            </a:r>
            <a:r>
              <a:rPr lang="zh-CN" altLang="en-US" b="1"/>
              <a:t>网络</a:t>
            </a:r>
            <a:r>
              <a:rPr lang="zh-CN" altLang="en-US" b="1"/>
              <a:t>内容提供行为</a:t>
            </a:r>
            <a:r>
              <a:rPr lang="zh-CN" altLang="en-US"/>
              <a:t>，即信息网络传播行为，是指在向公众开放的网络中提供各类信息的行为。</a:t>
            </a:r>
            <a:endParaRPr lang="zh-CN" altLang="en-US"/>
          </a:p>
          <a:p>
            <a:pPr indent="457200" fontAlgn="auto">
              <a:lnSpc>
                <a:spcPct val="120000"/>
              </a:lnSpc>
              <a:extLst>
                <a:ext uri="{35155182-B16C-46BC-9424-99874614C6A1}">
                  <wpsdc:indentchars xmlns:wpsdc="http://www.wps.cn/officeDocument/2017/drawingmlCustomData" val="200" checksum="59296752"/>
                </a:ext>
              </a:extLst>
            </a:pPr>
            <a:r>
              <a:rPr lang="zh-CN" altLang="en-US"/>
              <a:t>（</a:t>
            </a:r>
            <a:r>
              <a:rPr lang="en-US" altLang="zh-CN"/>
              <a:t>2</a:t>
            </a:r>
            <a:r>
              <a:rPr lang="zh-CN" altLang="en-US"/>
              <a:t>）</a:t>
            </a:r>
            <a:r>
              <a:rPr lang="zh-CN" altLang="en-US" b="1"/>
              <a:t>网络服务提供行为</a:t>
            </a:r>
            <a:r>
              <a:rPr lang="zh-CN" altLang="en-US"/>
              <a:t>，即为信息在网络上的传播提供技术、设备支持和中介服务的行为，包括自动接入、自动存储、自动传输、提供信息存储空间等。</a:t>
            </a:r>
            <a:endParaRPr lang="zh-CN" altLang="en-US"/>
          </a:p>
        </p:txBody>
      </p:sp>
      <p:sp>
        <p:nvSpPr>
          <p:cNvPr id="7" name="文本框 6"/>
          <p:cNvSpPr txBox="1"/>
          <p:nvPr/>
        </p:nvSpPr>
        <p:spPr>
          <a:xfrm>
            <a:off x="631825" y="6408420"/>
            <a:ext cx="10686415" cy="337185"/>
          </a:xfrm>
          <a:prstGeom prst="rect">
            <a:avLst/>
          </a:prstGeom>
          <a:noFill/>
        </p:spPr>
        <p:txBody>
          <a:bodyPr wrap="square" rtlCol="0">
            <a:spAutoFit/>
          </a:bodyPr>
          <a:p>
            <a:r>
              <a:rPr lang="zh-CN" altLang="en-US" sz="1600"/>
              <a:t>【</a:t>
            </a:r>
            <a:r>
              <a:rPr lang="en-US" altLang="zh-CN" sz="1600"/>
              <a:t>1</a:t>
            </a:r>
            <a:r>
              <a:rPr lang="zh-CN" altLang="en-US" sz="1600"/>
              <a:t>】</a:t>
            </a:r>
            <a:r>
              <a:rPr lang="zh-CN" altLang="en-US" sz="1600">
                <a:sym typeface="+mn-ea"/>
              </a:rPr>
              <a:t>李慧敏, 孙佳亮. 论爬虫抓取数据行为的法律边界. 电子知识产权. 2018;(12): 58-67.</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682625" y="2037080"/>
            <a:ext cx="4768850" cy="4171950"/>
          </a:xfrm>
          <a:prstGeom prst="rect">
            <a:avLst/>
          </a:prstGeom>
        </p:spPr>
      </p:pic>
      <p:sp>
        <p:nvSpPr>
          <p:cNvPr id="5" name="文本框 4"/>
          <p:cNvSpPr txBox="1"/>
          <p:nvPr/>
        </p:nvSpPr>
        <p:spPr>
          <a:xfrm>
            <a:off x="3959225" y="326390"/>
            <a:ext cx="4078605" cy="645160"/>
          </a:xfrm>
          <a:prstGeom prst="rect">
            <a:avLst/>
          </a:prstGeom>
          <a:noFill/>
        </p:spPr>
        <p:txBody>
          <a:bodyPr wrap="square" rtlCol="0">
            <a:spAutoFit/>
          </a:bodyPr>
          <a:p>
            <a:pPr algn="ctr"/>
            <a:r>
              <a:rPr lang="zh-CN" altLang="en-US" sz="3600"/>
              <a:t>网络内容提供行为</a:t>
            </a:r>
            <a:endParaRPr lang="zh-CN" altLang="en-US" sz="3600"/>
          </a:p>
        </p:txBody>
      </p:sp>
      <p:pic>
        <p:nvPicPr>
          <p:cNvPr id="6" name="图片 5"/>
          <p:cNvPicPr>
            <a:picLocks noChangeAspect="1"/>
          </p:cNvPicPr>
          <p:nvPr/>
        </p:nvPicPr>
        <p:blipFill>
          <a:blip r:embed="rId2"/>
          <a:srcRect t="847" r="15867"/>
          <a:stretch>
            <a:fillRect/>
          </a:stretch>
        </p:blipFill>
        <p:spPr>
          <a:xfrm>
            <a:off x="6102985" y="2037080"/>
            <a:ext cx="5716270" cy="3494405"/>
          </a:xfrm>
          <a:prstGeom prst="rect">
            <a:avLst/>
          </a:prstGeom>
        </p:spPr>
      </p:pic>
      <p:sp>
        <p:nvSpPr>
          <p:cNvPr id="7" name="文本框 6"/>
          <p:cNvSpPr txBox="1"/>
          <p:nvPr/>
        </p:nvSpPr>
        <p:spPr>
          <a:xfrm>
            <a:off x="7577455" y="1299845"/>
            <a:ext cx="3230245" cy="368300"/>
          </a:xfrm>
          <a:prstGeom prst="rect">
            <a:avLst/>
          </a:prstGeom>
          <a:noFill/>
        </p:spPr>
        <p:txBody>
          <a:bodyPr wrap="square" rtlCol="0">
            <a:spAutoFit/>
          </a:bodyPr>
          <a:p>
            <a:r>
              <a:rPr lang="zh-CN" altLang="en-US"/>
              <a:t>https://www.xquledu.com/</a:t>
            </a:r>
            <a:endParaRPr lang="zh-CN" altLang="en-US"/>
          </a:p>
        </p:txBody>
      </p:sp>
      <p:sp>
        <p:nvSpPr>
          <p:cNvPr id="8" name="文本框 7"/>
          <p:cNvSpPr txBox="1"/>
          <p:nvPr/>
        </p:nvSpPr>
        <p:spPr>
          <a:xfrm>
            <a:off x="1688465" y="1299845"/>
            <a:ext cx="2496185" cy="368300"/>
          </a:xfrm>
          <a:prstGeom prst="rect">
            <a:avLst/>
          </a:prstGeom>
          <a:noFill/>
        </p:spPr>
        <p:txBody>
          <a:bodyPr wrap="square" rtlCol="0">
            <a:spAutoFit/>
          </a:bodyPr>
          <a:p>
            <a:r>
              <a:rPr lang="zh-CN" altLang="en-US"/>
              <a:t>http://cn.epubee.com/</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4255770" y="359410"/>
            <a:ext cx="3679825" cy="583565"/>
          </a:xfrm>
          <a:prstGeom prst="rect">
            <a:avLst/>
          </a:prstGeom>
          <a:noFill/>
        </p:spPr>
        <p:txBody>
          <a:bodyPr wrap="square" rtlCol="0">
            <a:spAutoFit/>
          </a:bodyPr>
          <a:p>
            <a:r>
              <a:rPr lang="zh-CN" altLang="en-US" sz="3200"/>
              <a:t>网络服务提供行为</a:t>
            </a:r>
            <a:endParaRPr lang="zh-CN" altLang="en-US" sz="3200"/>
          </a:p>
        </p:txBody>
      </p:sp>
      <p:pic>
        <p:nvPicPr>
          <p:cNvPr id="6" name="图片 5"/>
          <p:cNvPicPr>
            <a:picLocks noChangeAspect="1"/>
          </p:cNvPicPr>
          <p:nvPr/>
        </p:nvPicPr>
        <p:blipFill>
          <a:blip r:embed="rId1"/>
          <a:stretch>
            <a:fillRect/>
          </a:stretch>
        </p:blipFill>
        <p:spPr>
          <a:xfrm>
            <a:off x="798195" y="2085975"/>
            <a:ext cx="4754245" cy="3168650"/>
          </a:xfrm>
          <a:prstGeom prst="rect">
            <a:avLst/>
          </a:prstGeom>
        </p:spPr>
      </p:pic>
      <p:sp>
        <p:nvSpPr>
          <p:cNvPr id="7" name="文本框 6"/>
          <p:cNvSpPr txBox="1"/>
          <p:nvPr/>
        </p:nvSpPr>
        <p:spPr>
          <a:xfrm>
            <a:off x="885190" y="1286510"/>
            <a:ext cx="4374515" cy="368300"/>
          </a:xfrm>
          <a:prstGeom prst="rect">
            <a:avLst/>
          </a:prstGeom>
          <a:noFill/>
        </p:spPr>
        <p:txBody>
          <a:bodyPr wrap="square" rtlCol="0">
            <a:spAutoFit/>
          </a:bodyPr>
          <a:p>
            <a:r>
              <a:rPr lang="zh-CN" altLang="en-US"/>
              <a:t>http://www.bookso.net/list/update.html</a:t>
            </a:r>
            <a:endParaRPr lang="zh-CN" altLang="en-US"/>
          </a:p>
        </p:txBody>
      </p:sp>
      <p:sp>
        <p:nvSpPr>
          <p:cNvPr id="8" name="文本框 7"/>
          <p:cNvSpPr txBox="1"/>
          <p:nvPr/>
        </p:nvSpPr>
        <p:spPr>
          <a:xfrm>
            <a:off x="7314565" y="1286510"/>
            <a:ext cx="4182110" cy="368300"/>
          </a:xfrm>
          <a:prstGeom prst="rect">
            <a:avLst/>
          </a:prstGeom>
          <a:noFill/>
        </p:spPr>
        <p:txBody>
          <a:bodyPr wrap="square" rtlCol="0">
            <a:spAutoFit/>
          </a:bodyPr>
          <a:p>
            <a:r>
              <a:rPr lang="zh-CN" altLang="en-US"/>
              <a:t>https://www.jiumodiary.com/</a:t>
            </a:r>
            <a:endParaRPr lang="zh-CN" altLang="en-US"/>
          </a:p>
        </p:txBody>
      </p:sp>
      <p:pic>
        <p:nvPicPr>
          <p:cNvPr id="9" name="图片 8"/>
          <p:cNvPicPr>
            <a:picLocks noChangeAspect="1"/>
          </p:cNvPicPr>
          <p:nvPr/>
        </p:nvPicPr>
        <p:blipFill>
          <a:blip r:embed="rId2"/>
          <a:stretch>
            <a:fillRect/>
          </a:stretch>
        </p:blipFill>
        <p:spPr>
          <a:xfrm>
            <a:off x="6403340" y="2085975"/>
            <a:ext cx="5464810" cy="38569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服务器标准 </a:t>
            </a:r>
            <a:r>
              <a:rPr lang="en-US" altLang="zh-CN">
                <a:sym typeface="+mn-ea"/>
              </a:rPr>
              <a:t>vs </a:t>
            </a:r>
            <a:r>
              <a:rPr lang="zh-CN" altLang="en-US">
                <a:sym typeface="+mn-ea"/>
              </a:rPr>
              <a:t>用户感知标准</a:t>
            </a:r>
            <a:endParaRPr lang="zh-CN" altLang="en-US">
              <a:sym typeface="+mn-ea"/>
            </a:endParaRPr>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909955" y="1530350"/>
            <a:ext cx="4502150" cy="2353310"/>
          </a:xfrm>
          <a:prstGeom prst="rect">
            <a:avLst/>
          </a:prstGeom>
          <a:noFill/>
        </p:spPr>
        <p:txBody>
          <a:bodyPr wrap="square" rtlCol="0">
            <a:spAutoFit/>
          </a:bodyPr>
          <a:p>
            <a:pPr indent="508000" fontAlgn="auto">
              <a:lnSpc>
                <a:spcPct val="200000"/>
              </a:lnSpc>
              <a:extLst>
                <a:ext uri="{35155182-B16C-46BC-9424-99874614C6A1}">
                  <wpsdc:indentchars xmlns:wpsdc="http://www.wps.cn/officeDocument/2017/drawingmlCustomData" val="200" checksum="282533468"/>
                </a:ext>
              </a:extLst>
            </a:pPr>
            <a:r>
              <a:rPr lang="zh-CN" altLang="en-US" sz="2000"/>
              <a:t>“服务器标准”主张</a:t>
            </a:r>
            <a:r>
              <a:rPr lang="zh-CN" altLang="en-US" sz="2000" b="1"/>
              <a:t>以网络服务提供者的服务器是否存储有侵权作品作为判断信息网络传播行为的标准</a:t>
            </a:r>
            <a:r>
              <a:rPr lang="zh-CN" altLang="en-US" sz="2000"/>
              <a:t>。</a:t>
            </a:r>
            <a:r>
              <a:rPr lang="zh-CN" altLang="en-US" sz="2000" baseline="30000"/>
              <a:t>【</a:t>
            </a:r>
            <a:r>
              <a:rPr lang="en-US" altLang="zh-CN" sz="2000" baseline="30000"/>
              <a:t>1</a:t>
            </a:r>
            <a:r>
              <a:rPr lang="zh-CN" altLang="en-US" sz="2000" baseline="30000"/>
              <a:t>】</a:t>
            </a:r>
            <a:endParaRPr lang="zh-CN" altLang="en-US"/>
          </a:p>
          <a:p>
            <a:pPr indent="457200" fontAlgn="auto">
              <a:lnSpc>
                <a:spcPct val="150000"/>
              </a:lnSpc>
              <a:extLst>
                <a:ext uri="{35155182-B16C-46BC-9424-99874614C6A1}">
                  <wpsdc:indentchars xmlns:wpsdc="http://www.wps.cn/officeDocument/2017/drawingmlCustomData" val="200" checksum="59296752"/>
                </a:ext>
              </a:extLst>
            </a:pPr>
            <a:endParaRPr lang="zh-CN" altLang="en-US"/>
          </a:p>
        </p:txBody>
      </p:sp>
      <p:sp>
        <p:nvSpPr>
          <p:cNvPr id="6" name="文本框 5"/>
          <p:cNvSpPr txBox="1"/>
          <p:nvPr/>
        </p:nvSpPr>
        <p:spPr>
          <a:xfrm>
            <a:off x="6520180" y="1530350"/>
            <a:ext cx="4773295" cy="2553335"/>
          </a:xfrm>
          <a:prstGeom prst="rect">
            <a:avLst/>
          </a:prstGeom>
          <a:noFill/>
        </p:spPr>
        <p:txBody>
          <a:bodyPr wrap="square" rtlCol="0">
            <a:spAutoFit/>
          </a:bodyPr>
          <a:p>
            <a:pPr indent="508000" fontAlgn="auto">
              <a:lnSpc>
                <a:spcPct val="200000"/>
              </a:lnSpc>
              <a:extLst>
                <a:ext uri="{35155182-B16C-46BC-9424-99874614C6A1}">
                  <wpsdc:indentchars xmlns:wpsdc="http://www.wps.cn/officeDocument/2017/drawingmlCustomData" val="200" checksum="282533468"/>
                </a:ext>
              </a:extLst>
            </a:pPr>
            <a:r>
              <a:rPr lang="zh-CN" altLang="en-US" sz="2000"/>
              <a:t>“用户感知标准”是指即使信息不存储于网站服务器上, </a:t>
            </a:r>
            <a:r>
              <a:rPr lang="zh-CN" altLang="en-US" sz="2000" b="1"/>
              <a:t>只要从外在形式上看, 用户能从网站直接获取作品,</a:t>
            </a:r>
            <a:r>
              <a:rPr lang="zh-CN" altLang="en-US" sz="2000"/>
              <a:t> 该行为应认定为信息网络传播行为。</a:t>
            </a:r>
            <a:r>
              <a:rPr lang="zh-CN" altLang="en-US" sz="2000" baseline="30000"/>
              <a:t>【</a:t>
            </a:r>
            <a:r>
              <a:rPr lang="en-US" altLang="zh-CN" sz="2000" baseline="30000"/>
              <a:t>2</a:t>
            </a:r>
            <a:r>
              <a:rPr lang="zh-CN" altLang="en-US" sz="2000" baseline="30000"/>
              <a:t>】</a:t>
            </a:r>
            <a:endParaRPr lang="zh-CN" altLang="en-US" sz="2000" baseline="30000"/>
          </a:p>
        </p:txBody>
      </p:sp>
      <p:sp>
        <p:nvSpPr>
          <p:cNvPr id="7" name="文本框 6"/>
          <p:cNvSpPr txBox="1"/>
          <p:nvPr/>
        </p:nvSpPr>
        <p:spPr>
          <a:xfrm>
            <a:off x="473075" y="5638800"/>
            <a:ext cx="11293475" cy="1106805"/>
          </a:xfrm>
          <a:prstGeom prst="rect">
            <a:avLst/>
          </a:prstGeom>
          <a:noFill/>
        </p:spPr>
        <p:txBody>
          <a:bodyPr wrap="square" rtlCol="0">
            <a:spAutoFit/>
          </a:bodyPr>
          <a:p>
            <a:r>
              <a:rPr lang="zh-CN" altLang="en-US"/>
              <a:t> </a:t>
            </a:r>
            <a:r>
              <a:rPr lang="zh-CN" altLang="en-US" sz="1600"/>
              <a:t>【</a:t>
            </a:r>
            <a:r>
              <a:rPr lang="en-US" altLang="zh-CN" sz="1600"/>
              <a:t>1</a:t>
            </a:r>
            <a:r>
              <a:rPr lang="zh-CN" altLang="en-US" sz="1600"/>
              <a:t>】欧阳本祺.论网络环境下著作权侵权的刑事归责——以网络服务提供者的刑事责任为中心[J].法学家,2018(03):154-168+195-196.</a:t>
            </a:r>
            <a:endParaRPr lang="zh-CN" altLang="en-US" sz="1600"/>
          </a:p>
          <a:p>
            <a:r>
              <a:rPr lang="zh-CN" altLang="en-US" sz="1600"/>
              <a:t> 【</a:t>
            </a:r>
            <a:r>
              <a:rPr lang="en-US" altLang="zh-CN" sz="1600"/>
              <a:t>2</a:t>
            </a:r>
            <a:r>
              <a:rPr lang="zh-CN" altLang="en-US" sz="1600"/>
              <a:t>】张惠彬,王欣怡.如何判定侵害信息网络传播权的行为?——基于“服务器标准”和“用户感知标准”的比较[J].新闻界,2018(11):42-47.</a:t>
            </a:r>
            <a:endParaRPr lang="zh-CN" alt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无明确权利属性的数据使用行为</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custDataLst>
              <p:tags r:id="rId1"/>
            </p:custDataLst>
          </p:nvPr>
        </p:nvSpPr>
        <p:spPr>
          <a:xfrm>
            <a:off x="4076700" y="2423795"/>
            <a:ext cx="4542155" cy="3415030"/>
          </a:xfrm>
          <a:prstGeom prst="rect">
            <a:avLst/>
          </a:prstGeom>
          <a:noFill/>
        </p:spPr>
        <p:txBody>
          <a:bodyPr wrap="square" rtlCol="0">
            <a:spAutoFit/>
          </a:bodyPr>
          <a:p>
            <a:r>
              <a:rPr lang="zh-CN" altLang="en-US" sz="3600"/>
              <a:t>数据归属于谁？</a:t>
            </a:r>
            <a:endParaRPr lang="zh-CN" altLang="en-US" sz="3600"/>
          </a:p>
          <a:p>
            <a:endParaRPr lang="zh-CN" altLang="en-US" sz="3600"/>
          </a:p>
          <a:p>
            <a:r>
              <a:rPr lang="zh-CN" altLang="en-US" sz="3600"/>
              <a:t>谁可以使用？</a:t>
            </a:r>
            <a:endParaRPr lang="zh-CN" altLang="en-US" sz="3600"/>
          </a:p>
          <a:p>
            <a:endParaRPr lang="zh-CN" altLang="en-US" sz="3600"/>
          </a:p>
          <a:p>
            <a:r>
              <a:rPr lang="zh-CN" altLang="en-US" sz="3600"/>
              <a:t>应当如何使用？</a:t>
            </a:r>
            <a:endParaRPr lang="zh-CN" altLang="en-US" sz="3600"/>
          </a:p>
          <a:p>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ac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300" fill="hold">
                                          <p:stCondLst>
                                            <p:cond delay="0"/>
                                          </p:stCondLst>
                                        </p:cTn>
                                        <p:tgtEl>
                                          <p:spTgt spid="4"/>
                                        </p:tgtEl>
                                        <p:attrNameLst>
                                          <p:attrName>ppt_y</p:attrName>
                                        </p:attrNameLst>
                                      </p:cBhvr>
                                      <p:tavLst>
                                        <p:tav tm="0">
                                          <p:val>
                                            <p:strVal val="0-ppt_h/1.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马蜂窝网爬取用户评论事件</a:t>
            </a:r>
            <a:r>
              <a:rPr lang="zh-CN" altLang="en-US" baseline="30000"/>
              <a:t>【</a:t>
            </a:r>
            <a:r>
              <a:rPr lang="en-US" altLang="zh-CN" baseline="30000"/>
              <a:t>1</a:t>
            </a:r>
            <a:r>
              <a:rPr lang="zh-CN" altLang="en-US" baseline="30000"/>
              <a:t>】</a:t>
            </a:r>
            <a:endParaRPr lang="zh-CN" altLang="en-US" baseline="300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4" name="图片 3"/>
          <p:cNvPicPr>
            <a:picLocks noChangeAspect="1"/>
          </p:cNvPicPr>
          <p:nvPr/>
        </p:nvPicPr>
        <p:blipFill>
          <a:blip r:embed="rId1"/>
          <a:srcRect r="-738" b="4147"/>
          <a:stretch>
            <a:fillRect/>
          </a:stretch>
        </p:blipFill>
        <p:spPr>
          <a:xfrm>
            <a:off x="840105" y="1334770"/>
            <a:ext cx="3293745" cy="4890770"/>
          </a:xfrm>
          <a:prstGeom prst="rect">
            <a:avLst/>
          </a:prstGeom>
        </p:spPr>
      </p:pic>
      <p:sp>
        <p:nvSpPr>
          <p:cNvPr id="6" name="文本框 5"/>
          <p:cNvSpPr txBox="1"/>
          <p:nvPr/>
        </p:nvSpPr>
        <p:spPr>
          <a:xfrm>
            <a:off x="4572635" y="1334770"/>
            <a:ext cx="7042150" cy="4575175"/>
          </a:xfrm>
          <a:prstGeom prst="rect">
            <a:avLst/>
          </a:prstGeom>
          <a:noFill/>
        </p:spPr>
        <p:txBody>
          <a:bodyPr wrap="square" rtlCol="0">
            <a:spAutoFit/>
          </a:bodyPr>
          <a:p>
            <a:pPr indent="457200" fontAlgn="auto">
              <a:lnSpc>
                <a:spcPct val="180000"/>
              </a:lnSpc>
              <a:extLst>
                <a:ext uri="{35155182-B16C-46BC-9424-99874614C6A1}">
                  <wpsdc:indentchars xmlns:wpsdc="http://www.wps.cn/officeDocument/2017/drawingmlCustomData" val="200" checksum="59296752"/>
                </a:ext>
              </a:extLst>
            </a:pPr>
            <a:r>
              <a:rPr lang="en-US"/>
              <a:t>2018</a:t>
            </a:r>
            <a:r>
              <a:rPr lang="zh-CN" altLang="en-US"/>
              <a:t>年</a:t>
            </a:r>
            <a:r>
              <a:t>10月，有自媒体发布文章《估值175亿的马蜂窝 竟是一座僵尸和水军构成的鬼城？》，指马蜂窝点评信息造假，大量抄袭同行评论内容。文章提到，作为一家主打用户生活内容的旅游网站，在马蜂窝的2100万条“真实评价”接近于核心资产。而经过数据分析，在马蜂窝上发现了7454个抄袭账号，合计抄袭572万条餐饮点评、1221万条酒店点评，占到马蜂窝官网声称总评数的85%。</a:t>
            </a:r>
          </a:p>
          <a:p>
            <a:pPr indent="457200" fontAlgn="auto">
              <a:lnSpc>
                <a:spcPct val="180000"/>
              </a:lnSpc>
              <a:extLst>
                <a:ext uri="{35155182-B16C-46BC-9424-99874614C6A1}">
                  <wpsdc:indentchars xmlns:wpsdc="http://www.wps.cn/officeDocument/2017/drawingmlCustomData" val="200" checksum="59296752"/>
                </a:ext>
              </a:extLst>
            </a:pPr>
            <a:r>
              <a:t>认为文章涉嫌侵犯其名誉权，马蜂窝将文章作者丁子荃、文章数据提供方深圳市乎睿数据有限公司诉至法院。目前，该案已在北京市朝阳区法院立案。</a:t>
            </a:r>
          </a:p>
        </p:txBody>
      </p:sp>
      <p:sp>
        <p:nvSpPr>
          <p:cNvPr id="5" name="文本框 4"/>
          <p:cNvSpPr txBox="1"/>
          <p:nvPr/>
        </p:nvSpPr>
        <p:spPr>
          <a:xfrm>
            <a:off x="278130" y="6438900"/>
            <a:ext cx="10833100" cy="306705"/>
          </a:xfrm>
          <a:prstGeom prst="rect">
            <a:avLst/>
          </a:prstGeom>
          <a:noFill/>
        </p:spPr>
        <p:txBody>
          <a:bodyPr wrap="square" rtlCol="0">
            <a:spAutoFit/>
          </a:bodyPr>
          <a:p>
            <a:r>
              <a:rPr lang="zh-CN" altLang="en-US" sz="1400"/>
              <a:t>【</a:t>
            </a:r>
            <a:r>
              <a:rPr lang="en-US" altLang="zh-CN" sz="1400"/>
              <a:t>1</a:t>
            </a:r>
            <a:r>
              <a:rPr lang="zh-CN" altLang="en-US" sz="1400"/>
              <a:t>】</a:t>
            </a:r>
            <a:r>
              <a:rPr lang="zh-CN" altLang="en-US" sz="1400"/>
              <a:t>马蜂窝被“捅”事件追问:点评信息能否随意搬运_新浪新闻，http://news.sina.com.cn/zx/2018-10-26/doc-ihmxrkzx2310900.shtml</a:t>
            </a:r>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32580" y="2518410"/>
            <a:ext cx="6040120" cy="684530"/>
          </a:xfrm>
        </p:spPr>
        <p:txBody>
          <a:bodyPr>
            <a:noAutofit/>
          </a:bodyPr>
          <a:lstStyle/>
          <a:p>
            <a:r>
              <a:rPr lang="zh-CN" altLang="en-US" sz="4400" dirty="0"/>
              <a:t>一、引言</a:t>
            </a:r>
            <a:endParaRPr lang="zh-CN" altLang="en-US" sz="4400" dirty="0"/>
          </a:p>
        </p:txBody>
      </p:sp>
      <p:sp>
        <p:nvSpPr>
          <p:cNvPr id="2" name="文本占位符 1"/>
          <p:cNvSpPr/>
          <p:nvPr>
            <p:ph type="body" idx="1"/>
          </p:nvPr>
        </p:nvSpPr>
        <p:spPr>
          <a:xfrm>
            <a:off x="4660265" y="3318510"/>
            <a:ext cx="5512435" cy="771525"/>
          </a:xfrm>
        </p:spPr>
        <p:txBody>
          <a:bodyPr/>
          <a:p>
            <a:r>
              <a:rPr lang="en-US" altLang="zh-CN" sz="1800"/>
              <a:t>1. </a:t>
            </a:r>
            <a:r>
              <a:rPr lang="zh-CN" altLang="en-US" sz="1800">
                <a:sym typeface="+mn-ea"/>
              </a:rPr>
              <a:t>网络爬虫技术简介</a:t>
            </a:r>
            <a:endParaRPr lang="zh-CN" altLang="en-US" sz="1800">
              <a:sym typeface="+mn-ea"/>
            </a:endParaRPr>
          </a:p>
          <a:p>
            <a:r>
              <a:rPr lang="en-US" altLang="zh-CN" sz="1800"/>
              <a:t>2. </a:t>
            </a:r>
            <a:r>
              <a:rPr lang="zh-CN" altLang="en-US" sz="1800">
                <a:sym typeface="+mn-ea"/>
              </a:rPr>
              <a:t>网络爬虫技术的法律风险</a:t>
            </a:r>
            <a:endParaRPr lang="zh-CN" altLang="en-US" sz="1800"/>
          </a:p>
          <a:p>
            <a:endParaRPr lang="zh-CN"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大众点评诉百度</a:t>
            </a:r>
            <a:r>
              <a:rPr lang="zh-CN" altLang="en-US"/>
              <a:t>地图</a:t>
            </a:r>
            <a:r>
              <a:rPr lang="en-US" altLang="zh-CN"/>
              <a:t>案</a:t>
            </a:r>
            <a:r>
              <a:rPr lang="zh-CN" altLang="en-US" baseline="30000"/>
              <a:t>【</a:t>
            </a:r>
            <a:r>
              <a:rPr lang="en-US" altLang="zh-CN" baseline="30000"/>
              <a:t>1</a:t>
            </a:r>
            <a:r>
              <a:rPr lang="zh-CN" altLang="en-US" baseline="30000"/>
              <a:t>】</a:t>
            </a:r>
            <a:endParaRPr lang="zh-CN" altLang="en-US" baseline="300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95325" y="1598930"/>
            <a:ext cx="3933825" cy="3659505"/>
          </a:xfrm>
          <a:prstGeom prst="rect">
            <a:avLst/>
          </a:prstGeom>
        </p:spPr>
      </p:pic>
      <p:sp>
        <p:nvSpPr>
          <p:cNvPr id="6" name="文本框 5"/>
          <p:cNvSpPr txBox="1"/>
          <p:nvPr/>
        </p:nvSpPr>
        <p:spPr>
          <a:xfrm>
            <a:off x="140970" y="6408420"/>
            <a:ext cx="11127740" cy="337185"/>
          </a:xfrm>
          <a:prstGeom prst="rect">
            <a:avLst/>
          </a:prstGeom>
          <a:noFill/>
        </p:spPr>
        <p:txBody>
          <a:bodyPr wrap="square" rtlCol="0">
            <a:spAutoFit/>
          </a:bodyPr>
          <a:p>
            <a:r>
              <a:rPr lang="zh-CN" altLang="en-US" sz="1600"/>
              <a:t>【</a:t>
            </a:r>
            <a:r>
              <a:rPr lang="en-US" altLang="zh-CN" sz="1600"/>
              <a:t>1</a:t>
            </a:r>
            <a:r>
              <a:rPr lang="zh-CN" altLang="en-US" sz="1600"/>
              <a:t>】一审：上海市浦东新区人民法院(2015)浦民三(知)初字第528号</a:t>
            </a:r>
            <a:r>
              <a:rPr lang="en-US" altLang="zh-CN" sz="1600"/>
              <a:t>; </a:t>
            </a:r>
            <a:r>
              <a:rPr lang="zh-CN" altLang="en-US" sz="1600"/>
              <a:t>二审</a:t>
            </a:r>
            <a:r>
              <a:rPr lang="en-US" altLang="zh-CN" sz="1600"/>
              <a:t>:上海知识产权法院(2016)沪73民终242号</a:t>
            </a:r>
            <a:endParaRPr lang="en-US" altLang="zh-CN" sz="1600"/>
          </a:p>
        </p:txBody>
      </p:sp>
      <p:sp>
        <p:nvSpPr>
          <p:cNvPr id="7" name="文本框 6"/>
          <p:cNvSpPr txBox="1"/>
          <p:nvPr/>
        </p:nvSpPr>
        <p:spPr>
          <a:xfrm>
            <a:off x="5043805" y="1175385"/>
            <a:ext cx="6660515" cy="5073650"/>
          </a:xfrm>
          <a:prstGeom prst="rect">
            <a:avLst/>
          </a:prstGeom>
          <a:noFill/>
        </p:spPr>
        <p:txBody>
          <a:bodyPr wrap="square" rtlCol="0">
            <a:spAutoFit/>
          </a:bodyPr>
          <a:p>
            <a:pPr indent="457200" fontAlgn="auto">
              <a:lnSpc>
                <a:spcPct val="180000"/>
              </a:lnSpc>
              <a:extLst>
                <a:ext uri="{35155182-B16C-46BC-9424-99874614C6A1}">
                  <wpsdc:indentchars xmlns:wpsdc="http://www.wps.cn/officeDocument/2017/drawingmlCustomData" val="200" checksum="59296752"/>
                </a:ext>
              </a:extLst>
            </a:pPr>
            <a:r>
              <a:t>大众点评网的所属方上海汉涛信息咨询有限公司（以下简称汉涛公司）诉称，北京百度网讯科技有限公司运营的“百度地图”及“百度知道”，大量复制了大众点评网上的用户点评等信息，同时上海杰图软件技术有限公司运营的“城市吧”网站也使用了百度地图，从而扩大影响，给该公司造成了重大损失，因此提出9000万元的索赔。</a:t>
            </a:r>
          </a:p>
          <a:p>
            <a:pPr indent="406400" fontAlgn="auto">
              <a:lnSpc>
                <a:spcPct val="180000"/>
              </a:lnSpc>
            </a:pPr>
            <a:r>
              <a:rPr lang="zh-CN" altLang="en-US">
                <a:sym typeface="+mn-ea"/>
              </a:rPr>
              <a:t>一审法院上海市浦东新区人民法院判处百度赔偿汉涛公</a:t>
            </a:r>
            <a:r>
              <a:rPr lang="zh-CN" altLang="en-US">
                <a:sym typeface="+mn-ea"/>
              </a:rPr>
              <a:t>司经济损失人民币300万元及为制止不正当竞争行为所支付的合理费用人民币23万元。</a:t>
            </a:r>
            <a:r>
              <a:rPr lang="en-US" altLang="zh-CN">
                <a:sym typeface="+mn-ea"/>
              </a:rPr>
              <a:t> </a:t>
            </a:r>
            <a:r>
              <a:rPr lang="zh-CN" altLang="en-US">
                <a:sym typeface="+mn-ea"/>
              </a:rPr>
              <a:t>二审法院</a:t>
            </a:r>
            <a:r>
              <a:rPr lang="en-US" altLang="zh-CN">
                <a:sym typeface="+mn-ea"/>
              </a:rPr>
              <a:t>上海知识产权法院最终判定百度公司败诉，驳回上诉，维持原判。</a:t>
            </a:r>
            <a:endParaRPr lang="en-US" altLang="zh-CN">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一审法院观点：</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608965" y="1156970"/>
            <a:ext cx="10974070" cy="4939030"/>
          </a:xfrm>
          <a:prstGeom prst="rect">
            <a:avLst/>
          </a:prstGeom>
          <a:noFill/>
        </p:spPr>
        <p:txBody>
          <a:bodyPr wrap="square" rtlCol="0">
            <a:spAutoFit/>
          </a:bodyPr>
          <a:p>
            <a:pPr indent="457200" fontAlgn="auto">
              <a:lnSpc>
                <a:spcPct val="250000"/>
              </a:lnSpc>
              <a:extLst>
                <a:ext uri="{35155182-B16C-46BC-9424-99874614C6A1}">
                  <wpsdc:indentchars xmlns:wpsdc="http://www.wps.cn/officeDocument/2017/drawingmlCustomData" val="200" checksum="59296752"/>
                </a:ext>
              </a:extLst>
            </a:pPr>
            <a:r>
              <a:t>第一，大众点评网的</a:t>
            </a:r>
            <a:r>
              <a:rPr b="1"/>
              <a:t>点评信息</a:t>
            </a:r>
            <a:r>
              <a:t>是汉涛公司的核心竞争资源之一，能给汉涛公司带来竞争优势，</a:t>
            </a:r>
            <a:r>
              <a:rPr b="1"/>
              <a:t>具有商业价值。</a:t>
            </a:r>
            <a:endParaRPr b="1"/>
          </a:p>
          <a:p>
            <a:pPr indent="457200" fontAlgn="auto">
              <a:lnSpc>
                <a:spcPct val="250000"/>
              </a:lnSpc>
              <a:extLst>
                <a:ext uri="{35155182-B16C-46BC-9424-99874614C6A1}">
                  <wpsdc:indentchars xmlns:wpsdc="http://www.wps.cn/officeDocument/2017/drawingmlCustomData" val="200" checksum="59296752"/>
                </a:ext>
              </a:extLst>
            </a:pPr>
            <a:r>
              <a:t>第二，汉涛公司为运营大众点评网付出了巨额成本，网站上的点评信息是其长期经营的成果。</a:t>
            </a:r>
          </a:p>
          <a:p>
            <a:pPr indent="457200" fontAlgn="auto">
              <a:lnSpc>
                <a:spcPct val="250000"/>
              </a:lnSpc>
              <a:extLst>
                <a:ext uri="{35155182-B16C-46BC-9424-99874614C6A1}">
                  <wpsdc:indentchars xmlns:wpsdc="http://www.wps.cn/officeDocument/2017/drawingmlCustomData" val="200" checksum="59296752"/>
                </a:ext>
              </a:extLst>
            </a:pPr>
            <a:r>
              <a:t>第三，大众点评网的点评信息由网络用户发布，网络用户自愿在大众点评网发布点评信息，</a:t>
            </a:r>
            <a:r>
              <a:rPr b="1"/>
              <a:t>汉涛公司</a:t>
            </a:r>
            <a:r>
              <a:rPr b="1">
                <a:solidFill>
                  <a:srgbClr val="FF0000"/>
                </a:solidFill>
              </a:rPr>
              <a:t>获取、持有、使用</a:t>
            </a:r>
            <a:r>
              <a:t>上述信息未违反法律禁止性规定，也不违背公认的商业道德</a:t>
            </a:r>
            <a:r>
              <a:rPr lang="zh-CN"/>
              <a:t>。</a:t>
            </a:r>
            <a:endParaRPr lang="zh-CN"/>
          </a:p>
          <a:p>
            <a:pPr indent="457200" fontAlgn="auto">
              <a:lnSpc>
                <a:spcPct val="250000"/>
              </a:lnSpc>
              <a:extLst>
                <a:ext uri="{35155182-B16C-46BC-9424-99874614C6A1}">
                  <wpsdc:indentchars xmlns:wpsdc="http://www.wps.cn/officeDocument/2017/drawingmlCustomData" val="200" checksum="59296752"/>
                </a:ext>
              </a:extLst>
            </a:pPr>
            <a:r>
              <a:rPr lang="zh-CN"/>
              <a:t>第四，</a:t>
            </a:r>
            <a:r>
              <a:rPr lang="zh-CN" b="1"/>
              <a:t>百度公司</a:t>
            </a:r>
            <a:r>
              <a:rPr lang="zh-CN"/>
              <a:t>并未对于大众点评网中的点评信息作出贡献，却在百度地图和百度知道中大量使用了这些点评信息，</a:t>
            </a:r>
            <a:r>
              <a:rPr lang="zh-CN" b="1"/>
              <a:t>其行为具有明显的“搭便车”、“不劳而获”的特点</a:t>
            </a:r>
            <a:r>
              <a:rPr lang="zh-CN"/>
              <a:t>。</a:t>
            </a:r>
            <a:endParaRPr 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二审法院观点：</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807720" y="1530350"/>
            <a:ext cx="10485755" cy="4399915"/>
          </a:xfrm>
          <a:prstGeom prst="rect">
            <a:avLst/>
          </a:prstGeom>
          <a:noFill/>
        </p:spPr>
        <p:txBody>
          <a:bodyPr wrap="square" rtlCol="0">
            <a:spAutoFit/>
          </a:bodyPr>
          <a:p>
            <a:pPr marL="457200" indent="-457200" fontAlgn="auto">
              <a:lnSpc>
                <a:spcPct val="200000"/>
              </a:lnSpc>
              <a:buAutoNum type="arabicPeriod"/>
            </a:pPr>
            <a:r>
              <a:rPr sz="2000"/>
              <a:t>就提供用户评论信息而言，百度地图和百度知道产品已对大众点评网构成实质性替代</a:t>
            </a:r>
            <a:endParaRPr sz="2000"/>
          </a:p>
          <a:p>
            <a:pPr marL="457200" indent="-457200" fontAlgn="auto">
              <a:lnSpc>
                <a:spcPct val="200000"/>
              </a:lnSpc>
              <a:buAutoNum type="arabicPeriod"/>
            </a:pPr>
            <a:r>
              <a:rPr sz="2000">
                <a:sym typeface="+mn-ea"/>
              </a:rPr>
              <a:t>大众点评网上用户评论信息是汉涛公司付出大量资源所获取的，且具有很高的经济价值，</a:t>
            </a:r>
            <a:r>
              <a:rPr sz="2000" b="1">
                <a:solidFill>
                  <a:srgbClr val="FF0000"/>
                </a:solidFill>
                <a:sym typeface="+mn-ea"/>
              </a:rPr>
              <a:t>这些信息是汉涛公司的劳动成果。</a:t>
            </a:r>
            <a:endParaRPr sz="2000" b="1">
              <a:solidFill>
                <a:srgbClr val="FF0000"/>
              </a:solidFill>
              <a:sym typeface="+mn-ea"/>
            </a:endParaRPr>
          </a:p>
          <a:p>
            <a:pPr marL="457200" indent="-457200" fontAlgn="auto">
              <a:lnSpc>
                <a:spcPct val="200000"/>
              </a:lnSpc>
              <a:buAutoNum type="arabicPeriod"/>
            </a:pPr>
            <a:r>
              <a:rPr sz="2000">
                <a:sym typeface="+mn-ea"/>
              </a:rPr>
              <a:t>百度公司</a:t>
            </a:r>
            <a:r>
              <a:rPr lang="zh-CN" sz="2000">
                <a:sym typeface="+mn-ea"/>
              </a:rPr>
              <a:t>的</a:t>
            </a:r>
            <a:r>
              <a:rPr sz="2000">
                <a:sym typeface="+mn-ea"/>
              </a:rPr>
              <a:t>行为本质上属于“未经许可使用他人劳动成果”</a:t>
            </a:r>
            <a:r>
              <a:rPr sz="2000" i="1">
                <a:sym typeface="+mn-ea"/>
              </a:rPr>
              <a:t>。</a:t>
            </a:r>
            <a:endParaRPr sz="2000" i="1">
              <a:sym typeface="+mn-ea"/>
            </a:endParaRPr>
          </a:p>
          <a:p>
            <a:pPr marL="457200" indent="-457200" fontAlgn="auto">
              <a:lnSpc>
                <a:spcPct val="200000"/>
              </a:lnSpc>
              <a:buAutoNum type="arabicPeriod"/>
            </a:pPr>
            <a:r>
              <a:rPr sz="2000"/>
              <a:t>市场主体在使用他人所获取的信息时，要遵循公认的商业道德，在相对合理的范围内使用。</a:t>
            </a:r>
            <a:endParaRPr sz="2000"/>
          </a:p>
          <a:p>
            <a:pPr marL="457200" indent="-457200" fontAlgn="auto">
              <a:lnSpc>
                <a:spcPct val="200000"/>
              </a:lnSpc>
              <a:buAutoNum type="arabicPeriod"/>
            </a:pP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二审法院认为在判断百度公司的行为是否违反商业道德时，应综合考虑以下几个因素：</a:t>
            </a:r>
            <a:endParaRPr lang="zh-CN" altLang="en-US" sz="24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807720" y="1530350"/>
            <a:ext cx="10485755" cy="3014980"/>
          </a:xfrm>
          <a:prstGeom prst="rect">
            <a:avLst/>
          </a:prstGeom>
          <a:noFill/>
        </p:spPr>
        <p:txBody>
          <a:bodyPr wrap="square" rtlCol="0">
            <a:spAutoFit/>
          </a:bodyPr>
          <a:p>
            <a:pPr indent="508000" fontAlgn="auto">
              <a:lnSpc>
                <a:spcPct val="250000"/>
              </a:lnSpc>
              <a:extLst>
                <a:ext uri="{35155182-B16C-46BC-9424-99874614C6A1}">
                  <wpsdc:indentchars xmlns:wpsdc="http://www.wps.cn/officeDocument/2017/drawingmlCustomData" val="200" checksum="282533468"/>
                </a:ext>
              </a:extLst>
            </a:pPr>
            <a:r>
              <a:rPr sz="2000"/>
              <a:t>1.百度公司的行为</a:t>
            </a:r>
            <a:r>
              <a:rPr sz="2000" b="1"/>
              <a:t>是否具有积极的效果</a:t>
            </a:r>
            <a:r>
              <a:rPr sz="2000"/>
              <a:t>。</a:t>
            </a:r>
            <a:endParaRPr sz="2000"/>
          </a:p>
          <a:p>
            <a:pPr indent="508000" fontAlgn="auto">
              <a:lnSpc>
                <a:spcPct val="250000"/>
              </a:lnSpc>
              <a:extLst>
                <a:ext uri="{35155182-B16C-46BC-9424-99874614C6A1}">
                  <wpsdc:indentchars xmlns:wpsdc="http://www.wps.cn/officeDocument/2017/drawingmlCustomData" val="200" checksum="282533468"/>
                </a:ext>
              </a:extLst>
            </a:pPr>
            <a:r>
              <a:rPr sz="2000"/>
              <a:t>2.百度公司使用涉案信息</a:t>
            </a:r>
            <a:r>
              <a:rPr sz="2000" b="1"/>
              <a:t>是否超出了必要的限度</a:t>
            </a:r>
            <a:r>
              <a:rPr sz="2000"/>
              <a:t>。</a:t>
            </a:r>
            <a:endParaRPr sz="2000"/>
          </a:p>
          <a:p>
            <a:pPr indent="508000" fontAlgn="auto">
              <a:lnSpc>
                <a:spcPct val="250000"/>
              </a:lnSpc>
              <a:extLst>
                <a:ext uri="{35155182-B16C-46BC-9424-99874614C6A1}">
                  <wpsdc:indentchars xmlns:wpsdc="http://www.wps.cn/officeDocument/2017/drawingmlCustomData" val="200" checksum="282533468"/>
                </a:ext>
              </a:extLst>
            </a:pPr>
            <a:r>
              <a:rPr sz="2000"/>
              <a:t>3.超出必要限度使用信息的行为</a:t>
            </a:r>
            <a:r>
              <a:rPr sz="2000" b="1"/>
              <a:t>对市场秩序所产生的影响</a:t>
            </a:r>
            <a:r>
              <a:rPr sz="2000"/>
              <a:t>。</a:t>
            </a:r>
            <a:endParaRPr sz="2000"/>
          </a:p>
          <a:p>
            <a:pPr indent="508000" fontAlgn="auto">
              <a:lnSpc>
                <a:spcPct val="200000"/>
              </a:lnSpc>
              <a:extLst>
                <a:ext uri="{35155182-B16C-46BC-9424-99874614C6A1}">
                  <wpsdc:indentchars xmlns:wpsdc="http://www.wps.cn/officeDocument/2017/drawingmlCustomData" val="200" checksum="282533468"/>
                </a:ext>
              </a:extLst>
            </a:pP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32580" y="2377440"/>
            <a:ext cx="6040120" cy="1649730"/>
          </a:xfrm>
        </p:spPr>
        <p:txBody>
          <a:bodyPr>
            <a:noAutofit/>
          </a:bodyPr>
          <a:lstStyle/>
          <a:p>
            <a:pPr algn="ctr"/>
            <a:r>
              <a:rPr lang="zh-CN" altLang="en-US" sz="4400" dirty="0"/>
              <a:t>总结</a:t>
            </a:r>
            <a:endParaRPr lang="zh-CN" altLang="en-US" sz="4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法律风险  https://mubu.com/doc/kgdAWNDP90</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86360" y="1128395"/>
            <a:ext cx="11915140" cy="5617210"/>
          </a:xfrm>
          <a:prstGeom prst="rect">
            <a:avLst/>
          </a:prstGeom>
        </p:spPr>
      </p:pic>
      <p:pic>
        <p:nvPicPr>
          <p:cNvPr id="5" name="图片 4"/>
          <p:cNvPicPr>
            <a:picLocks noChangeAspect="1"/>
          </p:cNvPicPr>
          <p:nvPr/>
        </p:nvPicPr>
        <p:blipFill>
          <a:blip r:embed="rId2"/>
          <a:stretch>
            <a:fillRect/>
          </a:stretch>
        </p:blipFill>
        <p:spPr>
          <a:xfrm>
            <a:off x="10459720" y="139065"/>
            <a:ext cx="1541780" cy="14446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关于数据的权利</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807720" y="1530350"/>
            <a:ext cx="10485755" cy="5015865"/>
          </a:xfrm>
          <a:prstGeom prst="rect">
            <a:avLst/>
          </a:prstGeom>
          <a:noFill/>
        </p:spPr>
        <p:txBody>
          <a:bodyPr wrap="square" rtlCol="0">
            <a:spAutoFit/>
          </a:bodyPr>
          <a:p>
            <a:pPr marL="457200" indent="-457200" fontAlgn="auto">
              <a:lnSpc>
                <a:spcPct val="200000"/>
              </a:lnSpc>
              <a:buFont typeface="+mj-lt"/>
              <a:buAutoNum type="arabicPeriod"/>
            </a:pPr>
            <a:r>
              <a:rPr sz="2000"/>
              <a:t>一般认为，爬取公开的信息数据不构成侵权，如果该数据是需要登录之后才能获取的，则认为构成侵权；</a:t>
            </a:r>
            <a:endParaRPr sz="2000"/>
          </a:p>
          <a:p>
            <a:pPr marL="457200" indent="-457200" fontAlgn="auto">
              <a:lnSpc>
                <a:spcPct val="200000"/>
              </a:lnSpc>
              <a:buFont typeface="+mj-lt"/>
              <a:buAutoNum type="arabicPeriod"/>
            </a:pPr>
            <a:r>
              <a:rPr sz="2000"/>
              <a:t>如果对数据进行过收集、整理、汇编、积累等工作，使其成为具有竞争优势的数据，此时应认为该数据具有经济价值。</a:t>
            </a:r>
            <a:endParaRPr sz="2000"/>
          </a:p>
          <a:p>
            <a:pPr marL="457200" indent="-457200" fontAlgn="auto">
              <a:lnSpc>
                <a:spcPct val="200000"/>
              </a:lnSpc>
              <a:buFont typeface="+mj-lt"/>
              <a:buAutoNum type="arabicPeriod"/>
            </a:pPr>
            <a:r>
              <a:rPr lang="zh-CN" sz="2000"/>
              <a:t>平台对于数据虽然并不一定拥有所有权，但是其对于该数据的持有与使用受到法律的保护。</a:t>
            </a:r>
            <a:endParaRPr sz="2000"/>
          </a:p>
          <a:p>
            <a:pPr marL="914400" lvl="1" indent="-457200" fontAlgn="auto">
              <a:lnSpc>
                <a:spcPct val="200000"/>
              </a:lnSpc>
            </a:pPr>
            <a:endParaRPr sz="2000"/>
          </a:p>
          <a:p>
            <a:pPr lvl="1" indent="508000" fontAlgn="auto">
              <a:lnSpc>
                <a:spcPct val="200000"/>
              </a:lnSpc>
              <a:extLst>
                <a:ext uri="{35155182-B16C-46BC-9424-99874614C6A1}">
                  <wpsdc:indentchars xmlns:wpsdc="http://www.wps.cn/officeDocument/2017/drawingmlCustomData" val="200" checksum="282533468"/>
                </a:ext>
              </a:extLst>
            </a:pPr>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建议</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807720" y="1530350"/>
            <a:ext cx="10485755" cy="1938020"/>
          </a:xfrm>
          <a:prstGeom prst="rect">
            <a:avLst/>
          </a:prstGeom>
          <a:noFill/>
        </p:spPr>
        <p:txBody>
          <a:bodyPr wrap="square" rtlCol="0">
            <a:spAutoFit/>
          </a:bodyPr>
          <a:p>
            <a:pPr indent="508000" fontAlgn="auto">
              <a:lnSpc>
                <a:spcPct val="200000"/>
              </a:lnSpc>
              <a:extLst>
                <a:ext uri="{35155182-B16C-46BC-9424-99874614C6A1}">
                  <wpsdc:indentchars xmlns:wpsdc="http://www.wps.cn/officeDocument/2017/drawingmlCustomData" val="200" checksum="282533468"/>
                </a:ext>
              </a:extLst>
            </a:pPr>
            <a:r>
              <a:rPr lang="en-US" sz="2000"/>
              <a:t>1.	</a:t>
            </a:r>
            <a:r>
              <a:rPr sz="2000"/>
              <a:t>使用爬虫中应当降低请求速度，避开网络使用高峰期，避免对网站造成巨大的压力。</a:t>
            </a:r>
            <a:endParaRPr sz="2000"/>
          </a:p>
          <a:p>
            <a:pPr indent="508000" fontAlgn="auto">
              <a:lnSpc>
                <a:spcPct val="200000"/>
              </a:lnSpc>
              <a:extLst>
                <a:ext uri="{35155182-B16C-46BC-9424-99874614C6A1}">
                  <wpsdc:indentchars xmlns:wpsdc="http://www.wps.cn/officeDocument/2017/drawingmlCustomData" val="200" checksum="282533468"/>
                </a:ext>
              </a:extLst>
            </a:pPr>
            <a:endParaRPr sz="2000"/>
          </a:p>
          <a:p>
            <a:pPr indent="508000" fontAlgn="auto">
              <a:lnSpc>
                <a:spcPct val="200000"/>
              </a:lnSpc>
              <a:extLst>
                <a:ext uri="{35155182-B16C-46BC-9424-99874614C6A1}">
                  <wpsdc:indentchars xmlns:wpsdc="http://www.wps.cn/officeDocument/2017/drawingmlCustomData" val="200" checksum="282533468"/>
                </a:ext>
              </a:extLst>
            </a:pPr>
            <a:r>
              <a:rPr lang="en-US" sz="2000"/>
              <a:t>2.	</a:t>
            </a:r>
            <a:r>
              <a:rPr lang="zh-CN" altLang="en-US" sz="2000"/>
              <a:t>在爬取数据前应当注意获取该数据的行为是否会侵犯公民个人隐私以及著作权。</a:t>
            </a: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35450" y="2749550"/>
            <a:ext cx="6040120" cy="684530"/>
          </a:xfrm>
        </p:spPr>
        <p:txBody>
          <a:bodyPr>
            <a:noAutofit/>
          </a:bodyPr>
          <a:lstStyle/>
          <a:p>
            <a:r>
              <a:rPr lang="zh-CN" altLang="en-US" sz="4400" dirty="0"/>
              <a:t>四、参考资料</a:t>
            </a:r>
            <a:endParaRPr lang="zh-CN" altLang="en-US" sz="4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695325" y="1221740"/>
            <a:ext cx="10801350" cy="3692525"/>
          </a:xfrm>
          <a:prstGeom prst="rect">
            <a:avLst/>
          </a:prstGeom>
          <a:noFill/>
        </p:spPr>
        <p:txBody>
          <a:bodyPr wrap="square" rtlCol="0">
            <a:spAutoFit/>
          </a:bodyPr>
          <a:p>
            <a:pPr>
              <a:lnSpc>
                <a:spcPct val="150000"/>
              </a:lnSpc>
            </a:pPr>
            <a:r>
              <a:rPr lang="en-US" altLang="zh-CN"/>
              <a:t> 1. </a:t>
            </a:r>
            <a:r>
              <a:rPr lang="zh-CN" altLang="en-US"/>
              <a:t>李慧敏, 孙佳亮. 论爬虫抓取数据行为的法律边界. </a:t>
            </a:r>
            <a:r>
              <a:rPr lang="en-US" altLang="zh-CN"/>
              <a:t>[</a:t>
            </a:r>
            <a:r>
              <a:rPr lang="en-US" altLang="zh-CN"/>
              <a:t>J]</a:t>
            </a:r>
            <a:r>
              <a:rPr lang="zh-CN" altLang="en-US"/>
              <a:t>电子知识产权. 2018;(12): 58-67.</a:t>
            </a:r>
            <a:endParaRPr lang="zh-CN" altLang="en-US"/>
          </a:p>
          <a:p>
            <a:pPr>
              <a:lnSpc>
                <a:spcPct val="150000"/>
              </a:lnSpc>
            </a:pPr>
            <a:r>
              <a:rPr lang="zh-CN" altLang="en-US">
                <a:sym typeface="+mn-ea"/>
              </a:rPr>
              <a:t> 2. 欧阳本祺.论网络环境下著作权侵权的刑事归责——以网络服务提供者的刑事责任为中心[J].法学家,2018(03):154-168+195-196.</a:t>
            </a:r>
            <a:endParaRPr lang="zh-CN" altLang="en-US"/>
          </a:p>
          <a:p>
            <a:pPr>
              <a:lnSpc>
                <a:spcPct val="150000"/>
              </a:lnSpc>
            </a:pPr>
            <a:r>
              <a:rPr lang="zh-CN" altLang="en-US">
                <a:sym typeface="+mn-ea"/>
              </a:rPr>
              <a:t> 3. 张惠彬,王欣怡.如何判定侵害信息网络传播权的行为?——基于“服务器标准”和“用户感知标准”的比较[J].新闻界,2018(11):42-47.</a:t>
            </a:r>
            <a:endParaRPr lang="zh-CN" altLang="en-US">
              <a:sym typeface="+mn-ea"/>
            </a:endParaRPr>
          </a:p>
          <a:p>
            <a:pPr>
              <a:lnSpc>
                <a:spcPct val="150000"/>
              </a:lnSpc>
            </a:pPr>
            <a:r>
              <a:rPr lang="zh-CN" altLang="en-US"/>
              <a:t> </a:t>
            </a:r>
            <a:r>
              <a:rPr lang="en-US" altLang="zh-CN"/>
              <a:t>4. </a:t>
            </a:r>
            <a:r>
              <a:rPr lang="zh-CN" altLang="en-US">
                <a:sym typeface="+mn-ea"/>
              </a:rPr>
              <a:t>潘晓英,陈柳,余慧敏,赵逸喆,肖康泞.主题爬虫技术研究综述[J/OL].计算机应用研究:1-6[2019-05-06].https://doi.org/10.19734/j.issn.1001-3695.2018.11.0790.</a:t>
            </a:r>
            <a:endParaRPr lang="zh-CN" altLang="en-US"/>
          </a:p>
          <a:p>
            <a:pPr>
              <a:lnSpc>
                <a:spcPct val="150000"/>
              </a:lnSpc>
            </a:pP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网络爬虫技术简介</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695325" y="1712595"/>
            <a:ext cx="4204335" cy="3754755"/>
          </a:xfrm>
          <a:prstGeom prst="rect">
            <a:avLst/>
          </a:prstGeom>
        </p:spPr>
      </p:pic>
      <p:sp>
        <p:nvSpPr>
          <p:cNvPr id="5" name="文本框 4"/>
          <p:cNvSpPr txBox="1"/>
          <p:nvPr/>
        </p:nvSpPr>
        <p:spPr>
          <a:xfrm>
            <a:off x="6123305" y="2436495"/>
            <a:ext cx="5197475" cy="2306955"/>
          </a:xfrm>
          <a:prstGeom prst="rect">
            <a:avLst/>
          </a:prstGeom>
          <a:noFill/>
        </p:spPr>
        <p:txBody>
          <a:bodyPr wrap="square" rtlCol="0">
            <a:spAutoFit/>
          </a:bodyPr>
          <a:p>
            <a:pPr indent="457200" fontAlgn="auto">
              <a:lnSpc>
                <a:spcPct val="200000"/>
              </a:lnSpc>
              <a:extLst>
                <a:ext uri="{35155182-B16C-46BC-9424-99874614C6A1}">
                  <wpsdc:indentchars xmlns:wpsdc="http://www.wps.cn/officeDocument/2017/drawingmlCustomData" val="200" checksum="59296752"/>
                </a:ext>
              </a:extLst>
            </a:pPr>
            <a:r>
              <a:rPr lang="zh-CN" altLang="en-US"/>
              <a:t>网络爬虫，也称网络蜘蛛、网络机器人。可以自动化浏览网络中的信息。网络爬虫的主要作用是在海量的互联网信息中进行爬取，抓取有效信息并存储。</a:t>
            </a:r>
            <a:r>
              <a:rPr lang="zh-CN" altLang="en-US" baseline="30000"/>
              <a:t>【</a:t>
            </a:r>
            <a:r>
              <a:rPr lang="en-US" altLang="zh-CN" baseline="30000"/>
              <a:t>1</a:t>
            </a:r>
            <a:r>
              <a:rPr lang="zh-CN" altLang="en-US" baseline="30000"/>
              <a:t>】 </a:t>
            </a:r>
            <a:endParaRPr lang="zh-CN" altLang="en-US" baseline="30000"/>
          </a:p>
        </p:txBody>
      </p:sp>
      <p:sp>
        <p:nvSpPr>
          <p:cNvPr id="6" name="文本框 5"/>
          <p:cNvSpPr txBox="1"/>
          <p:nvPr/>
        </p:nvSpPr>
        <p:spPr>
          <a:xfrm>
            <a:off x="695325" y="5823585"/>
            <a:ext cx="11104245" cy="977265"/>
          </a:xfrm>
          <a:prstGeom prst="rect">
            <a:avLst/>
          </a:prstGeom>
          <a:noFill/>
        </p:spPr>
        <p:txBody>
          <a:bodyPr wrap="square" rtlCol="0">
            <a:spAutoFit/>
          </a:bodyPr>
          <a:p>
            <a:endParaRPr lang="zh-CN" altLang="en-US"/>
          </a:p>
          <a:p>
            <a:pPr>
              <a:lnSpc>
                <a:spcPct val="110000"/>
              </a:lnSpc>
            </a:pPr>
            <a:r>
              <a:rPr lang="zh-CN" altLang="en-US"/>
              <a:t>[1] 潘晓英,陈柳,余慧敏,赵逸喆,肖康泞.主题爬虫技术研究综述[J/OL].计算机应用研究:1-6[2019-05-06].https://doi.org/10.19734/j.issn.1001-3695.2018.11.0790.</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参考案例</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55650" y="1186180"/>
            <a:ext cx="10741025" cy="4741545"/>
          </a:xfrm>
          <a:prstGeom prst="rect">
            <a:avLst/>
          </a:prstGeom>
          <a:noFill/>
        </p:spPr>
        <p:txBody>
          <a:bodyPr wrap="square" rtlCol="0">
            <a:spAutoFit/>
          </a:bodyPr>
          <a:p>
            <a:pPr indent="457200" algn="l" fontAlgn="auto">
              <a:lnSpc>
                <a:spcPct val="120000"/>
              </a:lnSpc>
              <a:extLst>
                <a:ext uri="{35155182-B16C-46BC-9424-99874614C6A1}">
                  <wpsdc:indentchars xmlns:wpsdc="http://www.wps.cn/officeDocument/2017/drawingmlCustomData" val="200" checksum="59296752"/>
                </a:ext>
              </a:extLst>
            </a:pPr>
            <a:r>
              <a:rPr>
                <a:sym typeface="+mn-ea"/>
              </a:rPr>
              <a:t>1.“酷米客” 诉 “车来了”案：深圳市南山区人民法院（2017）粤 0305 刑初 153 号刑事判决书；深圳市中级人民法院(2017)粤03民初822号民事判决书。</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2.王某某某、黄某某破坏计算机信息系统案:一审:天津市南开区人民法院(2017)津0104刑初740号，二审:天津市第一中级人民法院(2018)津01刑终300号</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3.黄后荣等非法获取计算机信息系统数据案：杭州市余杭区人民法院(2014)杭余刑初字第1231号</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4.上海晟品网络科技有限公司等非法获取计算机信息系统数据罪案:北京市海淀区人民法院(2017)京0108刑初2384号刑事判决书</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5.卫梦龙、龚旭、薛东东非法获取计算机信息系统数据案:参见最高检指导案例第36号：卫梦龙、龚旭、薛东东非法获取计算机信息系统数据案	</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http://newspaper.jcrb.com/2017/20171017/20171017_003/20171017_003_6.htm</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a:sym typeface="+mn-ea"/>
              </a:rPr>
              <a:t>6.彭中正、吕雷、周敏侵犯公民个人信息案:四川省成都高新技术产业开发区人民法院(2018)川0191刑初94号</a:t>
            </a:r>
            <a:endParaRPr>
              <a:sym typeface="+mn-ea"/>
            </a:endParaRPr>
          </a:p>
          <a:p>
            <a:pPr indent="457200" algn="l" fontAlgn="auto">
              <a:lnSpc>
                <a:spcPct val="120000"/>
              </a:lnSpc>
              <a:extLst>
                <a:ext uri="{35155182-B16C-46BC-9424-99874614C6A1}">
                  <wpsdc:indentchars xmlns:wpsdc="http://www.wps.cn/officeDocument/2017/drawingmlCustomData" val="200" checksum="59296752"/>
                </a:ext>
              </a:extLst>
            </a:pPr>
            <a:r>
              <a:rPr lang="en-US">
                <a:sym typeface="+mn-ea"/>
              </a:rPr>
              <a:t>7.</a:t>
            </a:r>
            <a:r>
              <a:rPr>
                <a:sym typeface="+mn-ea"/>
              </a:rPr>
              <a:t>大众点评诉百度地图案:一审：上海市浦东新区人民法院(2015)浦民三(知)初字第528号; 二审:上海知识产权法院(2016)沪73民终242号</a:t>
            </a:r>
            <a:endParaRPr>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zh-CN" altLang="en-US" dirty="0"/>
              <a:t>感谢聆听</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网络爬虫的分类</a:t>
            </a:r>
            <a:r>
              <a:rPr lang="zh-CN" altLang="en-US" baseline="30000"/>
              <a:t>【</a:t>
            </a:r>
            <a:r>
              <a:rPr lang="en-US" altLang="zh-CN" baseline="30000"/>
              <a:t>1</a:t>
            </a:r>
            <a:r>
              <a:rPr lang="zh-CN" altLang="en-US" baseline="30000"/>
              <a:t>】</a:t>
            </a:r>
            <a:endParaRPr lang="zh-CN" altLang="en-US" baseline="300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695325" y="5823585"/>
            <a:ext cx="11104245" cy="977265"/>
          </a:xfrm>
          <a:prstGeom prst="rect">
            <a:avLst/>
          </a:prstGeom>
          <a:noFill/>
        </p:spPr>
        <p:txBody>
          <a:bodyPr wrap="square" rtlCol="0">
            <a:spAutoFit/>
          </a:bodyPr>
          <a:p>
            <a:endParaRPr lang="zh-CN" altLang="en-US"/>
          </a:p>
          <a:p>
            <a:pPr>
              <a:lnSpc>
                <a:spcPct val="110000"/>
              </a:lnSpc>
            </a:pPr>
            <a:r>
              <a:rPr lang="zh-CN" altLang="en-US"/>
              <a:t>[1] 潘晓英,陈柳,余慧敏,赵逸喆,肖康泞.主题爬虫技术研究综述[J/OL].计算机应用研究:1-6[2019-05-06].https://doi.org/10.19734/j.issn.1001-3695.2018.11.0790.</a:t>
            </a:r>
            <a:endParaRPr lang="zh-CN" altLang="en-US"/>
          </a:p>
        </p:txBody>
      </p:sp>
      <p:pic>
        <p:nvPicPr>
          <p:cNvPr id="7" name="图片 6"/>
          <p:cNvPicPr>
            <a:picLocks noChangeAspect="1"/>
          </p:cNvPicPr>
          <p:nvPr/>
        </p:nvPicPr>
        <p:blipFill>
          <a:blip r:embed="rId1"/>
          <a:srcRect l="794"/>
          <a:stretch>
            <a:fillRect/>
          </a:stretch>
        </p:blipFill>
        <p:spPr>
          <a:xfrm>
            <a:off x="386715" y="1395095"/>
            <a:ext cx="11511280" cy="4227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网络爬虫技术的法律风险</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7085965" y="1306195"/>
            <a:ext cx="3963035" cy="4246245"/>
          </a:xfrm>
          <a:prstGeom prst="rect">
            <a:avLst/>
          </a:prstGeom>
          <a:noFill/>
        </p:spPr>
        <p:txBody>
          <a:bodyPr wrap="square" rtlCol="0">
            <a:spAutoFit/>
          </a:bodyPr>
          <a:p>
            <a:pPr>
              <a:lnSpc>
                <a:spcPct val="250000"/>
              </a:lnSpc>
            </a:pPr>
            <a:r>
              <a:rPr lang="en-US" altLang="zh-CN"/>
              <a:t>	</a:t>
            </a:r>
            <a:r>
              <a:rPr lang="zh-CN" altLang="en-US"/>
              <a:t>网络爬虫技术最早应用于搜索引擎，如今已广泛运用于诸多领域。与此同时，企业由于使用网络爬虫技术抓取数据行为引发侵权纠纷、不正当竞争纠纷，甚至酿成刑事犯罪案件的现实，引发业界的泛关注和担忧 。</a:t>
            </a:r>
            <a:endParaRPr lang="zh-CN" altLang="en-US"/>
          </a:p>
        </p:txBody>
      </p:sp>
      <p:pic>
        <p:nvPicPr>
          <p:cNvPr id="5" name="图片 4"/>
          <p:cNvPicPr>
            <a:picLocks noChangeAspect="1"/>
          </p:cNvPicPr>
          <p:nvPr/>
        </p:nvPicPr>
        <p:blipFill>
          <a:blip r:embed="rId1"/>
          <a:srcRect l="236" t="918" r="1125" b="5908"/>
          <a:stretch>
            <a:fillRect/>
          </a:stretch>
        </p:blipFill>
        <p:spPr>
          <a:xfrm>
            <a:off x="810895" y="1396365"/>
            <a:ext cx="5773420" cy="468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巧达数据公司因未经允许获取个人简历被查</a:t>
            </a:r>
            <a:r>
              <a:rPr lang="zh-CN" altLang="en-US" baseline="30000"/>
              <a:t>【</a:t>
            </a:r>
            <a:r>
              <a:rPr lang="en-US" altLang="zh-CN" baseline="30000"/>
              <a:t>1</a:t>
            </a:r>
            <a:r>
              <a:rPr lang="zh-CN" altLang="en-US" baseline="30000"/>
              <a:t>】</a:t>
            </a:r>
            <a:endParaRPr lang="zh-CN" altLang="en-US" baseline="30000"/>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292735" y="6438900"/>
            <a:ext cx="11103610" cy="306705"/>
          </a:xfrm>
          <a:prstGeom prst="rect">
            <a:avLst/>
          </a:prstGeom>
          <a:noFill/>
        </p:spPr>
        <p:txBody>
          <a:bodyPr wrap="square" rtlCol="0">
            <a:spAutoFit/>
          </a:bodyPr>
          <a:p>
            <a:r>
              <a:rPr lang="zh-CN" altLang="en-US" sz="1400">
                <a:sym typeface="+mn-ea"/>
              </a:rPr>
              <a:t>【</a:t>
            </a:r>
            <a:r>
              <a:rPr lang="en-US" altLang="zh-CN" sz="1400">
                <a:sym typeface="+mn-ea"/>
              </a:rPr>
              <a:t>1</a:t>
            </a:r>
            <a:r>
              <a:rPr lang="zh-CN" altLang="en-US" sz="1400">
                <a:sym typeface="+mn-ea"/>
              </a:rPr>
              <a:t>】</a:t>
            </a:r>
            <a:r>
              <a:rPr lang="zh-CN" altLang="en-US" sz="1400">
                <a:sym typeface="+mn-ea"/>
              </a:rPr>
              <a:t>凤凰网科技，</a:t>
            </a:r>
            <a:r>
              <a:rPr lang="zh-CN" altLang="en-US" sz="1400"/>
              <a:t>独家起底巧达科技：“玩转”8亿人数据的灰色生意，http://tech.ifeng.com/c/7lNYtXOS87d，最后访问日期：</a:t>
            </a:r>
            <a:r>
              <a:rPr lang="en-US" altLang="zh-CN" sz="1400"/>
              <a:t>2019-5-04</a:t>
            </a:r>
            <a:endParaRPr lang="en-US" altLang="zh-CN" sz="1400"/>
          </a:p>
        </p:txBody>
      </p:sp>
      <p:pic>
        <p:nvPicPr>
          <p:cNvPr id="6" name="图片 5"/>
          <p:cNvPicPr>
            <a:picLocks noChangeAspect="1"/>
          </p:cNvPicPr>
          <p:nvPr/>
        </p:nvPicPr>
        <p:blipFill>
          <a:blip r:embed="rId1"/>
          <a:srcRect r="1042" b="10287"/>
          <a:stretch>
            <a:fillRect/>
          </a:stretch>
        </p:blipFill>
        <p:spPr>
          <a:xfrm>
            <a:off x="695325" y="1219200"/>
            <a:ext cx="5259705" cy="4878705"/>
          </a:xfrm>
          <a:prstGeom prst="rect">
            <a:avLst/>
          </a:prstGeom>
        </p:spPr>
      </p:pic>
      <p:sp>
        <p:nvSpPr>
          <p:cNvPr id="7" name="文本框 6"/>
          <p:cNvSpPr txBox="1"/>
          <p:nvPr/>
        </p:nvSpPr>
        <p:spPr>
          <a:xfrm>
            <a:off x="6442710" y="1324610"/>
            <a:ext cx="5005070" cy="466153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巧达数据公司通过自有招聘网站、第三方数据源和语意含糊的“猎头授权”等方式，直接掌握了2.2亿自然人的简历，并借此掌握了10亿份通讯录。</a:t>
            </a:r>
            <a:r>
              <a:rPr lang="zh-CN" altLang="en-US" b="1"/>
              <a:t>而巧达科技的盈利模式，则是向相关企业直接出售这些非法获取的用户信息</a:t>
            </a:r>
            <a:r>
              <a:rPr lang="zh-CN" altLang="en-US"/>
              <a:t>。</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假如某APP提供某用户手机号，巧达科技将其与自有的简历库进行匹配，便能反馈给APP这个自然人包括年龄、性别、行业、职业、户籍、收入、教育经历、工作经历、关系链等在内的信息。</a:t>
            </a:r>
            <a:r>
              <a:rPr lang="zh-CN" altLang="en-US" b="1"/>
              <a:t>巧达科技即使没有掌握你的简历，它依然可以“算”出你的信息。</a:t>
            </a:r>
            <a:endParaRPr lang="zh-C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酷米客</a:t>
            </a:r>
            <a:r>
              <a:rPr lang="en-US" altLang="zh-CN"/>
              <a:t>”</a:t>
            </a:r>
            <a:r>
              <a:rPr lang="zh-CN" altLang="en-US"/>
              <a:t> 诉 </a:t>
            </a:r>
            <a:r>
              <a:rPr lang="en-US" altLang="zh-CN"/>
              <a:t>“</a:t>
            </a:r>
            <a:r>
              <a:rPr lang="zh-CN" altLang="en-US"/>
              <a:t>车来了</a:t>
            </a:r>
            <a:r>
              <a:rPr lang="en-US" altLang="zh-CN"/>
              <a:t>”</a:t>
            </a:r>
            <a:r>
              <a:rPr lang="zh-CN" altLang="en-US"/>
              <a:t> 窃取其公交车实时位置数据</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862330" y="1247775"/>
            <a:ext cx="10634345" cy="424624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深圳市谷米科技有限公司推出的“酷米客”实时公交手机软件，可以查询公交到站时间。“车来了”是由武汉元光科技有限公司开发的一款查询公交车实时位置的手机软件。</a:t>
            </a:r>
            <a:r>
              <a:rPr lang="en-US" altLang="zh-CN"/>
              <a:t>2016</a:t>
            </a:r>
            <a:r>
              <a:rPr lang="zh-CN" altLang="en-US"/>
              <a:t>年，“酷米客”称“车来了”通过非法手段入侵“酷米客”后台，盗取数据用于商业用途，导致该公司损失。通过第三方公司取得了证据之后，“酷米客”向南山警方报警。</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经过南山警方调查取证后，依法拘留多名嫌疑人，南山检察院也正式批准逮捕涉案的“车来了</a:t>
            </a:r>
            <a:r>
              <a:rPr lang="zh-CN" altLang="en-US"/>
              <a:t>”CEO邵某某等人。</a:t>
            </a:r>
            <a:r>
              <a:rPr lang="zh-CN" altLang="en-US" baseline="30000"/>
              <a:t>【</a:t>
            </a:r>
            <a:r>
              <a:rPr lang="en-US" altLang="zh-CN" baseline="30000"/>
              <a:t>1</a:t>
            </a:r>
            <a:r>
              <a:rPr lang="zh-CN" altLang="en-US" baseline="30000"/>
              <a:t>】</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经审理，深圳市南山区人民法院判定邵凌霜等人违反国家规定，采用其他技术手段，获取计算机信息系统中储存的数据，情节特别严重，</a:t>
            </a:r>
            <a:r>
              <a:rPr lang="zh-CN" altLang="en-US" b="1"/>
              <a:t>其行为已构成非法获取计算机信息系统数据罪。</a:t>
            </a:r>
            <a:r>
              <a:rPr lang="zh-CN" altLang="en-US" b="1" baseline="30000"/>
              <a:t>【</a:t>
            </a:r>
            <a:r>
              <a:rPr lang="en-US" altLang="zh-CN" b="1" baseline="30000"/>
              <a:t>2</a:t>
            </a:r>
            <a:r>
              <a:rPr lang="zh-CN" altLang="en-US" b="1" baseline="30000"/>
              <a:t>】</a:t>
            </a:r>
            <a:r>
              <a:rPr lang="zh-CN" altLang="en-US">
                <a:sym typeface="+mn-ea"/>
              </a:rPr>
              <a:t>深圳市中级人民法院判定被告武汉元光公司的</a:t>
            </a:r>
            <a:r>
              <a:rPr lang="en-US" altLang="zh-CN">
                <a:sym typeface="+mn-ea"/>
              </a:rPr>
              <a:t>”</a:t>
            </a:r>
            <a:r>
              <a:rPr lang="zh-CN" altLang="en-US">
                <a:sym typeface="+mn-ea"/>
              </a:rPr>
              <a:t>车来了</a:t>
            </a:r>
            <a:r>
              <a:rPr lang="en-US" altLang="zh-CN">
                <a:sym typeface="+mn-ea"/>
              </a:rPr>
              <a:t>”</a:t>
            </a:r>
            <a:r>
              <a:rPr lang="zh-CN" altLang="en-US" b="1">
                <a:sym typeface="+mn-ea"/>
              </a:rPr>
              <a:t>构成</a:t>
            </a:r>
            <a:r>
              <a:rPr lang="zh-CN" altLang="en-US">
                <a:sym typeface="+mn-ea"/>
              </a:rPr>
              <a:t>对原告谷米公司的</a:t>
            </a:r>
            <a:r>
              <a:rPr lang="en-US" altLang="zh-CN">
                <a:sym typeface="+mn-ea"/>
              </a:rPr>
              <a:t>“</a:t>
            </a:r>
            <a:r>
              <a:rPr lang="zh-CN" altLang="en-US">
                <a:sym typeface="+mn-ea"/>
              </a:rPr>
              <a:t>酷米客</a:t>
            </a:r>
            <a:r>
              <a:rPr lang="en-US" altLang="zh-CN">
                <a:sym typeface="+mn-ea"/>
              </a:rPr>
              <a:t>”</a:t>
            </a:r>
            <a:r>
              <a:rPr lang="zh-CN" altLang="en-US">
                <a:sym typeface="+mn-ea"/>
              </a:rPr>
              <a:t>的</a:t>
            </a:r>
            <a:r>
              <a:rPr lang="zh-CN" altLang="en-US" b="1">
                <a:sym typeface="+mn-ea"/>
              </a:rPr>
              <a:t>不正当竞争</a:t>
            </a:r>
            <a:r>
              <a:rPr lang="zh-CN" altLang="en-US">
                <a:sym typeface="+mn-ea"/>
              </a:rPr>
              <a:t>，赔偿原告经济损失及合理维权费用50万元。</a:t>
            </a:r>
            <a:r>
              <a:rPr lang="zh-CN" altLang="en-US" baseline="30000">
                <a:sym typeface="+mn-ea"/>
              </a:rPr>
              <a:t>【</a:t>
            </a:r>
            <a:r>
              <a:rPr lang="en-US" altLang="zh-CN" baseline="30000">
                <a:sym typeface="+mn-ea"/>
              </a:rPr>
              <a:t>3</a:t>
            </a:r>
            <a:r>
              <a:rPr lang="zh-CN" altLang="en-US" baseline="30000">
                <a:sym typeface="+mn-ea"/>
              </a:rPr>
              <a:t>】</a:t>
            </a:r>
            <a:endParaRPr lang="zh-CN" altLang="en-US" baseline="30000">
              <a:sym typeface="+mn-ea"/>
            </a:endParaRPr>
          </a:p>
        </p:txBody>
      </p:sp>
      <p:sp>
        <p:nvSpPr>
          <p:cNvPr id="6" name="文本框 5"/>
          <p:cNvSpPr txBox="1"/>
          <p:nvPr/>
        </p:nvSpPr>
        <p:spPr>
          <a:xfrm>
            <a:off x="322580" y="6085205"/>
            <a:ext cx="11314430" cy="737235"/>
          </a:xfrm>
          <a:prstGeom prst="rect">
            <a:avLst/>
          </a:prstGeom>
          <a:noFill/>
        </p:spPr>
        <p:txBody>
          <a:bodyPr wrap="square" rtlCol="0">
            <a:spAutoFit/>
          </a:bodyPr>
          <a:p>
            <a:r>
              <a:rPr lang="zh-CN" altLang="en-US" sz="1400"/>
              <a:t>【</a:t>
            </a:r>
            <a:r>
              <a:rPr lang="en-US" altLang="zh-CN" sz="1400"/>
              <a:t>1</a:t>
            </a:r>
            <a:r>
              <a:rPr lang="zh-CN" altLang="en-US" sz="1400"/>
              <a:t>】</a:t>
            </a:r>
            <a:r>
              <a:rPr lang="zh-CN" altLang="en-US" sz="1400">
                <a:sym typeface="+mn-ea"/>
              </a:rPr>
              <a:t>手机网易网，</a:t>
            </a:r>
            <a:r>
              <a:rPr lang="zh-CN" altLang="en-US" sz="1400"/>
              <a:t>指使他人扰乱“酷米客”经营 “车来了”CEO被批捕 http://3g.163.com/3g/article/C650HPH800964J4O.html</a:t>
            </a:r>
            <a:endParaRPr lang="zh-CN" altLang="en-US" sz="1400"/>
          </a:p>
          <a:p>
            <a:r>
              <a:rPr lang="zh-CN" altLang="en-US" sz="1400"/>
              <a:t>【</a:t>
            </a:r>
            <a:r>
              <a:rPr lang="en-US" altLang="zh-CN" sz="1400"/>
              <a:t>2</a:t>
            </a:r>
            <a:r>
              <a:rPr lang="zh-CN" altLang="en-US" sz="1400"/>
              <a:t>】深圳市南山区人民法院（2017）粤 0305 刑初 153 号</a:t>
            </a:r>
            <a:endParaRPr lang="zh-CN" altLang="en-US" sz="1400"/>
          </a:p>
          <a:p>
            <a:r>
              <a:rPr lang="zh-CN" altLang="en-US" sz="1400"/>
              <a:t>【</a:t>
            </a:r>
            <a:r>
              <a:rPr lang="en-US" altLang="zh-CN" sz="1400"/>
              <a:t>3</a:t>
            </a:r>
            <a:r>
              <a:rPr lang="zh-CN" altLang="en-US" sz="1400"/>
              <a:t>】</a:t>
            </a:r>
            <a:r>
              <a:rPr lang="zh-CN" altLang="en-US" sz="1400"/>
              <a:t>深圳市中级人民法院(2017)粤03民初822号</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边界在哪里？</a:t>
            </a:r>
            <a:endParaRPr lang="zh-CN" altLang="en-US"/>
          </a:p>
        </p:txBody>
      </p:sp>
      <p:sp>
        <p:nvSpPr>
          <p:cNvPr id="3" name="灯片编号占位符 2"/>
          <p:cNvSpPr>
            <a:spLocks noGrp="1"/>
          </p:cNvSpPr>
          <p:nvPr>
            <p:ph type="sldNum" sz="quarter" idx="12"/>
          </p:nvPr>
        </p:nvSpPr>
        <p:spPr/>
        <p:txBody>
          <a:bodyPr/>
          <a:p>
            <a:fld id="{5DD3DB80-B894-403A-B48E-6FDC1A72010E}" type="slidenum">
              <a:rPr lang="zh-CN" altLang="en-US" smtClean="0"/>
            </a:fld>
            <a:endParaRPr lang="zh-CN" altLang="en-US"/>
          </a:p>
        </p:txBody>
      </p:sp>
      <p:sp>
        <p:nvSpPr>
          <p:cNvPr id="4" name="文本框 3"/>
          <p:cNvSpPr txBox="1"/>
          <p:nvPr/>
        </p:nvSpPr>
        <p:spPr>
          <a:xfrm>
            <a:off x="7332345" y="1670685"/>
            <a:ext cx="3782695" cy="3969385"/>
          </a:xfrm>
          <a:prstGeom prst="rect">
            <a:avLst/>
          </a:prstGeom>
          <a:noFill/>
        </p:spPr>
        <p:txBody>
          <a:bodyPr wrap="square" rtlCol="0">
            <a:spAutoFit/>
          </a:bodyPr>
          <a:p>
            <a:pPr indent="457200" fontAlgn="auto">
              <a:lnSpc>
                <a:spcPct val="200000"/>
              </a:lnSpc>
              <a:extLst>
                <a:ext uri="{35155182-B16C-46BC-9424-99874614C6A1}">
                  <wpsdc:indentchars xmlns:wpsdc="http://www.wps.cn/officeDocument/2017/drawingmlCustomData" val="200" checksum="59296752"/>
                </a:ext>
              </a:extLst>
            </a:pPr>
            <a:r>
              <a:rPr lang="zh-CN" altLang="en-US"/>
              <a:t>对于目前被广泛运用的网络爬虫技术，对其抓取行为的合法边界究竟如何界定，互联网创新企业该如何规范抓取行为、预测行为的法律后果，能够在大胆探索创新的同时，做到行为合法合规，成为亟待解决的课题。</a:t>
            </a:r>
            <a:endParaRPr lang="zh-CN" altLang="en-US"/>
          </a:p>
        </p:txBody>
      </p:sp>
      <p:pic>
        <p:nvPicPr>
          <p:cNvPr id="5" name="图片 4"/>
          <p:cNvPicPr>
            <a:picLocks noChangeAspect="1"/>
          </p:cNvPicPr>
          <p:nvPr/>
        </p:nvPicPr>
        <p:blipFill>
          <a:blip r:embed="rId1"/>
          <a:stretch>
            <a:fillRect/>
          </a:stretch>
        </p:blipFill>
        <p:spPr>
          <a:xfrm>
            <a:off x="808990" y="2018665"/>
            <a:ext cx="5688965" cy="3274060"/>
          </a:xfrm>
          <a:prstGeom prst="rect">
            <a:avLst/>
          </a:prstGeom>
        </p:spPr>
      </p:pic>
    </p:spTree>
  </p:cSld>
  <p:clrMapOvr>
    <a:masterClrMapping/>
  </p:clrMapOvr>
</p:sld>
</file>

<file path=ppt/tags/tag1.xml><?xml version="1.0" encoding="utf-8"?>
<p:tagLst xmlns:p="http://schemas.openxmlformats.org/presentationml/2006/main">
  <p:tag name="ISLIDE.DIAGRAM" val="254815"/>
</p:tagLst>
</file>

<file path=ppt/tags/tag2.xml><?xml version="1.0" encoding="utf-8"?>
<p:tagLst xmlns:p="http://schemas.openxmlformats.org/presentationml/2006/main">
  <p:tag name="ISLIDE.DIAGRAM" val="249358"/>
</p:tagLst>
</file>

<file path=ppt/tags/tag3.xml><?xml version="1.0" encoding="utf-8"?>
<p:tagLst xmlns:p="http://schemas.openxmlformats.org/presentationml/2006/main">
  <p:tag name="KSO_WM_DECORATE_SHAPE_ID" val="234"/>
</p:tagLst>
</file>

<file path=ppt/tags/tag4.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8b37a825-0485-45e5-84ee-33df1808b722"/>
</p:tagLst>
</file>

<file path=ppt/theme/theme1.xml><?xml version="1.0" encoding="utf-8"?>
<a:theme xmlns:a="http://schemas.openxmlformats.org/drawingml/2006/main" name="主题5">
  <a:themeElements>
    <a:clrScheme name="自定义 18">
      <a:dk1>
        <a:srgbClr val="000000"/>
      </a:dk1>
      <a:lt1>
        <a:srgbClr val="FFFFFF"/>
      </a:lt1>
      <a:dk2>
        <a:srgbClr val="44546A"/>
      </a:dk2>
      <a:lt2>
        <a:srgbClr val="E7E6E6"/>
      </a:lt2>
      <a:accent1>
        <a:srgbClr val="EE7721"/>
      </a:accent1>
      <a:accent2>
        <a:srgbClr val="4DAFCE"/>
      </a:accent2>
      <a:accent3>
        <a:srgbClr val="192834"/>
      </a:accent3>
      <a:accent4>
        <a:srgbClr val="F3B919"/>
      </a:accent4>
      <a:accent5>
        <a:srgbClr val="C0392B"/>
      </a:accent5>
      <a:accent6>
        <a:srgbClr val="2C3F50"/>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8772</Words>
  <Application>WPS 演示</Application>
  <PresentationFormat>宽屏</PresentationFormat>
  <Paragraphs>403</Paragraphs>
  <Slides>41</Slides>
  <Notes>3</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宋体</vt:lpstr>
      <vt:lpstr>Wingdings</vt:lpstr>
      <vt:lpstr>微软雅黑</vt:lpstr>
      <vt:lpstr>Arial Unicode MS</vt:lpstr>
      <vt:lpstr>等线</vt:lpstr>
      <vt:lpstr>Times New Roman</vt:lpstr>
      <vt:lpstr>等线</vt:lpstr>
      <vt:lpstr>主题5</vt:lpstr>
      <vt:lpstr>利用主题网络爬虫技术爬取数据行为的法律边界</vt:lpstr>
      <vt:lpstr>PowerPoint 演示文稿</vt:lpstr>
      <vt:lpstr>一、引言</vt:lpstr>
      <vt:lpstr>1.网络爬虫技术简介</vt:lpstr>
      <vt:lpstr>网络爬虫的分类【1】</vt:lpstr>
      <vt:lpstr>2.网络爬虫技术的法律风险</vt:lpstr>
      <vt:lpstr>巧达数据公司因未经允许获取个人简历被查【1】</vt:lpstr>
      <vt:lpstr>“酷米客” 诉 “车来了” 窃取其公交车实时位置数据</vt:lpstr>
      <vt:lpstr>边界在哪里？</vt:lpstr>
      <vt:lpstr>运用爬虫技术抓取数据行为的两个层面：</vt:lpstr>
      <vt:lpstr>二、技术使用行为</vt:lpstr>
      <vt:lpstr>1 非法侵入计算机信息系统罪</vt:lpstr>
      <vt:lpstr>2 破坏计算机信息系统罪 </vt:lpstr>
      <vt:lpstr>3.1 非法获取计算机信息系统数据罪</vt:lpstr>
      <vt:lpstr>黄后荣等非法获取计算机信息系统数据案【1】</vt:lpstr>
      <vt:lpstr>上海晟品网络科技有限公司等非法获取计算机信息系统数据罪案【1】</vt:lpstr>
      <vt:lpstr>卫梦龙、龚旭、薛东东非法获取计算机信息系统数据案【1】</vt:lpstr>
      <vt:lpstr>非法获取计算机信息系统数据罪中的“侵入”</vt:lpstr>
      <vt:lpstr>北京市海淀区人民检察院办理的一起不予批准逮捕的案件【1】</vt:lpstr>
      <vt:lpstr>3.2 侵犯公民个人信息罪</vt:lpstr>
      <vt:lpstr>3.2 侵犯公民个人信息罪</vt:lpstr>
      <vt:lpstr>三、数据使用行为</vt:lpstr>
      <vt:lpstr>1. 公法规制范围内的数据使用行为</vt:lpstr>
      <vt:lpstr>2.知识产权保护范围内的数据使用行为——侵犯著作权罪</vt:lpstr>
      <vt:lpstr>PowerPoint 演示文稿</vt:lpstr>
      <vt:lpstr>PowerPoint 演示文稿</vt:lpstr>
      <vt:lpstr>服务器标准 vs 用户感知标准</vt:lpstr>
      <vt:lpstr>3.无明确权利属性的数据使用行为</vt:lpstr>
      <vt:lpstr>马蜂窝网爬取用户评论事件【1】</vt:lpstr>
      <vt:lpstr>大众点评诉百度地图案【1】</vt:lpstr>
      <vt:lpstr>一审法院观点：</vt:lpstr>
      <vt:lpstr>二审法院观点：</vt:lpstr>
      <vt:lpstr>在判断百度公司的行为是否违反商业道德时，应综合考虑以下几个因素：</vt:lpstr>
      <vt:lpstr>总结</vt:lpstr>
      <vt:lpstr>法律风险  https://mubu.com/doc/kgdAWNDP90</vt:lpstr>
      <vt:lpstr>关于数据的权利</vt:lpstr>
      <vt:lpstr>建议</vt:lpstr>
      <vt:lpstr>四、参考资料</vt:lpstr>
      <vt:lpstr>参考文献</vt:lpstr>
      <vt:lpstr>参考案例</vt:lpstr>
      <vt:lpstr>感谢聆听</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oral defense;resume</cp:category>
  <cp:lastModifiedBy>杨</cp:lastModifiedBy>
  <cp:revision>42</cp:revision>
  <cp:lastPrinted>2018-02-05T16:00:00Z</cp:lastPrinted>
  <dcterms:created xsi:type="dcterms:W3CDTF">2018-02-05T16:00:00Z</dcterms:created>
  <dcterms:modified xsi:type="dcterms:W3CDTF">2019-05-17T08:23:43Z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8b37a825-0485-45e5-84ee-33df1808b722</vt:lpwstr>
  </property>
  <property fmtid="{D5CDD505-2E9C-101B-9397-08002B2CF9AE}" pid="3" name="KSOProductBuildVer">
    <vt:lpwstr>2052-11.1.0.8567</vt:lpwstr>
  </property>
</Properties>
</file>