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260" r:id="rId4"/>
    <p:sldId id="261" r:id="rId5"/>
    <p:sldId id="262" r:id="rId6"/>
    <p:sldId id="263" r:id="rId7"/>
    <p:sldId id="264" r:id="rId8"/>
    <p:sldId id="267" r:id="rId9"/>
    <p:sldId id="271" r:id="rId10"/>
    <p:sldId id="272" r:id="rId11"/>
    <p:sldId id="273" r:id="rId12"/>
    <p:sldId id="274" r:id="rId13"/>
    <p:sldId id="275" r:id="rId14"/>
    <p:sldId id="277" r:id="rId15"/>
    <p:sldId id="285" r:id="rId16"/>
  </p:sldIdLst>
  <p:sldSz cx="9144000" cy="5143500" type="screen16x9"/>
  <p:notesSz cx="6858000" cy="9144000"/>
  <p:embeddedFontLst>
    <p:embeddedFont>
      <p:font typeface="Barlow" pitchFamily="2" charset="77"/>
      <p:regular r:id="rId18"/>
      <p:bold r:id="rId19"/>
      <p:italic r:id="rId20"/>
      <p:boldItalic r:id="rId21"/>
    </p:embeddedFont>
    <p:embeddedFont>
      <p:font typeface="Barlow Semi Condensed" panose="020F0502020204030204" pitchFamily="34" charset="0"/>
      <p:regular r:id="rId22"/>
      <p:bold r:id="rId23"/>
      <p:italic r:id="rId24"/>
      <p:boldItalic r:id="rId25"/>
    </p:embeddedFont>
    <p:embeddedFont>
      <p:font typeface="Barlow Semi Condensed Medium" panose="020F0502020204030204" pitchFamily="34" charset="0"/>
      <p:regular r:id="rId26"/>
      <p:bold r:id="rId27"/>
      <p:italic r:id="rId28"/>
      <p:boldItalic r:id="rId29"/>
    </p:embeddedFont>
    <p:embeddedFont>
      <p:font typeface="Fjalla One" panose="02000506040000020004"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EF246-7129-4A97-A046-1F9076822CB8}">
  <a:tblStyle styleId="{776EF246-7129-4A97-A046-1F9076822C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3"/>
    <p:restoredTop sz="94719"/>
  </p:normalViewPr>
  <p:slideViewPr>
    <p:cSldViewPr snapToGrid="0">
      <p:cViewPr varScale="1">
        <p:scale>
          <a:sx n="160" d="100"/>
          <a:sy n="160" d="100"/>
        </p:scale>
        <p:origin x="344"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1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0" r:id="rId7"/>
    <p:sldLayoutId id="2147483661" r:id="rId8"/>
    <p:sldLayoutId id="2147483662" r:id="rId9"/>
    <p:sldLayoutId id="2147483663" r:id="rId10"/>
    <p:sldLayoutId id="2147483667" r:id="rId11"/>
    <p:sldLayoutId id="2147483668" r:id="rId12"/>
    <p:sldLayoutId id="2147483670" r:id="rId13"/>
    <p:sldLayoutId id="2147483673" r:id="rId14"/>
    <p:sldLayoutId id="2147483674" r:id="rId15"/>
    <p:sldLayoutId id="2147483675"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mailto:yagay.kht@gmail.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www.linkedin.com/in/yagay-khatri-1531671b6/" TargetMode="External"/><Relationship Id="rId4" Type="http://schemas.openxmlformats.org/officeDocument/2006/relationships/hyperlink" Target="https://github.com/yagaykhatri19?tab=repositor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09770" y="2002536"/>
            <a:ext cx="3903186" cy="189237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Indian startup case study analysis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By Yagay Khatri</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933" name="Google Shape;2933;p51"/>
          <p:cNvSpPr txBox="1">
            <a:spLocks noGrp="1"/>
          </p:cNvSpPr>
          <p:nvPr>
            <p:ph type="subTitle" idx="3"/>
          </p:nvPr>
        </p:nvSpPr>
        <p:spPr>
          <a:xfrm>
            <a:off x="358790" y="285437"/>
            <a:ext cx="6342101" cy="743244"/>
          </a:xfrm>
          <a:prstGeom prst="rect">
            <a:avLst/>
          </a:prstGeom>
        </p:spPr>
        <p:txBody>
          <a:bodyPr spcFirstLastPara="1" wrap="square" lIns="91425" tIns="91425" rIns="91425" bIns="91425" anchor="ctr" anchorCtr="0">
            <a:noAutofit/>
          </a:bodyPr>
          <a:lstStyle/>
          <a:p>
            <a:pPr algn="just"/>
            <a:r>
              <a:rPr lang="en-IN" sz="1400" b="1" i="1" dirty="0">
                <a:solidFill>
                  <a:schemeClr val="tx2">
                    <a:lumMod val="10000"/>
                  </a:schemeClr>
                </a:solidFill>
                <a:effectLst/>
                <a:latin typeface="Helvetica Neue" panose="02000503000000020004" pitchFamily="2" charset="0"/>
              </a:rPr>
              <a:t>Lets say that you are launching a product startup and need help in some areas. Starting with, if you wish to launch a product startup, which will be the most suitable city.</a:t>
            </a:r>
          </a:p>
        </p:txBody>
      </p:sp>
      <p:sp>
        <p:nvSpPr>
          <p:cNvPr id="15" name="Google Shape;2995;p52">
            <a:extLst>
              <a:ext uri="{FF2B5EF4-FFF2-40B4-BE49-F238E27FC236}">
                <a16:creationId xmlns:a16="http://schemas.microsoft.com/office/drawing/2014/main" id="{314A1B1E-9BA1-E883-D62B-9B179DA6511C}"/>
              </a:ext>
            </a:extLst>
          </p:cNvPr>
          <p:cNvSpPr txBox="1">
            <a:spLocks/>
          </p:cNvSpPr>
          <p:nvPr/>
        </p:nvSpPr>
        <p:spPr>
          <a:xfrm>
            <a:off x="358790" y="1028681"/>
            <a:ext cx="6097669" cy="8305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1200" b="0" i="0" dirty="0">
                <a:solidFill>
                  <a:schemeClr val="accent2">
                    <a:lumMod val="75000"/>
                  </a:schemeClr>
                </a:solidFill>
                <a:effectLst/>
                <a:latin typeface="Helvetica Neue" panose="02000503000000020004" pitchFamily="2" charset="0"/>
              </a:rPr>
              <a:t>We saw that Bangalore is the city which has the most number of startups as well as the most funding amount. But what if we club New Delhi, Gurgaon, and Noida as NCR, and then look at the number of fundings.</a:t>
            </a:r>
            <a:endParaRPr lang="en-IN" sz="1200" dirty="0">
              <a:solidFill>
                <a:schemeClr val="accent2">
                  <a:lumMod val="75000"/>
                </a:schemeClr>
              </a:solidFill>
              <a:latin typeface="Barlow Semi Condensed"/>
              <a:ea typeface="Barlow Semi Condensed"/>
              <a:cs typeface="Barlow Semi Condensed"/>
              <a:sym typeface="Barlow Semi Condensed"/>
            </a:endParaRPr>
          </a:p>
        </p:txBody>
      </p:sp>
      <p:pic>
        <p:nvPicPr>
          <p:cNvPr id="17" name="Picture 16" descr="A table with numbers and dollar signs&#10;&#10;Description automatically generated">
            <a:extLst>
              <a:ext uri="{FF2B5EF4-FFF2-40B4-BE49-F238E27FC236}">
                <a16:creationId xmlns:a16="http://schemas.microsoft.com/office/drawing/2014/main" id="{BC1DF009-119C-773F-A938-5C466DCB733D}"/>
              </a:ext>
            </a:extLst>
          </p:cNvPr>
          <p:cNvPicPr>
            <a:picLocks noChangeAspect="1"/>
          </p:cNvPicPr>
          <p:nvPr/>
        </p:nvPicPr>
        <p:blipFill>
          <a:blip r:embed="rId3"/>
          <a:stretch>
            <a:fillRect/>
          </a:stretch>
        </p:blipFill>
        <p:spPr>
          <a:xfrm>
            <a:off x="4985469" y="2065931"/>
            <a:ext cx="3052926" cy="1017642"/>
          </a:xfrm>
          <a:prstGeom prst="rect">
            <a:avLst/>
          </a:prstGeom>
        </p:spPr>
      </p:pic>
      <p:pic>
        <p:nvPicPr>
          <p:cNvPr id="19" name="Picture 18" descr="A pie chart with numbers and text&#10;&#10;Description automatically generated">
            <a:extLst>
              <a:ext uri="{FF2B5EF4-FFF2-40B4-BE49-F238E27FC236}">
                <a16:creationId xmlns:a16="http://schemas.microsoft.com/office/drawing/2014/main" id="{C75593E1-EC1A-DA7E-E215-59FBB67EBD8B}"/>
              </a:ext>
            </a:extLst>
          </p:cNvPr>
          <p:cNvPicPr>
            <a:picLocks noChangeAspect="1"/>
          </p:cNvPicPr>
          <p:nvPr/>
        </p:nvPicPr>
        <p:blipFill>
          <a:blip r:embed="rId4"/>
          <a:stretch>
            <a:fillRect/>
          </a:stretch>
        </p:blipFill>
        <p:spPr>
          <a:xfrm>
            <a:off x="1196530" y="2065931"/>
            <a:ext cx="2912049" cy="1824416"/>
          </a:xfrm>
          <a:prstGeom prst="rect">
            <a:avLst/>
          </a:prstGeom>
        </p:spPr>
      </p:pic>
      <p:sp>
        <p:nvSpPr>
          <p:cNvPr id="20" name="TextBox 19">
            <a:extLst>
              <a:ext uri="{FF2B5EF4-FFF2-40B4-BE49-F238E27FC236}">
                <a16:creationId xmlns:a16="http://schemas.microsoft.com/office/drawing/2014/main" id="{8678C09B-2D6A-E36E-637C-644D546168D0}"/>
              </a:ext>
            </a:extLst>
          </p:cNvPr>
          <p:cNvSpPr txBox="1"/>
          <p:nvPr/>
        </p:nvSpPr>
        <p:spPr>
          <a:xfrm>
            <a:off x="4985468" y="3159532"/>
            <a:ext cx="2912049" cy="1162021"/>
          </a:xfrm>
          <a:prstGeom prst="rect">
            <a:avLst/>
          </a:prstGeom>
          <a:noFill/>
        </p:spPr>
        <p:txBody>
          <a:bodyPr wrap="square" rtlCol="0">
            <a:spAutoFit/>
          </a:bodyPr>
          <a:lstStyle/>
          <a:p>
            <a:pPr algn="just"/>
            <a:r>
              <a:rPr lang="en-IN" b="1" i="1" dirty="0">
                <a:solidFill>
                  <a:schemeClr val="accent5"/>
                </a:solidFill>
                <a:effectLst/>
                <a:latin typeface="Barlow" pitchFamily="2" charset="77"/>
              </a:rPr>
              <a:t>If we club New Delhi, Gurgaon, and Noida as NCR, then we get to know that NCR has received more fundings altogether.</a:t>
            </a:r>
          </a:p>
          <a:p>
            <a:pPr algn="just"/>
            <a:endParaRPr lang="en-US" dirty="0">
              <a:solidFill>
                <a:schemeClr val="accent5"/>
              </a:solidFill>
              <a:latin typeface="Barlow" pitchFamily="2"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 name="Google Shape;2933;p51">
            <a:extLst>
              <a:ext uri="{FF2B5EF4-FFF2-40B4-BE49-F238E27FC236}">
                <a16:creationId xmlns:a16="http://schemas.microsoft.com/office/drawing/2014/main" id="{ABDDFF61-677B-3F90-415B-DFBE515074B8}"/>
              </a:ext>
            </a:extLst>
          </p:cNvPr>
          <p:cNvSpPr txBox="1">
            <a:spLocks/>
          </p:cNvSpPr>
          <p:nvPr/>
        </p:nvSpPr>
        <p:spPr>
          <a:xfrm>
            <a:off x="572488" y="397501"/>
            <a:ext cx="4834399" cy="10026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r>
              <a:rPr lang="en-IN" sz="1400" b="1" i="1" dirty="0">
                <a:solidFill>
                  <a:srgbClr val="000000"/>
                </a:solidFill>
                <a:effectLst/>
                <a:latin typeface="Helvetica Neue" panose="02000503000000020004" pitchFamily="2" charset="0"/>
              </a:rPr>
              <a:t>After you have chose a suitable city for establishing your product startup, now you will have to seek investment opportunities. To help you with it, let me help you find the top investors who have invested maximum number of times.</a:t>
            </a:r>
          </a:p>
        </p:txBody>
      </p:sp>
      <p:sp>
        <p:nvSpPr>
          <p:cNvPr id="24" name="Subtitle 23">
            <a:extLst>
              <a:ext uri="{FF2B5EF4-FFF2-40B4-BE49-F238E27FC236}">
                <a16:creationId xmlns:a16="http://schemas.microsoft.com/office/drawing/2014/main" id="{A21CE1BD-A3B1-97C0-B1B0-7D5C883FB2DB}"/>
              </a:ext>
            </a:extLst>
          </p:cNvPr>
          <p:cNvSpPr>
            <a:spLocks noGrp="1"/>
          </p:cNvSpPr>
          <p:nvPr>
            <p:ph type="subTitle" idx="13"/>
          </p:nvPr>
        </p:nvSpPr>
        <p:spPr>
          <a:xfrm>
            <a:off x="5390987" y="1944147"/>
            <a:ext cx="2568269" cy="1459011"/>
          </a:xfrm>
        </p:spPr>
        <p:txBody>
          <a:bodyPr/>
          <a:lstStyle/>
          <a:p>
            <a:pPr algn="just"/>
            <a:r>
              <a:rPr lang="en-IN" sz="1200" dirty="0">
                <a:solidFill>
                  <a:schemeClr val="accent1">
                    <a:lumMod val="75000"/>
                  </a:schemeClr>
                </a:solidFill>
                <a:effectLst/>
                <a:latin typeface="Helvetica Neue" panose="02000503000000020004" pitchFamily="2" charset="0"/>
                <a:ea typeface="Helvetica Neue" panose="02000503000000020004" pitchFamily="2" charset="0"/>
                <a:cs typeface="Helvetica Neue" panose="02000503000000020004" pitchFamily="2" charset="0"/>
              </a:rPr>
              <a:t>This may help your startup in getting the right investment, but this insight has a slight problem, that is some investors have invested in the same startup at different number of funding rounds.</a:t>
            </a:r>
          </a:p>
          <a:p>
            <a:pPr algn="just"/>
            <a:endParaRPr lang="en-US" sz="12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0" name="Picture 29" descr="A circular chart with numbers and letters&#10;&#10;Description automatically generated">
            <a:extLst>
              <a:ext uri="{FF2B5EF4-FFF2-40B4-BE49-F238E27FC236}">
                <a16:creationId xmlns:a16="http://schemas.microsoft.com/office/drawing/2014/main" id="{E10EF48E-7E9C-1F4B-C2C5-58460AE5D2DD}"/>
              </a:ext>
            </a:extLst>
          </p:cNvPr>
          <p:cNvPicPr>
            <a:picLocks noChangeAspect="1"/>
          </p:cNvPicPr>
          <p:nvPr/>
        </p:nvPicPr>
        <p:blipFill>
          <a:blip r:embed="rId3"/>
          <a:stretch>
            <a:fillRect/>
          </a:stretch>
        </p:blipFill>
        <p:spPr>
          <a:xfrm>
            <a:off x="1129471" y="1803345"/>
            <a:ext cx="3370967" cy="18767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1" name="Google Shape;3011;p53"/>
          <p:cNvSpPr/>
          <p:nvPr/>
        </p:nvSpPr>
        <p:spPr>
          <a:xfrm>
            <a:off x="1408175" y="2893008"/>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3"/>
          <p:cNvSpPr txBox="1">
            <a:spLocks noGrp="1"/>
          </p:cNvSpPr>
          <p:nvPr>
            <p:ph type="subTitle" idx="5"/>
          </p:nvPr>
        </p:nvSpPr>
        <p:spPr>
          <a:xfrm>
            <a:off x="1493539" y="2955852"/>
            <a:ext cx="2303072" cy="140078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t>Now you have a more chance in getting an investment from the right investors </a:t>
            </a:r>
            <a:endParaRPr sz="1400" dirty="0"/>
          </a:p>
        </p:txBody>
      </p:sp>
      <p:sp>
        <p:nvSpPr>
          <p:cNvPr id="4" name="Google Shape;2933;p51">
            <a:extLst>
              <a:ext uri="{FF2B5EF4-FFF2-40B4-BE49-F238E27FC236}">
                <a16:creationId xmlns:a16="http://schemas.microsoft.com/office/drawing/2014/main" id="{1C9990CC-5392-A18D-42B4-83D73CEAD28D}"/>
              </a:ext>
            </a:extLst>
          </p:cNvPr>
          <p:cNvSpPr txBox="1">
            <a:spLocks/>
          </p:cNvSpPr>
          <p:nvPr/>
        </p:nvSpPr>
        <p:spPr>
          <a:xfrm>
            <a:off x="1965250" y="172345"/>
            <a:ext cx="5213500" cy="10026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r>
              <a:rPr lang="en-IN" sz="1400" b="1" i="1" dirty="0">
                <a:solidFill>
                  <a:srgbClr val="000000"/>
                </a:solidFill>
                <a:effectLst/>
                <a:latin typeface="Helvetica Neue" panose="02000503000000020004" pitchFamily="2" charset="0"/>
              </a:rPr>
              <a:t>Let me now help you find top investors who have invested maximum number of times in different companies.</a:t>
            </a:r>
          </a:p>
        </p:txBody>
      </p:sp>
      <p:pic>
        <p:nvPicPr>
          <p:cNvPr id="6" name="Picture 5" descr="A graph of blue bars&#10;&#10;Description automatically generated">
            <a:extLst>
              <a:ext uri="{FF2B5EF4-FFF2-40B4-BE49-F238E27FC236}">
                <a16:creationId xmlns:a16="http://schemas.microsoft.com/office/drawing/2014/main" id="{E559C2DF-1A2D-53AB-8B05-8FE973647F1F}"/>
              </a:ext>
            </a:extLst>
          </p:cNvPr>
          <p:cNvPicPr>
            <a:picLocks noChangeAspect="1"/>
          </p:cNvPicPr>
          <p:nvPr/>
        </p:nvPicPr>
        <p:blipFill>
          <a:blip r:embed="rId3"/>
          <a:stretch>
            <a:fillRect/>
          </a:stretch>
        </p:blipFill>
        <p:spPr>
          <a:xfrm>
            <a:off x="4926778" y="1336956"/>
            <a:ext cx="2809047" cy="2900113"/>
          </a:xfrm>
          <a:prstGeom prst="rect">
            <a:avLst/>
          </a:prstGeom>
        </p:spPr>
      </p:pic>
      <p:pic>
        <p:nvPicPr>
          <p:cNvPr id="8" name="Picture 7" descr="A close-up of words&#10;&#10;Description automatically generated">
            <a:extLst>
              <a:ext uri="{FF2B5EF4-FFF2-40B4-BE49-F238E27FC236}">
                <a16:creationId xmlns:a16="http://schemas.microsoft.com/office/drawing/2014/main" id="{2D16CC6B-5A7B-DB4F-F0BA-A0B433CC4383}"/>
              </a:ext>
            </a:extLst>
          </p:cNvPr>
          <p:cNvPicPr>
            <a:picLocks noChangeAspect="1"/>
          </p:cNvPicPr>
          <p:nvPr/>
        </p:nvPicPr>
        <p:blipFill>
          <a:blip r:embed="rId4"/>
          <a:stretch>
            <a:fillRect/>
          </a:stretch>
        </p:blipFill>
        <p:spPr>
          <a:xfrm>
            <a:off x="1239182" y="1503409"/>
            <a:ext cx="2869570" cy="9450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4" name="Google Shape;2933;p51">
            <a:extLst>
              <a:ext uri="{FF2B5EF4-FFF2-40B4-BE49-F238E27FC236}">
                <a16:creationId xmlns:a16="http://schemas.microsoft.com/office/drawing/2014/main" id="{C19187ED-CE39-0234-CA04-F9A6CB2FA3D0}"/>
              </a:ext>
            </a:extLst>
          </p:cNvPr>
          <p:cNvSpPr txBox="1">
            <a:spLocks/>
          </p:cNvSpPr>
          <p:nvPr/>
        </p:nvSpPr>
        <p:spPr>
          <a:xfrm>
            <a:off x="489270" y="307034"/>
            <a:ext cx="6598305" cy="139479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r>
              <a:rPr lang="en-IN" sz="1400" b="1" i="1" dirty="0">
                <a:solidFill>
                  <a:srgbClr val="000000"/>
                </a:solidFill>
                <a:effectLst/>
                <a:latin typeface="Helvetica Neue" panose="02000503000000020004" pitchFamily="2" charset="0"/>
              </a:rPr>
              <a:t>In order to select the right investor, it is important to choose the right investment. Since your startup is at an early stage startup, the best-suited investment type would be - Seed Funding and Crowdfunding. Let me help you find the top investors who have invested in a different number of startups and their investment type is Crowdfunding or Seed Funding.</a:t>
            </a:r>
          </a:p>
        </p:txBody>
      </p:sp>
      <p:pic>
        <p:nvPicPr>
          <p:cNvPr id="18" name="Picture 17" descr="A graph of a number of people&#10;&#10;Description automatically generated">
            <a:extLst>
              <a:ext uri="{FF2B5EF4-FFF2-40B4-BE49-F238E27FC236}">
                <a16:creationId xmlns:a16="http://schemas.microsoft.com/office/drawing/2014/main" id="{CDFE6F0E-D44A-9238-C6AD-90B31D3E0BB6}"/>
              </a:ext>
            </a:extLst>
          </p:cNvPr>
          <p:cNvPicPr>
            <a:picLocks noChangeAspect="1"/>
          </p:cNvPicPr>
          <p:nvPr/>
        </p:nvPicPr>
        <p:blipFill>
          <a:blip r:embed="rId3"/>
          <a:stretch>
            <a:fillRect/>
          </a:stretch>
        </p:blipFill>
        <p:spPr>
          <a:xfrm>
            <a:off x="5239106" y="1701829"/>
            <a:ext cx="2322585" cy="2781222"/>
          </a:xfrm>
          <a:prstGeom prst="rect">
            <a:avLst/>
          </a:prstGeom>
        </p:spPr>
      </p:pic>
      <p:pic>
        <p:nvPicPr>
          <p:cNvPr id="20" name="Picture 19" descr="A close-up of words&#10;&#10;Description automatically generated">
            <a:extLst>
              <a:ext uri="{FF2B5EF4-FFF2-40B4-BE49-F238E27FC236}">
                <a16:creationId xmlns:a16="http://schemas.microsoft.com/office/drawing/2014/main" id="{8CE30E61-6E4A-5F09-BD9D-50AF498D5681}"/>
              </a:ext>
            </a:extLst>
          </p:cNvPr>
          <p:cNvPicPr>
            <a:picLocks noChangeAspect="1"/>
          </p:cNvPicPr>
          <p:nvPr/>
        </p:nvPicPr>
        <p:blipFill>
          <a:blip r:embed="rId4"/>
          <a:stretch>
            <a:fillRect/>
          </a:stretch>
        </p:blipFill>
        <p:spPr>
          <a:xfrm>
            <a:off x="1582309" y="1905109"/>
            <a:ext cx="2906627" cy="893749"/>
          </a:xfrm>
          <a:prstGeom prst="rect">
            <a:avLst/>
          </a:prstGeom>
        </p:spPr>
      </p:pic>
      <p:sp>
        <p:nvSpPr>
          <p:cNvPr id="21" name="Google Shape;3011;p53">
            <a:extLst>
              <a:ext uri="{FF2B5EF4-FFF2-40B4-BE49-F238E27FC236}">
                <a16:creationId xmlns:a16="http://schemas.microsoft.com/office/drawing/2014/main" id="{D7A550F0-0B0A-64C3-5091-2857D3BAC6E8}"/>
              </a:ext>
            </a:extLst>
          </p:cNvPr>
          <p:cNvSpPr/>
          <p:nvPr/>
        </p:nvSpPr>
        <p:spPr>
          <a:xfrm>
            <a:off x="1709530" y="3091790"/>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75000"/>
                </a:schemeClr>
              </a:solidFill>
            </a:endParaRPr>
          </a:p>
        </p:txBody>
      </p:sp>
      <p:sp>
        <p:nvSpPr>
          <p:cNvPr id="22" name="Google Shape;3154;p53">
            <a:extLst>
              <a:ext uri="{FF2B5EF4-FFF2-40B4-BE49-F238E27FC236}">
                <a16:creationId xmlns:a16="http://schemas.microsoft.com/office/drawing/2014/main" id="{22E1ABAF-D13B-610E-F837-24B6EEED9AB8}"/>
              </a:ext>
            </a:extLst>
          </p:cNvPr>
          <p:cNvSpPr txBox="1">
            <a:spLocks/>
          </p:cNvSpPr>
          <p:nvPr/>
        </p:nvSpPr>
        <p:spPr>
          <a:xfrm>
            <a:off x="1740752" y="3106993"/>
            <a:ext cx="2411356" cy="1218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r>
              <a:rPr lang="en-IN" sz="1200" dirty="0">
                <a:solidFill>
                  <a:schemeClr val="accent1">
                    <a:lumMod val="75000"/>
                  </a:schemeClr>
                </a:solidFill>
                <a:effectLst/>
                <a:latin typeface="Barlow" pitchFamily="2" charset="77"/>
              </a:rPr>
              <a:t>After all these insights, your startup would have successfully got funding and will be on operational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4" name="Google Shape;2933;p51">
            <a:extLst>
              <a:ext uri="{FF2B5EF4-FFF2-40B4-BE49-F238E27FC236}">
                <a16:creationId xmlns:a16="http://schemas.microsoft.com/office/drawing/2014/main" id="{9D0489F4-801D-5F36-2F56-3C789193BD34}"/>
              </a:ext>
            </a:extLst>
          </p:cNvPr>
          <p:cNvSpPr txBox="1">
            <a:spLocks/>
          </p:cNvSpPr>
          <p:nvPr/>
        </p:nvSpPr>
        <p:spPr>
          <a:xfrm>
            <a:off x="1272848" y="107645"/>
            <a:ext cx="6598305" cy="139479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r>
              <a:rPr lang="en-IN" sz="1400" b="1" i="1" dirty="0">
                <a:solidFill>
                  <a:srgbClr val="000000"/>
                </a:solidFill>
                <a:effectLst/>
                <a:latin typeface="Helvetica Neue" panose="02000503000000020004" pitchFamily="2" charset="0"/>
              </a:rPr>
              <a:t>Now that your startup is in growth stage, lets me help you find private equity investment opportunities. With this information, you can look for best suited investment opportunity for your startup.</a:t>
            </a:r>
          </a:p>
        </p:txBody>
      </p:sp>
      <p:pic>
        <p:nvPicPr>
          <p:cNvPr id="6" name="Picture 5" descr="A graph of a number of bars&#10;&#10;Description automatically generated">
            <a:extLst>
              <a:ext uri="{FF2B5EF4-FFF2-40B4-BE49-F238E27FC236}">
                <a16:creationId xmlns:a16="http://schemas.microsoft.com/office/drawing/2014/main" id="{87DF8B3C-D09E-5E9C-58C8-4AFD3F54349E}"/>
              </a:ext>
            </a:extLst>
          </p:cNvPr>
          <p:cNvPicPr>
            <a:picLocks noChangeAspect="1"/>
          </p:cNvPicPr>
          <p:nvPr/>
        </p:nvPicPr>
        <p:blipFill>
          <a:blip r:embed="rId3"/>
          <a:stretch>
            <a:fillRect/>
          </a:stretch>
        </p:blipFill>
        <p:spPr>
          <a:xfrm>
            <a:off x="1272847" y="1502440"/>
            <a:ext cx="2742562" cy="2847240"/>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11AF9A51-0E7D-838F-CA69-145907E37E3E}"/>
              </a:ext>
            </a:extLst>
          </p:cNvPr>
          <p:cNvPicPr>
            <a:picLocks noChangeAspect="1"/>
          </p:cNvPicPr>
          <p:nvPr/>
        </p:nvPicPr>
        <p:blipFill>
          <a:blip r:embed="rId4"/>
          <a:stretch>
            <a:fillRect/>
          </a:stretch>
        </p:blipFill>
        <p:spPr>
          <a:xfrm>
            <a:off x="4954416" y="1564781"/>
            <a:ext cx="2916737" cy="1006969"/>
          </a:xfrm>
          <a:prstGeom prst="rect">
            <a:avLst/>
          </a:prstGeom>
        </p:spPr>
      </p:pic>
      <p:sp>
        <p:nvSpPr>
          <p:cNvPr id="9" name="Google Shape;3011;p53">
            <a:extLst>
              <a:ext uri="{FF2B5EF4-FFF2-40B4-BE49-F238E27FC236}">
                <a16:creationId xmlns:a16="http://schemas.microsoft.com/office/drawing/2014/main" id="{F83166B6-E19E-6D99-1AA5-DF2CDBD34CD8}"/>
              </a:ext>
            </a:extLst>
          </p:cNvPr>
          <p:cNvSpPr/>
          <p:nvPr/>
        </p:nvSpPr>
        <p:spPr>
          <a:xfrm>
            <a:off x="5043229" y="287782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54;p53">
            <a:extLst>
              <a:ext uri="{FF2B5EF4-FFF2-40B4-BE49-F238E27FC236}">
                <a16:creationId xmlns:a16="http://schemas.microsoft.com/office/drawing/2014/main" id="{76BCF846-D166-C451-510C-05A8596E737A}"/>
              </a:ext>
            </a:extLst>
          </p:cNvPr>
          <p:cNvSpPr txBox="1">
            <a:spLocks/>
          </p:cNvSpPr>
          <p:nvPr/>
        </p:nvSpPr>
        <p:spPr>
          <a:xfrm>
            <a:off x="5096789" y="2948618"/>
            <a:ext cx="2388436" cy="14090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dirty="0">
                <a:solidFill>
                  <a:schemeClr val="accent1">
                    <a:lumMod val="75000"/>
                  </a:schemeClr>
                </a:solidFill>
                <a:latin typeface="Barlow" pitchFamily="2" charset="77"/>
              </a:rPr>
              <a:t>After all these insights, I hope your startup is growing and nurturing.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4" name="Subtitle 3">
            <a:extLst>
              <a:ext uri="{FF2B5EF4-FFF2-40B4-BE49-F238E27FC236}">
                <a16:creationId xmlns:a16="http://schemas.microsoft.com/office/drawing/2014/main" id="{64D8F0E9-4338-A6B0-2E6A-858623647466}"/>
              </a:ext>
            </a:extLst>
          </p:cNvPr>
          <p:cNvSpPr>
            <a:spLocks noGrp="1"/>
          </p:cNvSpPr>
          <p:nvPr>
            <p:ph type="subTitle" idx="13"/>
          </p:nvPr>
        </p:nvSpPr>
        <p:spPr>
          <a:xfrm>
            <a:off x="2173307" y="3314097"/>
            <a:ext cx="4801937" cy="1230669"/>
          </a:xfrm>
        </p:spPr>
        <p:txBody>
          <a:bodyPr/>
          <a:lstStyle/>
          <a:p>
            <a:r>
              <a:rPr lang="en-US" sz="1200" dirty="0">
                <a:solidFill>
                  <a:schemeClr val="bg2"/>
                </a:solidFill>
              </a:rPr>
              <a:t>Case study analysis by Yagay Khatri</a:t>
            </a:r>
          </a:p>
          <a:p>
            <a:r>
              <a:rPr lang="en-US" sz="1200" dirty="0">
                <a:solidFill>
                  <a:schemeClr val="bg2">
                    <a:lumMod val="60000"/>
                    <a:lumOff val="40000"/>
                  </a:schemeClr>
                </a:solidFill>
              </a:rPr>
              <a:t>Language used: Python</a:t>
            </a:r>
          </a:p>
          <a:p>
            <a:r>
              <a:rPr lang="en-US" sz="1200" dirty="0">
                <a:solidFill>
                  <a:schemeClr val="bg2">
                    <a:lumMod val="60000"/>
                    <a:lumOff val="40000"/>
                  </a:schemeClr>
                </a:solidFill>
              </a:rPr>
              <a:t>Libraries used: csv, NumPy, pandas, matplotlib</a:t>
            </a:r>
          </a:p>
          <a:p>
            <a:r>
              <a:rPr lang="en-US" sz="1200" dirty="0">
                <a:solidFill>
                  <a:schemeClr val="bg2">
                    <a:lumMod val="60000"/>
                    <a:lumOff val="40000"/>
                  </a:schemeClr>
                </a:solidFill>
              </a:rPr>
              <a:t>Notebook: Jupyter</a:t>
            </a:r>
          </a:p>
          <a:p>
            <a:r>
              <a:rPr lang="en-US" sz="1200" dirty="0">
                <a:solidFill>
                  <a:schemeClr val="bg2">
                    <a:lumMod val="60000"/>
                    <a:lumOff val="40000"/>
                  </a:schemeClr>
                </a:solidFill>
              </a:rPr>
              <a:t>Software: Anaconda</a:t>
            </a:r>
          </a:p>
          <a:p>
            <a:endParaRPr lang="en-US" sz="1200" dirty="0">
              <a:solidFill>
                <a:schemeClr val="tx2">
                  <a:lumMod val="50000"/>
                </a:schemeClr>
              </a:solidFill>
            </a:endParaRPr>
          </a:p>
        </p:txBody>
      </p:sp>
      <p:sp>
        <p:nvSpPr>
          <p:cNvPr id="5" name="Google Shape;3605;p63">
            <a:extLst>
              <a:ext uri="{FF2B5EF4-FFF2-40B4-BE49-F238E27FC236}">
                <a16:creationId xmlns:a16="http://schemas.microsoft.com/office/drawing/2014/main" id="{CCEE7B92-19AD-F38F-6621-383530A9B99D}"/>
              </a:ext>
            </a:extLst>
          </p:cNvPr>
          <p:cNvSpPr txBox="1">
            <a:spLocks noGrp="1"/>
          </p:cNvSpPr>
          <p:nvPr>
            <p:ph type="title"/>
          </p:nvPr>
        </p:nvSpPr>
        <p:spPr>
          <a:xfrm>
            <a:off x="2105425" y="63053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6" name="Google Shape;3606;p63">
            <a:extLst>
              <a:ext uri="{FF2B5EF4-FFF2-40B4-BE49-F238E27FC236}">
                <a16:creationId xmlns:a16="http://schemas.microsoft.com/office/drawing/2014/main" id="{641B77CD-8925-F6AC-1491-59913DA0D6E0}"/>
              </a:ext>
            </a:extLst>
          </p:cNvPr>
          <p:cNvSpPr txBox="1">
            <a:spLocks noGrp="1"/>
          </p:cNvSpPr>
          <p:nvPr>
            <p:ph type="subTitle" idx="1"/>
          </p:nvPr>
        </p:nvSpPr>
        <p:spPr>
          <a:xfrm>
            <a:off x="3024325" y="195641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595959"/>
                </a:solidFill>
                <a:latin typeface="Barlow Semi Condensed"/>
                <a:ea typeface="Barlow Semi Condensed"/>
                <a:cs typeface="Barlow Semi Condensed"/>
                <a:sym typeface="Barlow Semi Condensed"/>
              </a:rPr>
              <a:t>Contact:</a:t>
            </a: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US" dirty="0">
                <a:solidFill>
                  <a:schemeClr val="dk2"/>
                </a:solidFill>
                <a:hlinkClick r:id="rId3"/>
              </a:rPr>
              <a:t>Email</a:t>
            </a:r>
            <a:endParaRPr lang="en" dirty="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chemeClr val="dk2"/>
                </a:solidFill>
                <a:hlinkClick r:id="rId4"/>
              </a:rPr>
              <a:t>GitHub</a:t>
            </a:r>
            <a:endParaRPr lang="en" dirty="0">
              <a:solidFill>
                <a:schemeClr val="dk2"/>
              </a:solidFill>
            </a:endParaRPr>
          </a:p>
          <a:p>
            <a:pPr marL="0" lvl="0" indent="0" algn="ctr" rtl="0">
              <a:spcBef>
                <a:spcPts val="0"/>
              </a:spcBef>
              <a:spcAft>
                <a:spcPts val="0"/>
              </a:spcAft>
              <a:buClr>
                <a:schemeClr val="dk1"/>
              </a:buClr>
              <a:buSzPts val="1100"/>
              <a:buFont typeface="Arial"/>
              <a:buNone/>
            </a:pPr>
            <a:r>
              <a:rPr lang="en" dirty="0">
                <a:solidFill>
                  <a:schemeClr val="dk2"/>
                </a:solidFill>
                <a:latin typeface="Barlow Semi Condensed"/>
                <a:ea typeface="Barlow Semi Condensed"/>
                <a:cs typeface="Barlow Semi Condensed"/>
                <a:sym typeface="Barlow Semi Condensed"/>
                <a:hlinkClick r:id="rId5"/>
              </a:rPr>
              <a:t>LinkedIn</a:t>
            </a:r>
            <a:endParaRPr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51355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726" y="2730919"/>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726" y="3711240"/>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39" name="Google Shape;2139;p37"/>
          <p:cNvSpPr txBox="1">
            <a:spLocks noGrp="1"/>
          </p:cNvSpPr>
          <p:nvPr>
            <p:ph type="subTitle" idx="2"/>
          </p:nvPr>
        </p:nvSpPr>
        <p:spPr>
          <a:xfrm>
            <a:off x="1529036" y="285573"/>
            <a:ext cx="2615100" cy="576000"/>
          </a:xfrm>
          <a:prstGeom prst="rect">
            <a:avLst/>
          </a:prstGeom>
        </p:spPr>
        <p:txBody>
          <a:bodyPr spcFirstLastPara="1" wrap="square" lIns="91425" tIns="91425" rIns="91425" bIns="91425" anchor="t" anchorCtr="0">
            <a:noAutofit/>
          </a:bodyPr>
          <a:lstStyle/>
          <a:p>
            <a:pPr marL="152400" lvl="0" algn="l" rtl="0">
              <a:spcBef>
                <a:spcPts val="1600"/>
              </a:spcBef>
              <a:spcAft>
                <a:spcPts val="0"/>
              </a:spcAft>
              <a:buClr>
                <a:srgbClr val="30394B"/>
              </a:buClr>
              <a:buSzPts val="1200"/>
            </a:pPr>
            <a:r>
              <a:rPr lang="en-US" dirty="0">
                <a:solidFill>
                  <a:srgbClr val="30394B"/>
                </a:solidFill>
              </a:rPr>
              <a:t>A complete overview of the dataset, what it is about and what data does it contain.</a:t>
            </a:r>
            <a:endParaRPr lang="en-US" dirty="0">
              <a:solidFill>
                <a:srgbClr val="30394B"/>
              </a:solidFill>
              <a:latin typeface="Barlow Semi Condensed"/>
              <a:ea typeface="Barlow Semi Condensed"/>
              <a:cs typeface="Barlow Semi Condensed"/>
              <a:sym typeface="Barlow Semi Condensed"/>
            </a:endParaRPr>
          </a:p>
        </p:txBody>
      </p:sp>
      <p:sp>
        <p:nvSpPr>
          <p:cNvPr id="2142" name="Google Shape;2142;p37"/>
          <p:cNvSpPr txBox="1">
            <a:spLocks noGrp="1"/>
          </p:cNvSpPr>
          <p:nvPr>
            <p:ph type="subTitle" idx="4"/>
          </p:nvPr>
        </p:nvSpPr>
        <p:spPr>
          <a:xfrm>
            <a:off x="1529036" y="1415930"/>
            <a:ext cx="2615100" cy="576000"/>
          </a:xfrm>
          <a:prstGeom prst="rect">
            <a:avLst/>
          </a:prstGeom>
        </p:spPr>
        <p:txBody>
          <a:bodyPr spcFirstLastPara="1" wrap="square" lIns="91425" tIns="91425" rIns="91425" bIns="91425" anchor="t" anchorCtr="0">
            <a:noAutofit/>
          </a:bodyPr>
          <a:lstStyle/>
          <a:p>
            <a:pPr marL="152400" lvl="0" algn="l" rtl="0">
              <a:spcBef>
                <a:spcPts val="0"/>
              </a:spcBef>
              <a:spcAft>
                <a:spcPts val="0"/>
              </a:spcAft>
              <a:buClr>
                <a:srgbClr val="30394B"/>
              </a:buClr>
              <a:buSzPts val="1200"/>
            </a:pPr>
            <a:r>
              <a:rPr lang="en-US" dirty="0"/>
              <a:t>I</a:t>
            </a:r>
            <a:r>
              <a:rPr lang="en-US" dirty="0">
                <a:latin typeface="Barlow Semi Condensed"/>
                <a:ea typeface="Barlow Semi Condensed"/>
                <a:cs typeface="Barlow Semi Condensed"/>
                <a:sym typeface="Barlow Semi Condensed"/>
              </a:rPr>
              <a:t>nsights extracted from the dataset which would help new startups in setting up and growing their company.</a:t>
            </a:r>
          </a:p>
        </p:txBody>
      </p:sp>
      <p:sp>
        <p:nvSpPr>
          <p:cNvPr id="2144" name="Google Shape;2144;p37"/>
          <p:cNvSpPr txBox="1">
            <a:spLocks noGrp="1"/>
          </p:cNvSpPr>
          <p:nvPr>
            <p:ph type="subTitle" idx="6"/>
          </p:nvPr>
        </p:nvSpPr>
        <p:spPr>
          <a:xfrm>
            <a:off x="1523275" y="2631927"/>
            <a:ext cx="2615100" cy="576000"/>
          </a:xfrm>
          <a:prstGeom prst="rect">
            <a:avLst/>
          </a:prstGeom>
        </p:spPr>
        <p:txBody>
          <a:bodyPr spcFirstLastPara="1" wrap="square" lIns="91425" tIns="91425" rIns="91425" bIns="91425" anchor="t" anchorCtr="0">
            <a:noAutofit/>
          </a:bodyPr>
          <a:lstStyle/>
          <a:p>
            <a:pPr marL="152400" lvl="0" algn="l" rtl="0">
              <a:spcBef>
                <a:spcPts val="0"/>
              </a:spcBef>
              <a:spcAft>
                <a:spcPts val="0"/>
              </a:spcAft>
              <a:buClr>
                <a:srgbClr val="30394B"/>
              </a:buClr>
              <a:buSzPts val="1200"/>
            </a:pPr>
            <a:r>
              <a:rPr lang="en-IN" dirty="0">
                <a:latin typeface="Barlow Semi Condensed"/>
                <a:ea typeface="Barlow Semi Condensed"/>
                <a:cs typeface="Barlow Semi Condensed"/>
                <a:sym typeface="Barlow Semi Condensed"/>
              </a:rPr>
              <a:t>A five-step hypothetical scenario that will give us more insights from the data.</a:t>
            </a:r>
          </a:p>
        </p:txBody>
      </p:sp>
      <p:sp>
        <p:nvSpPr>
          <p:cNvPr id="2146" name="Google Shape;2146;p37"/>
          <p:cNvSpPr txBox="1">
            <a:spLocks noGrp="1"/>
          </p:cNvSpPr>
          <p:nvPr>
            <p:ph type="subTitle" idx="8"/>
          </p:nvPr>
        </p:nvSpPr>
        <p:spPr>
          <a:xfrm>
            <a:off x="1521178" y="3651671"/>
            <a:ext cx="2615100" cy="576000"/>
          </a:xfrm>
          <a:prstGeom prst="rect">
            <a:avLst/>
          </a:prstGeom>
        </p:spPr>
        <p:txBody>
          <a:bodyPr spcFirstLastPara="1" wrap="square" lIns="91425" tIns="91425" rIns="91425" bIns="91425" anchor="t" anchorCtr="0">
            <a:noAutofit/>
          </a:bodyPr>
          <a:lstStyle/>
          <a:p>
            <a:pPr marL="152400" lvl="0" algn="l" rtl="0">
              <a:spcBef>
                <a:spcPts val="0"/>
              </a:spcBef>
              <a:spcAft>
                <a:spcPts val="0"/>
              </a:spcAft>
              <a:buClr>
                <a:srgbClr val="30394B"/>
              </a:buClr>
              <a:buSzPts val="1200"/>
            </a:pPr>
            <a:r>
              <a:rPr lang="en-US" dirty="0">
                <a:latin typeface="Barlow Semi Condensed"/>
                <a:ea typeface="Barlow Semi Condensed"/>
                <a:cs typeface="Barlow Semi Condensed"/>
                <a:sym typeface="Barlow Semi Condensed"/>
              </a:rPr>
              <a:t>Plots and graphs to visualize the findings.</a:t>
            </a: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95" y="288300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95" y="386391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148522"/>
            <a:ext cx="48096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Dataset details</a:t>
            </a:r>
            <a:endParaRPr dirty="0"/>
          </a:p>
        </p:txBody>
      </p:sp>
      <p:sp>
        <p:nvSpPr>
          <p:cNvPr id="2178" name="Google Shape;2178;p39"/>
          <p:cNvSpPr txBox="1">
            <a:spLocks noGrp="1"/>
          </p:cNvSpPr>
          <p:nvPr>
            <p:ph type="subTitle" idx="1"/>
          </p:nvPr>
        </p:nvSpPr>
        <p:spPr>
          <a:xfrm>
            <a:off x="2018229" y="2367884"/>
            <a:ext cx="5107542" cy="1134000"/>
          </a:xfrm>
          <a:prstGeom prst="rect">
            <a:avLst/>
          </a:prstGeom>
        </p:spPr>
        <p:txBody>
          <a:bodyPr spcFirstLastPara="1" wrap="square" lIns="91425" tIns="91425" rIns="91425" bIns="91425" anchor="t" anchorCtr="0">
            <a:noAutofit/>
          </a:bodyPr>
          <a:lstStyle/>
          <a:p>
            <a:pPr algn="just"/>
            <a:r>
              <a:rPr lang="en-IN" sz="1050" b="1" i="0" dirty="0">
                <a:solidFill>
                  <a:srgbClr val="000000"/>
                </a:solidFill>
                <a:effectLst/>
                <a:latin typeface="Barlow" pitchFamily="2" charset="77"/>
              </a:rPr>
              <a:t>Feature Details :</a:t>
            </a:r>
            <a:endParaRPr lang="en-IN" sz="1050" b="0" i="0" dirty="0">
              <a:solidFill>
                <a:srgbClr val="000000"/>
              </a:solidFill>
              <a:effectLst/>
              <a:latin typeface="Barlow" pitchFamily="2" charset="77"/>
            </a:endParaRPr>
          </a:p>
          <a:p>
            <a:pPr algn="just">
              <a:buFont typeface="Arial" panose="020B0604020202020204" pitchFamily="34" charset="0"/>
              <a:buChar char="•"/>
            </a:pPr>
            <a:r>
              <a:rPr lang="en-IN" sz="1050" b="0" i="0" dirty="0" err="1">
                <a:solidFill>
                  <a:srgbClr val="000000"/>
                </a:solidFill>
                <a:effectLst/>
                <a:latin typeface="Barlow" pitchFamily="2" charset="77"/>
              </a:rPr>
              <a:t>SNo</a:t>
            </a:r>
            <a:r>
              <a:rPr lang="en-IN" sz="1050" b="0" i="0" dirty="0">
                <a:solidFill>
                  <a:srgbClr val="000000"/>
                </a:solidFill>
                <a:effectLst/>
                <a:latin typeface="Barlow" pitchFamily="2" charset="77"/>
              </a:rPr>
              <a:t> - Serial number.</a:t>
            </a:r>
          </a:p>
          <a:p>
            <a:pPr algn="just">
              <a:buFont typeface="Arial" panose="020B0604020202020204" pitchFamily="34" charset="0"/>
              <a:buChar char="•"/>
            </a:pPr>
            <a:r>
              <a:rPr lang="en-IN" sz="1050" b="0" i="0" dirty="0">
                <a:solidFill>
                  <a:srgbClr val="000000"/>
                </a:solidFill>
                <a:effectLst/>
                <a:latin typeface="Barlow" pitchFamily="2" charset="77"/>
              </a:rPr>
              <a:t>Date - Date of funding in format DD/MM/YYYY from January 2015 to August 2017.</a:t>
            </a:r>
          </a:p>
          <a:p>
            <a:pPr algn="just">
              <a:buFont typeface="Arial" panose="020B0604020202020204" pitchFamily="34" charset="0"/>
              <a:buChar char="•"/>
            </a:pPr>
            <a:r>
              <a:rPr lang="en-IN" sz="1050" b="0" i="0" dirty="0" err="1">
                <a:solidFill>
                  <a:srgbClr val="000000"/>
                </a:solidFill>
                <a:effectLst/>
                <a:latin typeface="Barlow" pitchFamily="2" charset="77"/>
              </a:rPr>
              <a:t>StartupName</a:t>
            </a:r>
            <a:r>
              <a:rPr lang="en-IN" sz="1050" b="0" i="0" dirty="0">
                <a:solidFill>
                  <a:srgbClr val="000000"/>
                </a:solidFill>
                <a:effectLst/>
                <a:latin typeface="Barlow" pitchFamily="2" charset="77"/>
              </a:rPr>
              <a:t> - Name of the startup which got funded.</a:t>
            </a:r>
          </a:p>
          <a:p>
            <a:pPr algn="just">
              <a:buFont typeface="Arial" panose="020B0604020202020204" pitchFamily="34" charset="0"/>
              <a:buChar char="•"/>
            </a:pPr>
            <a:r>
              <a:rPr lang="en-IN" sz="1050" b="0" i="0" dirty="0" err="1">
                <a:solidFill>
                  <a:srgbClr val="000000"/>
                </a:solidFill>
                <a:effectLst/>
                <a:latin typeface="Barlow" pitchFamily="2" charset="77"/>
              </a:rPr>
              <a:t>IndustryVertical</a:t>
            </a:r>
            <a:r>
              <a:rPr lang="en-IN" sz="1050" b="0" i="0" dirty="0">
                <a:solidFill>
                  <a:srgbClr val="000000"/>
                </a:solidFill>
                <a:effectLst/>
                <a:latin typeface="Barlow" pitchFamily="2" charset="77"/>
              </a:rPr>
              <a:t> - Industry to which the startup belongs.</a:t>
            </a:r>
          </a:p>
          <a:p>
            <a:pPr algn="just">
              <a:buFont typeface="Arial" panose="020B0604020202020204" pitchFamily="34" charset="0"/>
              <a:buChar char="•"/>
            </a:pPr>
            <a:r>
              <a:rPr lang="en-IN" sz="1050" b="0" i="0" dirty="0" err="1">
                <a:solidFill>
                  <a:srgbClr val="000000"/>
                </a:solidFill>
                <a:effectLst/>
                <a:latin typeface="Barlow" pitchFamily="2" charset="77"/>
              </a:rPr>
              <a:t>SubVertical</a:t>
            </a:r>
            <a:r>
              <a:rPr lang="en-IN" sz="1050" b="0" i="0" dirty="0">
                <a:solidFill>
                  <a:srgbClr val="000000"/>
                </a:solidFill>
                <a:effectLst/>
                <a:latin typeface="Barlow" pitchFamily="2" charset="77"/>
              </a:rPr>
              <a:t> - Sub-category of the industry type.</a:t>
            </a:r>
          </a:p>
          <a:p>
            <a:pPr algn="just">
              <a:buFont typeface="Arial" panose="020B0604020202020204" pitchFamily="34" charset="0"/>
              <a:buChar char="•"/>
            </a:pPr>
            <a:r>
              <a:rPr lang="en-IN" sz="1050" b="0" i="0" dirty="0" err="1">
                <a:solidFill>
                  <a:srgbClr val="000000"/>
                </a:solidFill>
                <a:effectLst/>
                <a:latin typeface="Barlow" pitchFamily="2" charset="77"/>
              </a:rPr>
              <a:t>CityLocation</a:t>
            </a:r>
            <a:r>
              <a:rPr lang="en-IN" sz="1050" b="0" i="0" dirty="0">
                <a:solidFill>
                  <a:srgbClr val="000000"/>
                </a:solidFill>
                <a:effectLst/>
                <a:latin typeface="Barlow" pitchFamily="2" charset="77"/>
              </a:rPr>
              <a:t> - City which the startup is based out of.</a:t>
            </a:r>
          </a:p>
          <a:p>
            <a:pPr algn="just">
              <a:buFont typeface="Arial" panose="020B0604020202020204" pitchFamily="34" charset="0"/>
              <a:buChar char="•"/>
            </a:pPr>
            <a:r>
              <a:rPr lang="en-IN" sz="1050" b="0" i="0" dirty="0" err="1">
                <a:solidFill>
                  <a:srgbClr val="000000"/>
                </a:solidFill>
                <a:effectLst/>
                <a:latin typeface="Barlow" pitchFamily="2" charset="77"/>
              </a:rPr>
              <a:t>InvestorsName</a:t>
            </a:r>
            <a:r>
              <a:rPr lang="en-IN" sz="1050" b="0" i="0" dirty="0">
                <a:solidFill>
                  <a:srgbClr val="000000"/>
                </a:solidFill>
                <a:effectLst/>
                <a:latin typeface="Barlow" pitchFamily="2" charset="77"/>
              </a:rPr>
              <a:t> - Name of the investors involved in the funding round.</a:t>
            </a:r>
          </a:p>
          <a:p>
            <a:pPr algn="just">
              <a:buFont typeface="Arial" panose="020B0604020202020204" pitchFamily="34" charset="0"/>
              <a:buChar char="•"/>
            </a:pPr>
            <a:r>
              <a:rPr lang="en-IN" sz="1050" b="0" i="0" dirty="0" err="1">
                <a:solidFill>
                  <a:srgbClr val="000000"/>
                </a:solidFill>
                <a:effectLst/>
                <a:latin typeface="Barlow" pitchFamily="2" charset="77"/>
              </a:rPr>
              <a:t>InvestmentType</a:t>
            </a:r>
            <a:r>
              <a:rPr lang="en-IN" sz="1050" b="0" i="0" dirty="0">
                <a:solidFill>
                  <a:srgbClr val="000000"/>
                </a:solidFill>
                <a:effectLst/>
                <a:latin typeface="Barlow" pitchFamily="2" charset="77"/>
              </a:rPr>
              <a:t> - Either Private Equity or Seed Funding.</a:t>
            </a:r>
          </a:p>
          <a:p>
            <a:pPr algn="just">
              <a:buFont typeface="Arial" panose="020B0604020202020204" pitchFamily="34" charset="0"/>
              <a:buChar char="•"/>
            </a:pPr>
            <a:r>
              <a:rPr lang="en-IN" sz="1050" b="0" i="0" dirty="0" err="1">
                <a:solidFill>
                  <a:srgbClr val="000000"/>
                </a:solidFill>
                <a:effectLst/>
                <a:latin typeface="Barlow" pitchFamily="2" charset="77"/>
              </a:rPr>
              <a:t>AmountInUSD</a:t>
            </a:r>
            <a:r>
              <a:rPr lang="en-IN" sz="1050" b="0" i="0" dirty="0">
                <a:solidFill>
                  <a:srgbClr val="000000"/>
                </a:solidFill>
                <a:effectLst/>
                <a:latin typeface="Barlow" pitchFamily="2" charset="77"/>
              </a:rPr>
              <a:t> - Funding Amount in USD.</a:t>
            </a:r>
          </a:p>
          <a:p>
            <a:pPr algn="just">
              <a:buFont typeface="Arial" panose="020B0604020202020204" pitchFamily="34" charset="0"/>
              <a:buChar char="•"/>
            </a:pPr>
            <a:r>
              <a:rPr lang="en-IN" sz="1050" b="0" i="0" dirty="0">
                <a:solidFill>
                  <a:srgbClr val="000000"/>
                </a:solidFill>
                <a:effectLst/>
                <a:latin typeface="Barlow" pitchFamily="2" charset="77"/>
              </a:rPr>
              <a:t>Remarks - Other information, if any.</a:t>
            </a:r>
          </a:p>
          <a:p>
            <a:pPr algn="just">
              <a:buFont typeface="Arial" panose="020B0604020202020204" pitchFamily="34" charset="0"/>
              <a:buChar char="•"/>
            </a:pPr>
            <a:r>
              <a:rPr lang="en-IN" sz="1050" b="0" i="0" dirty="0">
                <a:solidFill>
                  <a:srgbClr val="000000"/>
                </a:solidFill>
                <a:effectLst/>
                <a:latin typeface="Barlow" pitchFamily="2" charset="77"/>
              </a:rPr>
              <a:t>Dataset has 2372 rows and 10 columns.</a:t>
            </a:r>
          </a:p>
        </p:txBody>
      </p:sp>
      <p:pic>
        <p:nvPicPr>
          <p:cNvPr id="5" name="Picture 4">
            <a:extLst>
              <a:ext uri="{FF2B5EF4-FFF2-40B4-BE49-F238E27FC236}">
                <a16:creationId xmlns:a16="http://schemas.microsoft.com/office/drawing/2014/main" id="{E7C934BB-51FB-81B7-217C-FD7F0BFA1C30}"/>
              </a:ext>
            </a:extLst>
          </p:cNvPr>
          <p:cNvPicPr>
            <a:picLocks noChangeAspect="1"/>
          </p:cNvPicPr>
          <p:nvPr/>
        </p:nvPicPr>
        <p:blipFill>
          <a:blip r:embed="rId3"/>
          <a:stretch>
            <a:fillRect/>
          </a:stretch>
        </p:blipFill>
        <p:spPr>
          <a:xfrm>
            <a:off x="1900749" y="927057"/>
            <a:ext cx="5342503" cy="12382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91" name="Google Shape;2191;p40"/>
          <p:cNvGrpSpPr/>
          <p:nvPr/>
        </p:nvGrpSpPr>
        <p:grpSpPr>
          <a:xfrm>
            <a:off x="4484493" y="4079085"/>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 of investments over the years</a:t>
            </a:r>
            <a:endParaRPr dirty="0"/>
          </a:p>
        </p:txBody>
      </p:sp>
      <p:sp>
        <p:nvSpPr>
          <p:cNvPr id="2198" name="Google Shape;2198;p40"/>
          <p:cNvSpPr txBox="1">
            <a:spLocks noGrp="1"/>
          </p:cNvSpPr>
          <p:nvPr>
            <p:ph type="subTitle" idx="3"/>
          </p:nvPr>
        </p:nvSpPr>
        <p:spPr>
          <a:xfrm>
            <a:off x="5290349" y="1413313"/>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Result</a:t>
            </a:r>
          </a:p>
        </p:txBody>
      </p:sp>
      <p:sp>
        <p:nvSpPr>
          <p:cNvPr id="2201" name="Google Shape;2201;p40"/>
          <p:cNvSpPr txBox="1">
            <a:spLocks noGrp="1"/>
          </p:cNvSpPr>
          <p:nvPr>
            <p:ph type="subTitle" idx="6"/>
          </p:nvPr>
        </p:nvSpPr>
        <p:spPr>
          <a:xfrm>
            <a:off x="4467141" y="2566917"/>
            <a:ext cx="3488339" cy="10892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From the analysis, we can see the comparison of Number of fundings per year – trend of investments over the years.</a:t>
            </a:r>
            <a:endParaRPr dirty="0">
              <a:latin typeface="Barlow Semi Condensed"/>
              <a:ea typeface="Barlow Semi Condensed"/>
              <a:cs typeface="Barlow Semi Condensed"/>
              <a:sym typeface="Barlow Semi Condensed"/>
            </a:endParaRPr>
          </a:p>
        </p:txBody>
      </p:sp>
      <p:pic>
        <p:nvPicPr>
          <p:cNvPr id="3" name="Picture 2" descr="A graph of a number of investments&#10;&#10;Description automatically generated">
            <a:extLst>
              <a:ext uri="{FF2B5EF4-FFF2-40B4-BE49-F238E27FC236}">
                <a16:creationId xmlns:a16="http://schemas.microsoft.com/office/drawing/2014/main" id="{7A098156-CA73-28BE-E173-E0AB3CF48DD3}"/>
              </a:ext>
            </a:extLst>
          </p:cNvPr>
          <p:cNvPicPr>
            <a:picLocks noChangeAspect="1"/>
          </p:cNvPicPr>
          <p:nvPr/>
        </p:nvPicPr>
        <p:blipFill>
          <a:blip r:embed="rId3"/>
          <a:stretch>
            <a:fillRect/>
          </a:stretch>
        </p:blipFill>
        <p:spPr>
          <a:xfrm>
            <a:off x="1444221" y="1451259"/>
            <a:ext cx="2409431" cy="2262066"/>
          </a:xfrm>
          <a:prstGeom prst="rect">
            <a:avLst/>
          </a:prstGeom>
        </p:spPr>
      </p:pic>
      <p:pic>
        <p:nvPicPr>
          <p:cNvPr id="11" name="Picture 10" descr="A number on a white background&#10;&#10;Description automatically generated">
            <a:extLst>
              <a:ext uri="{FF2B5EF4-FFF2-40B4-BE49-F238E27FC236}">
                <a16:creationId xmlns:a16="http://schemas.microsoft.com/office/drawing/2014/main" id="{68ACB48B-2E8D-6791-48A1-6FAC3A185805}"/>
              </a:ext>
            </a:extLst>
          </p:cNvPr>
          <p:cNvPicPr>
            <a:picLocks noChangeAspect="1"/>
          </p:cNvPicPr>
          <p:nvPr/>
        </p:nvPicPr>
        <p:blipFill>
          <a:blip r:embed="rId4"/>
          <a:stretch>
            <a:fillRect/>
          </a:stretch>
        </p:blipFill>
        <p:spPr>
          <a:xfrm>
            <a:off x="5319643" y="1830406"/>
            <a:ext cx="1783336" cy="6793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Cities vs Startups</a:t>
            </a:r>
          </a:p>
        </p:txBody>
      </p:sp>
      <p:sp>
        <p:nvSpPr>
          <p:cNvPr id="2231" name="Google Shape;2231;p41"/>
          <p:cNvSpPr txBox="1">
            <a:spLocks noGrp="1"/>
          </p:cNvSpPr>
          <p:nvPr>
            <p:ph type="subTitle" idx="7"/>
          </p:nvPr>
        </p:nvSpPr>
        <p:spPr>
          <a:xfrm>
            <a:off x="1976507" y="1439943"/>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Result</a:t>
            </a:r>
          </a:p>
        </p:txBody>
      </p:sp>
      <p:sp>
        <p:nvSpPr>
          <p:cNvPr id="2232" name="Google Shape;2232;p41"/>
          <p:cNvSpPr txBox="1">
            <a:spLocks noGrp="1"/>
          </p:cNvSpPr>
          <p:nvPr>
            <p:ph type="subTitle" idx="8"/>
          </p:nvPr>
        </p:nvSpPr>
        <p:spPr>
          <a:xfrm>
            <a:off x="2454537" y="3471681"/>
            <a:ext cx="4234775" cy="833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Here are the top 8 cities that ar</a:t>
            </a:r>
            <a:r>
              <a:rPr lang="en" sz="1600" dirty="0"/>
              <a:t>e home to startups, with Bangalore on top with 635 startups.</a:t>
            </a:r>
            <a:endParaRPr dirty="0">
              <a:latin typeface="Barlow Semi Condensed"/>
              <a:ea typeface="Barlow Semi Condensed"/>
              <a:cs typeface="Barlow Semi Condensed"/>
              <a:sym typeface="Barlow Semi Condensed"/>
            </a:endParaRPr>
          </a:p>
        </p:txBody>
      </p:sp>
      <p:pic>
        <p:nvPicPr>
          <p:cNvPr id="3" name="Picture 2" descr="A pie chart with numbers and names&#10;&#10;Description automatically generated">
            <a:extLst>
              <a:ext uri="{FF2B5EF4-FFF2-40B4-BE49-F238E27FC236}">
                <a16:creationId xmlns:a16="http://schemas.microsoft.com/office/drawing/2014/main" id="{72C33C1D-3E9D-F0D7-D74E-20701D8C5220}"/>
              </a:ext>
            </a:extLst>
          </p:cNvPr>
          <p:cNvPicPr>
            <a:picLocks noChangeAspect="1"/>
          </p:cNvPicPr>
          <p:nvPr/>
        </p:nvPicPr>
        <p:blipFill>
          <a:blip r:embed="rId3"/>
          <a:stretch>
            <a:fillRect/>
          </a:stretch>
        </p:blipFill>
        <p:spPr>
          <a:xfrm>
            <a:off x="5017985" y="1439943"/>
            <a:ext cx="2557090" cy="1770293"/>
          </a:xfrm>
          <a:prstGeom prst="rect">
            <a:avLst/>
          </a:prstGeom>
        </p:spPr>
      </p:pic>
      <p:pic>
        <p:nvPicPr>
          <p:cNvPr id="20" name="Picture 19" descr="A white background with black text&#10;&#10;Description automatically generated">
            <a:extLst>
              <a:ext uri="{FF2B5EF4-FFF2-40B4-BE49-F238E27FC236}">
                <a16:creationId xmlns:a16="http://schemas.microsoft.com/office/drawing/2014/main" id="{148BF4FC-B3BD-DEDF-29E8-0369FB2A4AD0}"/>
              </a:ext>
            </a:extLst>
          </p:cNvPr>
          <p:cNvPicPr>
            <a:picLocks noChangeAspect="1"/>
          </p:cNvPicPr>
          <p:nvPr/>
        </p:nvPicPr>
        <p:blipFill>
          <a:blip r:embed="rId4"/>
          <a:stretch>
            <a:fillRect/>
          </a:stretch>
        </p:blipFill>
        <p:spPr>
          <a:xfrm>
            <a:off x="1568775" y="1892430"/>
            <a:ext cx="1999432" cy="12984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Cities vs Funding amounts</a:t>
            </a:r>
            <a:endParaRPr dirty="0"/>
          </a:p>
        </p:txBody>
      </p:sp>
      <p:pic>
        <p:nvPicPr>
          <p:cNvPr id="3" name="Picture 2" descr="A pie chart with different colored circles&#10;&#10;Description automatically generated">
            <a:extLst>
              <a:ext uri="{FF2B5EF4-FFF2-40B4-BE49-F238E27FC236}">
                <a16:creationId xmlns:a16="http://schemas.microsoft.com/office/drawing/2014/main" id="{C15B11BE-0650-2D24-44DA-91C4BB7AD9A7}"/>
              </a:ext>
            </a:extLst>
          </p:cNvPr>
          <p:cNvPicPr>
            <a:picLocks noChangeAspect="1"/>
          </p:cNvPicPr>
          <p:nvPr/>
        </p:nvPicPr>
        <p:blipFill>
          <a:blip r:embed="rId3"/>
          <a:stretch>
            <a:fillRect/>
          </a:stretch>
        </p:blipFill>
        <p:spPr>
          <a:xfrm>
            <a:off x="1540234" y="1293191"/>
            <a:ext cx="3031766" cy="1718001"/>
          </a:xfrm>
          <a:prstGeom prst="rect">
            <a:avLst/>
          </a:prstGeom>
        </p:spPr>
      </p:pic>
      <p:pic>
        <p:nvPicPr>
          <p:cNvPr id="5" name="Picture 4" descr="A number of numbers and symbols&#10;&#10;Description automatically generated">
            <a:extLst>
              <a:ext uri="{FF2B5EF4-FFF2-40B4-BE49-F238E27FC236}">
                <a16:creationId xmlns:a16="http://schemas.microsoft.com/office/drawing/2014/main" id="{D8D49980-5BD9-E974-FAC3-B66AC4F4AC39}"/>
              </a:ext>
            </a:extLst>
          </p:cNvPr>
          <p:cNvPicPr>
            <a:picLocks noChangeAspect="1"/>
          </p:cNvPicPr>
          <p:nvPr/>
        </p:nvPicPr>
        <p:blipFill>
          <a:blip r:embed="rId4"/>
          <a:stretch>
            <a:fillRect/>
          </a:stretch>
        </p:blipFill>
        <p:spPr>
          <a:xfrm>
            <a:off x="1540234" y="3218427"/>
            <a:ext cx="3031261" cy="1170694"/>
          </a:xfrm>
          <a:prstGeom prst="rect">
            <a:avLst/>
          </a:prstGeom>
        </p:spPr>
      </p:pic>
      <p:sp>
        <p:nvSpPr>
          <p:cNvPr id="6" name="Google Shape;2232;p41">
            <a:extLst>
              <a:ext uri="{FF2B5EF4-FFF2-40B4-BE49-F238E27FC236}">
                <a16:creationId xmlns:a16="http://schemas.microsoft.com/office/drawing/2014/main" id="{9C0B2DF2-C2A0-6EF6-ED94-029258084561}"/>
              </a:ext>
            </a:extLst>
          </p:cNvPr>
          <p:cNvSpPr txBox="1">
            <a:spLocks/>
          </p:cNvSpPr>
          <p:nvPr/>
        </p:nvSpPr>
        <p:spPr>
          <a:xfrm>
            <a:off x="4985372" y="1529574"/>
            <a:ext cx="2618394" cy="24619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en-IN" sz="1600" dirty="0">
                <a:solidFill>
                  <a:schemeClr val="bg2"/>
                </a:solidFill>
                <a:latin typeface="Barlow" pitchFamily="2" charset="77"/>
                <a:ea typeface="Barlow Semi Condensed"/>
                <a:cs typeface="Barlow Semi Condensed"/>
                <a:sym typeface="Barlow Semi Condensed"/>
              </a:rPr>
              <a:t>Here are the top 8 cities along with their funding amount in USD, and the % of funding amount.</a:t>
            </a:r>
          </a:p>
          <a:p>
            <a:pPr marL="0" lvl="0" indent="0" algn="just" rtl="0">
              <a:spcBef>
                <a:spcPts val="0"/>
              </a:spcBef>
              <a:spcAft>
                <a:spcPts val="0"/>
              </a:spcAft>
              <a:buNone/>
            </a:pPr>
            <a:endParaRPr lang="en-IN" sz="1600" dirty="0">
              <a:solidFill>
                <a:schemeClr val="bg2"/>
              </a:solidFill>
              <a:latin typeface="Barlow" pitchFamily="2" charset="77"/>
              <a:ea typeface="Barlow Semi Condensed"/>
              <a:cs typeface="Barlow Semi Condensed"/>
              <a:sym typeface="Barlow Semi Condensed"/>
            </a:endParaRPr>
          </a:p>
          <a:p>
            <a:pPr marL="0" lvl="0" indent="0" algn="just" rtl="0">
              <a:spcBef>
                <a:spcPts val="0"/>
              </a:spcBef>
              <a:spcAft>
                <a:spcPts val="0"/>
              </a:spcAft>
              <a:buNone/>
            </a:pPr>
            <a:r>
              <a:rPr lang="en-IN" sz="1600" dirty="0">
                <a:solidFill>
                  <a:schemeClr val="bg2"/>
                </a:solidFill>
                <a:latin typeface="Barlow" pitchFamily="2" charset="77"/>
                <a:ea typeface="Barlow Semi Condensed"/>
                <a:cs typeface="Barlow Semi Condensed"/>
                <a:sym typeface="Barlow Semi Condensed"/>
              </a:rPr>
              <a:t>We can see that Bangalore received the most funding amount with over 50% among these 8 cities.</a:t>
            </a:r>
            <a:endParaRPr lang="en-IN" sz="1400" dirty="0">
              <a:solidFill>
                <a:schemeClr val="bg2"/>
              </a:solidFill>
              <a:latin typeface="Barlow" pitchFamily="2" charset="77"/>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Industry vs Funding</a:t>
            </a:r>
            <a:endParaRPr dirty="0"/>
          </a:p>
        </p:txBody>
      </p:sp>
      <p:sp>
        <p:nvSpPr>
          <p:cNvPr id="2310" name="Google Shape;2310;p43"/>
          <p:cNvSpPr txBox="1"/>
          <p:nvPr/>
        </p:nvSpPr>
        <p:spPr>
          <a:xfrm>
            <a:off x="5359975" y="1448879"/>
            <a:ext cx="2487962" cy="2385511"/>
          </a:xfrm>
          <a:prstGeom prst="rect">
            <a:avLst/>
          </a:prstGeom>
          <a:noFill/>
          <a:ln>
            <a:noFill/>
          </a:ln>
        </p:spPr>
        <p:txBody>
          <a:bodyPr spcFirstLastPara="1" wrap="square" lIns="91425" tIns="91425" rIns="91425" bIns="91425" anchor="t" anchorCtr="0">
            <a:noAutofit/>
          </a:bodyPr>
          <a:lstStyle/>
          <a:p>
            <a:pPr algn="just"/>
            <a:r>
              <a:rPr lang="en-IN" sz="1600" dirty="0">
                <a:solidFill>
                  <a:schemeClr val="bg2"/>
                </a:solidFill>
                <a:latin typeface="Barlow" pitchFamily="2" charset="77"/>
                <a:ea typeface="Barlow Semi Condensed"/>
                <a:cs typeface="Barlow Semi Condensed"/>
                <a:sym typeface="Barlow Semi Condensed"/>
              </a:rPr>
              <a:t>Here are the top 8 cities along with their funding amount in USD, and the % of funding amount.</a:t>
            </a:r>
          </a:p>
          <a:p>
            <a:pPr marL="0" lvl="0" indent="0" algn="just" rtl="0">
              <a:spcBef>
                <a:spcPts val="0"/>
              </a:spcBef>
              <a:spcAft>
                <a:spcPts val="0"/>
              </a:spcAft>
              <a:buNone/>
            </a:pPr>
            <a:endParaRPr lang="en-US" sz="1600" dirty="0">
              <a:solidFill>
                <a:schemeClr val="bg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a:solidFill>
                  <a:schemeClr val="bg2"/>
                </a:solidFill>
                <a:latin typeface="Barlow Semi Condensed"/>
                <a:ea typeface="Barlow Semi Condensed"/>
                <a:cs typeface="Barlow Semi Condensed"/>
                <a:sym typeface="Barlow Semi Condensed"/>
              </a:rPr>
              <a:t>We can see that the startups in Ecommerce and Consumer internet industry vertical received the most funding.</a:t>
            </a:r>
            <a:endParaRPr sz="1600" dirty="0">
              <a:solidFill>
                <a:schemeClr val="bg2"/>
              </a:solidFill>
              <a:latin typeface="Barlow Semi Condensed"/>
              <a:ea typeface="Barlow Semi Condensed"/>
              <a:cs typeface="Barlow Semi Condensed"/>
              <a:sym typeface="Barlow Semi Condensed"/>
            </a:endParaRPr>
          </a:p>
        </p:txBody>
      </p:sp>
      <p:pic>
        <p:nvPicPr>
          <p:cNvPr id="3" name="Picture 2" descr="A pie chart with numbers and text&#10;&#10;Description automatically generated">
            <a:extLst>
              <a:ext uri="{FF2B5EF4-FFF2-40B4-BE49-F238E27FC236}">
                <a16:creationId xmlns:a16="http://schemas.microsoft.com/office/drawing/2014/main" id="{D31AD5EC-6ED3-471F-7259-4B0B6081169B}"/>
              </a:ext>
            </a:extLst>
          </p:cNvPr>
          <p:cNvPicPr>
            <a:picLocks noChangeAspect="1"/>
          </p:cNvPicPr>
          <p:nvPr/>
        </p:nvPicPr>
        <p:blipFill>
          <a:blip r:embed="rId3"/>
          <a:stretch>
            <a:fillRect/>
          </a:stretch>
        </p:blipFill>
        <p:spPr>
          <a:xfrm>
            <a:off x="1213118" y="1393280"/>
            <a:ext cx="3690600" cy="1620263"/>
          </a:xfrm>
          <a:prstGeom prst="rect">
            <a:avLst/>
          </a:prstGeom>
        </p:spPr>
      </p:pic>
      <p:pic>
        <p:nvPicPr>
          <p:cNvPr id="5" name="Picture 4" descr="A number of numbers and symbols&#10;&#10;Description automatically generated">
            <a:extLst>
              <a:ext uri="{FF2B5EF4-FFF2-40B4-BE49-F238E27FC236}">
                <a16:creationId xmlns:a16="http://schemas.microsoft.com/office/drawing/2014/main" id="{155ADEF1-A205-002F-C05A-351305AFD162}"/>
              </a:ext>
            </a:extLst>
          </p:cNvPr>
          <p:cNvPicPr>
            <a:picLocks noChangeAspect="1"/>
          </p:cNvPicPr>
          <p:nvPr/>
        </p:nvPicPr>
        <p:blipFill>
          <a:blip r:embed="rId4"/>
          <a:stretch>
            <a:fillRect/>
          </a:stretch>
        </p:blipFill>
        <p:spPr>
          <a:xfrm>
            <a:off x="1209071" y="3346622"/>
            <a:ext cx="3947923" cy="7029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37585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rPr>
              <a:t>Startups vs Funding</a:t>
            </a:r>
            <a:endParaRPr dirty="0"/>
          </a:p>
        </p:txBody>
      </p:sp>
      <p:sp>
        <p:nvSpPr>
          <p:cNvPr id="2613" name="Google Shape;2613;p46"/>
          <p:cNvSpPr txBox="1"/>
          <p:nvPr/>
        </p:nvSpPr>
        <p:spPr>
          <a:xfrm>
            <a:off x="4948151" y="1013791"/>
            <a:ext cx="31548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Startups vs Funding rounds</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14" name="Google Shape;2614;p46"/>
          <p:cNvSpPr txBox="1"/>
          <p:nvPr/>
        </p:nvSpPr>
        <p:spPr>
          <a:xfrm>
            <a:off x="975625" y="1013791"/>
            <a:ext cx="31548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Startups vs Funding amount</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15" name="Google Shape;2615;p46"/>
          <p:cNvSpPr txBox="1"/>
          <p:nvPr/>
        </p:nvSpPr>
        <p:spPr>
          <a:xfrm>
            <a:off x="4632403" y="3394563"/>
            <a:ext cx="3154799" cy="823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bg2"/>
                </a:solidFill>
                <a:latin typeface="Barlow Semi Condensed"/>
                <a:ea typeface="Barlow Semi Condensed"/>
                <a:cs typeface="Barlow Semi Condensed"/>
                <a:sym typeface="Barlow Semi Condensed"/>
              </a:rPr>
              <a:t>Here are the startups that received the most funding amount and rounds in the past 2.5 years.</a:t>
            </a:r>
            <a:endParaRPr sz="1600" dirty="0">
              <a:solidFill>
                <a:schemeClr val="bg2"/>
              </a:solidFill>
              <a:latin typeface="Barlow Semi Condensed"/>
              <a:ea typeface="Barlow Semi Condensed"/>
              <a:cs typeface="Barlow Semi Condensed"/>
              <a:sym typeface="Barlow Semi Condensed"/>
            </a:endParaRPr>
          </a:p>
        </p:txBody>
      </p:sp>
      <p:pic>
        <p:nvPicPr>
          <p:cNvPr id="3" name="Picture 2" descr="A pie chart with numbers and text&#10;&#10;Description automatically generated">
            <a:extLst>
              <a:ext uri="{FF2B5EF4-FFF2-40B4-BE49-F238E27FC236}">
                <a16:creationId xmlns:a16="http://schemas.microsoft.com/office/drawing/2014/main" id="{5409AD6B-0894-306E-EF57-3F3C626ADB78}"/>
              </a:ext>
            </a:extLst>
          </p:cNvPr>
          <p:cNvPicPr>
            <a:picLocks noChangeAspect="1"/>
          </p:cNvPicPr>
          <p:nvPr/>
        </p:nvPicPr>
        <p:blipFill>
          <a:blip r:embed="rId3"/>
          <a:stretch>
            <a:fillRect/>
          </a:stretch>
        </p:blipFill>
        <p:spPr>
          <a:xfrm>
            <a:off x="1254449" y="1495853"/>
            <a:ext cx="2597150" cy="1835150"/>
          </a:xfrm>
          <a:prstGeom prst="rect">
            <a:avLst/>
          </a:prstGeom>
        </p:spPr>
      </p:pic>
      <p:pic>
        <p:nvPicPr>
          <p:cNvPr id="5" name="Picture 4" descr="A colorful circle with numbers&#10;&#10;Description automatically generated">
            <a:extLst>
              <a:ext uri="{FF2B5EF4-FFF2-40B4-BE49-F238E27FC236}">
                <a16:creationId xmlns:a16="http://schemas.microsoft.com/office/drawing/2014/main" id="{139DFD8D-9AF0-5068-71F4-80E0FE3B4E5E}"/>
              </a:ext>
            </a:extLst>
          </p:cNvPr>
          <p:cNvPicPr>
            <a:picLocks noChangeAspect="1"/>
          </p:cNvPicPr>
          <p:nvPr/>
        </p:nvPicPr>
        <p:blipFill>
          <a:blip r:embed="rId4"/>
          <a:stretch>
            <a:fillRect/>
          </a:stretch>
        </p:blipFill>
        <p:spPr>
          <a:xfrm>
            <a:off x="5263899" y="1426432"/>
            <a:ext cx="2523303" cy="1779350"/>
          </a:xfrm>
          <a:prstGeom prst="rect">
            <a:avLst/>
          </a:prstGeom>
        </p:spPr>
      </p:pic>
      <p:pic>
        <p:nvPicPr>
          <p:cNvPr id="7" name="Picture 6" descr="A number of numbers and a few words&#10;&#10;Description automatically generated">
            <a:extLst>
              <a:ext uri="{FF2B5EF4-FFF2-40B4-BE49-F238E27FC236}">
                <a16:creationId xmlns:a16="http://schemas.microsoft.com/office/drawing/2014/main" id="{7F757FBF-79AB-22FD-195B-C2254066A62A}"/>
              </a:ext>
            </a:extLst>
          </p:cNvPr>
          <p:cNvPicPr>
            <a:picLocks noChangeAspect="1"/>
          </p:cNvPicPr>
          <p:nvPr/>
        </p:nvPicPr>
        <p:blipFill>
          <a:blip r:embed="rId5"/>
          <a:stretch>
            <a:fillRect/>
          </a:stretch>
        </p:blipFill>
        <p:spPr>
          <a:xfrm>
            <a:off x="1187507" y="3389936"/>
            <a:ext cx="2729304" cy="9594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24328" y="1121545"/>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Time</a:t>
            </a:r>
            <a:endParaRPr sz="10000" dirty="0"/>
          </a:p>
        </p:txBody>
      </p:sp>
      <p:sp>
        <p:nvSpPr>
          <p:cNvPr id="2733" name="Google Shape;2733;p50"/>
          <p:cNvSpPr txBox="1">
            <a:spLocks noGrp="1"/>
          </p:cNvSpPr>
          <p:nvPr>
            <p:ph type="subTitle" idx="1"/>
          </p:nvPr>
        </p:nvSpPr>
        <p:spPr>
          <a:xfrm>
            <a:off x="2933525" y="2699917"/>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For a hypothetical scenario now</a:t>
            </a:r>
            <a:endParaRPr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747</Words>
  <Application>Microsoft Macintosh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Barlow Semi Condensed Medium</vt:lpstr>
      <vt:lpstr>Barlow Semi Condensed</vt:lpstr>
      <vt:lpstr>Helvetica Neue</vt:lpstr>
      <vt:lpstr>Barlow</vt:lpstr>
      <vt:lpstr>Fjalla One</vt:lpstr>
      <vt:lpstr>Technology Consulting by Slidesgo</vt:lpstr>
      <vt:lpstr>Indian startup case study analysis</vt:lpstr>
      <vt:lpstr>Table of Contents</vt:lpstr>
      <vt:lpstr>Dataset details</vt:lpstr>
      <vt:lpstr>Trend of investments over the years</vt:lpstr>
      <vt:lpstr>Cities vs Startups</vt:lpstr>
      <vt:lpstr>Cities vs Funding amounts</vt:lpstr>
      <vt:lpstr>Industry vs Funding</vt:lpstr>
      <vt:lpstr>Startups vs Funding</vt:lpstr>
      <vt:lpstr>Time</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startup case study analysis</dc:title>
  <cp:lastModifiedBy>Yagay Khatri</cp:lastModifiedBy>
  <cp:revision>38</cp:revision>
  <dcterms:modified xsi:type="dcterms:W3CDTF">2023-07-20T22:34:44Z</dcterms:modified>
</cp:coreProperties>
</file>