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71" r:id="rId11"/>
    <p:sldId id="268" r:id="rId12"/>
    <p:sldId id="269" r:id="rId13"/>
    <p:sldId id="270" r:id="rId14"/>
    <p:sldId id="272" r:id="rId15"/>
    <p:sldId id="273" r:id="rId16"/>
    <p:sldId id="267" r:id="rId17"/>
    <p:sldId id="274" r:id="rId18"/>
    <p:sldId id="275" r:id="rId19"/>
    <p:sldId id="276" r:id="rId20"/>
    <p:sldId id="277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927"/>
    <a:srgbClr val="22337C"/>
    <a:srgbClr val="002040"/>
    <a:srgbClr val="131D45"/>
    <a:srgbClr val="162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9E540-6EA2-4601-82A4-5B8361C21D86}" type="datetimeFigureOut">
              <a:rPr lang="en-US" smtClean="0"/>
              <a:t>11/Jan/2016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9F97D-1741-4ECA-8F04-7B0AFB86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895600"/>
            <a:ext cx="9144000" cy="39624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cp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 smtClean="0"/>
              <a:t>00 – Initial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Sarthak Pati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or Integrated Development Environments are a HIGHLY recommended resource for programming. They help with automated syntax checking, highlighting and completion and debugging. </a:t>
            </a:r>
          </a:p>
          <a:p>
            <a:endParaRPr lang="en-US" dirty="0"/>
          </a:p>
          <a:p>
            <a:r>
              <a:rPr lang="en-US" dirty="0" smtClean="0"/>
              <a:t>We will showcase some of the standard IDEs used for different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7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– Online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basic programs that only use the standard C++ libraries (only valid for </a:t>
            </a:r>
            <a:r>
              <a:rPr lang="en-US" b="1" dirty="0" smtClean="0">
                <a:solidFill>
                  <a:srgbClr val="22337C"/>
                </a:solidFill>
              </a:rPr>
              <a:t>this</a:t>
            </a:r>
            <a:r>
              <a:rPr lang="en-US" dirty="0" smtClean="0"/>
              <a:t> tutorial), use </a:t>
            </a:r>
            <a:r>
              <a:rPr lang="en-US" dirty="0" err="1" smtClean="0"/>
              <a:t>CodeChef</a:t>
            </a:r>
            <a:r>
              <a:rPr lang="en-US" dirty="0" smtClean="0"/>
              <a:t> </a:t>
            </a:r>
            <a:r>
              <a:rPr lang="en-US" baseline="30000" dirty="0" smtClean="0"/>
              <a:t>[4] </a:t>
            </a:r>
            <a:r>
              <a:rPr lang="en-US" dirty="0" smtClean="0"/>
              <a:t>and select C++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[4] Online IDE </a:t>
            </a:r>
            <a:r>
              <a:rPr lang="en-US" sz="1000" dirty="0"/>
              <a:t>- https://www.codechef.com/ide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11714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–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</a:t>
            </a:r>
            <a:r>
              <a:rPr lang="en-US" b="1" dirty="0" smtClean="0">
                <a:solidFill>
                  <a:srgbClr val="22337C"/>
                </a:solidFill>
              </a:rPr>
              <a:t>Visual Studio Community</a:t>
            </a:r>
            <a:r>
              <a:rPr lang="en-US" dirty="0" smtClean="0"/>
              <a:t> </a:t>
            </a:r>
            <a:r>
              <a:rPr lang="en-US" baseline="30000" dirty="0" smtClean="0"/>
              <a:t>[5]</a:t>
            </a:r>
            <a:r>
              <a:rPr lang="en-US" dirty="0" smtClean="0"/>
              <a:t> which is available for free for Windows machines – this is by far the best IDE available in the market and is the industry standard.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[5] Visual Studio </a:t>
            </a:r>
            <a:r>
              <a:rPr lang="en-US" sz="1000" dirty="0"/>
              <a:t>- https://www.visualstudio.com/en-us/products/visual-studio-express-vs.aspx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79534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– Mac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users are requested to install </a:t>
            </a:r>
            <a:r>
              <a:rPr lang="en-US" b="1" dirty="0" err="1" smtClean="0">
                <a:solidFill>
                  <a:srgbClr val="6F2927"/>
                </a:solidFill>
              </a:rPr>
              <a:t>Xcode</a:t>
            </a:r>
            <a:r>
              <a:rPr lang="en-US" dirty="0" smtClean="0">
                <a:solidFill>
                  <a:srgbClr val="6F2927"/>
                </a:solidFill>
              </a:rPr>
              <a:t> </a:t>
            </a:r>
            <a:r>
              <a:rPr lang="en-US" baseline="30000" dirty="0" smtClean="0"/>
              <a:t>[6]</a:t>
            </a:r>
            <a:r>
              <a:rPr lang="en-US" dirty="0" smtClean="0"/>
              <a:t> on their machines.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[6] </a:t>
            </a:r>
            <a:r>
              <a:rPr lang="en-US" sz="1000" dirty="0" err="1" smtClean="0"/>
              <a:t>Xcode</a:t>
            </a:r>
            <a:r>
              <a:rPr lang="en-US" sz="1000" dirty="0" smtClean="0"/>
              <a:t> </a:t>
            </a:r>
            <a:r>
              <a:rPr lang="en-US" sz="1000" dirty="0"/>
              <a:t>- developer.apple.com/</a:t>
            </a:r>
            <a:r>
              <a:rPr lang="en-US" sz="1000" dirty="0" err="1"/>
              <a:t>xcode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63657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–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users are encouraged to use </a:t>
            </a:r>
            <a:r>
              <a:rPr lang="en-US" b="1" dirty="0" smtClean="0">
                <a:solidFill>
                  <a:srgbClr val="6F2927"/>
                </a:solidFill>
              </a:rPr>
              <a:t>Code::Blocks </a:t>
            </a:r>
            <a:r>
              <a:rPr lang="en-US" baseline="30000" dirty="0" smtClean="0"/>
              <a:t>[7]</a:t>
            </a:r>
            <a:r>
              <a:rPr lang="en-US" dirty="0" smtClean="0"/>
              <a:t> on their machines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[7] Code::Blocks </a:t>
            </a:r>
            <a:r>
              <a:rPr lang="en-US" sz="1000" dirty="0"/>
              <a:t>- http://www.codeblocks.org/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59182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your first CPP program can be done using the </a:t>
            </a:r>
            <a:r>
              <a:rPr lang="en-US" dirty="0" err="1" smtClean="0"/>
              <a:t>CodeChef</a:t>
            </a:r>
            <a:r>
              <a:rPr lang="en-US" dirty="0" smtClean="0"/>
              <a:t> IDE </a:t>
            </a:r>
            <a:r>
              <a:rPr lang="en-US" baseline="30000" dirty="0" smtClean="0"/>
              <a:t>[4] </a:t>
            </a:r>
            <a:endParaRPr lang="en-US" baseline="30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[4] Online IDE </a:t>
            </a:r>
            <a:r>
              <a:rPr lang="en-US" sz="1000" dirty="0"/>
              <a:t>- https://www.codechef.com/ide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22323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7030A0"/>
                </a:solidFill>
              </a:rPr>
              <a:t>"Hello World!\n"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EXIT_SUCCESS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&lt;&lt; "Hello World!\n";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return EXIT_SUCCESS;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Enables use of libraries by importing </a:t>
            </a:r>
            <a:r>
              <a:rPr lang="en-US" b="1" dirty="0" smtClean="0">
                <a:solidFill>
                  <a:srgbClr val="22337C"/>
                </a:solidFill>
              </a:rPr>
              <a:t>headers</a:t>
            </a:r>
            <a:r>
              <a:rPr lang="en-US" dirty="0" smtClean="0"/>
              <a:t> </a:t>
            </a:r>
            <a:r>
              <a:rPr lang="en-US" baseline="30000" dirty="0" smtClean="0"/>
              <a:t>[8] </a:t>
            </a:r>
            <a:r>
              <a:rPr lang="en-US" dirty="0" smtClean="0"/>
              <a:t>(which contain definitions) of libraries for use in a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this case, </a:t>
            </a:r>
            <a:r>
              <a:rPr lang="en-US" b="1" dirty="0" err="1" smtClean="0">
                <a:solidFill>
                  <a:srgbClr val="22337C"/>
                </a:solidFill>
              </a:rPr>
              <a:t>iostream</a:t>
            </a:r>
            <a:r>
              <a:rPr lang="en-US" dirty="0" smtClean="0">
                <a:solidFill>
                  <a:srgbClr val="22337C"/>
                </a:solidFill>
              </a:rPr>
              <a:t> </a:t>
            </a:r>
            <a:r>
              <a:rPr lang="en-US" baseline="30000" dirty="0" smtClean="0"/>
              <a:t>[9]</a:t>
            </a:r>
            <a:r>
              <a:rPr lang="en-US" dirty="0" smtClean="0">
                <a:solidFill>
                  <a:srgbClr val="22337C"/>
                </a:solidFill>
              </a:rPr>
              <a:t> </a:t>
            </a:r>
            <a:r>
              <a:rPr lang="en-US" dirty="0" smtClean="0"/>
              <a:t>contains information about input/output to console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[8] Include </a:t>
            </a:r>
            <a:r>
              <a:rPr lang="en-US" sz="1000" dirty="0"/>
              <a:t>- https://</a:t>
            </a:r>
            <a:r>
              <a:rPr lang="en-US" sz="1000" dirty="0" smtClean="0"/>
              <a:t>en.wikipedia.org/wiki/Include_directive</a:t>
            </a:r>
          </a:p>
          <a:p>
            <a:pPr algn="l"/>
            <a:r>
              <a:rPr lang="en-US" sz="1000" dirty="0" smtClean="0"/>
              <a:t>[9] </a:t>
            </a:r>
            <a:r>
              <a:rPr lang="en-US" sz="1000" dirty="0" err="1" smtClean="0"/>
              <a:t>IOstream</a:t>
            </a:r>
            <a:r>
              <a:rPr lang="en-US" sz="1000" dirty="0"/>
              <a:t> - http://www.cplusplus.com/reference/iostream/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18412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&lt;&lt; "Hello World!\n";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return EXIT_SUCCESS;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2337C"/>
                </a:solidFill>
              </a:rPr>
              <a:t>Entry point </a:t>
            </a:r>
            <a:r>
              <a:rPr lang="en-US" dirty="0" smtClean="0"/>
              <a:t>of the program </a:t>
            </a:r>
            <a:r>
              <a:rPr lang="en-US" baseline="30000" dirty="0" smtClean="0"/>
              <a:t>[10]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this case, it specifies an </a:t>
            </a:r>
            <a:r>
              <a:rPr lang="en-US" b="1" dirty="0" smtClean="0">
                <a:solidFill>
                  <a:srgbClr val="FF0000"/>
                </a:solidFill>
              </a:rPr>
              <a:t>integer </a:t>
            </a:r>
            <a:r>
              <a:rPr lang="en-US" dirty="0" smtClean="0"/>
              <a:t>return of the program (can be a </a:t>
            </a:r>
            <a:r>
              <a:rPr lang="en-US" b="1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rgbClr val="FF0000"/>
                </a:solidFill>
              </a:rPr>
              <a:t>null</a:t>
            </a:r>
            <a:r>
              <a:rPr lang="en-US" dirty="0" smtClean="0"/>
              <a:t> return though it is not recommended since it negates error handling)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[10] Entry Point </a:t>
            </a:r>
            <a:r>
              <a:rPr lang="en-US" sz="1000" dirty="0"/>
              <a:t>- https://en.wikipedia.org/wiki/Entry_point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79519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7030A0"/>
                </a:solidFill>
              </a:rPr>
              <a:t>"Hello World!\n"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return EXIT_SUCCESS;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2337C"/>
                </a:solidFill>
              </a:rPr>
              <a:t>std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dirty="0" smtClean="0"/>
              <a:t>is the namespace of the library, which is the standard C++ library as defined by ISO standard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22337C"/>
                </a:solidFill>
              </a:rPr>
              <a:t>cout</a:t>
            </a:r>
            <a:r>
              <a:rPr lang="en-US" dirty="0" smtClean="0"/>
              <a:t> is standard console output and it outputs the specified string to the console </a:t>
            </a:r>
            <a:r>
              <a:rPr lang="en-US" baseline="30000" dirty="0" smtClean="0"/>
              <a:t>[11]</a:t>
            </a:r>
            <a:endParaRPr lang="en-US" baseline="30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[11] </a:t>
            </a:r>
            <a:r>
              <a:rPr lang="en-US" sz="1000" dirty="0" err="1" smtClean="0"/>
              <a:t>Cout</a:t>
            </a:r>
            <a:r>
              <a:rPr lang="en-US" sz="1000" dirty="0" smtClean="0"/>
              <a:t> - </a:t>
            </a:r>
            <a:r>
              <a:rPr lang="en-US" sz="1000" dirty="0"/>
              <a:t>http://www.cplusplus.com/reference/iostream/cout/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6870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tutorial is going to assume </a:t>
            </a:r>
            <a:r>
              <a:rPr lang="en-US" dirty="0" smtClean="0"/>
              <a:t>basic theoretical </a:t>
            </a:r>
            <a:r>
              <a:rPr lang="en-US" dirty="0"/>
              <a:t>knowledge about </a:t>
            </a:r>
            <a:r>
              <a:rPr lang="en-US" dirty="0" smtClean="0"/>
              <a:t>programming, </a:t>
            </a:r>
            <a:r>
              <a:rPr lang="en-US" dirty="0"/>
              <a:t>for instance </a:t>
            </a:r>
            <a:r>
              <a:rPr lang="en-US" dirty="0" smtClean="0"/>
              <a:t>the </a:t>
            </a:r>
            <a:r>
              <a:rPr lang="en-US" dirty="0"/>
              <a:t>difference between the terms </a:t>
            </a:r>
            <a:r>
              <a:rPr lang="en-US" b="1" i="1" dirty="0">
                <a:solidFill>
                  <a:srgbClr val="22337C"/>
                </a:solidFill>
              </a:rPr>
              <a:t>compile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 smtClean="0">
                <a:solidFill>
                  <a:srgbClr val="22337C"/>
                </a:solidFill>
              </a:rPr>
              <a:t>runtime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you are unsure, check </a:t>
            </a:r>
            <a:r>
              <a:rPr lang="en-US" b="1" dirty="0" smtClean="0">
                <a:solidFill>
                  <a:srgbClr val="22337C"/>
                </a:solidFill>
              </a:rPr>
              <a:t>chapter 0 </a:t>
            </a:r>
            <a:r>
              <a:rPr lang="en-US" dirty="0" smtClean="0"/>
              <a:t>of </a:t>
            </a:r>
            <a:r>
              <a:rPr lang="en-US" dirty="0">
                <a:hlinkClick r:id="rId2"/>
              </a:rPr>
              <a:t>http://www.learncpp.com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&lt;&lt; "Hello World!\n";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EXIT_SUCCESS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2337C"/>
                </a:solidFill>
              </a:rPr>
              <a:t>return </a:t>
            </a:r>
            <a:r>
              <a:rPr lang="en-US" baseline="30000" dirty="0" smtClean="0"/>
              <a:t>[12]</a:t>
            </a:r>
            <a:r>
              <a:rPr lang="en-US" b="1" baseline="30000" dirty="0" smtClean="0">
                <a:solidFill>
                  <a:srgbClr val="22337C"/>
                </a:solidFill>
              </a:rPr>
              <a:t> </a:t>
            </a:r>
            <a:r>
              <a:rPr lang="en-US" dirty="0" smtClean="0"/>
              <a:t>terminates function and returns specified value</a:t>
            </a:r>
            <a:endParaRPr lang="en-US" dirty="0" smtClean="0">
              <a:solidFill>
                <a:srgbClr val="22337C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22337C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2337C"/>
                </a:solidFill>
              </a:rPr>
              <a:t>EXIT_SUCCESS</a:t>
            </a:r>
            <a:r>
              <a:rPr lang="en-US" dirty="0" smtClean="0"/>
              <a:t> </a:t>
            </a:r>
            <a:r>
              <a:rPr lang="en-US" baseline="30000" dirty="0" smtClean="0"/>
              <a:t>[13] </a:t>
            </a:r>
            <a:r>
              <a:rPr lang="en-US" dirty="0" smtClean="0"/>
              <a:t>integer equals to </a:t>
            </a:r>
            <a:r>
              <a:rPr lang="en-US" b="1" dirty="0" smtClean="0">
                <a:solidFill>
                  <a:srgbClr val="6F2927"/>
                </a:solidFill>
              </a:rPr>
              <a:t>0</a:t>
            </a:r>
            <a:r>
              <a:rPr lang="en-US" dirty="0" smtClean="0"/>
              <a:t> which signifies successful completion of program; opposite is </a:t>
            </a:r>
            <a:r>
              <a:rPr lang="en-US" b="1" dirty="0" smtClean="0">
                <a:solidFill>
                  <a:srgbClr val="22337C"/>
                </a:solidFill>
              </a:rPr>
              <a:t>EXIT_FAILURE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6F2927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[12] Return </a:t>
            </a:r>
            <a:r>
              <a:rPr lang="en-US" sz="1000" dirty="0"/>
              <a:t>- http://en.cppreference.com/w/cpp/language/return</a:t>
            </a:r>
            <a:endParaRPr lang="en-US" sz="1000" dirty="0" smtClean="0"/>
          </a:p>
          <a:p>
            <a:pPr algn="l"/>
            <a:r>
              <a:rPr lang="en-US" sz="1000" dirty="0"/>
              <a:t>[</a:t>
            </a:r>
            <a:r>
              <a:rPr lang="en-US" sz="1000" dirty="0" smtClean="0"/>
              <a:t>13] EXIT_SUCCESS </a:t>
            </a:r>
            <a:r>
              <a:rPr lang="en-US" sz="1000" dirty="0"/>
              <a:t>- http://www.cplusplus.com/reference/cstdlib/EXIT_SUCCESS/?kw=EXIT_SUCCESS</a:t>
            </a:r>
          </a:p>
          <a:p>
            <a:pPr algn="l"/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06005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31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</a:p>
          <a:p>
            <a:r>
              <a:rPr lang="en-US" dirty="0" smtClean="0"/>
              <a:t>Executable</a:t>
            </a:r>
          </a:p>
          <a:p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5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computer program (or a set of programs) that converts source code written in a high level language (CPP, Python, MATLAB) to machine level language (binary)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[1] Compiler - </a:t>
            </a:r>
            <a:r>
              <a:rPr lang="en-US" sz="1000" dirty="0"/>
              <a:t>https://en.wikipedia.org/wiki/Compiler 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87027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 is a computer program (or a set of programs) that converts source code written in a high level language (CPP, Python, MATLAB) to machine level language (binary) </a:t>
            </a:r>
            <a:r>
              <a:rPr lang="en-US" baseline="30000" dirty="0" smtClean="0">
                <a:solidFill>
                  <a:schemeClr val="bg1">
                    <a:lumMod val="75000"/>
                  </a:schemeClr>
                </a:solidFill>
              </a:rPr>
              <a:t>[1]</a:t>
            </a:r>
          </a:p>
          <a:p>
            <a:endParaRPr lang="en-US" dirty="0"/>
          </a:p>
          <a:p>
            <a:r>
              <a:rPr lang="en-US" dirty="0" smtClean="0"/>
              <a:t>Basic reason is to generate an </a:t>
            </a:r>
            <a:r>
              <a:rPr lang="en-US" b="1" dirty="0" smtClean="0">
                <a:solidFill>
                  <a:srgbClr val="22337C"/>
                </a:solidFill>
              </a:rPr>
              <a:t>executable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22337C"/>
                </a:solidFill>
              </a:rPr>
              <a:t>library</a:t>
            </a:r>
            <a:endParaRPr lang="en-US" b="1" dirty="0">
              <a:solidFill>
                <a:srgbClr val="2233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machine code instructions that perform a specific function or task </a:t>
            </a:r>
            <a:r>
              <a:rPr lang="en-US" baseline="30000" dirty="0" smtClean="0"/>
              <a:t>[2]</a:t>
            </a:r>
            <a:endParaRPr lang="en-US" baseline="30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[2] Executable </a:t>
            </a:r>
            <a:r>
              <a:rPr lang="en-US" sz="1000" dirty="0"/>
              <a:t>- https://en.wikipedia.org/wiki/Executable 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44395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Collection of machine code instructions that perform a specific function or task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[2]</a:t>
            </a:r>
            <a:endParaRPr lang="en-US" baseline="30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Can be run either on the CPU (central processing unit) or GPU (graphical processing unit)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5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machine code </a:t>
            </a:r>
            <a:r>
              <a:rPr lang="en-US" dirty="0"/>
              <a:t>instructions </a:t>
            </a:r>
            <a:r>
              <a:rPr lang="en-US" dirty="0" smtClean="0"/>
              <a:t>that contain anything that can help the developer including but not limited to documentation, subroutines and classes </a:t>
            </a:r>
            <a:r>
              <a:rPr lang="en-US" baseline="30000" dirty="0" smtClean="0"/>
              <a:t>[3]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[3] Library </a:t>
            </a:r>
            <a:r>
              <a:rPr lang="en-US" sz="1000" dirty="0"/>
              <a:t>- https://en.wikipedia.org/wiki/Library_(computing)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3208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Collection of machine code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instructions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that contain anything that can help the developer including but not limited to documentation, subroutines and classes </a:t>
            </a:r>
            <a:r>
              <a:rPr lang="en-US" baseline="30000" dirty="0" smtClean="0">
                <a:solidFill>
                  <a:schemeClr val="bg1">
                    <a:lumMod val="75000"/>
                  </a:schemeClr>
                </a:solidFill>
              </a:rPr>
              <a:t>[3]</a:t>
            </a:r>
          </a:p>
          <a:p>
            <a:endParaRPr lang="en-US" dirty="0"/>
          </a:p>
          <a:p>
            <a:r>
              <a:rPr lang="en-US" dirty="0" smtClean="0"/>
              <a:t>Difference between a library and executable is that former is not standalone</a:t>
            </a:r>
          </a:p>
        </p:txBody>
      </p:sp>
    </p:spTree>
    <p:extLst>
      <p:ext uri="{BB962C8B-B14F-4D97-AF65-F5344CB8AC3E}">
        <p14:creationId xmlns:p14="http://schemas.microsoft.com/office/powerpoint/2010/main" val="4020802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104</TotalTime>
  <Words>823</Words>
  <Application>Microsoft Office PowerPoint</Application>
  <PresentationFormat>On-screen Show (4:3)</PresentationFormat>
  <Paragraphs>116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Segoe UI</vt:lpstr>
      <vt:lpstr>template_1</vt:lpstr>
      <vt:lpstr>CBICA S/W Dev Tutorials 00 – Initial Setup</vt:lpstr>
      <vt:lpstr>Introduction</vt:lpstr>
      <vt:lpstr>Basics</vt:lpstr>
      <vt:lpstr>Compiler</vt:lpstr>
      <vt:lpstr>Compiler</vt:lpstr>
      <vt:lpstr>Executable</vt:lpstr>
      <vt:lpstr>Executable</vt:lpstr>
      <vt:lpstr>Library</vt:lpstr>
      <vt:lpstr>Library</vt:lpstr>
      <vt:lpstr>IDE</vt:lpstr>
      <vt:lpstr>IDE – Online </vt:lpstr>
      <vt:lpstr>IDE – Windows</vt:lpstr>
      <vt:lpstr>IDE – Mac </vt:lpstr>
      <vt:lpstr>IDE – Linux </vt:lpstr>
      <vt:lpstr>Hello World!</vt:lpstr>
      <vt:lpstr>Hello World!</vt:lpstr>
      <vt:lpstr>Hello World!</vt:lpstr>
      <vt:lpstr>Hello World!</vt:lpstr>
      <vt:lpstr>Hello World!</vt:lpstr>
      <vt:lpstr>Hello World!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35</cp:revision>
  <dcterms:created xsi:type="dcterms:W3CDTF">2015-03-02T14:56:53Z</dcterms:created>
  <dcterms:modified xsi:type="dcterms:W3CDTF">2016-01-11T14:57:43Z</dcterms:modified>
</cp:coreProperties>
</file>