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9" r:id="rId3"/>
    <p:sldId id="261" r:id="rId4"/>
    <p:sldId id="260" r:id="rId5"/>
    <p:sldId id="262" r:id="rId6"/>
    <p:sldId id="263" r:id="rId7"/>
    <p:sldId id="264" r:id="rId8"/>
    <p:sldId id="282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9" r:id="rId20"/>
    <p:sldId id="281" r:id="rId21"/>
    <p:sldId id="280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337C"/>
    <a:srgbClr val="6F2927"/>
    <a:srgbClr val="002040"/>
    <a:srgbClr val="131D45"/>
    <a:srgbClr val="1621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BD323-5C00-4890-83E2-BEFAF6C3291A}" type="datetimeFigureOut">
              <a:rPr lang="en-US" smtClean="0"/>
              <a:pPr/>
              <a:t>11/Jan/2016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5682D-76A5-4D9C-B781-7EDD65526A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9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3C9AB-2D6D-45EA-92D2-0D88FFD86C71}" type="datetimeFigureOut">
              <a:rPr lang="en-US" smtClean="0"/>
              <a:t>11/Jan/2016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AFC6B-BB24-468E-B50C-20EC4523F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44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</a:t>
            </a:r>
            <a:r>
              <a:rPr lang="en-US" baseline="0" dirty="0" smtClean="0"/>
              <a:t> concentration will be on THIS file as of 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AFC6B-BB24-468E-B50C-20EC4523F6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17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8842-2806-43D1-8909-D399EE67A8E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59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886200"/>
            <a:ext cx="9144000" cy="2971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3174"/>
            <a:ext cx="9144000" cy="2968626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4625"/>
            <a:ext cx="7772400" cy="152717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629400" y="0"/>
            <a:ext cx="2514600" cy="61722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97562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97562"/>
          </a:xfrm>
        </p:spPr>
        <p:txBody>
          <a:bodyPr vert="eaVert"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895600"/>
            <a:ext cx="9144000" cy="39624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400" b="1" cap="all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Click to edit Master title style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>
            <a:lvl1pPr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>
            <a:lvl1pPr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1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3997325"/>
          </a:xfrm>
        </p:spPr>
        <p:txBody>
          <a:bodyPr/>
          <a:lstStyle>
            <a:lvl1pPr>
              <a:defRPr sz="21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1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3997325"/>
          </a:xfrm>
        </p:spPr>
        <p:txBody>
          <a:bodyPr/>
          <a:lstStyle>
            <a:lvl1pPr>
              <a:defRPr sz="21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62050"/>
          </a:xfrm>
          <a:prstGeom prst="rect">
            <a:avLst/>
          </a:prstGeom>
        </p:spPr>
        <p:txBody>
          <a:bodyPr anchor="ctr"/>
          <a:lstStyle>
            <a:lvl1pPr algn="ctr">
              <a:defRPr sz="20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724400"/>
          </a:xfrm>
        </p:spPr>
        <p:txBody>
          <a:bodyPr/>
          <a:lstStyle>
            <a:lvl1pPr>
              <a:defRPr sz="26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737100"/>
          </a:xfrm>
        </p:spPr>
        <p:txBody>
          <a:bodyPr/>
          <a:lstStyle>
            <a:lvl1pPr marL="0" indent="0">
              <a:buNone/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72000"/>
          </a:xfrm>
        </p:spPr>
        <p:txBody>
          <a:bodyPr vert="eaVert"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13034"/>
            <a:ext cx="2020660" cy="4041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324600"/>
            <a:ext cx="1143000" cy="35922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make.org/download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2971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524000"/>
          </a:xfrm>
        </p:spPr>
        <p:txBody>
          <a:bodyPr/>
          <a:lstStyle/>
          <a:p>
            <a:r>
              <a:rPr lang="it-IT" dirty="0"/>
              <a:t>CBICA S/W Dev Tutorials</a:t>
            </a:r>
            <a:r>
              <a:rPr lang="it-IT"/>
              <a:t/>
            </a:r>
            <a:br>
              <a:rPr lang="it-IT"/>
            </a:br>
            <a:r>
              <a:rPr lang="it-IT" smtClean="0"/>
              <a:t>02 </a:t>
            </a:r>
            <a:r>
              <a:rPr lang="it-IT" dirty="0" smtClean="0"/>
              <a:t>– </a:t>
            </a:r>
            <a:r>
              <a:rPr lang="en-US" dirty="0" smtClean="0">
                <a:solidFill>
                  <a:schemeClr val="bg1"/>
                </a:solidFill>
              </a:rPr>
              <a:t>CMake Tutorial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/>
          <a:p>
            <a:r>
              <a:rPr lang="en-US" dirty="0" smtClean="0"/>
              <a:t>Sarthak Pati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Tutorials Root Folder/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01_CMake/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presentation.pptx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code/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CMakeLists.txt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src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		main.cxx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101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/code/CMakeLists.txt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2337C"/>
                </a:solidFill>
              </a:rPr>
              <a:t>CMAKE_MINIMUM_REQUIRED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6F2927"/>
                </a:solidFill>
              </a:rPr>
              <a:t>VERSION</a:t>
            </a:r>
            <a:r>
              <a:rPr lang="en-US" dirty="0" smtClean="0"/>
              <a:t> 2.8 )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 Assign a separate variable for project name</a:t>
            </a:r>
          </a:p>
          <a:p>
            <a:pPr marL="0" indent="0">
              <a:buNone/>
            </a:pPr>
            <a:r>
              <a:rPr lang="en-US" dirty="0">
                <a:solidFill>
                  <a:srgbClr val="22337C"/>
                </a:solidFill>
              </a:rPr>
              <a:t>SET</a:t>
            </a:r>
            <a:r>
              <a:rPr lang="en-US" dirty="0"/>
              <a:t>( </a:t>
            </a:r>
            <a:r>
              <a:rPr lang="en-US" dirty="0">
                <a:solidFill>
                  <a:srgbClr val="6F2927"/>
                </a:solidFill>
              </a:rPr>
              <a:t>PROJECT_NAME</a:t>
            </a:r>
            <a:r>
              <a:rPr lang="en-US" dirty="0"/>
              <a:t> </a:t>
            </a:r>
            <a:r>
              <a:rPr lang="en-US" dirty="0" err="1"/>
              <a:t>CMakeTutorial</a:t>
            </a:r>
            <a:r>
              <a:rPr lang="en-US" dirty="0"/>
              <a:t> )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 Change this if you want different executable name</a:t>
            </a:r>
          </a:p>
          <a:p>
            <a:pPr marL="0" indent="0">
              <a:buNone/>
            </a:pPr>
            <a:r>
              <a:rPr lang="en-US" dirty="0">
                <a:solidFill>
                  <a:srgbClr val="22337C"/>
                </a:solidFill>
              </a:rPr>
              <a:t>SET</a:t>
            </a:r>
            <a:r>
              <a:rPr lang="en-US" dirty="0"/>
              <a:t>( </a:t>
            </a:r>
            <a:r>
              <a:rPr lang="en-US" dirty="0">
                <a:solidFill>
                  <a:srgbClr val="6F2927"/>
                </a:solidFill>
              </a:rPr>
              <a:t>EXE_NAME</a:t>
            </a:r>
            <a:r>
              <a:rPr lang="en-US" dirty="0"/>
              <a:t> ${PROJECT_NAME} )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 Add definitions to use inside source code</a:t>
            </a:r>
          </a:p>
          <a:p>
            <a:pPr marL="0" indent="0">
              <a:buNone/>
            </a:pPr>
            <a:r>
              <a:rPr lang="en-US" dirty="0">
                <a:solidFill>
                  <a:srgbClr val="22337C"/>
                </a:solidFill>
              </a:rPr>
              <a:t>ADD_DEFINITIONS</a:t>
            </a:r>
            <a:r>
              <a:rPr lang="en-US" dirty="0"/>
              <a:t>( -</a:t>
            </a:r>
            <a:r>
              <a:rPr lang="en-US" dirty="0">
                <a:solidFill>
                  <a:srgbClr val="6F2927"/>
                </a:solidFill>
              </a:rPr>
              <a:t>DPROJECT_NAME</a:t>
            </a:r>
            <a:r>
              <a:rPr lang="en-US" dirty="0"/>
              <a:t>="${PROJECT_NAME}" )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 Set project name </a:t>
            </a:r>
          </a:p>
          <a:p>
            <a:pPr marL="0" indent="0">
              <a:buNone/>
            </a:pPr>
            <a:r>
              <a:rPr lang="en-US" dirty="0">
                <a:solidFill>
                  <a:srgbClr val="22337C"/>
                </a:solidFill>
              </a:rPr>
              <a:t>PROJECT</a:t>
            </a:r>
            <a:r>
              <a:rPr lang="en-US" dirty="0"/>
              <a:t>( ${PROJECT_NAME} )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 Add all include directories </a:t>
            </a:r>
          </a:p>
          <a:p>
            <a:pPr marL="0" indent="0">
              <a:buNone/>
            </a:pPr>
            <a:r>
              <a:rPr lang="en-US" dirty="0">
                <a:solidFill>
                  <a:srgbClr val="22337C"/>
                </a:solidFill>
              </a:rPr>
              <a:t>INCLUDE_DIRECTORIES</a:t>
            </a:r>
            <a:r>
              <a:rPr lang="en-US" dirty="0"/>
              <a:t>( ${PROJECT_SOURCE_DIR}/</a:t>
            </a:r>
            <a:r>
              <a:rPr lang="en-US" dirty="0" err="1"/>
              <a:t>src</a:t>
            </a:r>
            <a:r>
              <a:rPr lang="en-US" dirty="0"/>
              <a:t> )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 Add sources to executable</a:t>
            </a:r>
          </a:p>
          <a:p>
            <a:pPr marL="0" indent="0">
              <a:buNone/>
            </a:pPr>
            <a:r>
              <a:rPr lang="en-US" dirty="0">
                <a:solidFill>
                  <a:srgbClr val="22337C"/>
                </a:solidFill>
              </a:rPr>
              <a:t>ADD_EXECUTABLE</a:t>
            </a:r>
            <a:r>
              <a:rPr lang="en-US" dirty="0"/>
              <a:t>( ${EXE_NAME} ${PROJECT_SOURCE_DIR}/</a:t>
            </a:r>
            <a:r>
              <a:rPr lang="en-US" dirty="0" err="1"/>
              <a:t>src</a:t>
            </a:r>
            <a:r>
              <a:rPr lang="en-US" dirty="0"/>
              <a:t>/main.cxx)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896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/code/CMakeLists.txt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2337C"/>
                </a:solidFill>
              </a:rPr>
              <a:t>CMAKE_MINIMUM_REQUIRED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6F2927"/>
                </a:solidFill>
              </a:rPr>
              <a:t>VERSION</a:t>
            </a:r>
            <a:r>
              <a:rPr lang="en-US" dirty="0" smtClean="0"/>
              <a:t> 2.8 )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 Assign a separate variable for project name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SET( PROJECT_NAME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CMakeTutorial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)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 Change this if you want different executable name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SET( EXE_NAME ${PROJECT_NAME} 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 Add definitions to use inside source code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ADD_DEFINITIONS( -DPROJECT_NAME="${PROJECT_NAME}" 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 Set project name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PROJECT( ${PROJECT_NAME} 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 Add all include directories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INCLUDE_DIRECTORIES( ${PROJECT_SOURCE_DIR}/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 Add sources to executable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ADD_EXECUTABLE( ${EXE_NAME} ${PROJECT_SOURCE_DIR}/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/main.cxx)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Sets the minimum version of CMake which is required for this </a:t>
            </a:r>
            <a:r>
              <a:rPr lang="en-US" dirty="0" err="1" smtClean="0"/>
              <a:t>CMakeLists</a:t>
            </a:r>
            <a:r>
              <a:rPr lang="en-US" dirty="0" smtClean="0"/>
              <a:t> file and all subsequent </a:t>
            </a:r>
            <a:r>
              <a:rPr lang="en-US" dirty="0" err="1" smtClean="0"/>
              <a:t>CMakeLists</a:t>
            </a:r>
            <a:r>
              <a:rPr lang="en-US" dirty="0" smtClean="0"/>
              <a:t> files in this project </a:t>
            </a:r>
            <a:r>
              <a:rPr lang="en-US" baseline="30000" dirty="0" smtClean="0"/>
              <a:t>[6]</a:t>
            </a:r>
            <a:endParaRPr lang="en-US" baseline="30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 smtClean="0"/>
              <a:t>[6] </a:t>
            </a:r>
            <a:r>
              <a:rPr lang="en-US" sz="1000" dirty="0"/>
              <a:t>Variable Explanation - https://cmake.org/cmake/help/v3.3/command/cmake_minimum_required.html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4166667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/code/CMakeLists.txt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CMAKE_MINIMUM_REQUIRED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 VERSION 2.8 )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 Assign a separate variable for project name</a:t>
            </a:r>
          </a:p>
          <a:p>
            <a:pPr marL="0" indent="0">
              <a:buNone/>
            </a:pPr>
            <a:r>
              <a:rPr lang="en-US" dirty="0">
                <a:solidFill>
                  <a:srgbClr val="22337C"/>
                </a:solidFill>
              </a:rPr>
              <a:t>SET</a:t>
            </a:r>
            <a:r>
              <a:rPr lang="en-US" dirty="0"/>
              <a:t>( </a:t>
            </a:r>
            <a:r>
              <a:rPr lang="en-US" dirty="0">
                <a:solidFill>
                  <a:srgbClr val="6F2927"/>
                </a:solidFill>
              </a:rPr>
              <a:t>PROJECT_NAME</a:t>
            </a:r>
            <a:r>
              <a:rPr lang="en-US" dirty="0"/>
              <a:t> </a:t>
            </a:r>
            <a:r>
              <a:rPr lang="en-US" dirty="0" err="1"/>
              <a:t>CMakeTutorial</a:t>
            </a:r>
            <a:r>
              <a:rPr lang="en-US" dirty="0"/>
              <a:t> )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 Change this if you want different executable name</a:t>
            </a:r>
          </a:p>
          <a:p>
            <a:pPr marL="0" indent="0">
              <a:buNone/>
            </a:pPr>
            <a:r>
              <a:rPr lang="en-US" dirty="0">
                <a:solidFill>
                  <a:srgbClr val="22337C"/>
                </a:solidFill>
              </a:rPr>
              <a:t>SET</a:t>
            </a:r>
            <a:r>
              <a:rPr lang="en-US" dirty="0"/>
              <a:t>( </a:t>
            </a:r>
            <a:r>
              <a:rPr lang="en-US" dirty="0">
                <a:solidFill>
                  <a:srgbClr val="6F2927"/>
                </a:solidFill>
              </a:rPr>
              <a:t>EXE_NAME</a:t>
            </a:r>
            <a:r>
              <a:rPr lang="en-US" dirty="0"/>
              <a:t> ${PROJECT_NAME} 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 Add definitions to use inside source code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ADD_DEFINITIONS( -DPROJECT_NAME="${PROJECT_NAME}" 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 Set project name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PROJECT( ${PROJECT_NAME} 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 Add all include directories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INCLUDE_DIRECTORIES( ${PROJECT_SOURCE_DIR}/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 Add sources to executable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ADD_EXECUTABLE( ${EXE_NAME} ${PROJECT_SOURCE_DIR}/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/main.cxx)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The “set” command sets a cache or environment variable to a given value </a:t>
            </a:r>
            <a:r>
              <a:rPr lang="en-US" baseline="30000" dirty="0" smtClean="0"/>
              <a:t>[7]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this case, it sets new variables called </a:t>
            </a:r>
            <a:r>
              <a:rPr lang="en-US" dirty="0" smtClean="0">
                <a:solidFill>
                  <a:srgbClr val="FF0000"/>
                </a:solidFill>
              </a:rPr>
              <a:t>PROJECT_NAME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EXE_NAME</a:t>
            </a:r>
            <a:r>
              <a:rPr lang="en-US" dirty="0" smtClean="0"/>
              <a:t> with a string value of “</a:t>
            </a:r>
            <a:r>
              <a:rPr lang="en-US" dirty="0" err="1" smtClean="0"/>
              <a:t>CMakeTutorial</a:t>
            </a:r>
            <a:r>
              <a:rPr lang="en-US" dirty="0" smtClean="0"/>
              <a:t>”.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 smtClean="0"/>
              <a:t>[7] </a:t>
            </a:r>
            <a:r>
              <a:rPr lang="en-US" sz="1000" dirty="0"/>
              <a:t>Variable Explanation - https://cmake.org/cmake/help/v3.3/command/set.html?highlight=set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46131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/code/CMakeLists.txt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CMAKE_MINIMUM_REQUIRED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 VERSION 2.8 )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 Assign a separate variable for project name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SET( PROJECT_NAME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CMakeTutorial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 Change this if you want different executable name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SET( EXE_NAME ${PROJECT_NAME} )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 Add definitions to use inside source code</a:t>
            </a:r>
          </a:p>
          <a:p>
            <a:pPr marL="0" indent="0">
              <a:buNone/>
            </a:pPr>
            <a:r>
              <a:rPr lang="en-US" dirty="0">
                <a:solidFill>
                  <a:srgbClr val="22337C"/>
                </a:solidFill>
              </a:rPr>
              <a:t>ADD_DEFINITIONS</a:t>
            </a:r>
            <a:r>
              <a:rPr lang="en-US" dirty="0"/>
              <a:t>( -</a:t>
            </a:r>
            <a:r>
              <a:rPr lang="en-US" dirty="0">
                <a:solidFill>
                  <a:srgbClr val="6F2927"/>
                </a:solidFill>
              </a:rPr>
              <a:t>DPROJECT_NAME</a:t>
            </a:r>
            <a:r>
              <a:rPr lang="en-US" dirty="0"/>
              <a:t>="${PROJECT_NAME}" 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 Set project name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PROJECT( ${PROJECT_NAME} 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 Add all include directories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INCLUDE_DIRECTORIES( ${PROJECT_SOURCE_DIR}/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 Add sources to executable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ADD_EXECUTABLE( ${EXE_NAME} ${PROJECT_SOURCE_DIR}/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/main.cxx)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This adds specific variables for use inside the CPP source code </a:t>
            </a:r>
            <a:r>
              <a:rPr lang="en-US" baseline="30000" dirty="0" smtClean="0"/>
              <a:t>[8]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this case, the variable </a:t>
            </a:r>
            <a:r>
              <a:rPr lang="en-US" dirty="0" smtClean="0">
                <a:solidFill>
                  <a:srgbClr val="FF0000"/>
                </a:solidFill>
              </a:rPr>
              <a:t>PROJECT_NAME</a:t>
            </a:r>
            <a:r>
              <a:rPr lang="en-US" dirty="0" smtClean="0"/>
              <a:t> will be available for use inside the CPP source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command can be used to add other details (such as version, contact information, etc.) automatically from the CMake file to the project.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 smtClean="0"/>
              <a:t>[8] </a:t>
            </a:r>
            <a:r>
              <a:rPr lang="en-US" sz="1000" dirty="0"/>
              <a:t>Variable Explanation - https://cmake.org/cmake/help/v3.3/command/add_definitions.html?highlight=add%20definition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300967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/code/CMakeLists.txt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CMAKE_MINIMUM_REQUIRED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 VERSION 2.8 )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 Assign a separate variable for project name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SET( PROJECT_NAME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CMakeTutorial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 Change this if you want different executable name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SET( EXE_NAME ${PROJECT_NAME} 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 Add definitions to use inside source code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ADD_DEFINITIONS( -DPROJECT_NAME="${PROJECT_NAME}" )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 Set project name </a:t>
            </a:r>
          </a:p>
          <a:p>
            <a:pPr marL="0" indent="0">
              <a:buNone/>
            </a:pPr>
            <a:r>
              <a:rPr lang="en-US" dirty="0">
                <a:solidFill>
                  <a:srgbClr val="22337C"/>
                </a:solidFill>
              </a:rPr>
              <a:t>PROJECT</a:t>
            </a:r>
            <a:r>
              <a:rPr lang="en-US" dirty="0"/>
              <a:t>( ${PROJECT_NAME} 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 Add all include directories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INCLUDE_DIRECTORIES( ${PROJECT_SOURCE_DIR}/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 Add sources to executable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ADD_EXECUTABLE( ${EXE_NAME} ${PROJECT_SOURCE_DIR}/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/main.cxx)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This sets the project name [9]. This can be used to set the version of the specific project which can be extracted using the </a:t>
            </a:r>
            <a:r>
              <a:rPr lang="en-US" dirty="0"/>
              <a:t>variables </a:t>
            </a:r>
            <a:r>
              <a:rPr lang="en-US" dirty="0">
                <a:solidFill>
                  <a:srgbClr val="FF0000"/>
                </a:solidFill>
              </a:rPr>
              <a:t>PROJECT_VERSION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&lt;PROJECT-NAME&gt;_VERSION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PROJECT_VERSION_MAJOR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&lt;PROJECT-NAME</a:t>
            </a:r>
            <a:r>
              <a:rPr lang="en-US" dirty="0">
                <a:solidFill>
                  <a:srgbClr val="FF0000"/>
                </a:solidFill>
              </a:rPr>
              <a:t>&gt;_</a:t>
            </a:r>
            <a:r>
              <a:rPr lang="en-US" dirty="0" smtClean="0">
                <a:solidFill>
                  <a:srgbClr val="FF0000"/>
                </a:solidFill>
              </a:rPr>
              <a:t>VERSION_MAJOR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 smtClean="0"/>
              <a:t>[9] </a:t>
            </a:r>
            <a:r>
              <a:rPr lang="en-US" sz="1000" dirty="0"/>
              <a:t>Variable Explanation - https://cmake.org/cmake/help/v3.3/command/project.html?highlight=project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321648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/code/CMakeLists.txt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CMAKE_MINIMUM_REQUIRED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 VERSION 2.8 )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 Assign a separate variable for project name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SET( PROJECT_NAME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CMakeTutorial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 Change this if you want different executable name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SET( EXE_NAME ${PROJECT_NAME} 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 Add definitions to use inside source code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ADD_DEFINITIONS( -DPROJECT_NAME="${PROJECT_NAME}" 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 Set project name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PROJECT( ${PROJECT_NAME} )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 Add all include directories </a:t>
            </a:r>
          </a:p>
          <a:p>
            <a:pPr marL="0" indent="0">
              <a:buNone/>
            </a:pPr>
            <a:r>
              <a:rPr lang="en-US" dirty="0">
                <a:solidFill>
                  <a:srgbClr val="22337C"/>
                </a:solidFill>
              </a:rPr>
              <a:t>INCLUDE_DIRECTORIES</a:t>
            </a:r>
            <a:r>
              <a:rPr lang="en-US" dirty="0"/>
              <a:t>( ${PROJECT_SOURCE_DIR}/</a:t>
            </a:r>
            <a:r>
              <a:rPr lang="en-US" dirty="0" err="1"/>
              <a:t>src</a:t>
            </a:r>
            <a:r>
              <a:rPr lang="en-US" dirty="0"/>
              <a:t> 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 Add sources to executable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ADD_EXECUTABLE( ${EXE_NAME} ${PROJECT_SOURCE_DIR}/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/main.cxx)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This adds one or multiple directories where the compiler can search for included files or headers </a:t>
            </a:r>
            <a:r>
              <a:rPr lang="en-US" baseline="30000" dirty="0" smtClean="0"/>
              <a:t>[10]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 smtClean="0"/>
              <a:t>[10] </a:t>
            </a:r>
            <a:r>
              <a:rPr lang="en-US" sz="1000" dirty="0"/>
              <a:t>Variable Explanation - https://cmake.org/cmake/help/v3.3/command/include_directories.html?highlight=include%20directories#command:include_directories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361333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smtClean="0"/>
              <a:t>CMakeLists.txt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CMAKE_MINIMUM_REQUIRED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 VERSION 2.8 )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 Assign a separate variable for project name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SET( PROJECT_NAME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CMakeTutorial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 Change this if you want different executable name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SET( EXE_NAME ${PROJECT_NAME} 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 Add definitions to use inside source code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ADD_DEFINITIONS( -DPROJECT_NAME="${PROJECT_NAME}" 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 Set project name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PROJECT( ${PROJECT_NAME} 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 Add all include directories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INCLUDE_DIRECTORIES( ${PROJECT_SOURCE_DIR}/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)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 Add sources to executable</a:t>
            </a:r>
          </a:p>
          <a:p>
            <a:pPr marL="0" indent="0">
              <a:buNone/>
            </a:pPr>
            <a:r>
              <a:rPr lang="en-US" dirty="0">
                <a:solidFill>
                  <a:srgbClr val="22337C"/>
                </a:solidFill>
              </a:rPr>
              <a:t>ADD_EXECUTABLE</a:t>
            </a:r>
            <a:r>
              <a:rPr lang="en-US" dirty="0"/>
              <a:t>( ${EXE_NAME} ${PROJECT_SOURCE_DIR}/</a:t>
            </a:r>
            <a:r>
              <a:rPr lang="en-US" dirty="0" err="1"/>
              <a:t>src</a:t>
            </a:r>
            <a:r>
              <a:rPr lang="en-US" dirty="0"/>
              <a:t>/main.cxx)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Adds an executable using the specified source files </a:t>
            </a:r>
            <a:r>
              <a:rPr lang="en-US" baseline="30000" dirty="0" smtClean="0"/>
              <a:t>[11]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this case, it adds an executable with the name </a:t>
            </a:r>
            <a:r>
              <a:rPr lang="en-US" dirty="0" smtClean="0">
                <a:solidFill>
                  <a:srgbClr val="FF0000"/>
                </a:solidFill>
              </a:rPr>
              <a:t>EXE_NAME</a:t>
            </a:r>
            <a:r>
              <a:rPr lang="en-US" dirty="0" smtClean="0"/>
              <a:t> (extension will depend upon the operating system) using the source file </a:t>
            </a:r>
            <a:r>
              <a:rPr lang="en-US" dirty="0" smtClean="0">
                <a:solidFill>
                  <a:srgbClr val="FF0000"/>
                </a:solidFill>
              </a:rPr>
              <a:t>main.cxx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 smtClean="0"/>
              <a:t>[11] </a:t>
            </a:r>
            <a:r>
              <a:rPr lang="en-US" sz="1000" dirty="0"/>
              <a:t>Variable Explanation - https://</a:t>
            </a:r>
            <a:r>
              <a:rPr lang="en-US" sz="1000" dirty="0" smtClean="0"/>
              <a:t>cmake.org/cmake/help/v3.3/command/add_executable.html?highlight=add_executable</a:t>
            </a:r>
          </a:p>
        </p:txBody>
      </p:sp>
    </p:spTree>
    <p:extLst>
      <p:ext uri="{BB962C8B-B14F-4D97-AF65-F5344CB8AC3E}">
        <p14:creationId xmlns:p14="http://schemas.microsoft.com/office/powerpoint/2010/main" val="2676149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>
                <a:solidFill>
                  <a:srgbClr val="0070C0"/>
                </a:solidFill>
              </a:rPr>
              <a:t>cout</a:t>
            </a:r>
            <a:r>
              <a:rPr lang="en-US" dirty="0"/>
              <a:t> &lt;&lt; </a:t>
            </a:r>
            <a:r>
              <a:rPr lang="en-US" dirty="0">
                <a:solidFill>
                  <a:srgbClr val="7030A0"/>
                </a:solidFill>
              </a:rPr>
              <a:t>"Hello World!\n"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EXIT_SUCCESS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Standard “hello world” program in CPP </a:t>
            </a:r>
            <a:r>
              <a:rPr lang="en-US" baseline="30000" dirty="0" smtClean="0"/>
              <a:t>[12]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 smtClean="0"/>
              <a:t>[12] Hello world </a:t>
            </a:r>
            <a:r>
              <a:rPr lang="en-US" sz="1000" dirty="0"/>
              <a:t>- http://www.pvtuts.com/cpp/cpp-hello-world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266162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– GUI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CMake GUI, point </a:t>
            </a:r>
            <a:r>
              <a:rPr lang="en-US" dirty="0" smtClean="0">
                <a:solidFill>
                  <a:srgbClr val="0070C0"/>
                </a:solidFill>
              </a:rPr>
              <a:t>“source code”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FF0000"/>
                </a:solidFill>
              </a:rPr>
              <a:t>“${</a:t>
            </a:r>
            <a:r>
              <a:rPr lang="en-US" dirty="0">
                <a:solidFill>
                  <a:srgbClr val="FF0000"/>
                </a:solidFill>
              </a:rPr>
              <a:t>Tutorials Root </a:t>
            </a:r>
            <a:r>
              <a:rPr lang="en-US" dirty="0" smtClean="0">
                <a:solidFill>
                  <a:srgbClr val="FF0000"/>
                </a:solidFill>
              </a:rPr>
              <a:t>Folder}/01_CMake/code/” </a:t>
            </a:r>
            <a:r>
              <a:rPr lang="en-US" dirty="0" smtClean="0"/>
              <a:t>(basically where the root CMakeLists.txt is present</a:t>
            </a:r>
          </a:p>
          <a:p>
            <a:endParaRPr lang="en-US" dirty="0" smtClean="0"/>
          </a:p>
          <a:p>
            <a:r>
              <a:rPr lang="en-US" dirty="0" smtClean="0"/>
              <a:t>Point </a:t>
            </a:r>
            <a:r>
              <a:rPr lang="en-US" dirty="0" smtClean="0">
                <a:solidFill>
                  <a:srgbClr val="0070C0"/>
                </a:solidFill>
              </a:rPr>
              <a:t>“build directory”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>
                <a:solidFill>
                  <a:srgbClr val="FF0000"/>
                </a:solidFill>
              </a:rPr>
              <a:t>${Tutorials Root Folder}/</a:t>
            </a:r>
            <a:r>
              <a:rPr lang="en-US" dirty="0" smtClean="0">
                <a:solidFill>
                  <a:srgbClr val="FF0000"/>
                </a:solidFill>
              </a:rPr>
              <a:t>01_CMake/code/bin” </a:t>
            </a:r>
            <a:r>
              <a:rPr lang="en-US" dirty="0" smtClean="0"/>
              <a:t>or to any other new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32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all know that source code requires </a:t>
            </a:r>
            <a:r>
              <a:rPr lang="en-US" i="1" dirty="0" smtClean="0">
                <a:solidFill>
                  <a:srgbClr val="22337C"/>
                </a:solidFill>
              </a:rPr>
              <a:t>compilation</a:t>
            </a:r>
            <a:r>
              <a:rPr lang="en-US" i="1" dirty="0" smtClean="0"/>
              <a:t> </a:t>
            </a:r>
            <a:r>
              <a:rPr lang="en-US" dirty="0" smtClean="0"/>
              <a:t>(i.e., conversion from 	high level language to machine language) to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45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– GUI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Press </a:t>
            </a:r>
            <a:r>
              <a:rPr lang="en-US" dirty="0" smtClean="0">
                <a:solidFill>
                  <a:srgbClr val="00B0F0"/>
                </a:solidFill>
              </a:rPr>
              <a:t>“Configure”</a:t>
            </a:r>
            <a:r>
              <a:rPr lang="en-US" dirty="0" smtClean="0"/>
              <a:t> and (if everything goes off without a hitch) then </a:t>
            </a:r>
            <a:r>
              <a:rPr lang="en-US" dirty="0" smtClean="0">
                <a:solidFill>
                  <a:srgbClr val="00B0F0"/>
                </a:solidFill>
              </a:rPr>
              <a:t>“Generate” </a:t>
            </a:r>
            <a:endParaRPr lang="en-US" dirty="0" smtClean="0"/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/>
              <a:t>If all has gone according to plan, then you would have created project files (</a:t>
            </a:r>
            <a:r>
              <a:rPr lang="en-US" dirty="0" err="1" smtClean="0"/>
              <a:t>makefile</a:t>
            </a:r>
            <a:r>
              <a:rPr lang="en-US" dirty="0" smtClean="0"/>
              <a:t> for GCC or Visual Studio Solution file for MSVC) which can be used to generate the executable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270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– CLI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folder </a:t>
            </a:r>
            <a:r>
              <a:rPr lang="en-US" dirty="0">
                <a:solidFill>
                  <a:srgbClr val="FF0000"/>
                </a:solidFill>
              </a:rPr>
              <a:t>“${Tutorials Root Folder}/01_CMake/code/bin</a:t>
            </a:r>
            <a:r>
              <a:rPr lang="en-US" dirty="0" smtClean="0">
                <a:solidFill>
                  <a:srgbClr val="FF0000"/>
                </a:solidFill>
              </a:rPr>
              <a:t>” </a:t>
            </a:r>
            <a:r>
              <a:rPr lang="en-US" dirty="0"/>
              <a:t>or to any other new folder </a:t>
            </a:r>
            <a:r>
              <a:rPr lang="en-US" dirty="0" smtClean="0"/>
              <a:t>and then invoke </a:t>
            </a:r>
            <a:r>
              <a:rPr lang="en-US" dirty="0" err="1" smtClean="0"/>
              <a:t>cmake</a:t>
            </a:r>
            <a:r>
              <a:rPr lang="en-US" dirty="0" smtClean="0"/>
              <a:t> using the following command in the command line: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cmake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${</a:t>
            </a:r>
            <a:r>
              <a:rPr lang="en-US" sz="2800" dirty="0">
                <a:solidFill>
                  <a:srgbClr val="FF0000"/>
                </a:solidFill>
              </a:rPr>
              <a:t>Tutorials Root Folder}/</a:t>
            </a:r>
            <a:r>
              <a:rPr lang="en-US" sz="2800" dirty="0" smtClean="0">
                <a:solidFill>
                  <a:srgbClr val="FF0000"/>
                </a:solidFill>
              </a:rPr>
              <a:t>01_CMake/code/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2412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1430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4400" b="0" i="0" u="none" strike="noStrike" kern="1200" cap="none" spc="0" normalizeH="0" baseline="0" noProof="0" dirty="0" smtClean="0">
                <a:ln w="38100">
                  <a:solidFill>
                    <a:schemeClr val="bg1"/>
                  </a:solidFill>
                </a:ln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?</a:t>
            </a:r>
            <a:endParaRPr kumimoji="0" lang="en-US" sz="11500" b="0" i="0" u="none" strike="noStrike" kern="1200" cap="none" spc="0" normalizeH="0" baseline="0" noProof="0" dirty="0">
              <a:ln w="38100">
                <a:solidFill>
                  <a:schemeClr val="bg1"/>
                </a:solidFill>
              </a:ln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81400" y="6324600"/>
            <a:ext cx="1981200" cy="365125"/>
          </a:xfrm>
        </p:spPr>
        <p:txBody>
          <a:bodyPr/>
          <a:lstStyle/>
          <a:p>
            <a:r>
              <a:rPr lang="en-US" dirty="0" smtClean="0"/>
              <a:t>tutorials@cbica.upenn.edu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06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We all know that source code requires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compilation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(i.e., conversion from 	high level language to machine language) to run</a:t>
            </a:r>
          </a:p>
          <a:p>
            <a:r>
              <a:rPr lang="en-US" dirty="0" smtClean="0"/>
              <a:t>CPP is special in the way that the compilation generates an </a:t>
            </a:r>
            <a:r>
              <a:rPr lang="en-US" i="1" dirty="0" smtClean="0">
                <a:solidFill>
                  <a:srgbClr val="22337C"/>
                </a:solidFill>
              </a:rPr>
              <a:t>executable</a:t>
            </a:r>
            <a:r>
              <a:rPr lang="en-US" dirty="0" smtClean="0">
                <a:solidFill>
                  <a:srgbClr val="22337C"/>
                </a:solidFill>
              </a:rPr>
              <a:t> </a:t>
            </a:r>
            <a:r>
              <a:rPr lang="en-US" dirty="0" smtClean="0"/>
              <a:t>or </a:t>
            </a:r>
            <a:r>
              <a:rPr lang="en-US" i="1" dirty="0" smtClean="0">
                <a:solidFill>
                  <a:srgbClr val="22337C"/>
                </a:solidFill>
              </a:rPr>
              <a:t>library</a:t>
            </a:r>
            <a:r>
              <a:rPr lang="en-US" i="1" dirty="0" smtClean="0"/>
              <a:t> </a:t>
            </a:r>
            <a:r>
              <a:rPr lang="en-US" dirty="0" smtClean="0"/>
              <a:t>which is a collection of machine code for quick runs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91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compilation to occur properly, CPP source code should link against a </a:t>
            </a:r>
            <a:r>
              <a:rPr lang="en-US" i="1" dirty="0" smtClean="0"/>
              <a:t>compiler</a:t>
            </a:r>
            <a:r>
              <a:rPr lang="en-US" dirty="0" smtClean="0"/>
              <a:t> (GNU C Compiler </a:t>
            </a:r>
            <a:r>
              <a:rPr lang="en-US" baseline="30000" dirty="0" smtClean="0"/>
              <a:t>[1] </a:t>
            </a:r>
            <a:r>
              <a:rPr lang="en-US" dirty="0" smtClean="0"/>
              <a:t>or MS Visual C++ </a:t>
            </a:r>
            <a:r>
              <a:rPr lang="en-US" baseline="30000" dirty="0" smtClean="0"/>
              <a:t>[2]</a:t>
            </a:r>
            <a:r>
              <a:rPr lang="en-US" dirty="0" smtClean="0"/>
              <a:t>) and other </a:t>
            </a:r>
            <a:r>
              <a:rPr lang="en-US" i="1" dirty="0" smtClean="0"/>
              <a:t>dependencies</a:t>
            </a:r>
            <a:r>
              <a:rPr lang="en-US" dirty="0" smtClean="0"/>
              <a:t> in the code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 smtClean="0"/>
              <a:t>[1] GCC </a:t>
            </a:r>
            <a:r>
              <a:rPr lang="en-US" sz="1000" dirty="0"/>
              <a:t>- https://gcc.gnu.org</a:t>
            </a:r>
            <a:r>
              <a:rPr lang="en-US" sz="1000" dirty="0" smtClean="0"/>
              <a:t>/ </a:t>
            </a:r>
          </a:p>
          <a:p>
            <a:pPr algn="l"/>
            <a:r>
              <a:rPr lang="en-US" sz="1000" dirty="0"/>
              <a:t>[2] MSVC - https://en.wikipedia.org/wiki/Visual_C%2B%2B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50035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For the compilation to occur properly, CPP source code should link against a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compiler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(GNU C Compiler </a:t>
            </a:r>
            <a:r>
              <a:rPr lang="en-US" baseline="30000" dirty="0" smtClean="0">
                <a:solidFill>
                  <a:schemeClr val="bg1">
                    <a:lumMod val="75000"/>
                  </a:schemeClr>
                </a:solidFill>
              </a:rPr>
              <a:t>[1]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or MS Visual C++ </a:t>
            </a:r>
            <a:r>
              <a:rPr lang="en-US" baseline="30000" dirty="0" smtClean="0">
                <a:solidFill>
                  <a:schemeClr val="bg1">
                    <a:lumMod val="75000"/>
                  </a:schemeClr>
                </a:solidFill>
              </a:rPr>
              <a:t>[2]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 and other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dependencies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in the code</a:t>
            </a: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Dependencies </a:t>
            </a:r>
            <a:r>
              <a:rPr lang="en-US" baseline="30000" dirty="0"/>
              <a:t>[3]</a:t>
            </a:r>
            <a:r>
              <a:rPr lang="en-US" dirty="0" smtClean="0"/>
              <a:t> can be defined as other libraries which are used in the source code</a:t>
            </a:r>
            <a:endParaRPr lang="en-US" baseline="30000" dirty="0" smtClean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 smtClean="0"/>
              <a:t>[3] </a:t>
            </a:r>
            <a:r>
              <a:rPr lang="en-US" sz="1000" dirty="0"/>
              <a:t>Software Dependency </a:t>
            </a:r>
            <a:r>
              <a:rPr lang="en-US" sz="1000" dirty="0" smtClean="0"/>
              <a:t>- https</a:t>
            </a:r>
            <a:r>
              <a:rPr lang="en-US" sz="1000" dirty="0"/>
              <a:t>://en.wikipedia.org/wiki/Coupling_(computer_programming)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703616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the nature of CPP programming, each and every OS does the linkage in its own unique manner.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01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Due to the nature of CPP programming, each and every OS does the linkage in its own unique manner.</a:t>
            </a:r>
          </a:p>
          <a:p>
            <a:endParaRPr lang="en-US" dirty="0"/>
          </a:p>
          <a:p>
            <a:r>
              <a:rPr lang="en-US" dirty="0" smtClean="0"/>
              <a:t>CMake </a:t>
            </a:r>
            <a:r>
              <a:rPr lang="en-US" baseline="30000" dirty="0" smtClean="0"/>
              <a:t>[4]</a:t>
            </a:r>
            <a:r>
              <a:rPr lang="en-US" dirty="0" smtClean="0"/>
              <a:t> came into being with the explicit idea of making this entire </a:t>
            </a:r>
            <a:r>
              <a:rPr lang="en-US" i="1" dirty="0" smtClean="0"/>
              <a:t>configuration</a:t>
            </a:r>
            <a:r>
              <a:rPr lang="en-US" dirty="0" smtClean="0"/>
              <a:t> step platform and compiler independent </a:t>
            </a:r>
            <a:r>
              <a:rPr lang="en-US" baseline="30000" dirty="0" smtClean="0"/>
              <a:t>[5]</a:t>
            </a:r>
            <a:endParaRPr lang="en-US" baseline="300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 smtClean="0"/>
              <a:t>[4] CMake </a:t>
            </a:r>
            <a:r>
              <a:rPr lang="en-US" sz="1000" dirty="0"/>
              <a:t>- https://cmake.org</a:t>
            </a:r>
            <a:r>
              <a:rPr lang="en-US" sz="1000" dirty="0" smtClean="0"/>
              <a:t>/</a:t>
            </a:r>
          </a:p>
          <a:p>
            <a:pPr algn="l"/>
            <a:r>
              <a:rPr lang="en-US" sz="1000" dirty="0" smtClean="0"/>
              <a:t>[5] </a:t>
            </a:r>
            <a:r>
              <a:rPr lang="en-US" sz="1000" dirty="0"/>
              <a:t>CMake Overview - https://cmake.org/overview/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4103223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CMake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the platform specific </a:t>
            </a:r>
            <a:r>
              <a:rPr lang="en-US" dirty="0"/>
              <a:t>instructions given in </a:t>
            </a:r>
            <a:r>
              <a:rPr lang="en-US" dirty="0">
                <a:hlinkClick r:id="rId2"/>
              </a:rPr>
              <a:t>https://cmake.org/download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Ensure that you install the bit matched version of CMake (</a:t>
            </a:r>
            <a:r>
              <a:rPr lang="en-US" b="1" dirty="0" smtClean="0">
                <a:solidFill>
                  <a:srgbClr val="22337C"/>
                </a:solidFill>
              </a:rPr>
              <a:t>64 bit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rgbClr val="22337C"/>
                </a:solidFill>
              </a:rPr>
              <a:t>32 bit </a:t>
            </a:r>
            <a:r>
              <a:rPr lang="en-US" dirty="0" smtClean="0"/>
              <a:t>in accordance with your installed OS)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98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Tutorials Root Folder/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01_CMake/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presentation.pptx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code/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CMakeLists.txt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main.cxx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69876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1">
  <a:themeElements>
    <a:clrScheme name="Custom 1">
      <a:dk1>
        <a:srgbClr val="000000"/>
      </a:dk1>
      <a:lt1>
        <a:srgbClr val="FFFFFF"/>
      </a:lt1>
      <a:dk2>
        <a:srgbClr val="6F2927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template_1</Template>
  <TotalTime>159</TotalTime>
  <Words>1400</Words>
  <Application>Microsoft Office PowerPoint</Application>
  <PresentationFormat>On-screen Show (4:3)</PresentationFormat>
  <Paragraphs>234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Segoe UI</vt:lpstr>
      <vt:lpstr>template_1</vt:lpstr>
      <vt:lpstr>CBICA S/W Dev Tutorials 02 – CMake Tutorial</vt:lpstr>
      <vt:lpstr>Introduction</vt:lpstr>
      <vt:lpstr>Introduction</vt:lpstr>
      <vt:lpstr>Introduction</vt:lpstr>
      <vt:lpstr>Introduction</vt:lpstr>
      <vt:lpstr>Introduction to CMake</vt:lpstr>
      <vt:lpstr>Introduction to CMake</vt:lpstr>
      <vt:lpstr>Installing CMake</vt:lpstr>
      <vt:lpstr>Source Code Structure</vt:lpstr>
      <vt:lpstr>Source Code Structure</vt:lpstr>
      <vt:lpstr>/code/CMakeLists.txt</vt:lpstr>
      <vt:lpstr>/code/CMakeLists.txt</vt:lpstr>
      <vt:lpstr>/code/CMakeLists.txt</vt:lpstr>
      <vt:lpstr>/code/CMakeLists.txt</vt:lpstr>
      <vt:lpstr>/code/CMakeLists.txt</vt:lpstr>
      <vt:lpstr>/code/CMakeLists.txt</vt:lpstr>
      <vt:lpstr>/code/CMakeLists.txt</vt:lpstr>
      <vt:lpstr>/code/main.cxx</vt:lpstr>
      <vt:lpstr>Steps – GUI </vt:lpstr>
      <vt:lpstr>Steps – GUI </vt:lpstr>
      <vt:lpstr>Steps – CLI </vt:lpstr>
      <vt:lpstr>PowerPoint Presentation</vt:lpstr>
    </vt:vector>
  </TitlesOfParts>
  <Company>UPHS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Sarthak Pati</dc:creator>
  <cp:lastModifiedBy>Pati, Sarthak</cp:lastModifiedBy>
  <cp:revision>39</cp:revision>
  <dcterms:created xsi:type="dcterms:W3CDTF">2015-03-02T14:56:53Z</dcterms:created>
  <dcterms:modified xsi:type="dcterms:W3CDTF">2016-01-11T14:57:31Z</dcterms:modified>
</cp:coreProperties>
</file>