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261" r:id="rId4"/>
    <p:sldId id="262" r:id="rId5"/>
    <p:sldId id="263" r:id="rId6"/>
    <p:sldId id="264" r:id="rId7"/>
    <p:sldId id="282" r:id="rId8"/>
    <p:sldId id="265" r:id="rId9"/>
    <p:sldId id="266" r:id="rId10"/>
    <p:sldId id="267" r:id="rId11"/>
    <p:sldId id="258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D45"/>
    <a:srgbClr val="162152"/>
    <a:srgbClr val="22337C"/>
    <a:srgbClr val="6F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BD323-5C00-4890-83E2-BEFAF6C3291A}" type="datetimeFigureOut">
              <a:rPr lang="en-US" smtClean="0"/>
              <a:pPr/>
              <a:t>11/Jan/2016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5682D-76A5-4D9C-B781-7EDD65526A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3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CB298-5940-4356-8937-611F64665C93}" type="datetimeFigureOut">
              <a:rPr lang="en-US" smtClean="0"/>
              <a:pPr/>
              <a:t>11/Jan/2016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D8842-2806-43D1-8909-D399EE67A8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4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a look at a few examples of functions in </a:t>
            </a:r>
            <a:r>
              <a:rPr lang="en-US" dirty="0" err="1" smtClean="0"/>
              <a:t>c++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70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77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88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also constant </a:t>
            </a:r>
            <a:r>
              <a:rPr lang="en-US" dirty="0" err="1" smtClean="0"/>
              <a:t>iterators</a:t>
            </a:r>
            <a:r>
              <a:rPr lang="en-US" dirty="0" smtClean="0"/>
              <a:t>;</a:t>
            </a:r>
            <a:r>
              <a:rPr lang="en-US" baseline="0" dirty="0" smtClean="0"/>
              <a:t> they are identical to </a:t>
            </a:r>
            <a:r>
              <a:rPr lang="en-US" baseline="0" dirty="0" err="1" smtClean="0"/>
              <a:t>iterators</a:t>
            </a:r>
            <a:r>
              <a:rPr lang="en-US" baseline="0" dirty="0" smtClean="0"/>
              <a:t> with the exception that they are immutable.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Next, we will go to an example combining template functions with STL. If you have questions on what we have learnt so far, ask</a:t>
            </a:r>
            <a:r>
              <a:rPr lang="en-US" baseline="0" dirty="0" smtClean="0"/>
              <a:t> now.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78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00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87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list should be used when random insert and remove will be performed (performed in O(1) versus O(n) for a vector or a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deque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30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list should be used when random insert and remove will be performed (performed in O(1) versus O(n) for a vector or a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deque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1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Their usage.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79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thing, but as a template-enabled</a:t>
            </a:r>
            <a:r>
              <a:rPr lang="en-US" baseline="0" dirty="0" smtClean="0"/>
              <a:t>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01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“auto” is a </a:t>
            </a:r>
            <a:r>
              <a:rPr lang="en-US" dirty="0" err="1" smtClean="0"/>
              <a:t>c++</a:t>
            </a:r>
            <a:r>
              <a:rPr lang="en-US" dirty="0" smtClean="0"/>
              <a:t>11 directive which deduces the data type at compile time.</a:t>
            </a:r>
            <a:r>
              <a:rPr lang="en-US" baseline="0" dirty="0" smtClean="0"/>
              <a:t> It is very useful for prototyping and writing </a:t>
            </a:r>
            <a:r>
              <a:rPr lang="en-US" baseline="0" dirty="0" err="1" smtClean="0"/>
              <a:t>templated</a:t>
            </a:r>
            <a:r>
              <a:rPr lang="en-US" baseline="0" dirty="0" smtClean="0"/>
              <a:t> code. This ALWAYS requires initialization.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5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Templates can be used with *any* data structure;</a:t>
            </a:r>
            <a:r>
              <a:rPr lang="en-US" baseline="0" dirty="0" smtClean="0"/>
              <a:t> irrespective of whether it was defined in C++ or a custom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9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this point,</a:t>
            </a:r>
            <a:r>
              <a:rPr lang="en-US" baseline="0" dirty="0" smtClean="0"/>
              <a:t> I would like to mention that </a:t>
            </a:r>
            <a:r>
              <a:rPr lang="en-US" baseline="0" dirty="0" err="1" smtClean="0"/>
              <a:t>variadic</a:t>
            </a:r>
            <a:r>
              <a:rPr lang="en-US" baseline="0" dirty="0" smtClean="0"/>
              <a:t> templates are out of scope for this discussion since it is a very advanced data handling technique. For more info, please drop me a mail.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82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good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11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28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list should be used when random insert and remove will be performed (performed in O(1) versus O(n) for a vector or a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deque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7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3886200"/>
            <a:ext cx="9144000" cy="2971800"/>
            <a:chOff x="0" y="3886200"/>
            <a:chExt cx="9144000" cy="2971800"/>
          </a:xfrm>
        </p:grpSpPr>
        <p:sp>
          <p:nvSpPr>
            <p:cNvPr id="9" name="Rectangle 8"/>
            <p:cNvSpPr/>
            <p:nvPr/>
          </p:nvSpPr>
          <p:spPr>
            <a:xfrm>
              <a:off x="0" y="3886200"/>
              <a:ext cx="9144000" cy="2971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6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3174"/>
            <a:ext cx="9144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4625"/>
            <a:ext cx="7772400" cy="152717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629400" y="0"/>
            <a:ext cx="2514600" cy="61722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9756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97562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2895600"/>
            <a:ext cx="9144000" cy="3962400"/>
            <a:chOff x="0" y="2895600"/>
            <a:chExt cx="9144000" cy="3962400"/>
          </a:xfrm>
        </p:grpSpPr>
        <p:sp>
          <p:nvSpPr>
            <p:cNvPr id="9" name="Rectangle 8"/>
            <p:cNvSpPr/>
            <p:nvPr/>
          </p:nvSpPr>
          <p:spPr>
            <a:xfrm>
              <a:off x="0" y="2895600"/>
              <a:ext cx="9144000" cy="39624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Click to edit Master title style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4" name="Rectangle 13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24" name="Rectangle 23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7" name="Rectangle 6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  <a:prstGeom prst="rect">
            <a:avLst/>
          </a:prstGeom>
        </p:spPr>
        <p:txBody>
          <a:bodyPr anchor="ctr"/>
          <a:lstStyle>
            <a:lvl1pPr algn="ctr">
              <a:defRPr sz="20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724400"/>
          </a:xfrm>
        </p:spPr>
        <p:txBody>
          <a:bodyPr/>
          <a:lstStyle>
            <a:lvl1pPr>
              <a:defRPr sz="26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37100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0" name="Rectangle 9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0" name="Rectangle 9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72000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971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r>
              <a:rPr lang="en-US" dirty="0" smtClean="0"/>
              <a:t>Sarthak Pati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762000"/>
            <a:ext cx="7772400" cy="2209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CBICA S/W Dev Tutorials</a:t>
            </a:r>
            <a:r>
              <a:rPr kumimoji="0" lang="it-IT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kumimoji="0" lang="it-IT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kumimoji="0" lang="it-IT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04 </a:t>
            </a:r>
            <a:r>
              <a:rPr kumimoji="0" lang="it-IT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– Standard Template Libraries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Function Templates</a:t>
            </a:r>
          </a:p>
          <a:p>
            <a:pPr marL="514350" indent="-514350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Class Templates</a:t>
            </a:r>
          </a:p>
          <a:p>
            <a:pPr marL="514350" indent="-514350"/>
            <a:r>
              <a:rPr lang="en-US" b="1" dirty="0" err="1" smtClean="0"/>
              <a:t>Variadic</a:t>
            </a:r>
            <a:r>
              <a:rPr lang="en-US" b="1" dirty="0" smtClean="0"/>
              <a:t> Templates</a:t>
            </a:r>
          </a:p>
          <a:p>
            <a:pPr marL="0" indent="0">
              <a:buNone/>
            </a:pPr>
            <a:r>
              <a:rPr lang="en-US" dirty="0" smtClean="0"/>
              <a:t>Variable number of template arguments (similar to </a:t>
            </a:r>
            <a:r>
              <a:rPr lang="en-US" i="1" dirty="0" smtClean="0"/>
              <a:t>std::</a:t>
            </a:r>
            <a:r>
              <a:rPr lang="en-US" i="1" dirty="0" err="1" smtClean="0"/>
              <a:t>printf</a:t>
            </a:r>
            <a:r>
              <a:rPr lang="en-US" dirty="0" smtClean="0"/>
              <a:t>) </a:t>
            </a:r>
            <a:r>
              <a:rPr lang="en-US" baseline="30000" dirty="0" smtClean="0"/>
              <a:t>[1]</a:t>
            </a:r>
            <a:endParaRPr lang="en-US" i="1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[1] Template Wiki Article - https://en.wikipedia.org/wiki/Template_(C%2B%2B)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TEMPLATE Library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TEMPLATE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C++ template classes to provide general-purpose </a:t>
            </a:r>
            <a:r>
              <a:rPr lang="en-US" i="1" dirty="0" err="1" smtClean="0"/>
              <a:t>templated</a:t>
            </a:r>
            <a:r>
              <a:rPr lang="en-US" dirty="0" smtClean="0"/>
              <a:t> classes and functions that implement many popular algorithms.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en-US" b="1" dirty="0" smtClean="0"/>
              <a:t>Containers</a:t>
            </a:r>
          </a:p>
          <a:p>
            <a:pPr marL="0" indent="0">
              <a:buNone/>
            </a:pPr>
            <a:r>
              <a:rPr lang="en-US" dirty="0" smtClean="0"/>
              <a:t>Objects used to manage collections of particular types of data.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 include </a:t>
            </a:r>
            <a:r>
              <a:rPr lang="en-US" i="1" dirty="0" smtClean="0"/>
              <a:t>std::</a:t>
            </a:r>
            <a:r>
              <a:rPr lang="en-US" i="1" dirty="0" smtClean="0">
                <a:solidFill>
                  <a:srgbClr val="002060"/>
                </a:solidFill>
              </a:rPr>
              <a:t>vector</a:t>
            </a:r>
            <a:r>
              <a:rPr lang="en-US" dirty="0" smtClean="0"/>
              <a:t>, </a:t>
            </a:r>
            <a:r>
              <a:rPr lang="en-US" i="1" dirty="0" smtClean="0"/>
              <a:t>std::</a:t>
            </a:r>
            <a:r>
              <a:rPr lang="en-US" i="1" dirty="0" smtClean="0">
                <a:solidFill>
                  <a:srgbClr val="002060"/>
                </a:solidFill>
              </a:rPr>
              <a:t>list</a:t>
            </a:r>
            <a:r>
              <a:rPr lang="en-US" dirty="0" smtClean="0"/>
              <a:t>, </a:t>
            </a:r>
            <a:r>
              <a:rPr lang="en-US" i="1" dirty="0" smtClean="0"/>
              <a:t>std::</a:t>
            </a:r>
            <a:r>
              <a:rPr lang="en-US" i="1" dirty="0" err="1" smtClean="0">
                <a:solidFill>
                  <a:srgbClr val="002060"/>
                </a:solidFill>
              </a:rPr>
              <a:t>deque</a:t>
            </a:r>
            <a:r>
              <a:rPr lang="en-US" dirty="0" smtClean="0"/>
              <a:t>, </a:t>
            </a:r>
            <a:r>
              <a:rPr lang="en-US" i="1" dirty="0" smtClean="0"/>
              <a:t>std::</a:t>
            </a:r>
            <a:r>
              <a:rPr lang="en-US" i="1" dirty="0" smtClean="0">
                <a:solidFill>
                  <a:srgbClr val="002060"/>
                </a:solidFill>
              </a:rPr>
              <a:t>string</a:t>
            </a:r>
            <a:r>
              <a:rPr lang="en-US" dirty="0" smtClean="0"/>
              <a:t>, etc.</a:t>
            </a:r>
            <a:endParaRPr lang="en-US" i="1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Containers</a:t>
            </a:r>
          </a:p>
          <a:p>
            <a:r>
              <a:rPr lang="en-US" b="1" dirty="0" smtClean="0"/>
              <a:t>Algorithms</a:t>
            </a:r>
          </a:p>
          <a:p>
            <a:pPr marL="0" indent="0">
              <a:buNone/>
            </a:pPr>
            <a:r>
              <a:rPr lang="en-US" dirty="0" smtClean="0"/>
              <a:t>They act on Containers and provide different functionalities.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 include </a:t>
            </a:r>
            <a:r>
              <a:rPr lang="en-US" i="1" dirty="0" smtClean="0"/>
              <a:t>::</a:t>
            </a:r>
            <a:r>
              <a:rPr lang="en-US" i="1" dirty="0" smtClean="0">
                <a:solidFill>
                  <a:srgbClr val="002060"/>
                </a:solidFill>
              </a:rPr>
              <a:t>sort</a:t>
            </a:r>
            <a:r>
              <a:rPr lang="en-US" i="1" dirty="0" smtClean="0"/>
              <a:t>()</a:t>
            </a:r>
            <a:r>
              <a:rPr lang="en-US" dirty="0" smtClean="0"/>
              <a:t>, </a:t>
            </a:r>
            <a:r>
              <a:rPr lang="en-US" i="1" dirty="0" smtClean="0"/>
              <a:t>::</a:t>
            </a:r>
            <a:r>
              <a:rPr lang="en-US" i="1" dirty="0" smtClean="0">
                <a:solidFill>
                  <a:srgbClr val="002060"/>
                </a:solidFill>
              </a:rPr>
              <a:t>find</a:t>
            </a:r>
            <a:r>
              <a:rPr lang="en-US" i="1" dirty="0" smtClean="0"/>
              <a:t>()</a:t>
            </a:r>
            <a:r>
              <a:rPr lang="en-US" dirty="0" smtClean="0"/>
              <a:t>, ::</a:t>
            </a:r>
            <a:r>
              <a:rPr lang="en-US" i="1" dirty="0" smtClean="0">
                <a:solidFill>
                  <a:srgbClr val="002060"/>
                </a:solidFill>
              </a:rPr>
              <a:t>reverse</a:t>
            </a:r>
            <a:r>
              <a:rPr lang="en-US" dirty="0" smtClean="0"/>
              <a:t>(), ::</a:t>
            </a:r>
            <a:r>
              <a:rPr lang="en-US" i="1" dirty="0" smtClean="0">
                <a:solidFill>
                  <a:srgbClr val="002060"/>
                </a:solidFill>
              </a:rPr>
              <a:t>append</a:t>
            </a:r>
            <a:r>
              <a:rPr lang="en-US" dirty="0" smtClean="0"/>
              <a:t>(), ::</a:t>
            </a:r>
            <a:r>
              <a:rPr lang="en-US" i="1" dirty="0" err="1" smtClean="0">
                <a:solidFill>
                  <a:srgbClr val="002060"/>
                </a:solidFill>
              </a:rPr>
              <a:t>push_back</a:t>
            </a:r>
            <a:r>
              <a:rPr lang="en-US" dirty="0" smtClean="0"/>
              <a:t>(), ::</a:t>
            </a:r>
            <a:r>
              <a:rPr lang="en-US" i="1" dirty="0" smtClean="0">
                <a:solidFill>
                  <a:srgbClr val="002060"/>
                </a:solidFill>
              </a:rPr>
              <a:t>insert</a:t>
            </a:r>
            <a:r>
              <a:rPr lang="en-US" dirty="0" smtClean="0"/>
              <a:t>(), etc.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Containers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Algorithms</a:t>
            </a:r>
          </a:p>
          <a:p>
            <a:r>
              <a:rPr lang="en-US" b="1" dirty="0" err="1" smtClean="0"/>
              <a:t>Iterators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Step through data collection in container without knowing the data type or size, etc.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/stl.cxx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/>
              <a:t>#</a:t>
            </a:r>
            <a:r>
              <a:rPr lang="en-US" sz="1200" dirty="0" smtClean="0">
                <a:solidFill>
                  <a:srgbClr val="00B0F0"/>
                </a:solidFill>
              </a:rPr>
              <a:t>include</a:t>
            </a:r>
            <a:r>
              <a:rPr lang="en-US" sz="1200" dirty="0" smtClean="0"/>
              <a:t> &lt;</a:t>
            </a:r>
            <a:r>
              <a:rPr lang="en-US" sz="1200" dirty="0" err="1" smtClean="0">
                <a:solidFill>
                  <a:srgbClr val="FF0000"/>
                </a:solidFill>
              </a:rPr>
              <a:t>iostream</a:t>
            </a:r>
            <a:r>
              <a:rPr lang="en-US" sz="1200" dirty="0" smtClean="0"/>
              <a:t>&gt;</a:t>
            </a:r>
          </a:p>
          <a:p>
            <a:pPr>
              <a:buNone/>
            </a:pPr>
            <a:r>
              <a:rPr lang="en-US" sz="1200" dirty="0" smtClean="0"/>
              <a:t>#</a:t>
            </a:r>
            <a:r>
              <a:rPr lang="en-US" sz="1200" dirty="0" smtClean="0">
                <a:solidFill>
                  <a:srgbClr val="00B0F0"/>
                </a:solidFill>
              </a:rPr>
              <a:t>include</a:t>
            </a:r>
            <a:r>
              <a:rPr lang="en-US" sz="1200" dirty="0" smtClean="0"/>
              <a:t> &lt;</a:t>
            </a:r>
            <a:r>
              <a:rPr lang="en-US" sz="1200" dirty="0" smtClean="0">
                <a:solidFill>
                  <a:srgbClr val="FF0000"/>
                </a:solidFill>
              </a:rPr>
              <a:t>vector</a:t>
            </a:r>
            <a:r>
              <a:rPr lang="en-US" sz="1200" dirty="0" smtClean="0"/>
              <a:t>&gt;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>
                <a:solidFill>
                  <a:srgbClr val="00B0F0"/>
                </a:solidFill>
              </a:rPr>
              <a:t>using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namespace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std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 </a:t>
            </a:r>
          </a:p>
          <a:p>
            <a:pPr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main()</a:t>
            </a:r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vector&lt;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&gt;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vec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; </a:t>
            </a:r>
          </a:p>
          <a:p>
            <a:pPr>
              <a:buNone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cout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&lt;&lt; "vector size = " &lt;&lt;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vec.size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( ) &lt;&lt;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endl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for (unsigned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= 0;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&lt; 5;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++)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vec.push_back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(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);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14300" indent="-57150"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cout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&lt;&lt; "extended vector size = " &lt;&lt;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vec.size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( ) &lt;&lt;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endl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…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r"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using </a:t>
            </a:r>
            <a:r>
              <a:rPr lang="en-US" sz="2000" dirty="0" smtClean="0">
                <a:solidFill>
                  <a:srgbClr val="00B050"/>
                </a:solidFill>
              </a:rPr>
              <a:t>namespace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std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/>
              <a:t>enables use of  all functions defined under included headers which are part of the namespace “std”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/stl.cxx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#include &lt;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iostream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#include &lt;vector&gt;</a:t>
            </a:r>
          </a:p>
          <a:p>
            <a:pPr>
              <a:buNone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using namespace std;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main()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FF0000"/>
                </a:solidFill>
              </a:rPr>
              <a:t>vector</a:t>
            </a:r>
            <a:r>
              <a:rPr lang="en-US" sz="1200" dirty="0" smtClean="0"/>
              <a:t>&lt;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&gt; </a:t>
            </a:r>
            <a:r>
              <a:rPr lang="en-US" sz="1200" dirty="0" err="1" smtClean="0"/>
              <a:t>vec</a:t>
            </a:r>
            <a:r>
              <a:rPr lang="en-US" sz="1200" dirty="0" smtClean="0"/>
              <a:t>; 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</a:t>
            </a:r>
            <a:r>
              <a:rPr lang="en-US" sz="1200" dirty="0" smtClean="0">
                <a:solidFill>
                  <a:srgbClr val="7030A0"/>
                </a:solidFill>
              </a:rPr>
              <a:t>"vector size = "</a:t>
            </a:r>
            <a:r>
              <a:rPr lang="en-US" sz="1200" dirty="0" smtClean="0"/>
              <a:t> &lt;&lt; </a:t>
            </a:r>
            <a:r>
              <a:rPr lang="en-US" sz="1200" dirty="0" err="1" smtClean="0"/>
              <a:t>vec.</a:t>
            </a:r>
            <a:r>
              <a:rPr lang="en-US" sz="1200" dirty="0" err="1" smtClean="0">
                <a:solidFill>
                  <a:srgbClr val="00B0F0"/>
                </a:solidFill>
              </a:rPr>
              <a:t>size</a:t>
            </a:r>
            <a:r>
              <a:rPr lang="en-US" sz="1200" dirty="0" smtClean="0"/>
              <a:t>( ) &lt;&lt; </a:t>
            </a:r>
            <a:r>
              <a:rPr lang="en-US" sz="1200" dirty="0" err="1" smtClean="0"/>
              <a:t>endl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  </a:t>
            </a:r>
          </a:p>
          <a:p>
            <a:pPr>
              <a:buNone/>
            </a:pPr>
            <a:r>
              <a:rPr lang="en-US" sz="1200" dirty="0" smtClean="0"/>
              <a:t>  for (</a:t>
            </a:r>
            <a:r>
              <a:rPr lang="en-US" sz="1200" dirty="0" smtClean="0">
                <a:solidFill>
                  <a:srgbClr val="FF0000"/>
                </a:solidFill>
              </a:rPr>
              <a:t>unsigned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5; </a:t>
            </a:r>
            <a:r>
              <a:rPr lang="en-US" sz="1200" dirty="0" err="1" smtClean="0"/>
              <a:t>i</a:t>
            </a:r>
            <a:r>
              <a:rPr lang="en-US" sz="1200" dirty="0" smtClean="0"/>
              <a:t>++)</a:t>
            </a:r>
          </a:p>
          <a:p>
            <a:pPr>
              <a:buNone/>
            </a:pPr>
            <a:r>
              <a:rPr lang="en-US" sz="1200" dirty="0" smtClean="0"/>
              <a:t>  {</a:t>
            </a:r>
          </a:p>
          <a:p>
            <a:pPr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vec.</a:t>
            </a:r>
            <a:r>
              <a:rPr lang="en-US" sz="1200" dirty="0" err="1" smtClean="0">
                <a:solidFill>
                  <a:srgbClr val="00B0F0"/>
                </a:solidFill>
              </a:rPr>
              <a:t>push_back</a:t>
            </a:r>
            <a:r>
              <a:rPr lang="en-US" sz="1200" dirty="0" smtClean="0"/>
              <a:t>( </a:t>
            </a:r>
            <a:r>
              <a:rPr lang="en-US" sz="1200" dirty="0" err="1" smtClean="0"/>
              <a:t>i</a:t>
            </a:r>
            <a:r>
              <a:rPr lang="en-US" sz="1200" dirty="0" smtClean="0"/>
              <a:t> );</a:t>
            </a:r>
          </a:p>
          <a:p>
            <a:pPr>
              <a:buNone/>
            </a:pPr>
            <a:r>
              <a:rPr lang="en-US" sz="1200" dirty="0" smtClean="0"/>
              <a:t>  }</a:t>
            </a:r>
          </a:p>
          <a:p>
            <a:pPr>
              <a:buNone/>
            </a:pPr>
            <a:endParaRPr lang="en-US" sz="1200" dirty="0" smtClean="0"/>
          </a:p>
          <a:p>
            <a:pPr marL="114300" indent="-57150">
              <a:buNone/>
            </a:pPr>
            <a:r>
              <a:rPr lang="en-US" sz="1200" dirty="0" smtClean="0"/>
              <a:t> 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</a:t>
            </a:r>
            <a:r>
              <a:rPr lang="en-US" sz="1200" dirty="0" smtClean="0">
                <a:solidFill>
                  <a:srgbClr val="7030A0"/>
                </a:solidFill>
              </a:rPr>
              <a:t>"extended vector size = " </a:t>
            </a:r>
            <a:r>
              <a:rPr lang="en-US" sz="1200" dirty="0" smtClean="0"/>
              <a:t>&lt;&lt; </a:t>
            </a:r>
            <a:r>
              <a:rPr lang="en-US" sz="1200" dirty="0" err="1" smtClean="0"/>
              <a:t>vec.</a:t>
            </a:r>
            <a:r>
              <a:rPr lang="en-US" sz="1200" dirty="0" err="1" smtClean="0">
                <a:solidFill>
                  <a:srgbClr val="00B0F0"/>
                </a:solidFill>
              </a:rPr>
              <a:t>size</a:t>
            </a:r>
            <a:r>
              <a:rPr lang="en-US" sz="1200" dirty="0" smtClean="0"/>
              <a:t>( )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smtClean="0"/>
              <a:t>&lt;&lt; </a:t>
            </a:r>
            <a:r>
              <a:rPr lang="en-US" sz="1200" dirty="0" err="1" smtClean="0"/>
              <a:t>endl</a:t>
            </a:r>
            <a:r>
              <a:rPr lang="en-US" sz="1200" dirty="0" smtClean="0"/>
              <a:t>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…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r"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std</a:t>
            </a:r>
            <a:r>
              <a:rPr lang="en-US" sz="2000" dirty="0" smtClean="0"/>
              <a:t>::</a:t>
            </a:r>
            <a:r>
              <a:rPr lang="en-US" sz="2000" dirty="0" smtClean="0">
                <a:solidFill>
                  <a:srgbClr val="FF0000"/>
                </a:solidFill>
              </a:rPr>
              <a:t>vector</a:t>
            </a:r>
            <a:r>
              <a:rPr lang="en-US" sz="2000" dirty="0" smtClean="0"/>
              <a:t>&lt;&gt; is an STL </a:t>
            </a:r>
            <a:r>
              <a:rPr lang="en-US" sz="2000" dirty="0" err="1" smtClean="0"/>
              <a:t>templated</a:t>
            </a:r>
            <a:r>
              <a:rPr lang="en-US" sz="2000" dirty="0" smtClean="0"/>
              <a:t> container  (notice the “&lt; 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/>
              <a:t> &gt;”) which contains many functions related to array and list manipulation</a:t>
            </a:r>
            <a:endParaRPr lang="en-US" sz="20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/stl.cxx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#include &lt;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iostream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#include &lt;vector&gt;</a:t>
            </a:r>
          </a:p>
          <a:p>
            <a:pPr>
              <a:buNone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using namespace std;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main()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FF0000"/>
                </a:solidFill>
              </a:rPr>
              <a:t>vector</a:t>
            </a:r>
            <a:r>
              <a:rPr lang="en-US" sz="1200" dirty="0" smtClean="0"/>
              <a:t>&lt;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&gt; </a:t>
            </a:r>
            <a:r>
              <a:rPr lang="en-US" sz="1200" dirty="0" err="1" smtClean="0"/>
              <a:t>vec</a:t>
            </a:r>
            <a:r>
              <a:rPr lang="en-US" sz="1200" dirty="0" smtClean="0"/>
              <a:t>; 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</a:t>
            </a:r>
            <a:r>
              <a:rPr lang="en-US" sz="1200" dirty="0" smtClean="0">
                <a:solidFill>
                  <a:srgbClr val="7030A0"/>
                </a:solidFill>
              </a:rPr>
              <a:t>"vector size = "</a:t>
            </a:r>
            <a:r>
              <a:rPr lang="en-US" sz="1200" dirty="0" smtClean="0"/>
              <a:t> &lt;&lt; </a:t>
            </a:r>
            <a:r>
              <a:rPr lang="en-US" sz="1200" dirty="0" err="1" smtClean="0"/>
              <a:t>vec.</a:t>
            </a:r>
            <a:r>
              <a:rPr lang="en-US" sz="1200" dirty="0" err="1" smtClean="0">
                <a:solidFill>
                  <a:srgbClr val="00B0F0"/>
                </a:solidFill>
              </a:rPr>
              <a:t>size</a:t>
            </a:r>
            <a:r>
              <a:rPr lang="en-US" sz="1200" dirty="0" smtClean="0"/>
              <a:t>( ) &lt;&lt; </a:t>
            </a:r>
            <a:r>
              <a:rPr lang="en-US" sz="1200" dirty="0" err="1" smtClean="0"/>
              <a:t>endl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  </a:t>
            </a:r>
          </a:p>
          <a:p>
            <a:pPr>
              <a:buNone/>
            </a:pPr>
            <a:r>
              <a:rPr lang="en-US" sz="1200" dirty="0" smtClean="0"/>
              <a:t>  for (</a:t>
            </a:r>
            <a:r>
              <a:rPr lang="en-US" sz="1200" dirty="0" smtClean="0">
                <a:solidFill>
                  <a:srgbClr val="FF0000"/>
                </a:solidFill>
              </a:rPr>
              <a:t>unsigned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5; </a:t>
            </a:r>
            <a:r>
              <a:rPr lang="en-US" sz="1200" dirty="0" err="1" smtClean="0"/>
              <a:t>i</a:t>
            </a:r>
            <a:r>
              <a:rPr lang="en-US" sz="1200" dirty="0" smtClean="0"/>
              <a:t>++)</a:t>
            </a:r>
          </a:p>
          <a:p>
            <a:pPr>
              <a:buNone/>
            </a:pPr>
            <a:r>
              <a:rPr lang="en-US" sz="1200" dirty="0" smtClean="0"/>
              <a:t>  {</a:t>
            </a:r>
          </a:p>
          <a:p>
            <a:pPr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vec.</a:t>
            </a:r>
            <a:r>
              <a:rPr lang="en-US" sz="1200" dirty="0" err="1" smtClean="0">
                <a:solidFill>
                  <a:srgbClr val="00B0F0"/>
                </a:solidFill>
              </a:rPr>
              <a:t>push_back</a:t>
            </a:r>
            <a:r>
              <a:rPr lang="en-US" sz="1200" dirty="0" smtClean="0"/>
              <a:t>( </a:t>
            </a:r>
            <a:r>
              <a:rPr lang="en-US" sz="1200" dirty="0" err="1" smtClean="0"/>
              <a:t>i</a:t>
            </a:r>
            <a:r>
              <a:rPr lang="en-US" sz="1200" dirty="0" smtClean="0"/>
              <a:t> );</a:t>
            </a:r>
          </a:p>
          <a:p>
            <a:pPr>
              <a:buNone/>
            </a:pPr>
            <a:r>
              <a:rPr lang="en-US" sz="1200" dirty="0" smtClean="0"/>
              <a:t>  }</a:t>
            </a:r>
          </a:p>
          <a:p>
            <a:pPr>
              <a:buNone/>
            </a:pPr>
            <a:endParaRPr lang="en-US" sz="1200" dirty="0" smtClean="0"/>
          </a:p>
          <a:p>
            <a:pPr marL="114300" indent="-57150">
              <a:buNone/>
            </a:pPr>
            <a:r>
              <a:rPr lang="en-US" sz="1200" dirty="0" smtClean="0"/>
              <a:t> 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</a:t>
            </a:r>
            <a:r>
              <a:rPr lang="en-US" sz="1200" dirty="0" smtClean="0">
                <a:solidFill>
                  <a:srgbClr val="7030A0"/>
                </a:solidFill>
              </a:rPr>
              <a:t>"extended vector size = " </a:t>
            </a:r>
            <a:r>
              <a:rPr lang="en-US" sz="1200" dirty="0" smtClean="0"/>
              <a:t>&lt;&lt; </a:t>
            </a:r>
            <a:r>
              <a:rPr lang="en-US" sz="1200" dirty="0" err="1" smtClean="0"/>
              <a:t>vec.</a:t>
            </a:r>
            <a:r>
              <a:rPr lang="en-US" sz="1200" dirty="0" err="1" smtClean="0">
                <a:solidFill>
                  <a:srgbClr val="00B0F0"/>
                </a:solidFill>
              </a:rPr>
              <a:t>size</a:t>
            </a:r>
            <a:r>
              <a:rPr lang="en-US" sz="1200" dirty="0" smtClean="0"/>
              <a:t>( )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smtClean="0"/>
              <a:t>&lt;&lt; </a:t>
            </a:r>
            <a:r>
              <a:rPr lang="en-US" sz="1200" dirty="0" err="1" smtClean="0"/>
              <a:t>endl</a:t>
            </a:r>
            <a:r>
              <a:rPr lang="en-US" sz="1200" dirty="0" smtClean="0"/>
              <a:t>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…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r"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std</a:t>
            </a:r>
            <a:r>
              <a:rPr lang="en-US" sz="2000" dirty="0" smtClean="0"/>
              <a:t>::</a:t>
            </a:r>
            <a:r>
              <a:rPr lang="en-US" sz="2000" dirty="0" smtClean="0">
                <a:solidFill>
                  <a:srgbClr val="FF0000"/>
                </a:solidFill>
              </a:rPr>
              <a:t>vector</a:t>
            </a:r>
            <a:r>
              <a:rPr lang="en-US" sz="2000" dirty="0" smtClean="0"/>
              <a:t>&lt;&gt;.</a:t>
            </a:r>
            <a:r>
              <a:rPr lang="en-US" sz="2000" dirty="0" smtClean="0">
                <a:solidFill>
                  <a:srgbClr val="00B0F0"/>
                </a:solidFill>
              </a:rPr>
              <a:t>size</a:t>
            </a:r>
            <a:r>
              <a:rPr lang="en-US" sz="2000" dirty="0" smtClean="0"/>
              <a:t>( )</a:t>
            </a:r>
          </a:p>
          <a:p>
            <a:pPr algn="r">
              <a:buNone/>
            </a:pPr>
            <a:endParaRPr lang="en-US" sz="2000" dirty="0" smtClean="0"/>
          </a:p>
          <a:p>
            <a:pPr algn="r"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std</a:t>
            </a:r>
            <a:r>
              <a:rPr lang="en-US" sz="2000" dirty="0" smtClean="0"/>
              <a:t>::</a:t>
            </a:r>
            <a:r>
              <a:rPr lang="en-US" sz="2000" dirty="0" smtClean="0">
                <a:solidFill>
                  <a:srgbClr val="FF0000"/>
                </a:solidFill>
              </a:rPr>
              <a:t>vector</a:t>
            </a:r>
            <a:r>
              <a:rPr lang="en-US" sz="2000" dirty="0" smtClean="0"/>
              <a:t>&lt;&gt;.</a:t>
            </a:r>
            <a:r>
              <a:rPr lang="en-US" sz="2000" dirty="0" err="1" smtClean="0">
                <a:solidFill>
                  <a:srgbClr val="00B0F0"/>
                </a:solidFill>
              </a:rPr>
              <a:t>push_back</a:t>
            </a:r>
            <a:r>
              <a:rPr lang="en-US" sz="2000" dirty="0" smtClean="0"/>
              <a:t>( ) appends to the vector </a:t>
            </a:r>
          </a:p>
          <a:p>
            <a:pPr algn="r"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/stl.cxx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/>
              <a:t>  … </a:t>
            </a:r>
          </a:p>
          <a:p>
            <a:pPr>
              <a:buNone/>
            </a:pPr>
            <a:r>
              <a:rPr lang="en-US" sz="1200" dirty="0" smtClean="0"/>
              <a:t>   </a:t>
            </a:r>
            <a:r>
              <a:rPr lang="en-US" sz="1200" dirty="0" smtClean="0">
                <a:solidFill>
                  <a:srgbClr val="FF0000"/>
                </a:solidFill>
              </a:rPr>
              <a:t>vector</a:t>
            </a:r>
            <a:r>
              <a:rPr lang="en-US" sz="1200" dirty="0" smtClean="0"/>
              <a:t>&lt;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&gt;::</a:t>
            </a:r>
            <a:r>
              <a:rPr lang="en-US" sz="1200" dirty="0" err="1" smtClean="0">
                <a:solidFill>
                  <a:srgbClr val="00B0F0"/>
                </a:solidFill>
              </a:rPr>
              <a:t>iterator</a:t>
            </a:r>
            <a:r>
              <a:rPr lang="en-US" sz="1200" dirty="0" smtClean="0"/>
              <a:t> v = </a:t>
            </a:r>
            <a:r>
              <a:rPr lang="en-US" sz="1200" dirty="0" err="1" smtClean="0"/>
              <a:t>vec.</a:t>
            </a:r>
            <a:r>
              <a:rPr lang="en-US" sz="1200" dirty="0" err="1" smtClean="0">
                <a:solidFill>
                  <a:srgbClr val="00B0F0"/>
                </a:solidFill>
              </a:rPr>
              <a:t>begin</a:t>
            </a:r>
            <a:r>
              <a:rPr lang="en-US" sz="1200" dirty="0" smtClean="0"/>
              <a:t>( );</a:t>
            </a:r>
          </a:p>
          <a:p>
            <a:pPr>
              <a:buNone/>
            </a:pPr>
            <a:r>
              <a:rPr lang="en-US" sz="1200" dirty="0" smtClean="0"/>
              <a:t>  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while ( v !=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vec.end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( )) 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{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 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cout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&lt;&lt; "value of v = " &lt;&lt; *v &lt;&lt;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endl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  v++;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}</a:t>
            </a:r>
          </a:p>
          <a:p>
            <a:pPr>
              <a:buNone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for (auto it =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vec.begin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( ); it !=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vec.end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( ); ++it)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{</a:t>
            </a:r>
          </a:p>
          <a:p>
            <a:pPr marL="228600" indent="-228600"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  </a:t>
            </a:r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std::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cout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&lt;&lt; "another way to get value of v = " &lt;&lt; *it &lt;&lt; </a:t>
            </a:r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std::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endl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}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return EXIT_SUCCESS;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r"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std</a:t>
            </a:r>
            <a:r>
              <a:rPr lang="en-US" sz="2000" dirty="0" smtClean="0"/>
              <a:t>::</a:t>
            </a:r>
            <a:r>
              <a:rPr lang="en-US" sz="2000" dirty="0" smtClean="0">
                <a:solidFill>
                  <a:srgbClr val="FF0000"/>
                </a:solidFill>
              </a:rPr>
              <a:t>vector</a:t>
            </a:r>
            <a:r>
              <a:rPr lang="en-US" sz="2000" dirty="0" smtClean="0"/>
              <a:t>&lt;&gt;::</a:t>
            </a:r>
            <a:r>
              <a:rPr lang="en-US" sz="2000" dirty="0" err="1" smtClean="0">
                <a:solidFill>
                  <a:srgbClr val="00B0F0"/>
                </a:solidFill>
              </a:rPr>
              <a:t>iterator</a:t>
            </a:r>
            <a:r>
              <a:rPr lang="en-US" sz="2000" dirty="0" smtClean="0"/>
              <a:t> initializes an </a:t>
            </a:r>
            <a:r>
              <a:rPr lang="en-US" sz="2000" dirty="0" err="1" smtClean="0"/>
              <a:t>iterator</a:t>
            </a:r>
            <a:r>
              <a:rPr lang="en-US" sz="2000" dirty="0" smtClean="0"/>
              <a:t> which starts with the first element of “</a:t>
            </a:r>
            <a:r>
              <a:rPr lang="en-US" sz="2000" dirty="0" smtClean="0">
                <a:solidFill>
                  <a:srgbClr val="00B0F0"/>
                </a:solidFill>
              </a:rPr>
              <a:t>std</a:t>
            </a:r>
            <a:r>
              <a:rPr lang="en-US" sz="2000" dirty="0" smtClean="0"/>
              <a:t>::</a:t>
            </a:r>
            <a:r>
              <a:rPr lang="en-US" sz="2000" dirty="0" smtClean="0">
                <a:solidFill>
                  <a:srgbClr val="FF0000"/>
                </a:solidFill>
              </a:rPr>
              <a:t>vector</a:t>
            </a:r>
            <a:r>
              <a:rPr lang="en-US" sz="2000" dirty="0" smtClean="0"/>
              <a:t>&lt;&gt;”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C++ feature that allows functions/classes to operate with </a:t>
            </a:r>
            <a:r>
              <a:rPr lang="en-US" i="1" dirty="0" smtClean="0"/>
              <a:t>generic </a:t>
            </a:r>
            <a:r>
              <a:rPr lang="en-US" dirty="0" smtClean="0"/>
              <a:t>data types.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/stl.cxx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/>
              <a:t>  … </a:t>
            </a:r>
          </a:p>
          <a:p>
            <a:pPr>
              <a:buNone/>
            </a:pPr>
            <a:r>
              <a:rPr lang="en-US" sz="1200" dirty="0" smtClean="0"/>
              <a:t>   </a:t>
            </a:r>
            <a:r>
              <a:rPr lang="en-US" sz="1200" dirty="0" smtClean="0">
                <a:solidFill>
                  <a:srgbClr val="FF0000"/>
                </a:solidFill>
              </a:rPr>
              <a:t>vector</a:t>
            </a:r>
            <a:r>
              <a:rPr lang="en-US" sz="1200" dirty="0" smtClean="0"/>
              <a:t>&lt;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&gt;::</a:t>
            </a:r>
            <a:r>
              <a:rPr lang="en-US" sz="1200" dirty="0" err="1" smtClean="0">
                <a:solidFill>
                  <a:srgbClr val="00B0F0"/>
                </a:solidFill>
              </a:rPr>
              <a:t>iterator</a:t>
            </a:r>
            <a:r>
              <a:rPr lang="en-US" sz="1200" dirty="0" smtClean="0"/>
              <a:t> v = </a:t>
            </a:r>
            <a:r>
              <a:rPr lang="en-US" sz="1200" dirty="0" err="1" smtClean="0"/>
              <a:t>vec.</a:t>
            </a:r>
            <a:r>
              <a:rPr lang="en-US" sz="1200" dirty="0" err="1" smtClean="0">
                <a:solidFill>
                  <a:srgbClr val="00B0F0"/>
                </a:solidFill>
              </a:rPr>
              <a:t>begin</a:t>
            </a:r>
            <a:r>
              <a:rPr lang="en-US" sz="1200" dirty="0" smtClean="0"/>
              <a:t>( );</a:t>
            </a:r>
          </a:p>
          <a:p>
            <a:pPr>
              <a:buNone/>
            </a:pPr>
            <a:r>
              <a:rPr lang="en-US" sz="1200" dirty="0" smtClean="0"/>
              <a:t>   </a:t>
            </a:r>
            <a:r>
              <a:rPr lang="en-US" sz="1200" dirty="0" smtClean="0">
                <a:solidFill>
                  <a:srgbClr val="00B050"/>
                </a:solidFill>
              </a:rPr>
              <a:t>while</a:t>
            </a:r>
            <a:r>
              <a:rPr lang="en-US" sz="1200" dirty="0" smtClean="0"/>
              <a:t> ( v != </a:t>
            </a:r>
            <a:r>
              <a:rPr lang="en-US" sz="1200" dirty="0" err="1" smtClean="0"/>
              <a:t>vec.</a:t>
            </a:r>
            <a:r>
              <a:rPr lang="en-US" sz="1200" dirty="0" err="1" smtClean="0">
                <a:solidFill>
                  <a:srgbClr val="00B0F0"/>
                </a:solidFill>
              </a:rPr>
              <a:t>end</a:t>
            </a:r>
            <a:r>
              <a:rPr lang="en-US" sz="1200" dirty="0" smtClean="0"/>
              <a:t>( )) </a:t>
            </a:r>
          </a:p>
          <a:p>
            <a:pPr>
              <a:buNone/>
            </a:pPr>
            <a:r>
              <a:rPr lang="en-US" sz="1200" dirty="0" smtClean="0"/>
              <a:t>   {</a:t>
            </a:r>
          </a:p>
          <a:p>
            <a:pPr>
              <a:buNone/>
            </a:pPr>
            <a:r>
              <a:rPr lang="en-US" sz="1200" dirty="0" smtClean="0"/>
              <a:t>     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</a:t>
            </a:r>
            <a:r>
              <a:rPr lang="en-US" sz="1200" dirty="0" smtClean="0">
                <a:solidFill>
                  <a:srgbClr val="7030A0"/>
                </a:solidFill>
              </a:rPr>
              <a:t>"value of v = " </a:t>
            </a:r>
            <a:r>
              <a:rPr lang="en-US" sz="1200" dirty="0" smtClean="0"/>
              <a:t>&lt;&lt; *v &lt;&lt; </a:t>
            </a:r>
            <a:r>
              <a:rPr lang="en-US" sz="1200" dirty="0" err="1" smtClean="0"/>
              <a:t>endl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     v++;</a:t>
            </a:r>
          </a:p>
          <a:p>
            <a:pPr>
              <a:buNone/>
            </a:pPr>
            <a:r>
              <a:rPr lang="en-US" sz="1200" dirty="0" smtClean="0"/>
              <a:t>   }</a:t>
            </a:r>
          </a:p>
          <a:p>
            <a:pPr>
              <a:buNone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for (auto it =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vec.begin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( ); it !=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vec.end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( ); ++it)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{</a:t>
            </a:r>
          </a:p>
          <a:p>
            <a:pPr marL="228600" indent="-228600"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  </a:t>
            </a:r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std::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cout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&lt;&lt; "another way to get value of v = " &lt;&lt; *it &lt;&lt; </a:t>
            </a:r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std::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endl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}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return EXIT_SUCCESS;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r"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std</a:t>
            </a:r>
            <a:r>
              <a:rPr lang="en-US" sz="2000" dirty="0" smtClean="0"/>
              <a:t>::</a:t>
            </a:r>
            <a:r>
              <a:rPr lang="en-US" sz="2000" dirty="0" smtClean="0">
                <a:solidFill>
                  <a:srgbClr val="FF0000"/>
                </a:solidFill>
              </a:rPr>
              <a:t>vector</a:t>
            </a:r>
            <a:r>
              <a:rPr lang="en-US" sz="2000" dirty="0" smtClean="0"/>
              <a:t>&lt;&gt;.</a:t>
            </a:r>
            <a:r>
              <a:rPr lang="en-US" sz="2000" dirty="0" smtClean="0">
                <a:solidFill>
                  <a:srgbClr val="00B0F0"/>
                </a:solidFill>
              </a:rPr>
              <a:t>begin</a:t>
            </a:r>
            <a:r>
              <a:rPr lang="en-US" sz="2000" dirty="0" smtClean="0"/>
              <a:t>( )</a:t>
            </a:r>
          </a:p>
          <a:p>
            <a:pPr algn="r">
              <a:buNone/>
            </a:pPr>
            <a:endParaRPr lang="en-US" sz="2000" dirty="0" smtClean="0"/>
          </a:p>
          <a:p>
            <a:pPr algn="r"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std</a:t>
            </a:r>
            <a:r>
              <a:rPr lang="en-US" sz="2000" dirty="0" smtClean="0"/>
              <a:t>::</a:t>
            </a:r>
            <a:r>
              <a:rPr lang="en-US" sz="2000" dirty="0" smtClean="0">
                <a:solidFill>
                  <a:srgbClr val="FF0000"/>
                </a:solidFill>
              </a:rPr>
              <a:t>vector</a:t>
            </a:r>
            <a:r>
              <a:rPr lang="en-US" sz="2000" dirty="0" smtClean="0"/>
              <a:t>&lt;&gt;.</a:t>
            </a:r>
            <a:r>
              <a:rPr lang="en-US" sz="2000" dirty="0" smtClean="0">
                <a:solidFill>
                  <a:srgbClr val="00B0F0"/>
                </a:solidFill>
              </a:rPr>
              <a:t>end</a:t>
            </a:r>
            <a:r>
              <a:rPr lang="en-US" sz="2000" dirty="0" smtClean="0"/>
              <a:t>( )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/stl.cxx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… 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vector&lt;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&gt;::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iterator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v =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vec.begin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( );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while ( v !=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vec.end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( )) 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{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 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cout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&lt;&lt; "value of v = " &lt;&lt; *v &lt;&lt;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endl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  v++;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}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</a:t>
            </a:r>
            <a:r>
              <a:rPr lang="en-US" sz="1200" dirty="0" smtClean="0">
                <a:solidFill>
                  <a:srgbClr val="00B050"/>
                </a:solidFill>
              </a:rPr>
              <a:t>for</a:t>
            </a:r>
            <a:r>
              <a:rPr lang="en-US" sz="1200" dirty="0" smtClean="0"/>
              <a:t> (</a:t>
            </a:r>
            <a:r>
              <a:rPr lang="en-US" sz="1200" dirty="0" smtClean="0">
                <a:solidFill>
                  <a:srgbClr val="FF0000"/>
                </a:solidFill>
              </a:rPr>
              <a:t>auto</a:t>
            </a:r>
            <a:r>
              <a:rPr lang="en-US" sz="1200" dirty="0" smtClean="0"/>
              <a:t> it = </a:t>
            </a:r>
            <a:r>
              <a:rPr lang="en-US" sz="1200" dirty="0" err="1" smtClean="0"/>
              <a:t>vec.</a:t>
            </a:r>
            <a:r>
              <a:rPr lang="en-US" sz="1200" dirty="0" err="1" smtClean="0">
                <a:solidFill>
                  <a:srgbClr val="00B0F0"/>
                </a:solidFill>
              </a:rPr>
              <a:t>begin</a:t>
            </a:r>
            <a:r>
              <a:rPr lang="en-US" sz="1200" dirty="0" smtClean="0"/>
              <a:t>( ); it != </a:t>
            </a:r>
            <a:r>
              <a:rPr lang="en-US" sz="1200" dirty="0" err="1" smtClean="0"/>
              <a:t>vec.</a:t>
            </a:r>
            <a:r>
              <a:rPr lang="en-US" sz="1200" dirty="0" err="1" smtClean="0">
                <a:solidFill>
                  <a:srgbClr val="00B0F0"/>
                </a:solidFill>
              </a:rPr>
              <a:t>end</a:t>
            </a:r>
            <a:r>
              <a:rPr lang="en-US" sz="1200" dirty="0" smtClean="0"/>
              <a:t>( ); ++it)</a:t>
            </a:r>
          </a:p>
          <a:p>
            <a:pPr>
              <a:buNone/>
            </a:pPr>
            <a:r>
              <a:rPr lang="en-US" sz="1200" dirty="0" smtClean="0"/>
              <a:t>   {</a:t>
            </a:r>
          </a:p>
          <a:p>
            <a:pPr marL="228600" indent="-228600">
              <a:buNone/>
            </a:pPr>
            <a:r>
              <a:rPr lang="en-US" sz="1200" dirty="0" smtClean="0"/>
              <a:t>      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</a:t>
            </a:r>
            <a:r>
              <a:rPr lang="en-US" sz="1200" dirty="0" smtClean="0">
                <a:solidFill>
                  <a:srgbClr val="7030A0"/>
                </a:solidFill>
              </a:rPr>
              <a:t>"another way to get value of v = " </a:t>
            </a:r>
            <a:r>
              <a:rPr lang="en-US" sz="1200" dirty="0" smtClean="0"/>
              <a:t>&lt;&lt; *it &lt;&lt; </a:t>
            </a:r>
            <a:r>
              <a:rPr lang="en-US" sz="1200" dirty="0" err="1" smtClean="0"/>
              <a:t>endl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   }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return EXIT_SUCCESS;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r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auto</a:t>
            </a:r>
            <a:r>
              <a:rPr lang="en-US" sz="2000" dirty="0" smtClean="0"/>
              <a:t> keyword here will ask the compiler to analyze the code and place data type based on the initialization (in this case, </a:t>
            </a:r>
          </a:p>
          <a:p>
            <a:pPr algn="r">
              <a:buNone/>
            </a:pPr>
            <a:r>
              <a:rPr lang="en-US" sz="2000" dirty="0" smtClean="0"/>
              <a:t>“std::</a:t>
            </a:r>
            <a:r>
              <a:rPr lang="en-US" sz="2000" dirty="0" smtClean="0">
                <a:solidFill>
                  <a:srgbClr val="FF0000"/>
                </a:solidFill>
              </a:rPr>
              <a:t>vector</a:t>
            </a:r>
            <a:r>
              <a:rPr lang="en-US" sz="2000" dirty="0" smtClean="0"/>
              <a:t>&lt; 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/>
              <a:t> &gt;::</a:t>
            </a:r>
            <a:r>
              <a:rPr lang="en-US" sz="2000" dirty="0" err="1" smtClean="0">
                <a:solidFill>
                  <a:srgbClr val="00B0F0"/>
                </a:solidFill>
              </a:rPr>
              <a:t>iterator</a:t>
            </a:r>
            <a:r>
              <a:rPr lang="en-US" sz="2000" dirty="0" smtClean="0"/>
              <a:t> “)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/stl.cxx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>
                <a:solidFill>
                  <a:srgbClr val="00B0F0"/>
                </a:solidFill>
              </a:rPr>
              <a:t>template</a:t>
            </a:r>
            <a:r>
              <a:rPr lang="en-US" sz="1200" dirty="0" smtClean="0"/>
              <a:t>&lt; </a:t>
            </a:r>
            <a:r>
              <a:rPr lang="en-US" sz="1200" dirty="0" err="1" smtClean="0">
                <a:solidFill>
                  <a:srgbClr val="00B0F0"/>
                </a:solidFill>
              </a:rPr>
              <a:t>typename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TContainerType</a:t>
            </a:r>
            <a:r>
              <a:rPr lang="en-US" sz="1200" dirty="0" smtClean="0"/>
              <a:t> &gt;</a:t>
            </a:r>
          </a:p>
          <a:p>
            <a:pPr marL="1257300" indent="-1257300">
              <a:buNone/>
            </a:pPr>
            <a:r>
              <a:rPr lang="en-US" sz="1200" dirty="0" err="1" smtClean="0">
                <a:solidFill>
                  <a:srgbClr val="00B0F0"/>
                </a:solidFill>
              </a:rPr>
              <a:t>bool</a:t>
            </a:r>
            <a:r>
              <a:rPr lang="en-US" sz="1200" dirty="0" smtClean="0"/>
              <a:t> </a:t>
            </a:r>
            <a:r>
              <a:rPr lang="en-US" sz="1200" dirty="0" err="1" smtClean="0"/>
              <a:t>findInVector</a:t>
            </a:r>
            <a:r>
              <a:rPr lang="en-US" sz="1200" dirty="0" smtClean="0"/>
              <a:t>( </a:t>
            </a:r>
          </a:p>
          <a:p>
            <a:pPr marL="1257300" indent="-1257300">
              <a:buNone/>
            </a:pPr>
            <a:r>
              <a:rPr lang="en-US" sz="1200" dirty="0" smtClean="0"/>
              <a:t>std::</a:t>
            </a:r>
            <a:r>
              <a:rPr lang="en-US" sz="1200" dirty="0" smtClean="0">
                <a:solidFill>
                  <a:srgbClr val="00B0F0"/>
                </a:solidFill>
              </a:rPr>
              <a:t>vector</a:t>
            </a:r>
            <a:r>
              <a:rPr lang="en-US" sz="1200" dirty="0" smtClean="0"/>
              <a:t>&lt; </a:t>
            </a:r>
            <a:r>
              <a:rPr lang="en-US" sz="1200" dirty="0" err="1" smtClean="0">
                <a:solidFill>
                  <a:srgbClr val="FF0000"/>
                </a:solidFill>
              </a:rPr>
              <a:t>TContainerType</a:t>
            </a:r>
            <a:r>
              <a:rPr lang="en-US" sz="1200" dirty="0" smtClean="0"/>
              <a:t> &gt; &amp;</a:t>
            </a:r>
            <a:r>
              <a:rPr lang="en-US" sz="1200" dirty="0" err="1" smtClean="0"/>
              <a:t>vector_to_search_in</a:t>
            </a:r>
            <a:r>
              <a:rPr lang="en-US" sz="1200" dirty="0" smtClean="0"/>
              <a:t>, </a:t>
            </a:r>
          </a:p>
          <a:p>
            <a:pPr marL="1257300" indent="-125730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                    </a:t>
            </a:r>
            <a:r>
              <a:rPr lang="en-US" sz="1200" dirty="0" err="1" smtClean="0">
                <a:solidFill>
                  <a:srgbClr val="FF0000"/>
                </a:solidFill>
              </a:rPr>
              <a:t>TContainerType</a:t>
            </a:r>
            <a:r>
              <a:rPr lang="en-US" sz="1200" dirty="0" smtClean="0"/>
              <a:t>      </a:t>
            </a:r>
            <a:r>
              <a:rPr lang="en-US" sz="1200" dirty="0" err="1" smtClean="0"/>
              <a:t>element_to_search_for</a:t>
            </a:r>
            <a:r>
              <a:rPr lang="en-US" sz="1200" dirty="0" smtClean="0"/>
              <a:t> )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if(  std::find(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vector_to_search_in.begin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( ),                                                                                                            vector_to_search_in.end( ), 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     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element_to_search_for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 marL="857250" indent="-857250"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      !=  vector_to_search_in.end( ) )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 return true;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else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 return false;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r"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template </a:t>
            </a:r>
            <a:r>
              <a:rPr lang="en-US" sz="2000" dirty="0" smtClean="0"/>
              <a:t>function</a:t>
            </a:r>
          </a:p>
          <a:p>
            <a:pPr algn="r">
              <a:buNone/>
            </a:pPr>
            <a:endParaRPr lang="en-US" sz="2000" dirty="0" smtClean="0"/>
          </a:p>
          <a:p>
            <a:pPr algn="r">
              <a:buNone/>
            </a:pPr>
            <a:r>
              <a:rPr lang="en-US" sz="2000" dirty="0" smtClean="0"/>
              <a:t>inputs: a vector and a data element, with same data type</a:t>
            </a:r>
          </a:p>
          <a:p>
            <a:pPr algn="r">
              <a:buNone/>
            </a:pPr>
            <a:endParaRPr lang="en-US" sz="2000" dirty="0" smtClean="0"/>
          </a:p>
          <a:p>
            <a:pPr algn="r">
              <a:buNone/>
            </a:pPr>
            <a:r>
              <a:rPr lang="en-US" sz="2000" dirty="0" smtClean="0"/>
              <a:t>returns: </a:t>
            </a:r>
            <a:r>
              <a:rPr lang="en-US" sz="2000" dirty="0" err="1" smtClean="0"/>
              <a:t>boolean</a:t>
            </a:r>
            <a:endParaRPr lang="en-US" sz="2000" dirty="0" smtClean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/stl.cxx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template&lt;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typename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TContainerType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&gt;</a:t>
            </a:r>
          </a:p>
          <a:p>
            <a:pPr marL="1257300" indent="-1257300">
              <a:buNone/>
            </a:pP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bool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findInVector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( </a:t>
            </a:r>
          </a:p>
          <a:p>
            <a:pPr marL="1257300" indent="-1257300"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std::vector&lt;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TContainerType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&gt; &amp;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vector_to_search_in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</a:p>
          <a:p>
            <a:pPr marL="1257300" indent="-1257300"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                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TContainerType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element_to_search_for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200" dirty="0" smtClean="0"/>
              <a:t>  if(  std::</a:t>
            </a:r>
            <a:r>
              <a:rPr lang="en-US" sz="1200" dirty="0" smtClean="0">
                <a:solidFill>
                  <a:srgbClr val="00B0F0"/>
                </a:solidFill>
              </a:rPr>
              <a:t>find</a:t>
            </a:r>
            <a:r>
              <a:rPr lang="en-US" sz="1200" dirty="0" smtClean="0"/>
              <a:t>( </a:t>
            </a:r>
            <a:r>
              <a:rPr lang="en-US" sz="1200" dirty="0" err="1" smtClean="0"/>
              <a:t>vector_to_search_in.</a:t>
            </a:r>
            <a:r>
              <a:rPr lang="en-US" sz="1200" dirty="0" err="1" smtClean="0">
                <a:solidFill>
                  <a:srgbClr val="00B050"/>
                </a:solidFill>
              </a:rPr>
              <a:t>begin</a:t>
            </a:r>
            <a:r>
              <a:rPr lang="en-US" sz="1200" dirty="0" smtClean="0"/>
              <a:t>( ),                                                                                                            vector_to_search_in.</a:t>
            </a:r>
            <a:r>
              <a:rPr lang="en-US" sz="1200" dirty="0" smtClean="0">
                <a:solidFill>
                  <a:srgbClr val="00B050"/>
                </a:solidFill>
              </a:rPr>
              <a:t>end</a:t>
            </a:r>
            <a:r>
              <a:rPr lang="en-US" sz="1200" dirty="0" smtClean="0"/>
              <a:t>( ), </a:t>
            </a:r>
          </a:p>
          <a:p>
            <a:pPr>
              <a:buNone/>
            </a:pPr>
            <a:r>
              <a:rPr lang="en-US" sz="1200" dirty="0" smtClean="0"/>
              <a:t>         </a:t>
            </a:r>
            <a:r>
              <a:rPr lang="en-US" sz="1200" dirty="0" err="1" smtClean="0"/>
              <a:t>element_to_search_for</a:t>
            </a:r>
            <a:r>
              <a:rPr lang="en-US" sz="1200" dirty="0" smtClean="0"/>
              <a:t> )</a:t>
            </a:r>
          </a:p>
          <a:p>
            <a:pPr marL="857250" indent="-857250">
              <a:buNone/>
            </a:pPr>
            <a:r>
              <a:rPr lang="en-US" sz="1200" dirty="0" smtClean="0"/>
              <a:t>         !=  vector_to_search_in.</a:t>
            </a:r>
            <a:r>
              <a:rPr lang="en-US" sz="1200" dirty="0" smtClean="0">
                <a:solidFill>
                  <a:srgbClr val="00B050"/>
                </a:solidFill>
              </a:rPr>
              <a:t>end</a:t>
            </a:r>
            <a:r>
              <a:rPr lang="en-US" sz="1200" dirty="0" smtClean="0"/>
              <a:t>( ) )</a:t>
            </a:r>
          </a:p>
          <a:p>
            <a:pPr>
              <a:buNone/>
            </a:pPr>
            <a:r>
              <a:rPr lang="en-US" sz="1200" dirty="0" smtClean="0"/>
              <a:t>  {</a:t>
            </a:r>
          </a:p>
          <a:p>
            <a:pPr>
              <a:buNone/>
            </a:pPr>
            <a:r>
              <a:rPr lang="en-US" sz="1200" dirty="0" smtClean="0"/>
              <a:t>    </a:t>
            </a:r>
            <a:r>
              <a:rPr lang="en-US" sz="1200" dirty="0" smtClean="0">
                <a:solidFill>
                  <a:srgbClr val="00B0F0"/>
                </a:solidFill>
              </a:rPr>
              <a:t>return</a:t>
            </a:r>
            <a:r>
              <a:rPr lang="en-US" sz="1200" dirty="0" smtClean="0"/>
              <a:t> true;</a:t>
            </a:r>
          </a:p>
          <a:p>
            <a:pPr>
              <a:buNone/>
            </a:pPr>
            <a:r>
              <a:rPr lang="en-US" sz="1200" dirty="0" smtClean="0"/>
              <a:t>  }</a:t>
            </a:r>
          </a:p>
          <a:p>
            <a:pPr>
              <a:buNone/>
            </a:pPr>
            <a:r>
              <a:rPr lang="en-US" sz="1200" dirty="0" smtClean="0"/>
              <a:t>  else</a:t>
            </a:r>
          </a:p>
          <a:p>
            <a:pPr>
              <a:buNone/>
            </a:pPr>
            <a:r>
              <a:rPr lang="en-US" sz="1200" dirty="0" smtClean="0"/>
              <a:t>  {</a:t>
            </a:r>
          </a:p>
          <a:p>
            <a:pPr>
              <a:buNone/>
            </a:pPr>
            <a:r>
              <a:rPr lang="en-US" sz="1200" dirty="0" smtClean="0"/>
              <a:t>    </a:t>
            </a:r>
            <a:r>
              <a:rPr lang="en-US" sz="1200" dirty="0" smtClean="0">
                <a:solidFill>
                  <a:srgbClr val="00B0F0"/>
                </a:solidFill>
              </a:rPr>
              <a:t>return</a:t>
            </a:r>
            <a:r>
              <a:rPr lang="en-US" sz="1200" dirty="0" smtClean="0"/>
              <a:t> false;</a:t>
            </a:r>
          </a:p>
          <a:p>
            <a:pPr>
              <a:buNone/>
            </a:pPr>
            <a:r>
              <a:rPr lang="en-US" sz="1200" dirty="0" smtClean="0"/>
              <a:t>  }</a:t>
            </a:r>
          </a:p>
          <a:p>
            <a:pPr>
              <a:buNone/>
            </a:pPr>
            <a:r>
              <a:rPr lang="en-US" sz="1200" dirty="0" smtClean="0"/>
              <a:t>}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r"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find</a:t>
            </a:r>
            <a:r>
              <a:rPr lang="en-US" sz="2000" dirty="0" smtClean="0"/>
              <a:t> is an </a:t>
            </a:r>
            <a:r>
              <a:rPr lang="en-US" sz="2000" smtClean="0"/>
              <a:t>STL algorithm that </a:t>
            </a:r>
            <a:r>
              <a:rPr lang="en-US" sz="2000" dirty="0" smtClean="0"/>
              <a:t>works on many different container types (providing namesake functionality) </a:t>
            </a:r>
            <a:r>
              <a:rPr lang="en-US" sz="2000" baseline="30000" dirty="0" smtClean="0"/>
              <a:t>[2]</a:t>
            </a:r>
          </a:p>
          <a:p>
            <a:pPr algn="r">
              <a:buNone/>
            </a:pPr>
            <a:endParaRPr lang="en-US" sz="2000" dirty="0" smtClean="0"/>
          </a:p>
          <a:p>
            <a:pPr algn="r">
              <a:buNone/>
            </a:pPr>
            <a:r>
              <a:rPr lang="en-US" sz="2000" dirty="0" smtClean="0"/>
              <a:t>Other examples: sort( ), copy( ), replace( ), remove( ), min/max(), union( ), intersection( ), etc. </a:t>
            </a:r>
          </a:p>
          <a:p>
            <a:pPr algn="r">
              <a:buNone/>
            </a:pPr>
            <a:r>
              <a:rPr lang="en-US" sz="2000" dirty="0" smtClean="0"/>
              <a:t>[~80+ functions defined in C++11 “algorithms” standard]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[2] STL Algorithm reference - http://www.cplusplus.com/reference/algorithm/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/stl.cxx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/>
              <a:t>…</a:t>
            </a:r>
          </a:p>
          <a:p>
            <a:pPr>
              <a:buNone/>
            </a:pPr>
            <a:r>
              <a:rPr lang="en-US" sz="1200" dirty="0" smtClean="0">
                <a:solidFill>
                  <a:srgbClr val="00B0F0"/>
                </a:solidFill>
              </a:rPr>
              <a:t>template</a:t>
            </a:r>
            <a:r>
              <a:rPr lang="en-US" sz="1200" dirty="0" smtClean="0"/>
              <a:t>&lt; </a:t>
            </a:r>
            <a:r>
              <a:rPr lang="en-US" sz="1200" dirty="0" err="1" smtClean="0">
                <a:solidFill>
                  <a:srgbClr val="00B0F0"/>
                </a:solidFill>
              </a:rPr>
              <a:t>typename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TContainerType</a:t>
            </a:r>
            <a:r>
              <a:rPr lang="en-US" sz="1200" dirty="0" smtClean="0"/>
              <a:t> &gt;</a:t>
            </a:r>
          </a:p>
          <a:p>
            <a:pPr marL="1257300" indent="-1257300">
              <a:buNone/>
            </a:pPr>
            <a:r>
              <a:rPr lang="en-US" sz="1200" dirty="0" err="1" smtClean="0">
                <a:solidFill>
                  <a:srgbClr val="00B050"/>
                </a:solidFill>
              </a:rPr>
              <a:t>bool</a:t>
            </a:r>
            <a:r>
              <a:rPr lang="en-US" sz="1200" dirty="0" smtClean="0"/>
              <a:t> </a:t>
            </a:r>
            <a:r>
              <a:rPr lang="en-US" sz="1200" dirty="0" err="1" smtClean="0"/>
              <a:t>findInVector</a:t>
            </a:r>
            <a:r>
              <a:rPr lang="en-US" sz="1200" smtClean="0"/>
              <a:t>( … )</a:t>
            </a: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main()</a:t>
            </a:r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… 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00B0F0"/>
                </a:solidFill>
              </a:rPr>
              <a:t>if</a:t>
            </a:r>
            <a:r>
              <a:rPr lang="en-US" sz="1200" dirty="0" smtClean="0"/>
              <a:t> (</a:t>
            </a:r>
            <a:r>
              <a:rPr lang="en-US" sz="1200" dirty="0" err="1" smtClean="0">
                <a:solidFill>
                  <a:srgbClr val="00B050"/>
                </a:solidFill>
              </a:rPr>
              <a:t>findInVector</a:t>
            </a:r>
            <a:r>
              <a:rPr lang="en-US" sz="1200" dirty="0" smtClean="0"/>
              <a:t>&lt;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&gt;(</a:t>
            </a:r>
            <a:r>
              <a:rPr lang="en-US" sz="1200" dirty="0" err="1" smtClean="0"/>
              <a:t>vec</a:t>
            </a:r>
            <a:r>
              <a:rPr lang="en-US" sz="1200" dirty="0" smtClean="0"/>
              <a:t>, 2))</a:t>
            </a:r>
          </a:p>
          <a:p>
            <a:pPr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</a:t>
            </a:r>
            <a:r>
              <a:rPr lang="en-US" sz="1200" dirty="0" smtClean="0">
                <a:solidFill>
                  <a:srgbClr val="7030A0"/>
                </a:solidFill>
              </a:rPr>
              <a:t>"found!\n“ </a:t>
            </a:r>
            <a:r>
              <a:rPr lang="en-US" sz="1200" dirty="0" smtClean="0"/>
              <a:t>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B0F0"/>
                </a:solidFill>
              </a:rPr>
              <a:t>return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EXIT_SUCCESS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r">
              <a:buNone/>
            </a:pPr>
            <a:r>
              <a:rPr lang="en-US" sz="2000" dirty="0" smtClean="0"/>
              <a:t>Usage in main program.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43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4400" b="0" i="0" u="none" strike="noStrike" kern="1200" cap="none" spc="0" normalizeH="0" baseline="0" noProof="0" dirty="0" smtClean="0">
                <a:ln w="38100">
                  <a:solidFill>
                    <a:schemeClr val="bg1"/>
                  </a:solidFill>
                </a:ln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kumimoji="0" lang="en-US" sz="11500" b="0" i="0" u="none" strike="noStrike" kern="1200" cap="none" spc="0" normalizeH="0" baseline="0" noProof="0" dirty="0">
              <a:ln w="38100">
                <a:solidFill>
                  <a:schemeClr val="bg1"/>
                </a:solidFill>
              </a:ln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81400" y="6324600"/>
            <a:ext cx="1981200" cy="365125"/>
          </a:xfrm>
        </p:spPr>
        <p:txBody>
          <a:bodyPr/>
          <a:lstStyle/>
          <a:p>
            <a:r>
              <a:rPr lang="en-US" dirty="0" smtClean="0"/>
              <a:t>tutorials@cbica.upenn.edu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0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add_int</a:t>
            </a:r>
            <a:r>
              <a:rPr lang="en-US" sz="1200" dirty="0" smtClean="0"/>
              <a:t>(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a,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b )</a:t>
            </a:r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00B0F0"/>
                </a:solidFill>
              </a:rPr>
              <a:t>return</a:t>
            </a:r>
            <a:r>
              <a:rPr lang="en-US" sz="1200" dirty="0" smtClean="0"/>
              <a:t> (</a:t>
            </a:r>
            <a:r>
              <a:rPr lang="en-US" sz="1200" dirty="0" err="1" smtClean="0"/>
              <a:t>a+b</a:t>
            </a:r>
            <a:r>
              <a:rPr lang="en-US" sz="1200" dirty="0" smtClean="0"/>
              <a:t>);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float</a:t>
            </a:r>
            <a:r>
              <a:rPr lang="en-US" sz="1200" dirty="0" smtClean="0"/>
              <a:t> </a:t>
            </a:r>
            <a:r>
              <a:rPr lang="en-US" sz="1200" dirty="0" err="1" smtClean="0"/>
              <a:t>add_float</a:t>
            </a:r>
            <a:r>
              <a:rPr lang="en-US" sz="1200" dirty="0" smtClean="0"/>
              <a:t>( </a:t>
            </a:r>
            <a:r>
              <a:rPr lang="en-US" sz="1200" dirty="0" smtClean="0">
                <a:solidFill>
                  <a:srgbClr val="FF0000"/>
                </a:solidFill>
              </a:rPr>
              <a:t>float</a:t>
            </a:r>
            <a:r>
              <a:rPr lang="en-US" sz="1200" dirty="0" smtClean="0"/>
              <a:t> a, </a:t>
            </a:r>
            <a:r>
              <a:rPr lang="en-US" sz="1200" dirty="0" smtClean="0">
                <a:solidFill>
                  <a:srgbClr val="FF0000"/>
                </a:solidFill>
              </a:rPr>
              <a:t>float</a:t>
            </a:r>
            <a:r>
              <a:rPr lang="en-US" sz="1200" dirty="0" smtClean="0"/>
              <a:t> b )</a:t>
            </a:r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00B0F0"/>
                </a:solidFill>
              </a:rPr>
              <a:t>return</a:t>
            </a:r>
            <a:r>
              <a:rPr lang="en-US" sz="1200" dirty="0" smtClean="0"/>
              <a:t> (</a:t>
            </a:r>
            <a:r>
              <a:rPr lang="en-US" sz="1200" dirty="0" err="1" smtClean="0"/>
              <a:t>a+b</a:t>
            </a:r>
            <a:r>
              <a:rPr lang="en-US" sz="1200" dirty="0" smtClean="0"/>
              <a:t>);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add_int</a:t>
            </a:r>
            <a:r>
              <a:rPr lang="en-US" sz="1200" dirty="0" smtClean="0"/>
              <a:t>(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a,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b )</a:t>
            </a:r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00B0F0"/>
                </a:solidFill>
              </a:rPr>
              <a:t>return</a:t>
            </a:r>
            <a:r>
              <a:rPr lang="en-US" sz="1200" dirty="0" smtClean="0"/>
              <a:t> (</a:t>
            </a:r>
            <a:r>
              <a:rPr lang="en-US" sz="1200" dirty="0" err="1" smtClean="0"/>
              <a:t>a+b</a:t>
            </a:r>
            <a:r>
              <a:rPr lang="en-US" sz="1200" dirty="0" smtClean="0"/>
              <a:t>);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float</a:t>
            </a:r>
            <a:r>
              <a:rPr lang="en-US" sz="1200" dirty="0" smtClean="0"/>
              <a:t> </a:t>
            </a:r>
            <a:r>
              <a:rPr lang="en-US" sz="1200" dirty="0" err="1" smtClean="0"/>
              <a:t>add_float</a:t>
            </a:r>
            <a:r>
              <a:rPr lang="en-US" sz="1200" dirty="0" smtClean="0"/>
              <a:t>( </a:t>
            </a:r>
            <a:r>
              <a:rPr lang="en-US" sz="1200" dirty="0" smtClean="0">
                <a:solidFill>
                  <a:srgbClr val="FF0000"/>
                </a:solidFill>
              </a:rPr>
              <a:t>float</a:t>
            </a:r>
            <a:r>
              <a:rPr lang="en-US" sz="1200" dirty="0" smtClean="0"/>
              <a:t> a, </a:t>
            </a:r>
            <a:r>
              <a:rPr lang="en-US" sz="1200" dirty="0" smtClean="0">
                <a:solidFill>
                  <a:srgbClr val="FF0000"/>
                </a:solidFill>
              </a:rPr>
              <a:t>float</a:t>
            </a:r>
            <a:r>
              <a:rPr lang="en-US" sz="1200" dirty="0" smtClean="0"/>
              <a:t> b )</a:t>
            </a:r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00B0F0"/>
                </a:solidFill>
              </a:rPr>
              <a:t>return</a:t>
            </a:r>
            <a:r>
              <a:rPr lang="en-US" sz="1200" dirty="0" smtClean="0"/>
              <a:t> (</a:t>
            </a:r>
            <a:r>
              <a:rPr lang="en-US" sz="1200" dirty="0" err="1" smtClean="0"/>
              <a:t>a+b</a:t>
            </a:r>
            <a:r>
              <a:rPr lang="en-US" sz="1200" dirty="0" smtClean="0"/>
              <a:t>);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 main()</a:t>
            </a:r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a = </a:t>
            </a:r>
            <a:r>
              <a:rPr lang="en-US" sz="1200" dirty="0" smtClean="0">
                <a:solidFill>
                  <a:srgbClr val="7030A0"/>
                </a:solidFill>
              </a:rPr>
              <a:t>1</a:t>
            </a:r>
            <a:r>
              <a:rPr lang="en-US" sz="1200" dirty="0" smtClean="0"/>
              <a:t>, b = </a:t>
            </a:r>
            <a:r>
              <a:rPr lang="en-US" sz="1200" dirty="0" smtClean="0">
                <a:solidFill>
                  <a:srgbClr val="7030A0"/>
                </a:solidFill>
              </a:rPr>
              <a:t>2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FF0000"/>
                </a:solidFill>
              </a:rPr>
              <a:t>float</a:t>
            </a:r>
            <a:r>
              <a:rPr lang="en-US" sz="1200" dirty="0" smtClean="0"/>
              <a:t> x = </a:t>
            </a:r>
            <a:r>
              <a:rPr lang="en-US" sz="1200" dirty="0" smtClean="0">
                <a:solidFill>
                  <a:srgbClr val="7030A0"/>
                </a:solidFill>
              </a:rPr>
              <a:t>1.0</a:t>
            </a:r>
            <a:r>
              <a:rPr lang="en-US" sz="1200" dirty="0" smtClean="0"/>
              <a:t>, y = </a:t>
            </a:r>
            <a:r>
              <a:rPr lang="en-US" sz="1200" dirty="0" smtClean="0">
                <a:solidFill>
                  <a:srgbClr val="7030A0"/>
                </a:solidFill>
              </a:rPr>
              <a:t>2.0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  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c = </a:t>
            </a:r>
            <a:r>
              <a:rPr lang="en-US" sz="1200" dirty="0" err="1" smtClean="0"/>
              <a:t>add_int</a:t>
            </a:r>
            <a:r>
              <a:rPr lang="en-US" sz="1200" dirty="0" smtClean="0"/>
              <a:t>( a, b );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FF0000"/>
                </a:solidFill>
              </a:rPr>
              <a:t>float</a:t>
            </a:r>
            <a:r>
              <a:rPr lang="en-US" sz="1200" dirty="0" smtClean="0"/>
              <a:t> z = </a:t>
            </a:r>
            <a:r>
              <a:rPr lang="en-US" sz="1200" dirty="0" err="1" smtClean="0"/>
              <a:t>add_float</a:t>
            </a:r>
            <a:r>
              <a:rPr lang="en-US" sz="1200" dirty="0" smtClean="0"/>
              <a:t>( x, y );</a:t>
            </a:r>
          </a:p>
          <a:p>
            <a:pPr>
              <a:buNone/>
            </a:pPr>
            <a:r>
              <a:rPr lang="en-US" sz="1200" dirty="0" smtClean="0"/>
              <a:t>  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00B0F0"/>
                </a:solidFill>
              </a:rPr>
              <a:t>return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EXIT_SUCCESS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add_int</a:t>
            </a:r>
            <a:r>
              <a:rPr lang="en-US" sz="1200" dirty="0" smtClean="0"/>
              <a:t>(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a,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b )</a:t>
            </a:r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00B0F0"/>
                </a:solidFill>
              </a:rPr>
              <a:t>return</a:t>
            </a:r>
            <a:r>
              <a:rPr lang="en-US" sz="1200" dirty="0" smtClean="0"/>
              <a:t> (</a:t>
            </a:r>
            <a:r>
              <a:rPr lang="en-US" sz="1200" dirty="0" err="1" smtClean="0"/>
              <a:t>a+b</a:t>
            </a:r>
            <a:r>
              <a:rPr lang="en-US" sz="1200" dirty="0" smtClean="0"/>
              <a:t>);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float</a:t>
            </a:r>
            <a:r>
              <a:rPr lang="en-US" sz="1200" dirty="0" smtClean="0"/>
              <a:t> </a:t>
            </a:r>
            <a:r>
              <a:rPr lang="en-US" sz="1200" dirty="0" err="1" smtClean="0"/>
              <a:t>add_float</a:t>
            </a:r>
            <a:r>
              <a:rPr lang="en-US" sz="1200" dirty="0" smtClean="0"/>
              <a:t>( </a:t>
            </a:r>
            <a:r>
              <a:rPr lang="en-US" sz="1200" dirty="0" smtClean="0">
                <a:solidFill>
                  <a:srgbClr val="FF0000"/>
                </a:solidFill>
              </a:rPr>
              <a:t>float</a:t>
            </a:r>
            <a:r>
              <a:rPr lang="en-US" sz="1200" dirty="0" smtClean="0"/>
              <a:t> a, </a:t>
            </a:r>
            <a:r>
              <a:rPr lang="en-US" sz="1200" dirty="0" smtClean="0">
                <a:solidFill>
                  <a:srgbClr val="FF0000"/>
                </a:solidFill>
              </a:rPr>
              <a:t>float</a:t>
            </a:r>
            <a:r>
              <a:rPr lang="en-US" sz="1200" dirty="0" smtClean="0"/>
              <a:t> b )</a:t>
            </a:r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00B0F0"/>
                </a:solidFill>
              </a:rPr>
              <a:t>return</a:t>
            </a:r>
            <a:r>
              <a:rPr lang="en-US" sz="1200" dirty="0" smtClean="0"/>
              <a:t> (</a:t>
            </a:r>
            <a:r>
              <a:rPr lang="en-US" sz="1200" dirty="0" err="1" smtClean="0"/>
              <a:t>a+b</a:t>
            </a:r>
            <a:r>
              <a:rPr lang="en-US" sz="1200" dirty="0" smtClean="0"/>
              <a:t>);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 main()</a:t>
            </a:r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a = </a:t>
            </a:r>
            <a:r>
              <a:rPr lang="en-US" sz="1200" dirty="0" smtClean="0">
                <a:solidFill>
                  <a:srgbClr val="7030A0"/>
                </a:solidFill>
              </a:rPr>
              <a:t>1</a:t>
            </a:r>
            <a:r>
              <a:rPr lang="en-US" sz="1200" dirty="0" smtClean="0"/>
              <a:t>, b = </a:t>
            </a:r>
            <a:r>
              <a:rPr lang="en-US" sz="1200" dirty="0" smtClean="0">
                <a:solidFill>
                  <a:srgbClr val="7030A0"/>
                </a:solidFill>
              </a:rPr>
              <a:t>2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FF0000"/>
                </a:solidFill>
              </a:rPr>
              <a:t>float</a:t>
            </a:r>
            <a:r>
              <a:rPr lang="en-US" sz="1200" dirty="0" smtClean="0"/>
              <a:t> x = </a:t>
            </a:r>
            <a:r>
              <a:rPr lang="en-US" sz="1200" dirty="0" smtClean="0">
                <a:solidFill>
                  <a:srgbClr val="7030A0"/>
                </a:solidFill>
              </a:rPr>
              <a:t>1.0</a:t>
            </a:r>
            <a:r>
              <a:rPr lang="en-US" sz="1200" dirty="0" smtClean="0"/>
              <a:t>, y = </a:t>
            </a:r>
            <a:r>
              <a:rPr lang="en-US" sz="1200" dirty="0" smtClean="0">
                <a:solidFill>
                  <a:srgbClr val="7030A0"/>
                </a:solidFill>
              </a:rPr>
              <a:t>2.0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  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c = </a:t>
            </a:r>
            <a:r>
              <a:rPr lang="en-US" sz="1200" dirty="0" err="1" smtClean="0"/>
              <a:t>add_int</a:t>
            </a:r>
            <a:r>
              <a:rPr lang="en-US" sz="1200" dirty="0" smtClean="0"/>
              <a:t>( a, b );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FF0000"/>
                </a:solidFill>
              </a:rPr>
              <a:t>float</a:t>
            </a:r>
            <a:r>
              <a:rPr lang="en-US" sz="1200" dirty="0" smtClean="0"/>
              <a:t> z = </a:t>
            </a:r>
            <a:r>
              <a:rPr lang="en-US" sz="1200" dirty="0" err="1" smtClean="0"/>
              <a:t>add_float</a:t>
            </a:r>
            <a:r>
              <a:rPr lang="en-US" sz="1200" dirty="0" smtClean="0"/>
              <a:t>( x, y );</a:t>
            </a:r>
          </a:p>
          <a:p>
            <a:pPr>
              <a:buNone/>
            </a:pPr>
            <a:r>
              <a:rPr lang="en-US" sz="1200" dirty="0" smtClean="0"/>
              <a:t>  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00B0F0"/>
                </a:solidFill>
              </a:rPr>
              <a:t>return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EXIT_SUCCESS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00B0F0"/>
                </a:solidFill>
              </a:rPr>
              <a:t>template</a:t>
            </a:r>
            <a:r>
              <a:rPr lang="en-US" sz="1200" dirty="0" smtClean="0"/>
              <a:t> &lt;</a:t>
            </a:r>
            <a:r>
              <a:rPr lang="en-US" sz="1200" dirty="0" err="1" smtClean="0">
                <a:solidFill>
                  <a:srgbClr val="00B0F0"/>
                </a:solidFill>
              </a:rPr>
              <a:t>typename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VarType</a:t>
            </a:r>
            <a:r>
              <a:rPr lang="en-US" sz="1200" dirty="0" smtClean="0"/>
              <a:t>&gt;</a:t>
            </a:r>
          </a:p>
          <a:p>
            <a:pPr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VarType</a:t>
            </a:r>
            <a:r>
              <a:rPr lang="en-US" sz="1200" dirty="0" smtClean="0"/>
              <a:t> add( </a:t>
            </a:r>
            <a:r>
              <a:rPr lang="en-US" sz="1200" dirty="0" err="1" smtClean="0">
                <a:solidFill>
                  <a:srgbClr val="FF0000"/>
                </a:solidFill>
              </a:rPr>
              <a:t>VarType</a:t>
            </a:r>
            <a:r>
              <a:rPr lang="en-US" sz="1200" dirty="0" smtClean="0"/>
              <a:t> a, </a:t>
            </a:r>
            <a:r>
              <a:rPr lang="en-US" sz="1200" dirty="0" err="1" smtClean="0">
                <a:solidFill>
                  <a:srgbClr val="FF0000"/>
                </a:solidFill>
              </a:rPr>
              <a:t>VarType</a:t>
            </a:r>
            <a:r>
              <a:rPr lang="en-US" sz="1200" dirty="0" smtClean="0"/>
              <a:t> b )</a:t>
            </a:r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00B0F0"/>
                </a:solidFill>
              </a:rPr>
              <a:t>return</a:t>
            </a:r>
            <a:r>
              <a:rPr lang="en-US" sz="1200" dirty="0" smtClean="0"/>
              <a:t> (</a:t>
            </a:r>
            <a:r>
              <a:rPr lang="en-US" sz="1200" dirty="0" err="1" smtClean="0"/>
              <a:t>a+b</a:t>
            </a:r>
            <a:r>
              <a:rPr lang="en-US" sz="1200" dirty="0" smtClean="0"/>
              <a:t>);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add_int</a:t>
            </a:r>
            <a:r>
              <a:rPr lang="en-US" sz="1200" dirty="0" smtClean="0"/>
              <a:t>(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a,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b )</a:t>
            </a:r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00B0F0"/>
                </a:solidFill>
              </a:rPr>
              <a:t>return</a:t>
            </a:r>
            <a:r>
              <a:rPr lang="en-US" sz="1200" dirty="0" smtClean="0"/>
              <a:t> (</a:t>
            </a:r>
            <a:r>
              <a:rPr lang="en-US" sz="1200" dirty="0" err="1" smtClean="0"/>
              <a:t>a+b</a:t>
            </a:r>
            <a:r>
              <a:rPr lang="en-US" sz="1200" dirty="0" smtClean="0"/>
              <a:t>);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float</a:t>
            </a:r>
            <a:r>
              <a:rPr lang="en-US" sz="1200" dirty="0" smtClean="0"/>
              <a:t> </a:t>
            </a:r>
            <a:r>
              <a:rPr lang="en-US" sz="1200" dirty="0" err="1" smtClean="0"/>
              <a:t>add_float</a:t>
            </a:r>
            <a:r>
              <a:rPr lang="en-US" sz="1200" dirty="0" smtClean="0"/>
              <a:t>( </a:t>
            </a:r>
            <a:r>
              <a:rPr lang="en-US" sz="1200" dirty="0" smtClean="0">
                <a:solidFill>
                  <a:srgbClr val="FF0000"/>
                </a:solidFill>
              </a:rPr>
              <a:t>float</a:t>
            </a:r>
            <a:r>
              <a:rPr lang="en-US" sz="1200" dirty="0" smtClean="0"/>
              <a:t> a, </a:t>
            </a:r>
            <a:r>
              <a:rPr lang="en-US" sz="1200" dirty="0" smtClean="0">
                <a:solidFill>
                  <a:srgbClr val="FF0000"/>
                </a:solidFill>
              </a:rPr>
              <a:t>float</a:t>
            </a:r>
            <a:r>
              <a:rPr lang="en-US" sz="1200" dirty="0" smtClean="0"/>
              <a:t> b )</a:t>
            </a:r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00B0F0"/>
                </a:solidFill>
              </a:rPr>
              <a:t>return</a:t>
            </a:r>
            <a:r>
              <a:rPr lang="en-US" sz="1200" dirty="0" smtClean="0"/>
              <a:t> (</a:t>
            </a:r>
            <a:r>
              <a:rPr lang="en-US" sz="1200" dirty="0" err="1" smtClean="0"/>
              <a:t>a+b</a:t>
            </a:r>
            <a:r>
              <a:rPr lang="en-US" sz="1200" dirty="0" smtClean="0"/>
              <a:t>);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 main()</a:t>
            </a:r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a = </a:t>
            </a:r>
            <a:r>
              <a:rPr lang="en-US" sz="1200" dirty="0" smtClean="0">
                <a:solidFill>
                  <a:srgbClr val="7030A0"/>
                </a:solidFill>
              </a:rPr>
              <a:t>1</a:t>
            </a:r>
            <a:r>
              <a:rPr lang="en-US" sz="1200" dirty="0" smtClean="0"/>
              <a:t>, b = </a:t>
            </a:r>
            <a:r>
              <a:rPr lang="en-US" sz="1200" dirty="0" smtClean="0">
                <a:solidFill>
                  <a:srgbClr val="7030A0"/>
                </a:solidFill>
              </a:rPr>
              <a:t>2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FF0000"/>
                </a:solidFill>
              </a:rPr>
              <a:t>float</a:t>
            </a:r>
            <a:r>
              <a:rPr lang="en-US" sz="1200" dirty="0" smtClean="0"/>
              <a:t> x = </a:t>
            </a:r>
            <a:r>
              <a:rPr lang="en-US" sz="1200" dirty="0" smtClean="0">
                <a:solidFill>
                  <a:srgbClr val="7030A0"/>
                </a:solidFill>
              </a:rPr>
              <a:t>1.0</a:t>
            </a:r>
            <a:r>
              <a:rPr lang="en-US" sz="1200" dirty="0" smtClean="0"/>
              <a:t>, y = </a:t>
            </a:r>
            <a:r>
              <a:rPr lang="en-US" sz="1200" dirty="0" smtClean="0">
                <a:solidFill>
                  <a:srgbClr val="7030A0"/>
                </a:solidFill>
              </a:rPr>
              <a:t>2.0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  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c = </a:t>
            </a:r>
            <a:r>
              <a:rPr lang="en-US" sz="1200" dirty="0" err="1" smtClean="0"/>
              <a:t>add_int</a:t>
            </a:r>
            <a:r>
              <a:rPr lang="en-US" sz="1200" dirty="0" smtClean="0"/>
              <a:t>( a, b );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FF0000"/>
                </a:solidFill>
              </a:rPr>
              <a:t>float</a:t>
            </a:r>
            <a:r>
              <a:rPr lang="en-US" sz="1200" dirty="0" smtClean="0"/>
              <a:t> z = </a:t>
            </a:r>
            <a:r>
              <a:rPr lang="en-US" sz="1200" dirty="0" err="1" smtClean="0"/>
              <a:t>add_float</a:t>
            </a:r>
            <a:r>
              <a:rPr lang="en-US" sz="1200" dirty="0" smtClean="0"/>
              <a:t>( x, y );</a:t>
            </a:r>
          </a:p>
          <a:p>
            <a:pPr>
              <a:buNone/>
            </a:pPr>
            <a:r>
              <a:rPr lang="en-US" sz="1200" dirty="0" smtClean="0"/>
              <a:t>  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00B0F0"/>
                </a:solidFill>
              </a:rPr>
              <a:t>return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EXIT_SUCCESS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00B0F0"/>
                </a:solidFill>
              </a:rPr>
              <a:t>template</a:t>
            </a:r>
            <a:r>
              <a:rPr lang="en-US" sz="1200" dirty="0" smtClean="0"/>
              <a:t> &lt;</a:t>
            </a:r>
            <a:r>
              <a:rPr lang="en-US" sz="1200" dirty="0" err="1" smtClean="0">
                <a:solidFill>
                  <a:srgbClr val="00B0F0"/>
                </a:solidFill>
              </a:rPr>
              <a:t>typename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VarType</a:t>
            </a:r>
            <a:r>
              <a:rPr lang="en-US" sz="1200" dirty="0" smtClean="0"/>
              <a:t>&gt;</a:t>
            </a:r>
          </a:p>
          <a:p>
            <a:pPr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VarType</a:t>
            </a:r>
            <a:r>
              <a:rPr lang="en-US" sz="1200" dirty="0" smtClean="0"/>
              <a:t> add( </a:t>
            </a:r>
            <a:r>
              <a:rPr lang="en-US" sz="1200" dirty="0" err="1" smtClean="0">
                <a:solidFill>
                  <a:srgbClr val="FF0000"/>
                </a:solidFill>
              </a:rPr>
              <a:t>VarType</a:t>
            </a:r>
            <a:r>
              <a:rPr lang="en-US" sz="1200" dirty="0" smtClean="0"/>
              <a:t> a, </a:t>
            </a:r>
            <a:r>
              <a:rPr lang="en-US" sz="1200" dirty="0" err="1" smtClean="0">
                <a:solidFill>
                  <a:srgbClr val="FF0000"/>
                </a:solidFill>
              </a:rPr>
              <a:t>VarType</a:t>
            </a:r>
            <a:r>
              <a:rPr lang="en-US" sz="1200" dirty="0" smtClean="0"/>
              <a:t> b )</a:t>
            </a:r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00B0F0"/>
                </a:solidFill>
              </a:rPr>
              <a:t>return</a:t>
            </a:r>
            <a:r>
              <a:rPr lang="en-US" sz="1200" dirty="0" smtClean="0"/>
              <a:t> (</a:t>
            </a:r>
            <a:r>
              <a:rPr lang="en-US" sz="1200" dirty="0" err="1" smtClean="0"/>
              <a:t>a+b</a:t>
            </a:r>
            <a:r>
              <a:rPr lang="en-US" sz="1200" dirty="0" smtClean="0"/>
              <a:t>);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 main()</a:t>
            </a:r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a = </a:t>
            </a:r>
            <a:r>
              <a:rPr lang="en-US" sz="1200" dirty="0" smtClean="0">
                <a:solidFill>
                  <a:srgbClr val="7030A0"/>
                </a:solidFill>
              </a:rPr>
              <a:t>1</a:t>
            </a:r>
            <a:r>
              <a:rPr lang="en-US" sz="1200" dirty="0" smtClean="0"/>
              <a:t>, b = </a:t>
            </a:r>
            <a:r>
              <a:rPr lang="en-US" sz="1200" dirty="0" smtClean="0">
                <a:solidFill>
                  <a:srgbClr val="7030A0"/>
                </a:solidFill>
              </a:rPr>
              <a:t>2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FF0000"/>
                </a:solidFill>
              </a:rPr>
              <a:t>float</a:t>
            </a:r>
            <a:r>
              <a:rPr lang="en-US" sz="1200" dirty="0" smtClean="0"/>
              <a:t> x = </a:t>
            </a:r>
            <a:r>
              <a:rPr lang="en-US" sz="1200" dirty="0" smtClean="0">
                <a:solidFill>
                  <a:srgbClr val="7030A0"/>
                </a:solidFill>
              </a:rPr>
              <a:t>1.0</a:t>
            </a:r>
            <a:r>
              <a:rPr lang="en-US" sz="1200" dirty="0" smtClean="0"/>
              <a:t>, y = </a:t>
            </a:r>
            <a:r>
              <a:rPr lang="en-US" sz="1200" dirty="0" smtClean="0">
                <a:solidFill>
                  <a:srgbClr val="7030A0"/>
                </a:solidFill>
              </a:rPr>
              <a:t>2.0</a:t>
            </a:r>
            <a:r>
              <a:rPr lang="en-US" sz="1200" dirty="0" smtClean="0"/>
              <a:t>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b="1" dirty="0" smtClean="0">
                <a:solidFill>
                  <a:srgbClr val="FF0000"/>
                </a:solidFill>
              </a:rPr>
              <a:t>auto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c = add&lt;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&gt;( a, b );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b="1" dirty="0" smtClean="0">
                <a:solidFill>
                  <a:srgbClr val="FF0000"/>
                </a:solidFill>
              </a:rPr>
              <a:t>auto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z = add&lt; </a:t>
            </a:r>
            <a:r>
              <a:rPr lang="en-US" sz="1200" dirty="0" smtClean="0">
                <a:solidFill>
                  <a:srgbClr val="FF0000"/>
                </a:solidFill>
              </a:rPr>
              <a:t>float</a:t>
            </a:r>
            <a:r>
              <a:rPr lang="en-US" sz="1200" dirty="0" smtClean="0"/>
              <a:t> &gt;( x, y );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00B0F0"/>
                </a:solidFill>
              </a:rPr>
              <a:t>return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EXIT_SUCCESS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add_int</a:t>
            </a:r>
            <a:r>
              <a:rPr lang="en-US" sz="1200" dirty="0" smtClean="0"/>
              <a:t>(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a,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b )</a:t>
            </a:r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00B0F0"/>
                </a:solidFill>
              </a:rPr>
              <a:t>return</a:t>
            </a:r>
            <a:r>
              <a:rPr lang="en-US" sz="1200" dirty="0" smtClean="0"/>
              <a:t> (</a:t>
            </a:r>
            <a:r>
              <a:rPr lang="en-US" sz="1200" dirty="0" err="1" smtClean="0"/>
              <a:t>a+b</a:t>
            </a:r>
            <a:r>
              <a:rPr lang="en-US" sz="1200" dirty="0" smtClean="0"/>
              <a:t>);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float</a:t>
            </a:r>
            <a:r>
              <a:rPr lang="en-US" sz="1200" dirty="0" smtClean="0"/>
              <a:t> </a:t>
            </a:r>
            <a:r>
              <a:rPr lang="en-US" sz="1200" dirty="0" err="1" smtClean="0"/>
              <a:t>add_float</a:t>
            </a:r>
            <a:r>
              <a:rPr lang="en-US" sz="1200" dirty="0" smtClean="0"/>
              <a:t>( </a:t>
            </a:r>
            <a:r>
              <a:rPr lang="en-US" sz="1200" dirty="0" smtClean="0">
                <a:solidFill>
                  <a:srgbClr val="FF0000"/>
                </a:solidFill>
              </a:rPr>
              <a:t>float</a:t>
            </a:r>
            <a:r>
              <a:rPr lang="en-US" sz="1200" dirty="0" smtClean="0"/>
              <a:t> a, </a:t>
            </a:r>
            <a:r>
              <a:rPr lang="en-US" sz="1200" dirty="0" smtClean="0">
                <a:solidFill>
                  <a:srgbClr val="FF0000"/>
                </a:solidFill>
              </a:rPr>
              <a:t>float</a:t>
            </a:r>
            <a:r>
              <a:rPr lang="en-US" sz="1200" dirty="0" smtClean="0"/>
              <a:t> b )</a:t>
            </a:r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00B0F0"/>
                </a:solidFill>
              </a:rPr>
              <a:t>return</a:t>
            </a:r>
            <a:r>
              <a:rPr lang="en-US" sz="1200" dirty="0" smtClean="0"/>
              <a:t> (</a:t>
            </a:r>
            <a:r>
              <a:rPr lang="en-US" sz="1200" dirty="0" err="1" smtClean="0"/>
              <a:t>a+b</a:t>
            </a:r>
            <a:r>
              <a:rPr lang="en-US" sz="1200" dirty="0" smtClean="0"/>
              <a:t>);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 main()</a:t>
            </a:r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a = </a:t>
            </a:r>
            <a:r>
              <a:rPr lang="en-US" sz="1200" dirty="0" smtClean="0">
                <a:solidFill>
                  <a:srgbClr val="7030A0"/>
                </a:solidFill>
              </a:rPr>
              <a:t>1</a:t>
            </a:r>
            <a:r>
              <a:rPr lang="en-US" sz="1200" dirty="0" smtClean="0"/>
              <a:t>, b = </a:t>
            </a:r>
            <a:r>
              <a:rPr lang="en-US" sz="1200" dirty="0" smtClean="0">
                <a:solidFill>
                  <a:srgbClr val="7030A0"/>
                </a:solidFill>
              </a:rPr>
              <a:t>2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FF0000"/>
                </a:solidFill>
              </a:rPr>
              <a:t>float</a:t>
            </a:r>
            <a:r>
              <a:rPr lang="en-US" sz="1200" dirty="0" smtClean="0"/>
              <a:t> x = </a:t>
            </a:r>
            <a:r>
              <a:rPr lang="en-US" sz="1200" dirty="0" smtClean="0">
                <a:solidFill>
                  <a:srgbClr val="7030A0"/>
                </a:solidFill>
              </a:rPr>
              <a:t>1.0</a:t>
            </a:r>
            <a:r>
              <a:rPr lang="en-US" sz="1200" dirty="0" smtClean="0"/>
              <a:t>, y = </a:t>
            </a:r>
            <a:r>
              <a:rPr lang="en-US" sz="1200" dirty="0" smtClean="0">
                <a:solidFill>
                  <a:srgbClr val="7030A0"/>
                </a:solidFill>
              </a:rPr>
              <a:t>2.0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  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c = </a:t>
            </a:r>
            <a:r>
              <a:rPr lang="en-US" sz="1200" dirty="0" err="1" smtClean="0"/>
              <a:t>add_int</a:t>
            </a:r>
            <a:r>
              <a:rPr lang="en-US" sz="1200" dirty="0" smtClean="0"/>
              <a:t>( a, b );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FF0000"/>
                </a:solidFill>
              </a:rPr>
              <a:t>float</a:t>
            </a:r>
            <a:r>
              <a:rPr lang="en-US" sz="1200" dirty="0" smtClean="0"/>
              <a:t> z = </a:t>
            </a:r>
            <a:r>
              <a:rPr lang="en-US" sz="1200" dirty="0" err="1" smtClean="0"/>
              <a:t>add_float</a:t>
            </a:r>
            <a:r>
              <a:rPr lang="en-US" sz="1200" dirty="0" smtClean="0"/>
              <a:t>( x, y );</a:t>
            </a:r>
          </a:p>
          <a:p>
            <a:pPr>
              <a:buNone/>
            </a:pPr>
            <a:r>
              <a:rPr lang="en-US" sz="1200" dirty="0" smtClean="0"/>
              <a:t>  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00B0F0"/>
                </a:solidFill>
              </a:rPr>
              <a:t>return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EXIT_SUCCESS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00B0F0"/>
                </a:solidFill>
              </a:rPr>
              <a:t>template</a:t>
            </a:r>
            <a:r>
              <a:rPr lang="en-US" sz="1200" dirty="0" smtClean="0"/>
              <a:t> &lt;</a:t>
            </a:r>
            <a:r>
              <a:rPr lang="en-US" sz="1200" dirty="0" err="1" smtClean="0">
                <a:solidFill>
                  <a:srgbClr val="00B0F0"/>
                </a:solidFill>
              </a:rPr>
              <a:t>typename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VarType</a:t>
            </a:r>
            <a:r>
              <a:rPr lang="en-US" sz="1200" dirty="0" smtClean="0"/>
              <a:t>&gt;</a:t>
            </a:r>
          </a:p>
          <a:p>
            <a:pPr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VarType</a:t>
            </a:r>
            <a:r>
              <a:rPr lang="en-US" sz="1200" dirty="0" smtClean="0"/>
              <a:t> add( </a:t>
            </a:r>
            <a:r>
              <a:rPr lang="en-US" sz="1200" dirty="0" err="1" smtClean="0">
                <a:solidFill>
                  <a:srgbClr val="FF0000"/>
                </a:solidFill>
              </a:rPr>
              <a:t>VarType</a:t>
            </a:r>
            <a:r>
              <a:rPr lang="en-US" sz="1200" dirty="0" smtClean="0"/>
              <a:t> a, </a:t>
            </a:r>
            <a:r>
              <a:rPr lang="en-US" sz="1200" dirty="0" err="1" smtClean="0">
                <a:solidFill>
                  <a:srgbClr val="FF0000"/>
                </a:solidFill>
              </a:rPr>
              <a:t>VarType</a:t>
            </a:r>
            <a:r>
              <a:rPr lang="en-US" sz="1200" dirty="0" smtClean="0"/>
              <a:t> b )</a:t>
            </a:r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00B0F0"/>
                </a:solidFill>
              </a:rPr>
              <a:t>return</a:t>
            </a:r>
            <a:r>
              <a:rPr lang="en-US" sz="1200" dirty="0" smtClean="0"/>
              <a:t> (</a:t>
            </a:r>
            <a:r>
              <a:rPr lang="en-US" sz="1200" dirty="0" err="1" smtClean="0"/>
              <a:t>a+b</a:t>
            </a:r>
            <a:r>
              <a:rPr lang="en-US" sz="1200" dirty="0" smtClean="0"/>
              <a:t>);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 main()</a:t>
            </a:r>
          </a:p>
          <a:p>
            <a:pPr>
              <a:buNone/>
            </a:pPr>
            <a:r>
              <a:rPr lang="en-US" sz="1200" dirty="0" smtClean="0"/>
              <a:t>{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a = </a:t>
            </a:r>
            <a:r>
              <a:rPr lang="en-US" sz="1200" dirty="0" smtClean="0">
                <a:solidFill>
                  <a:srgbClr val="7030A0"/>
                </a:solidFill>
              </a:rPr>
              <a:t>1</a:t>
            </a:r>
            <a:r>
              <a:rPr lang="en-US" sz="1200" dirty="0" smtClean="0"/>
              <a:t>, b = </a:t>
            </a:r>
            <a:r>
              <a:rPr lang="en-US" sz="1200" dirty="0" smtClean="0">
                <a:solidFill>
                  <a:srgbClr val="7030A0"/>
                </a:solidFill>
              </a:rPr>
              <a:t>2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FF0000"/>
                </a:solidFill>
              </a:rPr>
              <a:t>float</a:t>
            </a:r>
            <a:r>
              <a:rPr lang="en-US" sz="1200" dirty="0" smtClean="0"/>
              <a:t> x = </a:t>
            </a:r>
            <a:r>
              <a:rPr lang="en-US" sz="1200" dirty="0" smtClean="0">
                <a:solidFill>
                  <a:srgbClr val="7030A0"/>
                </a:solidFill>
              </a:rPr>
              <a:t>1.0</a:t>
            </a:r>
            <a:r>
              <a:rPr lang="en-US" sz="1200" dirty="0" smtClean="0"/>
              <a:t>, y = </a:t>
            </a:r>
            <a:r>
              <a:rPr lang="en-US" sz="1200" dirty="0" smtClean="0">
                <a:solidFill>
                  <a:srgbClr val="7030A0"/>
                </a:solidFill>
              </a:rPr>
              <a:t>2.0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FF0000"/>
                </a:solidFill>
              </a:rPr>
              <a:t>double</a:t>
            </a:r>
            <a:r>
              <a:rPr lang="en-US" sz="1200" dirty="0" smtClean="0"/>
              <a:t> m = </a:t>
            </a:r>
            <a:r>
              <a:rPr lang="en-US" sz="1200" dirty="0" smtClean="0">
                <a:solidFill>
                  <a:srgbClr val="7030A0"/>
                </a:solidFill>
              </a:rPr>
              <a:t>3.0</a:t>
            </a:r>
            <a:r>
              <a:rPr lang="en-US" sz="1200" dirty="0" smtClean="0"/>
              <a:t>, n = </a:t>
            </a:r>
            <a:r>
              <a:rPr lang="en-US" sz="1200" dirty="0" smtClean="0">
                <a:solidFill>
                  <a:srgbClr val="7030A0"/>
                </a:solidFill>
              </a:rPr>
              <a:t>4.0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FF0000"/>
                </a:solidFill>
              </a:rPr>
              <a:t>char</a:t>
            </a:r>
            <a:r>
              <a:rPr lang="en-US" sz="1200" dirty="0" smtClean="0"/>
              <a:t> p = </a:t>
            </a:r>
            <a:r>
              <a:rPr lang="en-US" sz="1200" dirty="0" smtClean="0">
                <a:solidFill>
                  <a:srgbClr val="7030A0"/>
                </a:solidFill>
              </a:rPr>
              <a:t>1</a:t>
            </a:r>
            <a:r>
              <a:rPr lang="en-US" sz="1200" dirty="0" smtClean="0"/>
              <a:t>, q = </a:t>
            </a:r>
            <a:r>
              <a:rPr lang="en-US" sz="1200" dirty="0" smtClean="0">
                <a:solidFill>
                  <a:srgbClr val="7030A0"/>
                </a:solidFill>
              </a:rPr>
              <a:t>2</a:t>
            </a:r>
            <a:r>
              <a:rPr lang="en-US" sz="1200" dirty="0" smtClean="0"/>
              <a:t>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b="1" dirty="0" smtClean="0">
                <a:solidFill>
                  <a:srgbClr val="FF0000"/>
                </a:solidFill>
              </a:rPr>
              <a:t>auto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c = add&lt; </a:t>
            </a:r>
            <a:r>
              <a:rPr lang="en-US" sz="1200" dirty="0" err="1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 &gt;( a, b );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b="1" dirty="0" smtClean="0">
                <a:solidFill>
                  <a:srgbClr val="FF0000"/>
                </a:solidFill>
              </a:rPr>
              <a:t>auto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z = add&lt; </a:t>
            </a:r>
            <a:r>
              <a:rPr lang="en-US" sz="1200" dirty="0" smtClean="0">
                <a:solidFill>
                  <a:srgbClr val="FF0000"/>
                </a:solidFill>
              </a:rPr>
              <a:t>float</a:t>
            </a:r>
            <a:r>
              <a:rPr lang="en-US" sz="1200" dirty="0" smtClean="0"/>
              <a:t> &gt;( x, y );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b="1" dirty="0" smtClean="0">
                <a:solidFill>
                  <a:srgbClr val="FF0000"/>
                </a:solidFill>
              </a:rPr>
              <a:t>auto</a:t>
            </a:r>
            <a:r>
              <a:rPr lang="en-US" sz="1200" dirty="0" smtClean="0"/>
              <a:t> o = add&lt; </a:t>
            </a:r>
            <a:r>
              <a:rPr lang="en-US" sz="1200" dirty="0" smtClean="0">
                <a:solidFill>
                  <a:srgbClr val="FF0000"/>
                </a:solidFill>
              </a:rPr>
              <a:t>double</a:t>
            </a:r>
            <a:r>
              <a:rPr lang="en-US" sz="1200" dirty="0" smtClean="0"/>
              <a:t> &gt;( m, n );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b="1" dirty="0" smtClean="0">
                <a:solidFill>
                  <a:srgbClr val="FF0000"/>
                </a:solidFill>
              </a:rPr>
              <a:t>auto</a:t>
            </a:r>
            <a:r>
              <a:rPr lang="en-US" sz="1200" dirty="0" smtClean="0"/>
              <a:t> r = add&lt; </a:t>
            </a:r>
            <a:r>
              <a:rPr lang="en-US" sz="1200" dirty="0" smtClean="0">
                <a:solidFill>
                  <a:srgbClr val="FF0000"/>
                </a:solidFill>
              </a:rPr>
              <a:t>char</a:t>
            </a:r>
            <a:r>
              <a:rPr lang="en-US" sz="1200" dirty="0" smtClean="0"/>
              <a:t> &gt;( p, q );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00B0F0"/>
                </a:solidFill>
              </a:rPr>
              <a:t>return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EXIT_SUCCESS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}</a:t>
            </a:r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b="1" dirty="0" smtClean="0"/>
              <a:t>Function Templates</a:t>
            </a:r>
          </a:p>
          <a:p>
            <a:pPr marL="0" indent="0">
              <a:buNone/>
            </a:pPr>
            <a:r>
              <a:rPr lang="en-US" dirty="0" smtClean="0"/>
              <a:t>A function that can handle different data types (what we just saw in example) </a:t>
            </a:r>
            <a:r>
              <a:rPr lang="en-US" baseline="30000" dirty="0" smtClean="0"/>
              <a:t>[1]</a:t>
            </a:r>
            <a:endParaRPr lang="en-US" baseline="300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[1] Template Wiki Article - https://en.wikipedia.org/wiki/Template_(C%2B%2B)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Function Templates</a:t>
            </a:r>
          </a:p>
          <a:p>
            <a:pPr marL="514350" indent="-514350"/>
            <a:r>
              <a:rPr lang="en-US" b="1" dirty="0" smtClean="0"/>
              <a:t>Class Templates</a:t>
            </a:r>
          </a:p>
          <a:p>
            <a:pPr marL="0" indent="0">
              <a:buNone/>
            </a:pPr>
            <a:r>
              <a:rPr lang="en-US" dirty="0" smtClean="0"/>
              <a:t>Provides specification to generate classes based on parameters (used to implement </a:t>
            </a:r>
            <a:r>
              <a:rPr lang="en-US" i="1" dirty="0" smtClean="0"/>
              <a:t>containers</a:t>
            </a:r>
            <a:r>
              <a:rPr lang="en-US" dirty="0" smtClean="0"/>
              <a:t>) </a:t>
            </a:r>
            <a:r>
              <a:rPr lang="en-US" baseline="30000" dirty="0" smtClean="0"/>
              <a:t>[1]</a:t>
            </a:r>
            <a:endParaRPr lang="en-US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[1] Template Wiki Article - https://en.wikipedia.org/wiki/Template_(C%2B%2B)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1">
  <a:themeElements>
    <a:clrScheme name="Custom 1">
      <a:dk1>
        <a:srgbClr val="000000"/>
      </a:dk1>
      <a:lt1>
        <a:srgbClr val="FFFFFF"/>
      </a:lt1>
      <a:dk2>
        <a:srgbClr val="6F2927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</Template>
  <TotalTime>448</TotalTime>
  <Words>2042</Words>
  <Application>Microsoft Office PowerPoint</Application>
  <PresentationFormat>On-screen Show (4:3)</PresentationFormat>
  <Paragraphs>387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Segoe UI</vt:lpstr>
      <vt:lpstr>template_1</vt:lpstr>
      <vt:lpstr>PowerPoint Presentation</vt:lpstr>
      <vt:lpstr>Templates</vt:lpstr>
      <vt:lpstr>Example</vt:lpstr>
      <vt:lpstr>Example</vt:lpstr>
      <vt:lpstr>Example</vt:lpstr>
      <vt:lpstr>Example</vt:lpstr>
      <vt:lpstr>Example</vt:lpstr>
      <vt:lpstr>Types of Templates</vt:lpstr>
      <vt:lpstr>Types of Templates</vt:lpstr>
      <vt:lpstr>Types of Templates</vt:lpstr>
      <vt:lpstr>Standard TEMPLATE Library</vt:lpstr>
      <vt:lpstr>Standard TEMPLATE Library</vt:lpstr>
      <vt:lpstr>Components of STL</vt:lpstr>
      <vt:lpstr>Components of STL</vt:lpstr>
      <vt:lpstr>Components of STL</vt:lpstr>
      <vt:lpstr>/code/src/stl.cxx</vt:lpstr>
      <vt:lpstr>/code/src/stl.cxx</vt:lpstr>
      <vt:lpstr>/code/src/stl.cxx</vt:lpstr>
      <vt:lpstr>/code/src/stl.cxx</vt:lpstr>
      <vt:lpstr>/code/src/stl.cxx</vt:lpstr>
      <vt:lpstr>/code/src/stl.cxx</vt:lpstr>
      <vt:lpstr>/code/src/stl.cxx</vt:lpstr>
      <vt:lpstr>/code/src/stl.cxx</vt:lpstr>
      <vt:lpstr>/code/src/stl.cxx</vt:lpstr>
      <vt:lpstr>PowerPoint Presentation</vt:lpstr>
    </vt:vector>
  </TitlesOfParts>
  <Company>UPHS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Sarthak Pati</dc:creator>
  <cp:lastModifiedBy>Pati, Sarthak</cp:lastModifiedBy>
  <cp:revision>75</cp:revision>
  <dcterms:created xsi:type="dcterms:W3CDTF">2015-03-02T14:56:53Z</dcterms:created>
  <dcterms:modified xsi:type="dcterms:W3CDTF">2016-01-11T14:57:00Z</dcterms:modified>
</cp:coreProperties>
</file>