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2" r:id="rId15"/>
    <p:sldId id="273" r:id="rId16"/>
    <p:sldId id="275" r:id="rId17"/>
    <p:sldId id="276" r:id="rId18"/>
    <p:sldId id="277" r:id="rId19"/>
    <p:sldId id="278" r:id="rId20"/>
    <p:sldId id="280" r:id="rId21"/>
    <p:sldId id="279" r:id="rId22"/>
    <p:sldId id="281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1" r:id="rId31"/>
    <p:sldId id="292" r:id="rId32"/>
    <p:sldId id="293" r:id="rId33"/>
    <p:sldId id="29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D45"/>
    <a:srgbClr val="162152"/>
    <a:srgbClr val="22337C"/>
    <a:srgbClr val="6F2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BD323-5C00-4890-83E2-BEFAF6C3291A}" type="datetimeFigureOut">
              <a:rPr lang="en-US" smtClean="0"/>
              <a:pPr/>
              <a:t>11/Jan/2016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5682D-76A5-4D9C-B781-7EDD65526A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32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CB298-5940-4356-8937-611F64665C93}" type="datetimeFigureOut">
              <a:rPr lang="en-US" smtClean="0"/>
              <a:pPr/>
              <a:t>11/Jan/2016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D8842-2806-43D1-8909-D399EE67A8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42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50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03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81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28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Too vast to cover here, please see references for a more comprehensive look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38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would be a lambda function. Let’s head in for a slightly more complicated example,</a:t>
            </a:r>
            <a:r>
              <a:rPr lang="en-US" baseline="0" dirty="0" smtClean="0"/>
              <a:t> shall we?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58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18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69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about we go in</a:t>
            </a:r>
            <a:r>
              <a:rPr lang="en-US" baseline="0" dirty="0" smtClean="0"/>
              <a:t> for something a bit more “real-world” for the next example..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08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22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9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3886200"/>
            <a:ext cx="9144000" cy="2971800"/>
            <a:chOff x="0" y="3886200"/>
            <a:chExt cx="9144000" cy="2971800"/>
          </a:xfrm>
        </p:grpSpPr>
        <p:sp>
          <p:nvSpPr>
            <p:cNvPr id="9" name="Rectangle 8"/>
            <p:cNvSpPr/>
            <p:nvPr/>
          </p:nvSpPr>
          <p:spPr>
            <a:xfrm>
              <a:off x="0" y="3886200"/>
              <a:ext cx="9144000" cy="2971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6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6"/>
          <p:cNvSpPr/>
          <p:nvPr userDrawn="1"/>
        </p:nvSpPr>
        <p:spPr>
          <a:xfrm>
            <a:off x="0" y="3174"/>
            <a:ext cx="9144000" cy="2968626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4625"/>
            <a:ext cx="7772400" cy="152717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629400" y="0"/>
            <a:ext cx="2514600" cy="61722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9756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97562"/>
          </a:xfr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9" name="Rectangle 8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9" name="Rectangle 8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2895600"/>
            <a:ext cx="9144000" cy="3962400"/>
            <a:chOff x="0" y="2895600"/>
            <a:chExt cx="9144000" cy="3962400"/>
          </a:xfrm>
        </p:grpSpPr>
        <p:sp>
          <p:nvSpPr>
            <p:cNvPr id="9" name="Rectangle 8"/>
            <p:cNvSpPr/>
            <p:nvPr/>
          </p:nvSpPr>
          <p:spPr>
            <a:xfrm>
              <a:off x="0" y="2895600"/>
              <a:ext cx="9144000" cy="39624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400" b="1" cap="all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Click to edit Master title style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>
            <a:lvl1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>
            <a:lvl1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14" name="Rectangle 13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1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3997325"/>
          </a:xfrm>
        </p:spPr>
        <p:txBody>
          <a:bodyPr/>
          <a:lstStyle>
            <a:lvl1pPr>
              <a:defRPr sz="21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3997325"/>
          </a:xfrm>
        </p:spPr>
        <p:txBody>
          <a:bodyPr/>
          <a:lstStyle>
            <a:lvl1pPr>
              <a:defRPr sz="21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24" name="Rectangle 23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7" name="Rectangle 6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62050"/>
          </a:xfrm>
          <a:prstGeom prst="rect">
            <a:avLst/>
          </a:prstGeom>
        </p:spPr>
        <p:txBody>
          <a:bodyPr anchor="ctr"/>
          <a:lstStyle>
            <a:lvl1pPr algn="ctr">
              <a:defRPr sz="20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724400"/>
          </a:xfrm>
        </p:spPr>
        <p:txBody>
          <a:bodyPr/>
          <a:lstStyle>
            <a:lvl1pPr>
              <a:defRPr sz="26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737100"/>
          </a:xfrm>
        </p:spPr>
        <p:txBody>
          <a:bodyPr/>
          <a:lstStyle>
            <a:lvl1pPr marL="0" indent="0">
              <a:buNone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10" name="Rectangle 9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10" name="Rectangle 9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72000"/>
          </a:xfr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9" name="Rectangle 8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2971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/>
          <a:p>
            <a:r>
              <a:rPr lang="en-US" dirty="0" smtClean="0"/>
              <a:t>Sarthak Pati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762000"/>
            <a:ext cx="7772400" cy="2209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CBICA S/W Dev Tutorials</a:t>
            </a:r>
            <a:r>
              <a:rPr kumimoji="0" lang="it-IT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kumimoji="0" lang="it-IT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kumimoji="0" lang="it-IT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05 </a:t>
            </a:r>
            <a:r>
              <a:rPr kumimoji="0" lang="it-IT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– C++</a:t>
            </a:r>
            <a:r>
              <a:rPr kumimoji="0" lang="it-IT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11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Concepts </a:t>
            </a:r>
            <a:r>
              <a:rPr lang="en-US" baseline="30000" dirty="0" smtClean="0"/>
              <a:t>[1]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STL &amp; templates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“auto” directive</a:t>
            </a:r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nullptr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Smart pointers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24000" y="6324600"/>
            <a:ext cx="5410200" cy="365125"/>
          </a:xfrm>
        </p:spPr>
        <p:txBody>
          <a:bodyPr/>
          <a:lstStyle/>
          <a:p>
            <a:pPr algn="l"/>
            <a:r>
              <a:rPr lang="en-US" dirty="0" smtClean="0"/>
              <a:t>[1] https://msdn.microsoft.com/en-us/library/vstudio/hh567368</a:t>
            </a:r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Concepts </a:t>
            </a:r>
            <a:r>
              <a:rPr lang="en-US" baseline="30000" dirty="0" smtClean="0"/>
              <a:t>[1]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STL &amp; templates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“auto” directive</a:t>
            </a:r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nullptr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Smart pointers</a:t>
            </a:r>
          </a:p>
          <a:p>
            <a:r>
              <a:rPr lang="en-US" dirty="0" smtClean="0"/>
              <a:t>Lambda functions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24000" y="6324600"/>
            <a:ext cx="5410200" cy="365125"/>
          </a:xfrm>
        </p:spPr>
        <p:txBody>
          <a:bodyPr/>
          <a:lstStyle/>
          <a:p>
            <a:pPr algn="l"/>
            <a:r>
              <a:rPr lang="en-US" dirty="0" smtClean="0"/>
              <a:t>[1] https://msdn.microsoft.com/en-us/library/vstudio/hh567368</a:t>
            </a:r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Concepts </a:t>
            </a:r>
            <a:r>
              <a:rPr lang="en-US" baseline="30000" dirty="0" smtClean="0"/>
              <a:t>[1]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STL &amp; templates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“auto” directive</a:t>
            </a:r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nullptr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Smart pointers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Lambda functions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And many, many more…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24000" y="6324600"/>
            <a:ext cx="5410200" cy="365125"/>
          </a:xfrm>
        </p:spPr>
        <p:txBody>
          <a:bodyPr/>
          <a:lstStyle/>
          <a:p>
            <a:pPr algn="l"/>
            <a:r>
              <a:rPr lang="en-US" dirty="0" smtClean="0"/>
              <a:t>[1] https://msdn.microsoft.com/en-us/library/vstudio/hh567368</a:t>
            </a:r>
            <a:endParaRPr 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Pointers </a:t>
            </a:r>
            <a:r>
              <a:rPr lang="en-US" baseline="30000" dirty="0" smtClean="0"/>
              <a:t>[2]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unique_ptr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Memory resource is to be used by a single variable/object at a 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24000" y="6324600"/>
            <a:ext cx="5410200" cy="365125"/>
          </a:xfrm>
        </p:spPr>
        <p:txBody>
          <a:bodyPr/>
          <a:lstStyle/>
          <a:p>
            <a:pPr algn="l"/>
            <a:r>
              <a:rPr lang="en-US" dirty="0" smtClean="0"/>
              <a:t>[2] https://msdn.microsoft.com/en-us/library/vstudio/hh279674</a:t>
            </a:r>
            <a:endParaRPr 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unique_ptr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void</a:t>
            </a:r>
            <a:r>
              <a:rPr lang="en-US" sz="1600" dirty="0" smtClean="0"/>
              <a:t> </a:t>
            </a:r>
            <a:r>
              <a:rPr lang="en-US" sz="1600" dirty="0" err="1" smtClean="0"/>
              <a:t>UseRawPointer</a:t>
            </a:r>
            <a:r>
              <a:rPr lang="en-US" sz="1600" dirty="0" smtClean="0"/>
              <a:t>( )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FF0000"/>
                </a:solidFill>
              </a:rPr>
              <a:t>Superhero</a:t>
            </a:r>
            <a:r>
              <a:rPr lang="en-US" sz="1600" dirty="0" smtClean="0"/>
              <a:t> Batman = </a:t>
            </a:r>
            <a:r>
              <a:rPr lang="en-US" sz="1600" dirty="0" smtClean="0">
                <a:solidFill>
                  <a:srgbClr val="00B0F0"/>
                </a:solidFill>
              </a:rPr>
              <a:t>new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Superhero</a:t>
            </a:r>
            <a:r>
              <a:rPr lang="en-US" sz="1600" dirty="0" smtClean="0"/>
              <a:t>( </a:t>
            </a:r>
            <a:r>
              <a:rPr lang="en-US" sz="1600" dirty="0" smtClean="0">
                <a:solidFill>
                  <a:srgbClr val="7030A0"/>
                </a:solidFill>
              </a:rPr>
              <a:t>“intelligence”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7030A0"/>
                </a:solidFill>
              </a:rPr>
              <a:t>“money”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7030A0"/>
                </a:solidFill>
              </a:rPr>
              <a:t>“awesomeness”</a:t>
            </a:r>
            <a:r>
              <a:rPr lang="en-US" sz="1600" dirty="0" smtClean="0"/>
              <a:t> ); </a:t>
            </a:r>
            <a:r>
              <a:rPr lang="en-US" sz="1600" dirty="0" smtClean="0">
                <a:solidFill>
                  <a:srgbClr val="00B050"/>
                </a:solidFill>
              </a:rPr>
              <a:t>// set attributes</a:t>
            </a:r>
          </a:p>
          <a:p>
            <a:pPr>
              <a:buNone/>
            </a:pPr>
            <a:r>
              <a:rPr lang="en-US" sz="1600" dirty="0" smtClean="0"/>
              <a:t>  </a:t>
            </a:r>
          </a:p>
          <a:p>
            <a:pPr>
              <a:buNone/>
            </a:pPr>
            <a:r>
              <a:rPr lang="en-US" sz="1600" dirty="0" smtClean="0"/>
              <a:t>  …</a:t>
            </a:r>
          </a:p>
          <a:p>
            <a:pPr>
              <a:buNone/>
            </a:pPr>
            <a:r>
              <a:rPr lang="en-US" sz="1600" dirty="0" smtClean="0"/>
              <a:t>  Batman-&gt;</a:t>
            </a:r>
            <a:r>
              <a:rPr lang="en-US" sz="1600" dirty="0" err="1" smtClean="0"/>
              <a:t>fightCrime</a:t>
            </a:r>
            <a:r>
              <a:rPr lang="en-US" sz="1600" dirty="0" smtClean="0"/>
              <a:t>( </a:t>
            </a:r>
            <a:r>
              <a:rPr lang="en-US" sz="1600" dirty="0" smtClean="0">
                <a:solidFill>
                  <a:srgbClr val="7030A0"/>
                </a:solidFill>
              </a:rPr>
              <a:t>“</a:t>
            </a:r>
            <a:r>
              <a:rPr lang="en-US" sz="1600" dirty="0" err="1" smtClean="0">
                <a:solidFill>
                  <a:srgbClr val="7030A0"/>
                </a:solidFill>
              </a:rPr>
              <a:t>Riddler</a:t>
            </a:r>
            <a:r>
              <a:rPr lang="en-US" sz="1600" dirty="0" smtClean="0">
                <a:solidFill>
                  <a:srgbClr val="7030A0"/>
                </a:solidFill>
              </a:rPr>
              <a:t>” </a:t>
            </a:r>
            <a:r>
              <a:rPr lang="en-US" sz="1600" dirty="0" smtClean="0"/>
              <a:t>); </a:t>
            </a:r>
          </a:p>
          <a:p>
            <a:pPr>
              <a:buNone/>
            </a:pPr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00B050"/>
                </a:solidFill>
              </a:rPr>
              <a:t>// method</a:t>
            </a:r>
          </a:p>
          <a:p>
            <a:pPr>
              <a:buNone/>
            </a:pPr>
            <a:r>
              <a:rPr lang="en-US" sz="1600" dirty="0" smtClean="0"/>
              <a:t>  …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00B0F0"/>
                </a:solidFill>
              </a:rPr>
              <a:t>delete</a:t>
            </a:r>
            <a:r>
              <a:rPr lang="en-US" sz="1600" dirty="0" smtClean="0"/>
              <a:t> Batman; </a:t>
            </a:r>
            <a:r>
              <a:rPr lang="en-US" sz="1600" dirty="0" smtClean="0">
                <a:solidFill>
                  <a:srgbClr val="00B050"/>
                </a:solidFill>
              </a:rPr>
              <a:t>// </a:t>
            </a:r>
            <a:r>
              <a:rPr lang="en-US" sz="1600" dirty="0" err="1" smtClean="0">
                <a:solidFill>
                  <a:srgbClr val="00B050"/>
                </a:solidFill>
              </a:rPr>
              <a:t>deallocate</a:t>
            </a:r>
            <a:r>
              <a:rPr lang="en-US" sz="1600" dirty="0" smtClean="0">
                <a:solidFill>
                  <a:srgbClr val="00B050"/>
                </a:solidFill>
              </a:rPr>
              <a:t> memory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unique_ptr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void</a:t>
            </a:r>
            <a:r>
              <a:rPr lang="en-US" sz="1600" dirty="0" smtClean="0"/>
              <a:t> </a:t>
            </a:r>
            <a:r>
              <a:rPr lang="en-US" sz="1600" dirty="0" err="1" smtClean="0"/>
              <a:t>UseRawPointer</a:t>
            </a:r>
            <a:r>
              <a:rPr lang="en-US" sz="1600" dirty="0" smtClean="0"/>
              <a:t>( )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FF0000"/>
                </a:solidFill>
              </a:rPr>
              <a:t>Superhero</a:t>
            </a:r>
            <a:r>
              <a:rPr lang="en-US" sz="1600" dirty="0" smtClean="0"/>
              <a:t> Batman = </a:t>
            </a:r>
            <a:r>
              <a:rPr lang="en-US" sz="1600" dirty="0" smtClean="0">
                <a:solidFill>
                  <a:srgbClr val="00B0F0"/>
                </a:solidFill>
              </a:rPr>
              <a:t>new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Superhero</a:t>
            </a:r>
            <a:r>
              <a:rPr lang="en-US" sz="1600" dirty="0" smtClean="0"/>
              <a:t>( </a:t>
            </a:r>
            <a:r>
              <a:rPr lang="en-US" sz="1600" dirty="0" smtClean="0">
                <a:solidFill>
                  <a:srgbClr val="7030A0"/>
                </a:solidFill>
              </a:rPr>
              <a:t>“intelligence”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7030A0"/>
                </a:solidFill>
              </a:rPr>
              <a:t>“money”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7030A0"/>
                </a:solidFill>
              </a:rPr>
              <a:t>“awesomeness”</a:t>
            </a:r>
            <a:r>
              <a:rPr lang="en-US" sz="1600" dirty="0" smtClean="0"/>
              <a:t> ); </a:t>
            </a:r>
            <a:r>
              <a:rPr lang="en-US" sz="1600" dirty="0" smtClean="0">
                <a:solidFill>
                  <a:srgbClr val="00B050"/>
                </a:solidFill>
              </a:rPr>
              <a:t>// set attributes</a:t>
            </a:r>
          </a:p>
          <a:p>
            <a:pPr>
              <a:buNone/>
            </a:pPr>
            <a:r>
              <a:rPr lang="en-US" sz="1600" dirty="0" smtClean="0"/>
              <a:t>  </a:t>
            </a:r>
          </a:p>
          <a:p>
            <a:pPr>
              <a:buNone/>
            </a:pPr>
            <a:r>
              <a:rPr lang="en-US" sz="1600" dirty="0" smtClean="0"/>
              <a:t>  …</a:t>
            </a:r>
          </a:p>
          <a:p>
            <a:pPr>
              <a:buNone/>
            </a:pPr>
            <a:r>
              <a:rPr lang="en-US" sz="1600" dirty="0" smtClean="0"/>
              <a:t>  Batman-&gt;</a:t>
            </a:r>
            <a:r>
              <a:rPr lang="en-US" sz="1600" dirty="0" err="1" smtClean="0"/>
              <a:t>fightCrime</a:t>
            </a:r>
            <a:r>
              <a:rPr lang="en-US" sz="1600" dirty="0" smtClean="0"/>
              <a:t>( </a:t>
            </a:r>
            <a:r>
              <a:rPr lang="en-US" sz="1600" dirty="0" smtClean="0">
                <a:solidFill>
                  <a:srgbClr val="7030A0"/>
                </a:solidFill>
              </a:rPr>
              <a:t>“</a:t>
            </a:r>
            <a:r>
              <a:rPr lang="en-US" sz="1600" dirty="0" err="1" smtClean="0">
                <a:solidFill>
                  <a:srgbClr val="7030A0"/>
                </a:solidFill>
              </a:rPr>
              <a:t>Riddler</a:t>
            </a:r>
            <a:r>
              <a:rPr lang="en-US" sz="1600" dirty="0" smtClean="0">
                <a:solidFill>
                  <a:srgbClr val="7030A0"/>
                </a:solidFill>
              </a:rPr>
              <a:t>” </a:t>
            </a:r>
            <a:r>
              <a:rPr lang="en-US" sz="1600" dirty="0" smtClean="0"/>
              <a:t>); </a:t>
            </a:r>
          </a:p>
          <a:p>
            <a:pPr>
              <a:buNone/>
            </a:pPr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00B050"/>
                </a:solidFill>
              </a:rPr>
              <a:t>// method</a:t>
            </a:r>
          </a:p>
          <a:p>
            <a:pPr>
              <a:buNone/>
            </a:pPr>
            <a:r>
              <a:rPr lang="en-US" sz="1600" dirty="0" smtClean="0"/>
              <a:t>  …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00B0F0"/>
                </a:solidFill>
              </a:rPr>
              <a:t>delete</a:t>
            </a:r>
            <a:r>
              <a:rPr lang="en-US" sz="1600" dirty="0" smtClean="0"/>
              <a:t> Batman; </a:t>
            </a:r>
            <a:r>
              <a:rPr lang="en-US" sz="1600" dirty="0" smtClean="0">
                <a:solidFill>
                  <a:srgbClr val="00B050"/>
                </a:solidFill>
              </a:rPr>
              <a:t>// </a:t>
            </a:r>
            <a:r>
              <a:rPr lang="en-US" sz="1600" dirty="0" err="1" smtClean="0">
                <a:solidFill>
                  <a:srgbClr val="00B050"/>
                </a:solidFill>
              </a:rPr>
              <a:t>deallocate</a:t>
            </a:r>
            <a:r>
              <a:rPr lang="en-US" sz="1600" dirty="0" smtClean="0">
                <a:solidFill>
                  <a:srgbClr val="00B050"/>
                </a:solidFill>
              </a:rPr>
              <a:t> memory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void</a:t>
            </a:r>
            <a:r>
              <a:rPr lang="en-US" sz="1600" dirty="0" smtClean="0"/>
              <a:t> </a:t>
            </a:r>
            <a:r>
              <a:rPr lang="en-US" sz="1600" dirty="0" err="1" smtClean="0"/>
              <a:t>UseSmartPointer</a:t>
            </a:r>
            <a:r>
              <a:rPr lang="en-US" sz="1600" dirty="0" smtClean="0"/>
              <a:t>( )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  </a:t>
            </a:r>
            <a:r>
              <a:rPr lang="en-US" sz="1600" dirty="0" err="1" smtClean="0"/>
              <a:t>unique_ptr</a:t>
            </a:r>
            <a:r>
              <a:rPr lang="en-US" sz="1600" dirty="0" smtClean="0"/>
              <a:t>&lt; </a:t>
            </a:r>
            <a:r>
              <a:rPr lang="en-US" sz="1600" dirty="0" smtClean="0">
                <a:solidFill>
                  <a:srgbClr val="FF0000"/>
                </a:solidFill>
              </a:rPr>
              <a:t>Superhero</a:t>
            </a:r>
            <a:r>
              <a:rPr lang="en-US" sz="1600" dirty="0" smtClean="0"/>
              <a:t> &gt; Superman (</a:t>
            </a:r>
            <a:r>
              <a:rPr lang="en-US" sz="1600" dirty="0" smtClean="0">
                <a:solidFill>
                  <a:srgbClr val="00B0F0"/>
                </a:solidFill>
              </a:rPr>
              <a:t>new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Superhero</a:t>
            </a:r>
            <a:r>
              <a:rPr lang="en-US" sz="1600" dirty="0" smtClean="0"/>
              <a:t>( </a:t>
            </a:r>
            <a:r>
              <a:rPr lang="en-US" sz="1600" dirty="0" smtClean="0">
                <a:solidFill>
                  <a:srgbClr val="7030A0"/>
                </a:solidFill>
              </a:rPr>
              <a:t>“alien”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7030A0"/>
                </a:solidFill>
              </a:rPr>
              <a:t>“strength”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7030A0"/>
                </a:solidFill>
              </a:rPr>
              <a:t>“</a:t>
            </a:r>
            <a:r>
              <a:rPr lang="en-US" sz="1600" dirty="0" err="1" smtClean="0">
                <a:solidFill>
                  <a:srgbClr val="7030A0"/>
                </a:solidFill>
              </a:rPr>
              <a:t>xray</a:t>
            </a:r>
            <a:r>
              <a:rPr lang="en-US" sz="1600" dirty="0" smtClean="0">
                <a:solidFill>
                  <a:srgbClr val="7030A0"/>
                </a:solidFill>
              </a:rPr>
              <a:t>”</a:t>
            </a:r>
            <a:r>
              <a:rPr lang="en-US" sz="1600" dirty="0" smtClean="0"/>
              <a:t> ) );</a:t>
            </a:r>
          </a:p>
          <a:p>
            <a:pPr>
              <a:buNone/>
            </a:pPr>
            <a:r>
              <a:rPr lang="en-US" sz="1600" dirty="0" smtClean="0"/>
              <a:t> 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…</a:t>
            </a:r>
          </a:p>
          <a:p>
            <a:pPr>
              <a:buNone/>
            </a:pPr>
            <a:r>
              <a:rPr lang="en-US" sz="1600" dirty="0" smtClean="0"/>
              <a:t>  Superman-&gt;</a:t>
            </a:r>
            <a:r>
              <a:rPr lang="en-US" sz="1600" dirty="0" err="1" smtClean="0"/>
              <a:t>fightCrime</a:t>
            </a:r>
            <a:r>
              <a:rPr lang="en-US" sz="1600" dirty="0" smtClean="0"/>
              <a:t>( </a:t>
            </a:r>
            <a:r>
              <a:rPr lang="en-US" sz="1600" dirty="0" smtClean="0">
                <a:solidFill>
                  <a:srgbClr val="7030A0"/>
                </a:solidFill>
              </a:rPr>
              <a:t>“</a:t>
            </a:r>
            <a:r>
              <a:rPr lang="en-US" sz="1600" dirty="0" err="1" smtClean="0">
                <a:solidFill>
                  <a:srgbClr val="7030A0"/>
                </a:solidFill>
              </a:rPr>
              <a:t>Luthor</a:t>
            </a:r>
            <a:r>
              <a:rPr lang="en-US" sz="1600" dirty="0" smtClean="0">
                <a:solidFill>
                  <a:srgbClr val="7030A0"/>
                </a:solidFill>
              </a:rPr>
              <a:t>” </a:t>
            </a:r>
            <a:r>
              <a:rPr lang="en-US" sz="1600" dirty="0" smtClean="0"/>
              <a:t>); </a:t>
            </a:r>
          </a:p>
          <a:p>
            <a:pPr>
              <a:buNone/>
            </a:pPr>
            <a:r>
              <a:rPr lang="en-US" sz="1600" dirty="0" smtClean="0"/>
              <a:t>…</a:t>
            </a:r>
          </a:p>
          <a:p>
            <a:pPr>
              <a:buNone/>
            </a:pPr>
            <a:endParaRPr lang="en-US" sz="16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// </a:t>
            </a:r>
            <a:r>
              <a:rPr lang="en-US" sz="1600" b="1" dirty="0" smtClean="0">
                <a:solidFill>
                  <a:srgbClr val="00B050"/>
                </a:solidFill>
              </a:rPr>
              <a:t>std::move </a:t>
            </a:r>
            <a:r>
              <a:rPr lang="en-US" sz="1600" dirty="0" smtClean="0">
                <a:solidFill>
                  <a:srgbClr val="00B050"/>
                </a:solidFill>
              </a:rPr>
              <a:t>to transfer ownership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} </a:t>
            </a:r>
            <a:r>
              <a:rPr lang="en-US" sz="1600" dirty="0" smtClean="0">
                <a:solidFill>
                  <a:srgbClr val="00B050"/>
                </a:solidFill>
              </a:rPr>
              <a:t>// Superman deleted automatically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Pointers </a:t>
            </a:r>
            <a:r>
              <a:rPr lang="en-US" baseline="30000" dirty="0" smtClean="0"/>
              <a:t>[2]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unique_ptr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b="1" dirty="0" err="1" smtClean="0"/>
              <a:t>shared_ptr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Memory resource is to be shared between different variables/objects at the same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24000" y="6324600"/>
            <a:ext cx="5410200" cy="365125"/>
          </a:xfrm>
        </p:spPr>
        <p:txBody>
          <a:bodyPr/>
          <a:lstStyle/>
          <a:p>
            <a:pPr algn="l"/>
            <a:r>
              <a:rPr lang="en-US" dirty="0" smtClean="0"/>
              <a:t>[2] https://msdn.microsoft.com/en-us/library/vstudio/hh279674</a:t>
            </a:r>
            <a:endParaRPr 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shared_ptr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void </a:t>
            </a:r>
            <a:r>
              <a:rPr lang="en-US" sz="1600" dirty="0" err="1" smtClean="0">
                <a:solidFill>
                  <a:schemeClr val="bg1"/>
                </a:solidFill>
              </a:rPr>
              <a:t>foo</a:t>
            </a:r>
            <a:r>
              <a:rPr lang="en-US" sz="1600" dirty="0" smtClean="0">
                <a:solidFill>
                  <a:schemeClr val="bg1"/>
                </a:solidFill>
              </a:rPr>
              <a:t>( 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en-US" sz="1600" dirty="0" smtClean="0">
                <a:solidFill>
                  <a:schemeClr val="bg1"/>
                </a:solidFill>
              </a:rPr>
              <a:t> *p )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{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 std::</a:t>
            </a:r>
            <a:r>
              <a:rPr lang="en-US" sz="1600" dirty="0" err="1" smtClean="0">
                <a:solidFill>
                  <a:schemeClr val="bg1"/>
                </a:solidFill>
              </a:rPr>
              <a:t>cout</a:t>
            </a:r>
            <a:r>
              <a:rPr lang="en-US" sz="1600" dirty="0" smtClean="0">
                <a:solidFill>
                  <a:schemeClr val="bg1"/>
                </a:solidFill>
              </a:rPr>
              <a:t> &lt;&lt; *p &lt;&lt; “\n”;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}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void bar( 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en-US" sz="1600" dirty="0" smtClean="0">
                <a:solidFill>
                  <a:schemeClr val="bg1"/>
                </a:solidFill>
              </a:rPr>
              <a:t> *p )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{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 ++(*p); 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}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std::</a:t>
            </a:r>
            <a:r>
              <a:rPr lang="en-US" sz="1600" dirty="0" err="1" smtClean="0">
                <a:solidFill>
                  <a:srgbClr val="00B0F0"/>
                </a:solidFill>
              </a:rPr>
              <a:t>shared_ptr</a:t>
            </a:r>
            <a:r>
              <a:rPr lang="en-US" sz="1600" dirty="0" smtClean="0"/>
              <a:t>&lt; 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/>
              <a:t> &gt; p1( </a:t>
            </a:r>
            <a:r>
              <a:rPr lang="en-US" sz="1600" dirty="0" smtClean="0">
                <a:solidFill>
                  <a:srgbClr val="00B0F0"/>
                </a:solidFill>
              </a:rPr>
              <a:t>new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/>
              <a:t>( 42 ) );</a:t>
            </a:r>
          </a:p>
          <a:p>
            <a:pPr>
              <a:buNone/>
            </a:pPr>
            <a:r>
              <a:rPr lang="en-US" sz="1600" dirty="0" smtClean="0"/>
              <a:t>std::</a:t>
            </a:r>
            <a:r>
              <a:rPr lang="en-US" sz="1600" dirty="0" err="1" smtClean="0">
                <a:solidFill>
                  <a:srgbClr val="00B0F0"/>
                </a:solidFill>
              </a:rPr>
              <a:t>shared_ptr</a:t>
            </a:r>
            <a:r>
              <a:rPr lang="en-US" sz="1600" dirty="0" smtClean="0"/>
              <a:t>&lt; 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/>
              <a:t> &gt; p2 = p1; </a:t>
            </a:r>
          </a:p>
          <a:p>
            <a:pPr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bar( p1.get( ) ); // p1=p2=42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foo</a:t>
            </a:r>
            <a:r>
              <a:rPr lang="en-US" sz="1600" dirty="0" smtClean="0">
                <a:solidFill>
                  <a:schemeClr val="bg1"/>
                </a:solidFill>
              </a:rPr>
              <a:t>( p2.get( ) ); // p1=p2=43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600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rgbClr val="00B050"/>
              </a:solidFill>
            </a:endParaRPr>
          </a:p>
          <a:p>
            <a:pPr marL="0" indent="0" algn="r">
              <a:buNone/>
            </a:pPr>
            <a:r>
              <a:rPr lang="en-US" sz="1600" dirty="0" smtClean="0"/>
              <a:t>This is equivalent to </a:t>
            </a:r>
          </a:p>
          <a:p>
            <a:pPr marL="0" indent="0" algn="r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auto</a:t>
            </a:r>
            <a:r>
              <a:rPr lang="en-US" sz="1600" dirty="0" smtClean="0"/>
              <a:t> p1 = std::</a:t>
            </a:r>
            <a:r>
              <a:rPr lang="en-US" sz="1600" dirty="0" err="1" smtClean="0">
                <a:solidFill>
                  <a:srgbClr val="00B0F0"/>
                </a:solidFill>
              </a:rPr>
              <a:t>make_shared</a:t>
            </a:r>
            <a:r>
              <a:rPr lang="en-US" sz="1600" dirty="0" smtClean="0"/>
              <a:t>&lt; 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/>
              <a:t> &gt;(42);</a:t>
            </a:r>
            <a:endParaRPr lang="en-US" sz="1600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shared_ptr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void</a:t>
            </a:r>
            <a:r>
              <a:rPr lang="en-US" sz="1600" dirty="0" smtClean="0"/>
              <a:t> </a:t>
            </a:r>
            <a:r>
              <a:rPr lang="en-US" sz="1600" dirty="0" err="1" smtClean="0"/>
              <a:t>foo</a:t>
            </a:r>
            <a:r>
              <a:rPr lang="en-US" sz="1600" dirty="0" smtClean="0"/>
              <a:t>( 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/>
              <a:t> *p ) </a:t>
            </a:r>
          </a:p>
          <a:p>
            <a:pPr>
              <a:buNone/>
            </a:pPr>
            <a:r>
              <a:rPr lang="en-US" sz="1600" dirty="0" smtClean="0"/>
              <a:t>{ </a:t>
            </a:r>
          </a:p>
          <a:p>
            <a:pPr>
              <a:buNone/>
            </a:pPr>
            <a:r>
              <a:rPr lang="en-US" sz="1600" dirty="0" smtClean="0"/>
              <a:t>  std::</a:t>
            </a:r>
            <a:r>
              <a:rPr lang="en-US" sz="1600" dirty="0" err="1" smtClean="0"/>
              <a:t>cout</a:t>
            </a:r>
            <a:r>
              <a:rPr lang="en-US" sz="1600" dirty="0" smtClean="0"/>
              <a:t> &lt;&lt; *p &lt;&lt; “\n”;</a:t>
            </a:r>
          </a:p>
          <a:p>
            <a:pPr>
              <a:buNone/>
            </a:pPr>
            <a:r>
              <a:rPr lang="en-US" sz="1600" dirty="0" smtClean="0"/>
              <a:t>} 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void</a:t>
            </a:r>
            <a:r>
              <a:rPr lang="en-US" sz="1600" dirty="0" smtClean="0"/>
              <a:t> bar( 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/>
              <a:t> *p ) </a:t>
            </a:r>
          </a:p>
          <a:p>
            <a:pPr>
              <a:buNone/>
            </a:pPr>
            <a:r>
              <a:rPr lang="en-US" sz="1600" dirty="0" smtClean="0"/>
              <a:t>{ </a:t>
            </a:r>
          </a:p>
          <a:p>
            <a:pPr>
              <a:buNone/>
            </a:pPr>
            <a:r>
              <a:rPr lang="en-US" sz="1600" dirty="0" smtClean="0"/>
              <a:t>  ++(*p); </a:t>
            </a:r>
          </a:p>
          <a:p>
            <a:pPr>
              <a:buNone/>
            </a:pPr>
            <a:r>
              <a:rPr lang="en-US" sz="1600" dirty="0" smtClean="0"/>
              <a:t>}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std::</a:t>
            </a:r>
            <a:r>
              <a:rPr lang="en-US" sz="1600" dirty="0" err="1" smtClean="0">
                <a:solidFill>
                  <a:srgbClr val="00B0F0"/>
                </a:solidFill>
              </a:rPr>
              <a:t>shared_ptr</a:t>
            </a:r>
            <a:r>
              <a:rPr lang="en-US" sz="1600" dirty="0" smtClean="0"/>
              <a:t>&lt; 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/>
              <a:t> &gt; p1( </a:t>
            </a:r>
            <a:r>
              <a:rPr lang="en-US" sz="1600" dirty="0" smtClean="0">
                <a:solidFill>
                  <a:srgbClr val="00B0F0"/>
                </a:solidFill>
              </a:rPr>
              <a:t>new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/>
              <a:t>( 42 ) );</a:t>
            </a:r>
          </a:p>
          <a:p>
            <a:pPr>
              <a:buNone/>
            </a:pPr>
            <a:r>
              <a:rPr lang="en-US" sz="1600" dirty="0" smtClean="0"/>
              <a:t>std::</a:t>
            </a:r>
            <a:r>
              <a:rPr lang="en-US" sz="1600" dirty="0" err="1" smtClean="0">
                <a:solidFill>
                  <a:srgbClr val="00B0F0"/>
                </a:solidFill>
              </a:rPr>
              <a:t>shared_ptr</a:t>
            </a:r>
            <a:r>
              <a:rPr lang="en-US" sz="1600" dirty="0" smtClean="0"/>
              <a:t>&lt; 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/>
              <a:t> &gt; p2 = p1; </a:t>
            </a:r>
          </a:p>
          <a:p>
            <a:pPr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bar( p1.get( ) ); // p1=p2=42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foo</a:t>
            </a:r>
            <a:r>
              <a:rPr lang="en-US" sz="1600" dirty="0" smtClean="0">
                <a:solidFill>
                  <a:schemeClr val="bg1"/>
                </a:solidFill>
              </a:rPr>
              <a:t>( p2.get( ) ); // p1=p2=43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1600" dirty="0" smtClean="0"/>
              <a:t>Just some functions that use pointers…</a:t>
            </a:r>
            <a:endParaRPr lang="en-US" sz="16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shared_ptr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void</a:t>
            </a:r>
            <a:r>
              <a:rPr lang="en-US" sz="1600" dirty="0" smtClean="0"/>
              <a:t> </a:t>
            </a:r>
            <a:r>
              <a:rPr lang="en-US" sz="1600" dirty="0" err="1" smtClean="0"/>
              <a:t>foo</a:t>
            </a:r>
            <a:r>
              <a:rPr lang="en-US" sz="1600" dirty="0" smtClean="0"/>
              <a:t>( 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/>
              <a:t> *p ) </a:t>
            </a:r>
          </a:p>
          <a:p>
            <a:pPr>
              <a:buNone/>
            </a:pPr>
            <a:r>
              <a:rPr lang="en-US" sz="1600" dirty="0" smtClean="0"/>
              <a:t>{ </a:t>
            </a:r>
          </a:p>
          <a:p>
            <a:pPr>
              <a:buNone/>
            </a:pPr>
            <a:r>
              <a:rPr lang="en-US" sz="1600" dirty="0" smtClean="0"/>
              <a:t>  std::</a:t>
            </a:r>
            <a:r>
              <a:rPr lang="en-US" sz="1600" dirty="0" err="1" smtClean="0"/>
              <a:t>cout</a:t>
            </a:r>
            <a:r>
              <a:rPr lang="en-US" sz="1600" dirty="0" smtClean="0"/>
              <a:t> &lt;&lt; *p &lt;&lt; “\n”;</a:t>
            </a:r>
          </a:p>
          <a:p>
            <a:pPr>
              <a:buNone/>
            </a:pPr>
            <a:r>
              <a:rPr lang="en-US" sz="1600" dirty="0" smtClean="0"/>
              <a:t>} 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void</a:t>
            </a:r>
            <a:r>
              <a:rPr lang="en-US" sz="1600" dirty="0" smtClean="0"/>
              <a:t> bar( 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/>
              <a:t> *p ) </a:t>
            </a:r>
          </a:p>
          <a:p>
            <a:pPr>
              <a:buNone/>
            </a:pPr>
            <a:r>
              <a:rPr lang="en-US" sz="1600" dirty="0" smtClean="0"/>
              <a:t>{ </a:t>
            </a:r>
          </a:p>
          <a:p>
            <a:pPr>
              <a:buNone/>
            </a:pPr>
            <a:r>
              <a:rPr lang="en-US" sz="1600" dirty="0" smtClean="0"/>
              <a:t>  ++(*p); </a:t>
            </a:r>
          </a:p>
          <a:p>
            <a:pPr>
              <a:buNone/>
            </a:pPr>
            <a:r>
              <a:rPr lang="en-US" sz="1600" dirty="0" smtClean="0"/>
              <a:t>}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std::</a:t>
            </a:r>
            <a:r>
              <a:rPr lang="en-US" sz="1600" dirty="0" err="1" smtClean="0">
                <a:solidFill>
                  <a:srgbClr val="00B0F0"/>
                </a:solidFill>
              </a:rPr>
              <a:t>shared_ptr</a:t>
            </a:r>
            <a:r>
              <a:rPr lang="en-US" sz="1600" dirty="0" smtClean="0"/>
              <a:t>&lt; 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/>
              <a:t> &gt; p1( </a:t>
            </a:r>
            <a:r>
              <a:rPr lang="en-US" sz="1600" dirty="0" smtClean="0">
                <a:solidFill>
                  <a:srgbClr val="00B0F0"/>
                </a:solidFill>
              </a:rPr>
              <a:t>new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/>
              <a:t>( 42 ) );</a:t>
            </a:r>
          </a:p>
          <a:p>
            <a:pPr>
              <a:buNone/>
            </a:pPr>
            <a:r>
              <a:rPr lang="en-US" sz="1600" dirty="0" smtClean="0"/>
              <a:t>std::</a:t>
            </a:r>
            <a:r>
              <a:rPr lang="en-US" sz="1600" dirty="0" err="1" smtClean="0">
                <a:solidFill>
                  <a:srgbClr val="00B0F0"/>
                </a:solidFill>
              </a:rPr>
              <a:t>shared_ptr</a:t>
            </a:r>
            <a:r>
              <a:rPr lang="en-US" sz="1600" dirty="0" smtClean="0"/>
              <a:t>&lt; 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/>
              <a:t> &gt; p2 = p1;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bar( p1.</a:t>
            </a:r>
            <a:r>
              <a:rPr lang="en-US" sz="1600" dirty="0" smtClean="0">
                <a:solidFill>
                  <a:srgbClr val="00B0F0"/>
                </a:solidFill>
              </a:rPr>
              <a:t>get</a:t>
            </a:r>
            <a:r>
              <a:rPr lang="en-US" sz="1600" dirty="0" smtClean="0"/>
              <a:t>( ) ); </a:t>
            </a:r>
            <a:r>
              <a:rPr lang="en-US" sz="1600" dirty="0" smtClean="0">
                <a:solidFill>
                  <a:srgbClr val="00B050"/>
                </a:solidFill>
              </a:rPr>
              <a:t>// p1=p2=42</a:t>
            </a:r>
          </a:p>
          <a:p>
            <a:pPr>
              <a:buNone/>
            </a:pPr>
            <a:r>
              <a:rPr lang="en-US" sz="1600" dirty="0" err="1" smtClean="0"/>
              <a:t>foo</a:t>
            </a:r>
            <a:r>
              <a:rPr lang="en-US" sz="1600" dirty="0" smtClean="0"/>
              <a:t>( p2.</a:t>
            </a:r>
            <a:r>
              <a:rPr lang="en-US" sz="1600" dirty="0" smtClean="0">
                <a:solidFill>
                  <a:srgbClr val="00B0F0"/>
                </a:solidFill>
              </a:rPr>
              <a:t>get</a:t>
            </a:r>
            <a:r>
              <a:rPr lang="en-US" sz="1600" dirty="0" smtClean="0"/>
              <a:t>( ) );</a:t>
            </a:r>
            <a:r>
              <a:rPr lang="en-US" sz="1600" dirty="0" smtClean="0">
                <a:solidFill>
                  <a:srgbClr val="00B050"/>
                </a:solidFill>
              </a:rPr>
              <a:t> // p1=p2=43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r">
              <a:buNone/>
            </a:pPr>
            <a:endParaRPr lang="en-US" sz="1600" dirty="0" smtClean="0"/>
          </a:p>
          <a:p>
            <a:pPr algn="r">
              <a:buNone/>
            </a:pPr>
            <a:endParaRPr lang="en-US" sz="1600" dirty="0" smtClean="0"/>
          </a:p>
          <a:p>
            <a:pPr algn="r">
              <a:buNone/>
            </a:pPr>
            <a:endParaRPr lang="en-US" sz="1600" dirty="0" smtClean="0"/>
          </a:p>
          <a:p>
            <a:pPr algn="r">
              <a:buNone/>
            </a:pPr>
            <a:endParaRPr lang="en-US" sz="1600" dirty="0" smtClean="0"/>
          </a:p>
          <a:p>
            <a:pPr algn="r">
              <a:buNone/>
            </a:pPr>
            <a:endParaRPr lang="en-US" sz="1600" dirty="0" smtClean="0"/>
          </a:p>
          <a:p>
            <a:pPr algn="r">
              <a:buNone/>
            </a:pPr>
            <a:endParaRPr lang="en-US" sz="1600" dirty="0" smtClean="0"/>
          </a:p>
          <a:p>
            <a:pPr algn="r">
              <a:buNone/>
            </a:pPr>
            <a:endParaRPr lang="en-US" sz="1600" dirty="0" smtClean="0"/>
          </a:p>
          <a:p>
            <a:pPr algn="r">
              <a:buNone/>
            </a:pPr>
            <a:endParaRPr lang="en-US" sz="1600" dirty="0" smtClean="0"/>
          </a:p>
          <a:p>
            <a:pPr algn="r">
              <a:buNone/>
            </a:pPr>
            <a:endParaRPr lang="en-US" sz="1600" dirty="0" smtClean="0"/>
          </a:p>
          <a:p>
            <a:pPr algn="r">
              <a:buNone/>
            </a:pPr>
            <a:endParaRPr lang="en-US" sz="1600" dirty="0" smtClean="0"/>
          </a:p>
          <a:p>
            <a:pPr algn="r">
              <a:buNone/>
            </a:pPr>
            <a:endParaRPr lang="en-US" sz="1600" dirty="0" smtClean="0"/>
          </a:p>
          <a:p>
            <a:pPr algn="r">
              <a:buNone/>
            </a:pPr>
            <a:endParaRPr lang="en-US" sz="1600" dirty="0" smtClean="0"/>
          </a:p>
          <a:p>
            <a:pPr algn="r">
              <a:buNone/>
            </a:pPr>
            <a:endParaRPr lang="en-US" sz="1600" dirty="0" smtClean="0"/>
          </a:p>
          <a:p>
            <a:pPr algn="r">
              <a:buNone/>
            </a:pPr>
            <a:r>
              <a:rPr lang="en-US" sz="1600" dirty="0" smtClean="0"/>
              <a:t>Console output at this point is: </a:t>
            </a:r>
            <a:r>
              <a:rPr lang="en-US" sz="1600" dirty="0" smtClean="0">
                <a:solidFill>
                  <a:srgbClr val="00B0F0"/>
                </a:solidFill>
              </a:rPr>
              <a:t>43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Functions </a:t>
            </a:r>
            <a:r>
              <a:rPr lang="en-US" baseline="30000" dirty="0" smtClean="0"/>
              <a:t>[3],[4]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functions (otherwise called “</a:t>
            </a:r>
            <a:r>
              <a:rPr lang="en-US" i="1" dirty="0" smtClean="0"/>
              <a:t>lambda</a:t>
            </a:r>
            <a:r>
              <a:rPr lang="en-US" dirty="0" smtClean="0"/>
              <a:t>” functions) were borrowed from functional programming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24000" y="6324600"/>
            <a:ext cx="5410200" cy="365125"/>
          </a:xfrm>
        </p:spPr>
        <p:txBody>
          <a:bodyPr/>
          <a:lstStyle/>
          <a:p>
            <a:pPr algn="l"/>
            <a:r>
              <a:rPr lang="en-US" dirty="0" smtClean="0"/>
              <a:t>[3] https://msdn.microsoft.com/en-us/library/vstudio/dd293608</a:t>
            </a:r>
          </a:p>
          <a:p>
            <a:pPr algn="l"/>
            <a:r>
              <a:rPr lang="en-US" dirty="0" smtClean="0"/>
              <a:t>[4] https://msdn.microsoft.com/en-us/library/dd293603.aspx</a:t>
            </a:r>
            <a:endParaRPr 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Functions </a:t>
            </a:r>
            <a:r>
              <a:rPr lang="en-US" baseline="30000" dirty="0" smtClean="0"/>
              <a:t>[3],[4]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Anonymous functions (otherwise called “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lambda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” functions) were borrowed from functional programming</a:t>
            </a:r>
          </a:p>
          <a:p>
            <a:r>
              <a:rPr lang="en-US" dirty="0" smtClean="0"/>
              <a:t>Anonymous because they are functions without an explicit </a:t>
            </a:r>
            <a:r>
              <a:rPr lang="en-US" i="1" dirty="0" smtClean="0"/>
              <a:t>name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24000" y="6324600"/>
            <a:ext cx="5410200" cy="365125"/>
          </a:xfrm>
        </p:spPr>
        <p:txBody>
          <a:bodyPr/>
          <a:lstStyle/>
          <a:p>
            <a:pPr algn="l"/>
            <a:r>
              <a:rPr lang="en-US" dirty="0" smtClean="0"/>
              <a:t>[3] https://msdn.microsoft.com/en-us/library/vstudio/dd293608</a:t>
            </a:r>
          </a:p>
          <a:p>
            <a:pPr algn="l"/>
            <a:r>
              <a:rPr lang="en-US" dirty="0" smtClean="0"/>
              <a:t>[4] https://msdn.microsoft.com/en-us/library/dd293603.aspx</a:t>
            </a:r>
            <a:endParaRPr 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Functions </a:t>
            </a:r>
            <a:r>
              <a:rPr lang="en-US" baseline="30000" dirty="0" smtClean="0"/>
              <a:t>[3],[4]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Anonymous functions (otherwise called “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lambda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” functions) were borrowed from functional programming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Anonymous because they are functions without an explicit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name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Create powerful code using very few lines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24000" y="6324600"/>
            <a:ext cx="5410200" cy="365125"/>
          </a:xfrm>
        </p:spPr>
        <p:txBody>
          <a:bodyPr/>
          <a:lstStyle/>
          <a:p>
            <a:pPr algn="l"/>
            <a:r>
              <a:rPr lang="en-US" dirty="0" smtClean="0"/>
              <a:t>[3] https://msdn.microsoft.com/en-us/library/vstudio/dd293608</a:t>
            </a:r>
          </a:p>
          <a:p>
            <a:pPr algn="l"/>
            <a:r>
              <a:rPr lang="en-US" dirty="0" smtClean="0"/>
              <a:t>[4] https://msdn.microsoft.com/en-us/library/dd293603.aspx</a:t>
            </a:r>
            <a:endParaRPr lang="en-US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std::</a:t>
            </a:r>
            <a:r>
              <a:rPr lang="en-US" sz="1600" dirty="0" smtClean="0">
                <a:solidFill>
                  <a:srgbClr val="00B0F0"/>
                </a:solidFill>
              </a:rPr>
              <a:t>vector</a:t>
            </a:r>
            <a:r>
              <a:rPr lang="en-US" sz="1600" dirty="0" smtClean="0"/>
              <a:t>&lt; 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/>
              <a:t> &gt; v;</a:t>
            </a:r>
          </a:p>
          <a:p>
            <a:pPr>
              <a:buNone/>
            </a:pPr>
            <a:r>
              <a:rPr lang="en-US" sz="1600" dirty="0" err="1" smtClean="0"/>
              <a:t>v.push_pack</a:t>
            </a:r>
            <a:r>
              <a:rPr lang="en-US" sz="1600" dirty="0" smtClean="0"/>
              <a:t>( 1 );</a:t>
            </a:r>
          </a:p>
          <a:p>
            <a:pPr>
              <a:buNone/>
            </a:pPr>
            <a:r>
              <a:rPr lang="en-US" sz="1600" dirty="0" err="1" smtClean="0"/>
              <a:t>v.push_pack</a:t>
            </a:r>
            <a:r>
              <a:rPr lang="en-US" sz="1600" dirty="0" smtClean="0"/>
              <a:t>( 2 );</a:t>
            </a:r>
          </a:p>
          <a:p>
            <a:pPr>
              <a:buNone/>
            </a:pPr>
            <a:r>
              <a:rPr lang="en-US" sz="1600" dirty="0" err="1" smtClean="0"/>
              <a:t>v.push_pack</a:t>
            </a:r>
            <a:r>
              <a:rPr lang="en-US" sz="1600" dirty="0" smtClean="0"/>
              <a:t>( 3 );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for( </a:t>
            </a:r>
            <a:r>
              <a:rPr lang="en-US" sz="1600" dirty="0" smtClean="0">
                <a:solidFill>
                  <a:srgbClr val="FF0000"/>
                </a:solidFill>
              </a:rPr>
              <a:t>auto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=0; </a:t>
            </a:r>
            <a:r>
              <a:rPr lang="en-US" sz="1600" dirty="0" err="1" smtClean="0"/>
              <a:t>i</a:t>
            </a:r>
            <a:r>
              <a:rPr lang="en-US" sz="1600" dirty="0" smtClean="0"/>
              <a:t>&lt;</a:t>
            </a:r>
            <a:r>
              <a:rPr lang="en-US" sz="1600" dirty="0" err="1" smtClean="0"/>
              <a:t>v.size</a:t>
            </a:r>
            <a:r>
              <a:rPr lang="en-US" sz="1600" dirty="0" smtClean="0"/>
              <a:t>( ); ++</a:t>
            </a:r>
            <a:r>
              <a:rPr lang="en-US" sz="1600" dirty="0" err="1" smtClean="0"/>
              <a:t>i</a:t>
            </a:r>
            <a:r>
              <a:rPr lang="en-US" sz="1600" dirty="0" smtClean="0"/>
              <a:t> )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  std::</a:t>
            </a:r>
            <a:r>
              <a:rPr lang="en-US" sz="1600" dirty="0" err="1" smtClean="0">
                <a:solidFill>
                  <a:srgbClr val="00B0F0"/>
                </a:solidFill>
              </a:rPr>
              <a:t>cout</a:t>
            </a:r>
            <a:r>
              <a:rPr lang="en-US" sz="1600" dirty="0" smtClean="0"/>
              <a:t> &lt;&lt; v(</a:t>
            </a:r>
            <a:r>
              <a:rPr lang="en-US" sz="1600" dirty="0" err="1" smtClean="0"/>
              <a:t>i</a:t>
            </a:r>
            <a:r>
              <a:rPr lang="en-US" sz="1600" dirty="0" smtClean="0"/>
              <a:t>) &lt;&lt; </a:t>
            </a:r>
            <a:r>
              <a:rPr lang="en-US" sz="1600" dirty="0" smtClean="0">
                <a:solidFill>
                  <a:srgbClr val="7030A0"/>
                </a:solidFill>
              </a:rPr>
              <a:t>“\n”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endParaRPr lang="en-US" sz="1600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std::</a:t>
            </a:r>
            <a:r>
              <a:rPr lang="en-US" sz="1600" dirty="0" smtClean="0">
                <a:solidFill>
                  <a:srgbClr val="00B0F0"/>
                </a:solidFill>
              </a:rPr>
              <a:t>vector</a:t>
            </a:r>
            <a:r>
              <a:rPr lang="en-US" sz="1600" dirty="0" smtClean="0"/>
              <a:t>&lt; 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/>
              <a:t> &gt; v;</a:t>
            </a:r>
          </a:p>
          <a:p>
            <a:pPr>
              <a:buNone/>
            </a:pPr>
            <a:r>
              <a:rPr lang="en-US" sz="1600" dirty="0" err="1" smtClean="0"/>
              <a:t>v.push_pack</a:t>
            </a:r>
            <a:r>
              <a:rPr lang="en-US" sz="1600" dirty="0" smtClean="0"/>
              <a:t>( 1 );</a:t>
            </a:r>
          </a:p>
          <a:p>
            <a:pPr>
              <a:buNone/>
            </a:pPr>
            <a:r>
              <a:rPr lang="en-US" sz="1600" dirty="0" err="1" smtClean="0"/>
              <a:t>v.push_pack</a:t>
            </a:r>
            <a:r>
              <a:rPr lang="en-US" sz="1600" dirty="0" smtClean="0"/>
              <a:t>( 2 );</a:t>
            </a:r>
          </a:p>
          <a:p>
            <a:pPr>
              <a:buNone/>
            </a:pPr>
            <a:r>
              <a:rPr lang="en-US" sz="1600" dirty="0" err="1" smtClean="0"/>
              <a:t>v.push_pack</a:t>
            </a:r>
            <a:r>
              <a:rPr lang="en-US" sz="1600" dirty="0" smtClean="0"/>
              <a:t>( 3 );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for( </a:t>
            </a:r>
            <a:r>
              <a:rPr lang="en-US" sz="1600" dirty="0" smtClean="0">
                <a:solidFill>
                  <a:srgbClr val="FF0000"/>
                </a:solidFill>
              </a:rPr>
              <a:t>auto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=0; </a:t>
            </a:r>
            <a:r>
              <a:rPr lang="en-US" sz="1600" dirty="0" err="1" smtClean="0"/>
              <a:t>i</a:t>
            </a:r>
            <a:r>
              <a:rPr lang="en-US" sz="1600" dirty="0" smtClean="0"/>
              <a:t>&lt;</a:t>
            </a:r>
            <a:r>
              <a:rPr lang="en-US" sz="1600" dirty="0" err="1" smtClean="0"/>
              <a:t>v.size</a:t>
            </a:r>
            <a:r>
              <a:rPr lang="en-US" sz="1600" dirty="0" smtClean="0"/>
              <a:t>( ); ++</a:t>
            </a:r>
            <a:r>
              <a:rPr lang="en-US" sz="1600" dirty="0" err="1" smtClean="0"/>
              <a:t>i</a:t>
            </a:r>
            <a:r>
              <a:rPr lang="en-US" sz="1600" dirty="0" smtClean="0"/>
              <a:t> )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  std::</a:t>
            </a:r>
            <a:r>
              <a:rPr lang="en-US" sz="1600" dirty="0" err="1" smtClean="0">
                <a:solidFill>
                  <a:srgbClr val="00B0F0"/>
                </a:solidFill>
              </a:rPr>
              <a:t>cout</a:t>
            </a:r>
            <a:r>
              <a:rPr lang="en-US" sz="1600" dirty="0" smtClean="0"/>
              <a:t> &lt;&lt; v(</a:t>
            </a:r>
            <a:r>
              <a:rPr lang="en-US" sz="1600" dirty="0" err="1" smtClean="0"/>
              <a:t>i</a:t>
            </a:r>
            <a:r>
              <a:rPr lang="en-US" sz="1600" dirty="0" smtClean="0"/>
              <a:t>) &lt;&lt; </a:t>
            </a:r>
            <a:r>
              <a:rPr lang="en-US" sz="1600" dirty="0" smtClean="0">
                <a:solidFill>
                  <a:srgbClr val="7030A0"/>
                </a:solidFill>
              </a:rPr>
              <a:t>“\n”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std::</a:t>
            </a:r>
            <a:r>
              <a:rPr lang="en-US" sz="1600" dirty="0" smtClean="0">
                <a:solidFill>
                  <a:srgbClr val="00B0F0"/>
                </a:solidFill>
              </a:rPr>
              <a:t>vector</a:t>
            </a:r>
            <a:r>
              <a:rPr lang="en-US" sz="1600" dirty="0" smtClean="0"/>
              <a:t>&lt; 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/>
              <a:t> &gt; v;</a:t>
            </a:r>
          </a:p>
          <a:p>
            <a:pPr>
              <a:buNone/>
            </a:pPr>
            <a:r>
              <a:rPr lang="en-US" sz="1600" dirty="0" err="1" smtClean="0"/>
              <a:t>v.push_pack</a:t>
            </a:r>
            <a:r>
              <a:rPr lang="en-US" sz="1600" dirty="0" smtClean="0"/>
              <a:t>( 1 );</a:t>
            </a:r>
          </a:p>
          <a:p>
            <a:pPr>
              <a:buNone/>
            </a:pPr>
            <a:r>
              <a:rPr lang="en-US" sz="1600" dirty="0" err="1" smtClean="0"/>
              <a:t>v.push_pack</a:t>
            </a:r>
            <a:r>
              <a:rPr lang="en-US" sz="1600" dirty="0" smtClean="0"/>
              <a:t>( 2 );</a:t>
            </a:r>
          </a:p>
          <a:p>
            <a:pPr>
              <a:buNone/>
            </a:pPr>
            <a:r>
              <a:rPr lang="en-US" sz="1600" dirty="0" err="1" smtClean="0"/>
              <a:t>v.push_pack</a:t>
            </a:r>
            <a:r>
              <a:rPr lang="en-US" sz="1600" dirty="0" smtClean="0"/>
              <a:t>( 3 );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std::</a:t>
            </a:r>
            <a:r>
              <a:rPr lang="en-US" sz="1600" dirty="0" err="1" smtClean="0">
                <a:solidFill>
                  <a:srgbClr val="00B0F0"/>
                </a:solidFill>
              </a:rPr>
              <a:t>for_each</a:t>
            </a:r>
            <a:r>
              <a:rPr lang="en-US" sz="1600" dirty="0" smtClean="0"/>
              <a:t>( </a:t>
            </a:r>
            <a:r>
              <a:rPr lang="en-US" sz="1600" dirty="0" err="1" smtClean="0"/>
              <a:t>v.</a:t>
            </a:r>
            <a:r>
              <a:rPr lang="en-US" sz="1600" dirty="0" err="1" smtClean="0">
                <a:solidFill>
                  <a:srgbClr val="00B0F0"/>
                </a:solidFill>
              </a:rPr>
              <a:t>begin</a:t>
            </a:r>
            <a:r>
              <a:rPr lang="en-US" sz="1600" dirty="0" smtClean="0"/>
              <a:t>( ), </a:t>
            </a:r>
            <a:r>
              <a:rPr lang="en-US" sz="1600" dirty="0" err="1" smtClean="0"/>
              <a:t>v.</a:t>
            </a:r>
            <a:r>
              <a:rPr lang="en-US" sz="1600" dirty="0" err="1" smtClean="0">
                <a:solidFill>
                  <a:srgbClr val="00B0F0"/>
                </a:solidFill>
              </a:rPr>
              <a:t>end</a:t>
            </a:r>
            <a:r>
              <a:rPr lang="en-US" sz="1600" dirty="0" smtClean="0"/>
              <a:t>( ),</a:t>
            </a:r>
          </a:p>
          <a:p>
            <a:pPr>
              <a:buNone/>
            </a:pPr>
            <a:r>
              <a:rPr lang="en-US" sz="1600" dirty="0" smtClean="0"/>
              <a:t>  [ ]( 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/>
              <a:t> n ){ std::</a:t>
            </a:r>
            <a:r>
              <a:rPr lang="en-US" sz="1600" dirty="0" err="1" smtClean="0">
                <a:solidFill>
                  <a:srgbClr val="0070C0"/>
                </a:solidFill>
              </a:rPr>
              <a:t>cout</a:t>
            </a:r>
            <a:r>
              <a:rPr lang="en-US" sz="1600" dirty="0" smtClean="0"/>
              <a:t> &lt;&lt; n &lt;v.&lt; </a:t>
            </a:r>
            <a:r>
              <a:rPr lang="en-US" sz="1600" dirty="0" smtClean="0">
                <a:solidFill>
                  <a:srgbClr val="7030A0"/>
                </a:solidFill>
              </a:rPr>
              <a:t>“\n”</a:t>
            </a:r>
            <a:r>
              <a:rPr lang="en-US" sz="1600" dirty="0" smtClean="0"/>
              <a:t> } );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std::vector&lt; 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en-US" sz="1600" dirty="0" smtClean="0">
                <a:solidFill>
                  <a:schemeClr val="bg1"/>
                </a:solidFill>
              </a:rPr>
              <a:t> &gt; v;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v.push_pack</a:t>
            </a:r>
            <a:r>
              <a:rPr lang="en-US" sz="1600" dirty="0" smtClean="0">
                <a:solidFill>
                  <a:schemeClr val="bg1"/>
                </a:solidFill>
              </a:rPr>
              <a:t>( 1 );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v.push_pack</a:t>
            </a:r>
            <a:r>
              <a:rPr lang="en-US" sz="1600" dirty="0" smtClean="0">
                <a:solidFill>
                  <a:schemeClr val="bg1"/>
                </a:solidFill>
              </a:rPr>
              <a:t>( 2 );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v.push_pack</a:t>
            </a:r>
            <a:r>
              <a:rPr lang="en-US" sz="1600" dirty="0" smtClean="0">
                <a:solidFill>
                  <a:schemeClr val="bg1"/>
                </a:solidFill>
              </a:rPr>
              <a:t>( 3 );</a:t>
            </a:r>
          </a:p>
          <a:p>
            <a:pPr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for( auto </a:t>
            </a:r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=0; </a:t>
            </a:r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&lt;</a:t>
            </a:r>
            <a:r>
              <a:rPr lang="en-US" sz="1600" dirty="0" err="1" smtClean="0">
                <a:solidFill>
                  <a:schemeClr val="bg1"/>
                </a:solidFill>
              </a:rPr>
              <a:t>v.size</a:t>
            </a:r>
            <a:r>
              <a:rPr lang="en-US" sz="1600" dirty="0" smtClean="0">
                <a:solidFill>
                  <a:schemeClr val="bg1"/>
                </a:solidFill>
              </a:rPr>
              <a:t>( ); ++</a:t>
            </a:r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 )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{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 std::</a:t>
            </a:r>
            <a:r>
              <a:rPr lang="en-US" sz="1600" dirty="0" err="1" smtClean="0">
                <a:solidFill>
                  <a:schemeClr val="bg1"/>
                </a:solidFill>
              </a:rPr>
              <a:t>cout</a:t>
            </a:r>
            <a:r>
              <a:rPr lang="en-US" sz="1600" dirty="0" smtClean="0">
                <a:solidFill>
                  <a:schemeClr val="bg1"/>
                </a:solidFill>
              </a:rPr>
              <a:t> &lt;&lt; v(</a:t>
            </a:r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) &lt;&lt; “\n”;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std::vector&lt; 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en-US" sz="1600" dirty="0" smtClean="0">
                <a:solidFill>
                  <a:schemeClr val="bg1"/>
                </a:solidFill>
              </a:rPr>
              <a:t> &gt; v;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v.push_pack</a:t>
            </a:r>
            <a:r>
              <a:rPr lang="en-US" sz="1600" dirty="0" smtClean="0">
                <a:solidFill>
                  <a:schemeClr val="bg1"/>
                </a:solidFill>
              </a:rPr>
              <a:t>( 1 );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v.push_pack</a:t>
            </a:r>
            <a:r>
              <a:rPr lang="en-US" sz="1600" dirty="0" smtClean="0">
                <a:solidFill>
                  <a:schemeClr val="bg1"/>
                </a:solidFill>
              </a:rPr>
              <a:t>( 2 );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v.push_pack</a:t>
            </a:r>
            <a:r>
              <a:rPr lang="en-US" sz="1600" dirty="0" smtClean="0">
                <a:solidFill>
                  <a:schemeClr val="bg1"/>
                </a:solidFill>
              </a:rPr>
              <a:t>( 3 );</a:t>
            </a:r>
          </a:p>
          <a:p>
            <a:pPr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std::</a:t>
            </a:r>
            <a:r>
              <a:rPr lang="en-US" sz="1600" dirty="0" err="1" smtClean="0">
                <a:solidFill>
                  <a:schemeClr val="bg1"/>
                </a:solidFill>
              </a:rPr>
              <a:t>for_each</a:t>
            </a:r>
            <a:r>
              <a:rPr lang="en-US" sz="1600" dirty="0" smtClean="0">
                <a:solidFill>
                  <a:schemeClr val="bg1"/>
                </a:solidFill>
              </a:rPr>
              <a:t>( </a:t>
            </a:r>
            <a:r>
              <a:rPr lang="en-US" sz="1600" dirty="0" err="1" smtClean="0">
                <a:solidFill>
                  <a:schemeClr val="bg1"/>
                </a:solidFill>
              </a:rPr>
              <a:t>v.begin</a:t>
            </a:r>
            <a:r>
              <a:rPr lang="en-US" sz="1600" dirty="0" smtClean="0">
                <a:solidFill>
                  <a:schemeClr val="bg1"/>
                </a:solidFill>
              </a:rPr>
              <a:t>( ), </a:t>
            </a:r>
            <a:r>
              <a:rPr lang="en-US" sz="1600" dirty="0" err="1" smtClean="0">
                <a:solidFill>
                  <a:schemeClr val="bg1"/>
                </a:solidFill>
              </a:rPr>
              <a:t>v.end</a:t>
            </a:r>
            <a:r>
              <a:rPr lang="en-US" sz="1600" dirty="0" smtClean="0">
                <a:solidFill>
                  <a:schemeClr val="bg1"/>
                </a:solidFill>
              </a:rPr>
              <a:t>( ),</a:t>
            </a:r>
          </a:p>
          <a:p>
            <a:pPr>
              <a:buNone/>
            </a:pPr>
            <a:r>
              <a:rPr lang="en-US" sz="1600" dirty="0" smtClean="0"/>
              <a:t>  [ ]( 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/>
              <a:t> n ){ std::</a:t>
            </a:r>
            <a:r>
              <a:rPr lang="en-US" sz="1600" dirty="0" err="1" smtClean="0">
                <a:solidFill>
                  <a:srgbClr val="0070C0"/>
                </a:solidFill>
              </a:rPr>
              <a:t>cout</a:t>
            </a:r>
            <a:r>
              <a:rPr lang="en-US" sz="1600" dirty="0" smtClean="0"/>
              <a:t> &lt;&lt; n &lt;v.&lt; </a:t>
            </a:r>
            <a:r>
              <a:rPr lang="en-US" sz="1600" dirty="0" smtClean="0">
                <a:solidFill>
                  <a:srgbClr val="7030A0"/>
                </a:solidFill>
              </a:rPr>
              <a:t>“\n”</a:t>
            </a:r>
            <a:r>
              <a:rPr lang="en-US" sz="1600" dirty="0" smtClean="0"/>
              <a:t> } </a:t>
            </a:r>
            <a:r>
              <a:rPr lang="en-US" sz="1600" dirty="0" smtClean="0">
                <a:solidFill>
                  <a:schemeClr val="bg1"/>
                </a:solidFill>
              </a:rPr>
              <a:t>);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std::</a:t>
            </a:r>
            <a:r>
              <a:rPr lang="en-US" sz="1600" dirty="0" smtClean="0">
                <a:solidFill>
                  <a:srgbClr val="00B0F0"/>
                </a:solidFill>
              </a:rPr>
              <a:t>vector</a:t>
            </a:r>
            <a:r>
              <a:rPr lang="en-US" sz="1600" dirty="0" smtClean="0"/>
              <a:t>&lt; 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/>
              <a:t> &gt; v;</a:t>
            </a:r>
          </a:p>
          <a:p>
            <a:pPr>
              <a:buNone/>
            </a:pPr>
            <a:r>
              <a:rPr lang="en-US" sz="1600" dirty="0" err="1" smtClean="0"/>
              <a:t>v.push_pack</a:t>
            </a:r>
            <a:r>
              <a:rPr lang="en-US" sz="1600" dirty="0" smtClean="0"/>
              <a:t>( 1 );</a:t>
            </a:r>
          </a:p>
          <a:p>
            <a:pPr>
              <a:buNone/>
            </a:pPr>
            <a:r>
              <a:rPr lang="en-US" sz="1600" dirty="0" err="1" smtClean="0"/>
              <a:t>v.push_pack</a:t>
            </a:r>
            <a:r>
              <a:rPr lang="en-US" sz="1600" dirty="0" smtClean="0"/>
              <a:t>( 2 );</a:t>
            </a:r>
          </a:p>
          <a:p>
            <a:pPr>
              <a:buNone/>
            </a:pPr>
            <a:r>
              <a:rPr lang="en-US" sz="1600" dirty="0" err="1" smtClean="0"/>
              <a:t>v.push_pack</a:t>
            </a:r>
            <a:r>
              <a:rPr lang="en-US" sz="1600" dirty="0" smtClean="0"/>
              <a:t>( 3 );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for( </a:t>
            </a:r>
            <a:r>
              <a:rPr lang="en-US" sz="1600" dirty="0" smtClean="0">
                <a:solidFill>
                  <a:srgbClr val="FF0000"/>
                </a:solidFill>
              </a:rPr>
              <a:t>auto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=0; </a:t>
            </a:r>
            <a:r>
              <a:rPr lang="en-US" sz="1600" dirty="0" err="1" smtClean="0"/>
              <a:t>i</a:t>
            </a:r>
            <a:r>
              <a:rPr lang="en-US" sz="1600" dirty="0" smtClean="0"/>
              <a:t>&lt;</a:t>
            </a:r>
            <a:r>
              <a:rPr lang="en-US" sz="1600" dirty="0" err="1" smtClean="0"/>
              <a:t>v.size</a:t>
            </a:r>
            <a:r>
              <a:rPr lang="en-US" sz="1600" dirty="0" smtClean="0"/>
              <a:t>( ); ++</a:t>
            </a:r>
            <a:r>
              <a:rPr lang="en-US" sz="1600" dirty="0" err="1" smtClean="0"/>
              <a:t>i</a:t>
            </a:r>
            <a:r>
              <a:rPr lang="en-US" sz="1600" dirty="0" smtClean="0"/>
              <a:t> )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  if( v(</a:t>
            </a:r>
            <a:r>
              <a:rPr lang="en-US" sz="1600" dirty="0" err="1" smtClean="0"/>
              <a:t>i</a:t>
            </a:r>
            <a:r>
              <a:rPr lang="en-US" sz="1600" dirty="0" smtClean="0"/>
              <a:t>)%2 == 1 )</a:t>
            </a:r>
          </a:p>
          <a:p>
            <a:pPr>
              <a:buNone/>
            </a:pPr>
            <a:r>
              <a:rPr lang="en-US" sz="1600" dirty="0" smtClean="0"/>
              <a:t>    std::</a:t>
            </a:r>
            <a:r>
              <a:rPr lang="en-US" sz="1600" dirty="0" err="1" smtClean="0">
                <a:solidFill>
                  <a:srgbClr val="00B0F0"/>
                </a:solidFill>
              </a:rPr>
              <a:t>cout</a:t>
            </a:r>
            <a:r>
              <a:rPr lang="en-US" sz="1600" dirty="0" smtClean="0"/>
              <a:t> &lt;&lt; “1” &lt;&lt; </a:t>
            </a:r>
            <a:r>
              <a:rPr lang="en-US" sz="1600" dirty="0" smtClean="0">
                <a:solidFill>
                  <a:srgbClr val="7030A0"/>
                </a:solidFill>
              </a:rPr>
              <a:t>“\n”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  else</a:t>
            </a:r>
          </a:p>
          <a:p>
            <a:pPr>
              <a:buNone/>
            </a:pPr>
            <a:r>
              <a:rPr lang="en-US" sz="1600" dirty="0" smtClean="0"/>
              <a:t>    std::</a:t>
            </a:r>
            <a:r>
              <a:rPr lang="en-US" sz="1600" dirty="0" err="1" smtClean="0">
                <a:solidFill>
                  <a:srgbClr val="00B0F0"/>
                </a:solidFill>
              </a:rPr>
              <a:t>cout</a:t>
            </a:r>
            <a:r>
              <a:rPr lang="en-US" sz="1600" dirty="0" smtClean="0"/>
              <a:t> &lt;&lt; “0” &lt;&lt; </a:t>
            </a:r>
            <a:r>
              <a:rPr lang="en-US" sz="1600" dirty="0" smtClean="0">
                <a:solidFill>
                  <a:srgbClr val="7030A0"/>
                </a:solidFill>
              </a:rPr>
              <a:t>“\n”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std::vector&lt; 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en-US" sz="1600" dirty="0" smtClean="0">
                <a:solidFill>
                  <a:schemeClr val="bg1"/>
                </a:solidFill>
              </a:rPr>
              <a:t> &gt; v;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v.push_pack</a:t>
            </a:r>
            <a:r>
              <a:rPr lang="en-US" sz="1600" dirty="0" smtClean="0">
                <a:solidFill>
                  <a:schemeClr val="bg1"/>
                </a:solidFill>
              </a:rPr>
              <a:t>( 1 );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v.push_pack</a:t>
            </a:r>
            <a:r>
              <a:rPr lang="en-US" sz="1600" dirty="0" smtClean="0">
                <a:solidFill>
                  <a:schemeClr val="bg1"/>
                </a:solidFill>
              </a:rPr>
              <a:t>( 2 );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v.push_pack</a:t>
            </a:r>
            <a:r>
              <a:rPr lang="en-US" sz="1600" dirty="0" smtClean="0">
                <a:solidFill>
                  <a:schemeClr val="bg1"/>
                </a:solidFill>
              </a:rPr>
              <a:t>( 3 );</a:t>
            </a:r>
          </a:p>
          <a:p>
            <a:pPr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1600" dirty="0" smtClean="0">
                <a:solidFill>
                  <a:schemeClr val="bg1"/>
                </a:solidFill>
              </a:rPr>
              <a:t>auto is_odd = [ ](int n) </a:t>
            </a:r>
          </a:p>
          <a:p>
            <a:pPr marL="0" indent="0">
              <a:buNone/>
            </a:pPr>
            <a:r>
              <a:rPr lang="pt-BR" sz="1600" dirty="0" smtClean="0">
                <a:solidFill>
                  <a:schemeClr val="bg1"/>
                </a:solidFill>
              </a:rPr>
              <a:t>{ std::cout &lt;&lt; (n%2==1) &lt;&lt; </a:t>
            </a:r>
            <a:r>
              <a:rPr lang="en-US" sz="1600" dirty="0" smtClean="0">
                <a:solidFill>
                  <a:schemeClr val="bg1"/>
                </a:solidFill>
              </a:rPr>
              <a:t>“\n”</a:t>
            </a:r>
            <a:r>
              <a:rPr lang="pt-BR" sz="1600" dirty="0" smtClean="0">
                <a:solidFill>
                  <a:schemeClr val="bg1"/>
                </a:solidFill>
              </a:rPr>
              <a:t>; };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std::</a:t>
            </a:r>
            <a:r>
              <a:rPr lang="en-US" sz="1600" dirty="0" err="1" smtClean="0">
                <a:solidFill>
                  <a:schemeClr val="bg1"/>
                </a:solidFill>
              </a:rPr>
              <a:t>for_each</a:t>
            </a:r>
            <a:r>
              <a:rPr lang="en-US" sz="1600" dirty="0" smtClean="0">
                <a:solidFill>
                  <a:schemeClr val="bg1"/>
                </a:solidFill>
              </a:rPr>
              <a:t>( std::begin(v), std::end(v), </a:t>
            </a:r>
            <a:r>
              <a:rPr lang="en-US" sz="1600" dirty="0" err="1" smtClean="0">
                <a:solidFill>
                  <a:schemeClr val="bg1"/>
                </a:solidFill>
              </a:rPr>
              <a:t>is_odd</a:t>
            </a:r>
            <a:r>
              <a:rPr lang="en-US" sz="1600" dirty="0" smtClean="0">
                <a:solidFill>
                  <a:schemeClr val="bg1"/>
                </a:solidFill>
              </a:rPr>
              <a:t> );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std::</a:t>
            </a:r>
            <a:r>
              <a:rPr lang="en-US" sz="1600" dirty="0" smtClean="0">
                <a:solidFill>
                  <a:srgbClr val="00B0F0"/>
                </a:solidFill>
              </a:rPr>
              <a:t>vector</a:t>
            </a:r>
            <a:r>
              <a:rPr lang="en-US" sz="1600" dirty="0" smtClean="0"/>
              <a:t>&lt; 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/>
              <a:t> &gt; v;</a:t>
            </a:r>
          </a:p>
          <a:p>
            <a:pPr>
              <a:buNone/>
            </a:pPr>
            <a:r>
              <a:rPr lang="en-US" sz="1600" dirty="0" err="1" smtClean="0"/>
              <a:t>v.push_pack</a:t>
            </a:r>
            <a:r>
              <a:rPr lang="en-US" sz="1600" dirty="0" smtClean="0"/>
              <a:t>( 1 );</a:t>
            </a:r>
          </a:p>
          <a:p>
            <a:pPr>
              <a:buNone/>
            </a:pPr>
            <a:r>
              <a:rPr lang="en-US" sz="1600" dirty="0" err="1" smtClean="0"/>
              <a:t>v.push_pack</a:t>
            </a:r>
            <a:r>
              <a:rPr lang="en-US" sz="1600" dirty="0" smtClean="0"/>
              <a:t>( 2 );</a:t>
            </a:r>
          </a:p>
          <a:p>
            <a:pPr>
              <a:buNone/>
            </a:pPr>
            <a:r>
              <a:rPr lang="en-US" sz="1600" dirty="0" err="1" smtClean="0"/>
              <a:t>v.push_pack</a:t>
            </a:r>
            <a:r>
              <a:rPr lang="en-US" sz="1600" dirty="0" smtClean="0"/>
              <a:t>( 3 );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for( </a:t>
            </a:r>
            <a:r>
              <a:rPr lang="en-US" sz="1600" dirty="0" smtClean="0">
                <a:solidFill>
                  <a:srgbClr val="FF0000"/>
                </a:solidFill>
              </a:rPr>
              <a:t>auto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=0; </a:t>
            </a:r>
            <a:r>
              <a:rPr lang="en-US" sz="1600" dirty="0" err="1" smtClean="0"/>
              <a:t>i</a:t>
            </a:r>
            <a:r>
              <a:rPr lang="en-US" sz="1600" dirty="0" smtClean="0"/>
              <a:t>&lt;</a:t>
            </a:r>
            <a:r>
              <a:rPr lang="en-US" sz="1600" dirty="0" err="1" smtClean="0"/>
              <a:t>v.size</a:t>
            </a:r>
            <a:r>
              <a:rPr lang="en-US" sz="1600" dirty="0" smtClean="0"/>
              <a:t>( ); ++</a:t>
            </a:r>
            <a:r>
              <a:rPr lang="en-US" sz="1600" dirty="0" err="1" smtClean="0"/>
              <a:t>i</a:t>
            </a:r>
            <a:r>
              <a:rPr lang="en-US" sz="1600" dirty="0" smtClean="0"/>
              <a:t> )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  if( v(</a:t>
            </a:r>
            <a:r>
              <a:rPr lang="en-US" sz="1600" dirty="0" err="1" smtClean="0"/>
              <a:t>i</a:t>
            </a:r>
            <a:r>
              <a:rPr lang="en-US" sz="1600" dirty="0" smtClean="0"/>
              <a:t>)%2 == 1 )</a:t>
            </a:r>
          </a:p>
          <a:p>
            <a:pPr>
              <a:buNone/>
            </a:pPr>
            <a:r>
              <a:rPr lang="en-US" sz="1600" dirty="0" smtClean="0"/>
              <a:t>    std::</a:t>
            </a:r>
            <a:r>
              <a:rPr lang="en-US" sz="1600" dirty="0" err="1" smtClean="0">
                <a:solidFill>
                  <a:srgbClr val="00B0F0"/>
                </a:solidFill>
              </a:rPr>
              <a:t>cout</a:t>
            </a:r>
            <a:r>
              <a:rPr lang="en-US" sz="1600" dirty="0" smtClean="0"/>
              <a:t> &lt;&lt; “1” &lt;&lt; </a:t>
            </a:r>
            <a:r>
              <a:rPr lang="en-US" sz="1600" dirty="0" smtClean="0">
                <a:solidFill>
                  <a:srgbClr val="7030A0"/>
                </a:solidFill>
              </a:rPr>
              <a:t>“\n”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  else</a:t>
            </a:r>
          </a:p>
          <a:p>
            <a:pPr>
              <a:buNone/>
            </a:pPr>
            <a:r>
              <a:rPr lang="en-US" sz="1600" dirty="0" smtClean="0"/>
              <a:t>    std::</a:t>
            </a:r>
            <a:r>
              <a:rPr lang="en-US" sz="1600" dirty="0" err="1" smtClean="0">
                <a:solidFill>
                  <a:srgbClr val="00B0F0"/>
                </a:solidFill>
              </a:rPr>
              <a:t>cout</a:t>
            </a:r>
            <a:r>
              <a:rPr lang="en-US" sz="1600" dirty="0" smtClean="0"/>
              <a:t> &lt;&lt; “0” &lt;&lt; </a:t>
            </a:r>
            <a:r>
              <a:rPr lang="en-US" sz="1600" dirty="0" smtClean="0">
                <a:solidFill>
                  <a:srgbClr val="7030A0"/>
                </a:solidFill>
              </a:rPr>
              <a:t>“\n”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std::</a:t>
            </a:r>
            <a:r>
              <a:rPr lang="en-US" sz="1600" dirty="0" smtClean="0">
                <a:solidFill>
                  <a:srgbClr val="00B0F0"/>
                </a:solidFill>
              </a:rPr>
              <a:t>vector</a:t>
            </a:r>
            <a:r>
              <a:rPr lang="en-US" sz="1600" dirty="0" smtClean="0"/>
              <a:t>&lt; 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/>
              <a:t> &gt; v;</a:t>
            </a:r>
          </a:p>
          <a:p>
            <a:pPr>
              <a:buNone/>
            </a:pPr>
            <a:r>
              <a:rPr lang="en-US" sz="1600" dirty="0" err="1" smtClean="0"/>
              <a:t>v.push_pack</a:t>
            </a:r>
            <a:r>
              <a:rPr lang="en-US" sz="1600" dirty="0" smtClean="0"/>
              <a:t>( 1 );</a:t>
            </a:r>
          </a:p>
          <a:p>
            <a:pPr>
              <a:buNone/>
            </a:pPr>
            <a:r>
              <a:rPr lang="en-US" sz="1600" dirty="0" err="1" smtClean="0"/>
              <a:t>v.push_pack</a:t>
            </a:r>
            <a:r>
              <a:rPr lang="en-US" sz="1600" dirty="0" smtClean="0"/>
              <a:t>( 2 );</a:t>
            </a:r>
          </a:p>
          <a:p>
            <a:pPr>
              <a:buNone/>
            </a:pPr>
            <a:r>
              <a:rPr lang="en-US" sz="1600" dirty="0" err="1" smtClean="0"/>
              <a:t>v.push_pack</a:t>
            </a:r>
            <a:r>
              <a:rPr lang="en-US" sz="1600" dirty="0" smtClean="0"/>
              <a:t>( 3 );</a:t>
            </a:r>
          </a:p>
          <a:p>
            <a:pPr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pt-BR" sz="1600" dirty="0" smtClean="0">
                <a:solidFill>
                  <a:srgbClr val="FF0000"/>
                </a:solidFill>
              </a:rPr>
              <a:t>auto</a:t>
            </a:r>
            <a:r>
              <a:rPr lang="pt-BR" sz="1600" dirty="0" smtClean="0"/>
              <a:t> is_odd = [ ](</a:t>
            </a:r>
            <a:r>
              <a:rPr lang="pt-BR" sz="1600" dirty="0" smtClean="0">
                <a:solidFill>
                  <a:srgbClr val="FF0000"/>
                </a:solidFill>
              </a:rPr>
              <a:t>int</a:t>
            </a:r>
            <a:r>
              <a:rPr lang="pt-BR" sz="1600" dirty="0" smtClean="0"/>
              <a:t> n) </a:t>
            </a:r>
          </a:p>
          <a:p>
            <a:pPr marL="0" indent="0">
              <a:buNone/>
            </a:pPr>
            <a:r>
              <a:rPr lang="pt-BR" sz="1600" dirty="0" smtClean="0"/>
              <a:t>{ std::</a:t>
            </a:r>
            <a:r>
              <a:rPr lang="pt-BR" sz="1600" dirty="0" smtClean="0">
                <a:solidFill>
                  <a:srgbClr val="00B0F0"/>
                </a:solidFill>
              </a:rPr>
              <a:t>cout</a:t>
            </a:r>
            <a:r>
              <a:rPr lang="pt-BR" sz="1600" dirty="0" smtClean="0"/>
              <a:t> &lt;&lt; (n%2==1) &lt;&lt; </a:t>
            </a:r>
            <a:r>
              <a:rPr lang="en-US" sz="1600" dirty="0" smtClean="0">
                <a:solidFill>
                  <a:srgbClr val="7030A0"/>
                </a:solidFill>
              </a:rPr>
              <a:t>“\n”</a:t>
            </a:r>
            <a:r>
              <a:rPr lang="pt-BR" sz="1600" dirty="0" smtClean="0"/>
              <a:t>; };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std::</a:t>
            </a:r>
            <a:r>
              <a:rPr lang="en-US" sz="1600" dirty="0" err="1" smtClean="0"/>
              <a:t>for_each</a:t>
            </a:r>
            <a:r>
              <a:rPr lang="en-US" sz="1600" dirty="0" smtClean="0"/>
              <a:t>( std::begin(v), std::end(v), </a:t>
            </a:r>
            <a:r>
              <a:rPr lang="en-US" sz="1600" dirty="0" err="1" smtClean="0"/>
              <a:t>is_odd</a:t>
            </a:r>
            <a:r>
              <a:rPr lang="en-US" sz="1600" dirty="0" smtClean="0"/>
              <a:t> );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std::vector&lt; 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en-US" sz="1600" dirty="0" smtClean="0">
                <a:solidFill>
                  <a:schemeClr val="bg1"/>
                </a:solidFill>
              </a:rPr>
              <a:t> &gt; v;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v.push_pack</a:t>
            </a:r>
            <a:r>
              <a:rPr lang="en-US" sz="1600" dirty="0" smtClean="0">
                <a:solidFill>
                  <a:schemeClr val="bg1"/>
                </a:solidFill>
              </a:rPr>
              <a:t>( 1 );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v.push_pack</a:t>
            </a:r>
            <a:r>
              <a:rPr lang="en-US" sz="1600" dirty="0" smtClean="0">
                <a:solidFill>
                  <a:schemeClr val="bg1"/>
                </a:solidFill>
              </a:rPr>
              <a:t>( 2 );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v.push_pack</a:t>
            </a:r>
            <a:r>
              <a:rPr lang="en-US" sz="1600" dirty="0" smtClean="0">
                <a:solidFill>
                  <a:schemeClr val="bg1"/>
                </a:solidFill>
              </a:rPr>
              <a:t>( 3 );</a:t>
            </a:r>
          </a:p>
          <a:p>
            <a:pPr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for( auto </a:t>
            </a:r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=0; </a:t>
            </a:r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&lt;</a:t>
            </a:r>
            <a:r>
              <a:rPr lang="en-US" sz="1600" dirty="0" err="1" smtClean="0">
                <a:solidFill>
                  <a:schemeClr val="bg1"/>
                </a:solidFill>
              </a:rPr>
              <a:t>v.size</a:t>
            </a:r>
            <a:r>
              <a:rPr lang="en-US" sz="1600" dirty="0" smtClean="0">
                <a:solidFill>
                  <a:schemeClr val="bg1"/>
                </a:solidFill>
              </a:rPr>
              <a:t>( ); ++</a:t>
            </a:r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 )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{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 if( v(</a:t>
            </a:r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)%2 == 1 )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   std::</a:t>
            </a:r>
            <a:r>
              <a:rPr lang="en-US" sz="1600" dirty="0" err="1" smtClean="0">
                <a:solidFill>
                  <a:schemeClr val="bg1"/>
                </a:solidFill>
              </a:rPr>
              <a:t>cout</a:t>
            </a:r>
            <a:r>
              <a:rPr lang="en-US" sz="1600" dirty="0" smtClean="0">
                <a:solidFill>
                  <a:schemeClr val="bg1"/>
                </a:solidFill>
              </a:rPr>
              <a:t> &lt;&lt; “1” &lt;&lt; “\n”;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 else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   std::</a:t>
            </a:r>
            <a:r>
              <a:rPr lang="en-US" sz="1600" dirty="0" err="1" smtClean="0">
                <a:solidFill>
                  <a:schemeClr val="bg1"/>
                </a:solidFill>
              </a:rPr>
              <a:t>cout</a:t>
            </a:r>
            <a:r>
              <a:rPr lang="en-US" sz="1600" dirty="0" smtClean="0">
                <a:solidFill>
                  <a:schemeClr val="bg1"/>
                </a:solidFill>
              </a:rPr>
              <a:t> &lt;&lt; “0” &lt;&lt; “\n”;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std::vector&lt; 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en-US" sz="1600" dirty="0" smtClean="0">
                <a:solidFill>
                  <a:schemeClr val="bg1"/>
                </a:solidFill>
              </a:rPr>
              <a:t> &gt; v;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v.push_pack</a:t>
            </a:r>
            <a:r>
              <a:rPr lang="en-US" sz="1600" dirty="0" smtClean="0">
                <a:solidFill>
                  <a:schemeClr val="bg1"/>
                </a:solidFill>
              </a:rPr>
              <a:t>( 1 );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v.push_pack</a:t>
            </a:r>
            <a:r>
              <a:rPr lang="en-US" sz="1600" dirty="0" smtClean="0">
                <a:solidFill>
                  <a:schemeClr val="bg1"/>
                </a:solidFill>
              </a:rPr>
              <a:t>( 2 );</a:t>
            </a:r>
          </a:p>
          <a:p>
            <a:pPr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v.push_pack</a:t>
            </a:r>
            <a:r>
              <a:rPr lang="en-US" sz="1600" dirty="0" smtClean="0">
                <a:solidFill>
                  <a:schemeClr val="bg1"/>
                </a:solidFill>
              </a:rPr>
              <a:t>( 3 );</a:t>
            </a:r>
          </a:p>
          <a:p>
            <a:pPr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pt-BR" sz="1600" dirty="0" smtClean="0">
                <a:solidFill>
                  <a:srgbClr val="FF0000"/>
                </a:solidFill>
              </a:rPr>
              <a:t>auto</a:t>
            </a:r>
            <a:r>
              <a:rPr lang="pt-BR" sz="1600" dirty="0" smtClean="0"/>
              <a:t> is_odd = [ ](</a:t>
            </a:r>
            <a:r>
              <a:rPr lang="pt-BR" sz="1600" dirty="0" smtClean="0">
                <a:solidFill>
                  <a:srgbClr val="FF0000"/>
                </a:solidFill>
              </a:rPr>
              <a:t>int</a:t>
            </a:r>
            <a:r>
              <a:rPr lang="pt-BR" sz="1600" dirty="0" smtClean="0"/>
              <a:t> n) </a:t>
            </a:r>
          </a:p>
          <a:p>
            <a:pPr marL="0" indent="0">
              <a:buNone/>
            </a:pPr>
            <a:r>
              <a:rPr lang="pt-BR" sz="1600" dirty="0" smtClean="0"/>
              <a:t>{ std::</a:t>
            </a:r>
            <a:r>
              <a:rPr lang="pt-BR" sz="1600" dirty="0" smtClean="0">
                <a:solidFill>
                  <a:srgbClr val="00B0F0"/>
                </a:solidFill>
              </a:rPr>
              <a:t>cout</a:t>
            </a:r>
            <a:r>
              <a:rPr lang="pt-BR" sz="1600" dirty="0" smtClean="0"/>
              <a:t> &lt;&lt; (n%2==1) &lt;&lt; </a:t>
            </a:r>
            <a:r>
              <a:rPr lang="en-US" sz="1600" dirty="0" smtClean="0">
                <a:solidFill>
                  <a:srgbClr val="7030A0"/>
                </a:solidFill>
              </a:rPr>
              <a:t>“\n”</a:t>
            </a:r>
            <a:r>
              <a:rPr lang="pt-BR" sz="1600" dirty="0" smtClean="0"/>
              <a:t>; };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std::</a:t>
            </a:r>
            <a:r>
              <a:rPr lang="en-US" sz="1600" dirty="0" err="1" smtClean="0">
                <a:solidFill>
                  <a:schemeClr val="bg1"/>
                </a:solidFill>
              </a:rPr>
              <a:t>for_each</a:t>
            </a:r>
            <a:r>
              <a:rPr lang="en-US" sz="1600" dirty="0" smtClean="0">
                <a:solidFill>
                  <a:schemeClr val="bg1"/>
                </a:solidFill>
              </a:rPr>
              <a:t>( std::begin(v), std::end(v), </a:t>
            </a:r>
            <a:r>
              <a:rPr lang="en-US" sz="1600" dirty="0" err="1" smtClean="0">
                <a:solidFill>
                  <a:schemeClr val="bg1"/>
                </a:solidFill>
              </a:rPr>
              <a:t>is_odd</a:t>
            </a:r>
            <a:r>
              <a:rPr lang="en-US" sz="1600" dirty="0" smtClean="0">
                <a:solidFill>
                  <a:schemeClr val="bg1"/>
                </a:solidFill>
              </a:rPr>
              <a:t> );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Extended version of C++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/>
              <a:t> fib( 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/>
              <a:t> n ) </a:t>
            </a:r>
          </a:p>
          <a:p>
            <a:pPr marL="0" indent="0">
              <a:buNone/>
            </a:pPr>
            <a:r>
              <a:rPr lang="en-US" sz="1600" dirty="0" smtClean="0"/>
              <a:t>{ </a:t>
            </a:r>
          </a:p>
          <a:p>
            <a:pPr marL="0" indent="0">
              <a:buNone/>
            </a:pPr>
            <a:r>
              <a:rPr lang="en-US" sz="1600" dirty="0" smtClean="0"/>
              <a:t>  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/>
              <a:t> first = 0, second = 1, </a:t>
            </a:r>
            <a:r>
              <a:rPr lang="en-US" sz="1600" dirty="0" err="1" smtClean="0"/>
              <a:t>return_val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smtClean="0"/>
              <a:t>  if( n==1 )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smtClean="0">
                <a:solidFill>
                  <a:srgbClr val="00B0F0"/>
                </a:solidFill>
              </a:rPr>
              <a:t>return</a:t>
            </a:r>
            <a:r>
              <a:rPr lang="en-US" sz="1600" dirty="0" smtClean="0"/>
              <a:t> first;</a:t>
            </a:r>
          </a:p>
          <a:p>
            <a:pPr marL="0" indent="0">
              <a:buNone/>
            </a:pPr>
            <a:r>
              <a:rPr lang="en-US" sz="1600" dirty="0" smtClean="0"/>
              <a:t>  if( n==2 )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smtClean="0">
                <a:solidFill>
                  <a:srgbClr val="00B0F0"/>
                </a:solidFill>
              </a:rPr>
              <a:t>return</a:t>
            </a:r>
            <a:r>
              <a:rPr lang="en-US" sz="1600" dirty="0" smtClean="0"/>
              <a:t> second;</a:t>
            </a:r>
          </a:p>
          <a:p>
            <a:pPr marL="0" indent="0">
              <a:buNone/>
            </a:pPr>
            <a:r>
              <a:rPr lang="en-US" sz="1600" dirty="0" smtClean="0"/>
              <a:t>  for( </a:t>
            </a:r>
            <a:r>
              <a:rPr lang="en-US" sz="1600" dirty="0" smtClean="0">
                <a:solidFill>
                  <a:srgbClr val="FF0000"/>
                </a:solidFill>
              </a:rPr>
              <a:t>auto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=3; </a:t>
            </a:r>
            <a:r>
              <a:rPr lang="en-US" sz="1600" dirty="0" err="1" smtClean="0"/>
              <a:t>i</a:t>
            </a:r>
            <a:r>
              <a:rPr lang="en-US" sz="1600" dirty="0" smtClean="0"/>
              <a:t>&lt;n; </a:t>
            </a:r>
            <a:r>
              <a:rPr lang="en-US" sz="1600" dirty="0" err="1" smtClean="0"/>
              <a:t>i</a:t>
            </a:r>
            <a:r>
              <a:rPr lang="en-US" sz="1600" dirty="0" smtClean="0"/>
              <a:t>++ )</a:t>
            </a:r>
          </a:p>
          <a:p>
            <a:pPr marL="0" indent="0">
              <a:buNone/>
            </a:pPr>
            <a:r>
              <a:rPr lang="en-US" sz="1600" dirty="0" smtClean="0"/>
              <a:t>  {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return_val</a:t>
            </a:r>
            <a:r>
              <a:rPr lang="en-US" sz="1600" dirty="0" smtClean="0"/>
              <a:t> = first + second;</a:t>
            </a:r>
          </a:p>
          <a:p>
            <a:pPr marL="0" indent="0">
              <a:buNone/>
            </a:pPr>
            <a:r>
              <a:rPr lang="en-US" sz="1600" dirty="0" smtClean="0"/>
              <a:t>    first = second;</a:t>
            </a:r>
          </a:p>
          <a:p>
            <a:pPr marL="0" indent="0">
              <a:buNone/>
            </a:pPr>
            <a:r>
              <a:rPr lang="en-US" sz="1600" dirty="0" smtClean="0"/>
              <a:t>    second = </a:t>
            </a:r>
            <a:r>
              <a:rPr lang="en-US" sz="1600" dirty="0" err="1" smtClean="0"/>
              <a:t>return_val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smtClean="0"/>
              <a:t>  }</a:t>
            </a:r>
          </a:p>
          <a:p>
            <a:pPr marL="0" indent="0">
              <a:buNone/>
            </a:pPr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00B0F0"/>
                </a:solidFill>
              </a:rPr>
              <a:t>return</a:t>
            </a:r>
            <a:r>
              <a:rPr lang="en-US" sz="1600" dirty="0" smtClean="0"/>
              <a:t> </a:t>
            </a:r>
            <a:r>
              <a:rPr lang="en-US" sz="1600" dirty="0" err="1" smtClean="0"/>
              <a:t>return_val</a:t>
            </a:r>
            <a:r>
              <a:rPr lang="en-US" sz="1600" dirty="0" smtClean="0"/>
              <a:t>; </a:t>
            </a:r>
          </a:p>
          <a:p>
            <a:pPr marL="0" indent="0">
              <a:buNone/>
            </a:pPr>
            <a:r>
              <a:rPr lang="en-US" sz="1600" dirty="0" smtClean="0"/>
              <a:t>}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fNumber</a:t>
            </a:r>
            <a:r>
              <a:rPr lang="en-US" sz="1600" dirty="0" smtClean="0"/>
              <a:t> = 10;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/>
              <a:t> output = fib( 10 );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#include &lt;algorithm&gt;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#include &lt;functional&gt;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std::function&lt; 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en-US" sz="1600" dirty="0" smtClean="0">
                <a:solidFill>
                  <a:schemeClr val="bg1"/>
                </a:solidFill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en-US" sz="1600" dirty="0" smtClean="0">
                <a:solidFill>
                  <a:schemeClr val="bg1"/>
                </a:solidFill>
              </a:rPr>
              <a:t>) &gt; </a:t>
            </a:r>
            <a:r>
              <a:rPr lang="en-US" sz="1600" dirty="0" err="1" smtClean="0">
                <a:solidFill>
                  <a:schemeClr val="bg1"/>
                </a:solidFill>
              </a:rPr>
              <a:t>Lfib</a:t>
            </a:r>
            <a:r>
              <a:rPr lang="en-US" sz="1600" dirty="0" smtClean="0">
                <a:solidFill>
                  <a:schemeClr val="bg1"/>
                </a:solidFill>
              </a:rPr>
              <a:t> = [ &amp;</a:t>
            </a:r>
            <a:r>
              <a:rPr lang="en-US" sz="1600" dirty="0" err="1" smtClean="0">
                <a:solidFill>
                  <a:schemeClr val="bg1"/>
                </a:solidFill>
              </a:rPr>
              <a:t>Lfib</a:t>
            </a:r>
            <a:r>
              <a:rPr lang="en-US" sz="1600" dirty="0" smtClean="0">
                <a:solidFill>
                  <a:schemeClr val="bg1"/>
                </a:solidFill>
              </a:rPr>
              <a:t> ](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en-US" sz="1600" dirty="0" smtClean="0">
                <a:solidFill>
                  <a:schemeClr val="bg1"/>
                </a:solidFill>
              </a:rPr>
              <a:t> n)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return (n &lt; 2 ? 1 : </a:t>
            </a:r>
            <a:r>
              <a:rPr lang="en-US" sz="1600" dirty="0" err="1" smtClean="0">
                <a:solidFill>
                  <a:schemeClr val="bg1"/>
                </a:solidFill>
              </a:rPr>
              <a:t>Lfib</a:t>
            </a:r>
            <a:r>
              <a:rPr lang="en-US" sz="1600" dirty="0" smtClean="0">
                <a:solidFill>
                  <a:schemeClr val="bg1"/>
                </a:solidFill>
              </a:rPr>
              <a:t>(n-1) + </a:t>
            </a:r>
            <a:r>
              <a:rPr lang="en-US" sz="1600" dirty="0" err="1" smtClean="0">
                <a:solidFill>
                  <a:schemeClr val="bg1"/>
                </a:solidFill>
              </a:rPr>
              <a:t>Lfib</a:t>
            </a:r>
            <a:r>
              <a:rPr lang="en-US" sz="1600" dirty="0" smtClean="0">
                <a:solidFill>
                  <a:schemeClr val="bg1"/>
                </a:solidFill>
              </a:rPr>
              <a:t>(n-2) );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};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fNumber</a:t>
            </a:r>
            <a:r>
              <a:rPr lang="en-US" sz="1600" dirty="0" smtClean="0">
                <a:solidFill>
                  <a:schemeClr val="bg1"/>
                </a:solidFill>
              </a:rPr>
              <a:t> = 10;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en-US" sz="1600" dirty="0" smtClean="0">
                <a:solidFill>
                  <a:schemeClr val="bg1"/>
                </a:solidFill>
              </a:rPr>
              <a:t> output = </a:t>
            </a:r>
            <a:r>
              <a:rPr lang="en-US" sz="1600" dirty="0" err="1" smtClean="0">
                <a:solidFill>
                  <a:schemeClr val="bg1"/>
                </a:solidFill>
              </a:rPr>
              <a:t>Lfib</a:t>
            </a:r>
            <a:r>
              <a:rPr lang="en-US" sz="1600" dirty="0" smtClean="0">
                <a:solidFill>
                  <a:schemeClr val="bg1"/>
                </a:solidFill>
              </a:rPr>
              <a:t>( </a:t>
            </a:r>
            <a:r>
              <a:rPr lang="en-US" sz="1600" dirty="0" err="1" smtClean="0">
                <a:solidFill>
                  <a:schemeClr val="bg1"/>
                </a:solidFill>
              </a:rPr>
              <a:t>fNumber</a:t>
            </a:r>
            <a:r>
              <a:rPr lang="en-US" sz="1600" dirty="0" smtClean="0">
                <a:solidFill>
                  <a:schemeClr val="bg1"/>
                </a:solidFill>
              </a:rPr>
              <a:t> -1 ); 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/>
              <a:t> fib( 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/>
              <a:t> n ) </a:t>
            </a:r>
          </a:p>
          <a:p>
            <a:pPr marL="0" indent="0">
              <a:buNone/>
            </a:pPr>
            <a:r>
              <a:rPr lang="en-US" sz="1600" dirty="0" smtClean="0"/>
              <a:t>{ </a:t>
            </a:r>
          </a:p>
          <a:p>
            <a:pPr marL="0" indent="0">
              <a:buNone/>
            </a:pPr>
            <a:r>
              <a:rPr lang="en-US" sz="1600" dirty="0" smtClean="0"/>
              <a:t>  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/>
              <a:t> first = 0, second = 1, </a:t>
            </a:r>
            <a:r>
              <a:rPr lang="en-US" sz="1600" dirty="0" err="1" smtClean="0"/>
              <a:t>return_val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smtClean="0"/>
              <a:t>  if( n==1 )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smtClean="0">
                <a:solidFill>
                  <a:srgbClr val="00B0F0"/>
                </a:solidFill>
              </a:rPr>
              <a:t>return</a:t>
            </a:r>
            <a:r>
              <a:rPr lang="en-US" sz="1600" dirty="0" smtClean="0"/>
              <a:t> first;</a:t>
            </a:r>
          </a:p>
          <a:p>
            <a:pPr marL="0" indent="0">
              <a:buNone/>
            </a:pPr>
            <a:r>
              <a:rPr lang="en-US" sz="1600" dirty="0" smtClean="0"/>
              <a:t>  if( n==2 )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smtClean="0">
                <a:solidFill>
                  <a:srgbClr val="00B0F0"/>
                </a:solidFill>
              </a:rPr>
              <a:t>return</a:t>
            </a:r>
            <a:r>
              <a:rPr lang="en-US" sz="1600" dirty="0" smtClean="0"/>
              <a:t> second;</a:t>
            </a:r>
          </a:p>
          <a:p>
            <a:pPr marL="0" indent="0">
              <a:buNone/>
            </a:pPr>
            <a:r>
              <a:rPr lang="en-US" sz="1600" dirty="0" smtClean="0"/>
              <a:t>  for( </a:t>
            </a:r>
            <a:r>
              <a:rPr lang="en-US" sz="1600" dirty="0" smtClean="0">
                <a:solidFill>
                  <a:srgbClr val="FF0000"/>
                </a:solidFill>
              </a:rPr>
              <a:t>auto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=3; </a:t>
            </a:r>
            <a:r>
              <a:rPr lang="en-US" sz="1600" dirty="0" err="1" smtClean="0"/>
              <a:t>i</a:t>
            </a:r>
            <a:r>
              <a:rPr lang="en-US" sz="1600" dirty="0" smtClean="0"/>
              <a:t>&lt;n; </a:t>
            </a:r>
            <a:r>
              <a:rPr lang="en-US" sz="1600" dirty="0" err="1" smtClean="0"/>
              <a:t>i</a:t>
            </a:r>
            <a:r>
              <a:rPr lang="en-US" sz="1600" dirty="0" smtClean="0"/>
              <a:t>++ )</a:t>
            </a:r>
          </a:p>
          <a:p>
            <a:pPr marL="0" indent="0">
              <a:buNone/>
            </a:pPr>
            <a:r>
              <a:rPr lang="en-US" sz="1600" dirty="0" smtClean="0"/>
              <a:t>  {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return_val</a:t>
            </a:r>
            <a:r>
              <a:rPr lang="en-US" sz="1600" dirty="0" smtClean="0"/>
              <a:t> = first + second;</a:t>
            </a:r>
          </a:p>
          <a:p>
            <a:pPr marL="0" indent="0">
              <a:buNone/>
            </a:pPr>
            <a:r>
              <a:rPr lang="en-US" sz="1600" dirty="0" smtClean="0"/>
              <a:t>    first = second;</a:t>
            </a:r>
          </a:p>
          <a:p>
            <a:pPr marL="0" indent="0">
              <a:buNone/>
            </a:pPr>
            <a:r>
              <a:rPr lang="en-US" sz="1600" dirty="0" smtClean="0"/>
              <a:t>    second = </a:t>
            </a:r>
            <a:r>
              <a:rPr lang="en-US" sz="1600" dirty="0" err="1" smtClean="0"/>
              <a:t>return_val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smtClean="0"/>
              <a:t>  }</a:t>
            </a:r>
          </a:p>
          <a:p>
            <a:pPr marL="0" indent="0">
              <a:buNone/>
            </a:pPr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00B0F0"/>
                </a:solidFill>
              </a:rPr>
              <a:t>return</a:t>
            </a:r>
            <a:r>
              <a:rPr lang="en-US" sz="1600" dirty="0" smtClean="0"/>
              <a:t> </a:t>
            </a:r>
            <a:r>
              <a:rPr lang="en-US" sz="1600" dirty="0" err="1" smtClean="0"/>
              <a:t>return_val</a:t>
            </a:r>
            <a:r>
              <a:rPr lang="en-US" sz="1600" dirty="0" smtClean="0"/>
              <a:t>; </a:t>
            </a:r>
          </a:p>
          <a:p>
            <a:pPr marL="0" indent="0">
              <a:buNone/>
            </a:pPr>
            <a:r>
              <a:rPr lang="en-US" sz="1600" dirty="0" smtClean="0"/>
              <a:t>}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fNumber</a:t>
            </a:r>
            <a:r>
              <a:rPr lang="en-US" sz="1600" dirty="0" smtClean="0"/>
              <a:t> = 10;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/>
              <a:t> output = fib( 10 );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dirty="0" smtClean="0"/>
              <a:t>#include &lt;algorithm&gt;</a:t>
            </a:r>
          </a:p>
          <a:p>
            <a:pPr>
              <a:buNone/>
            </a:pPr>
            <a:r>
              <a:rPr lang="en-US" sz="1600" dirty="0" smtClean="0"/>
              <a:t>#include &lt;functional&gt;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std::</a:t>
            </a:r>
            <a:r>
              <a:rPr lang="en-US" sz="1600" dirty="0" smtClean="0">
                <a:solidFill>
                  <a:srgbClr val="00B050"/>
                </a:solidFill>
              </a:rPr>
              <a:t>function</a:t>
            </a:r>
            <a:r>
              <a:rPr lang="en-US" sz="1600" dirty="0" smtClean="0"/>
              <a:t>&lt; 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/>
              <a:t> (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/>
              <a:t>) &gt; </a:t>
            </a:r>
            <a:r>
              <a:rPr lang="en-US" sz="1600" dirty="0" err="1" smtClean="0"/>
              <a:t>Lfib</a:t>
            </a:r>
            <a:r>
              <a:rPr lang="en-US" sz="1600" dirty="0" smtClean="0"/>
              <a:t> = [ &amp;</a:t>
            </a:r>
            <a:r>
              <a:rPr lang="en-US" sz="1600" dirty="0" err="1" smtClean="0"/>
              <a:t>Lfib</a:t>
            </a:r>
            <a:r>
              <a:rPr lang="en-US" sz="1600" dirty="0" smtClean="0"/>
              <a:t> ](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/>
              <a:t> n)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B0F0"/>
                </a:solidFill>
              </a:rPr>
              <a:t>return</a:t>
            </a:r>
            <a:r>
              <a:rPr lang="en-US" sz="1600" dirty="0" smtClean="0"/>
              <a:t> (n &lt; 2 ? 1 : </a:t>
            </a:r>
            <a:r>
              <a:rPr lang="en-US" sz="1600" dirty="0" err="1" smtClean="0"/>
              <a:t>Lfib</a:t>
            </a:r>
            <a:r>
              <a:rPr lang="en-US" sz="1600" dirty="0" smtClean="0"/>
              <a:t>(n-1) + </a:t>
            </a:r>
            <a:r>
              <a:rPr lang="en-US" sz="1600" dirty="0" err="1" smtClean="0"/>
              <a:t>Lfib</a:t>
            </a:r>
            <a:r>
              <a:rPr lang="en-US" sz="1600" dirty="0" smtClean="0"/>
              <a:t>(n-2) ); </a:t>
            </a:r>
          </a:p>
          <a:p>
            <a:pPr marL="0" indent="0">
              <a:buNone/>
            </a:pPr>
            <a:r>
              <a:rPr lang="en-US" sz="1600" dirty="0" smtClean="0"/>
              <a:t>};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fNumber</a:t>
            </a:r>
            <a:r>
              <a:rPr lang="en-US" sz="1600" dirty="0" smtClean="0"/>
              <a:t> = 10;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/>
              <a:t> output = </a:t>
            </a:r>
            <a:r>
              <a:rPr lang="en-US" sz="1600" dirty="0" err="1" smtClean="0"/>
              <a:t>Lfib</a:t>
            </a:r>
            <a:r>
              <a:rPr lang="en-US" sz="1600" dirty="0" smtClean="0"/>
              <a:t>( </a:t>
            </a:r>
            <a:r>
              <a:rPr lang="en-US" sz="1600" dirty="0" err="1" smtClean="0"/>
              <a:t>fNumber</a:t>
            </a:r>
            <a:r>
              <a:rPr lang="en-US" sz="1600" dirty="0" smtClean="0"/>
              <a:t> -1 ); 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en-US" sz="1600" dirty="0" smtClean="0">
                <a:solidFill>
                  <a:schemeClr val="bg1"/>
                </a:solidFill>
              </a:rPr>
              <a:t> fib( 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en-US" sz="1600" dirty="0" smtClean="0">
                <a:solidFill>
                  <a:schemeClr val="bg1"/>
                </a:solidFill>
              </a:rPr>
              <a:t> n )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{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en-US" sz="1600" dirty="0" smtClean="0">
                <a:solidFill>
                  <a:schemeClr val="bg1"/>
                </a:solidFill>
              </a:rPr>
              <a:t> first = 0, second = 1, </a:t>
            </a:r>
            <a:r>
              <a:rPr lang="en-US" sz="1600" dirty="0" err="1" smtClean="0">
                <a:solidFill>
                  <a:schemeClr val="bg1"/>
                </a:solidFill>
              </a:rPr>
              <a:t>return_val</a:t>
            </a:r>
            <a:r>
              <a:rPr lang="en-US" sz="1600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 if( n==1 )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   return first;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 if( n==2 )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   return second;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 for( auto </a:t>
            </a:r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=3; </a:t>
            </a:r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&lt;n; </a:t>
            </a:r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++ 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   </a:t>
            </a:r>
            <a:r>
              <a:rPr lang="en-US" sz="1600" dirty="0" err="1" smtClean="0">
                <a:solidFill>
                  <a:schemeClr val="bg1"/>
                </a:solidFill>
              </a:rPr>
              <a:t>return_val</a:t>
            </a:r>
            <a:r>
              <a:rPr lang="en-US" sz="1600" dirty="0" smtClean="0">
                <a:solidFill>
                  <a:schemeClr val="bg1"/>
                </a:solidFill>
              </a:rPr>
              <a:t> = first + second;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   first = second;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   second = </a:t>
            </a:r>
            <a:r>
              <a:rPr lang="en-US" sz="1600" dirty="0" err="1" smtClean="0">
                <a:solidFill>
                  <a:schemeClr val="bg1"/>
                </a:solidFill>
              </a:rPr>
              <a:t>return_val</a:t>
            </a:r>
            <a:r>
              <a:rPr lang="en-US" sz="1600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 return </a:t>
            </a:r>
            <a:r>
              <a:rPr lang="en-US" sz="1600" dirty="0" err="1" smtClean="0">
                <a:solidFill>
                  <a:schemeClr val="bg1"/>
                </a:solidFill>
              </a:rPr>
              <a:t>return_val</a:t>
            </a:r>
            <a:r>
              <a:rPr lang="en-US" sz="1600" dirty="0" smtClean="0">
                <a:solidFill>
                  <a:schemeClr val="bg1"/>
                </a:solidFill>
              </a:rPr>
              <a:t>;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} 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fNumber</a:t>
            </a:r>
            <a:r>
              <a:rPr lang="en-US" sz="1600" dirty="0" smtClean="0">
                <a:solidFill>
                  <a:schemeClr val="bg1"/>
                </a:solidFill>
              </a:rPr>
              <a:t> = 10;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en-US" sz="1600" dirty="0" smtClean="0">
                <a:solidFill>
                  <a:schemeClr val="bg1"/>
                </a:solidFill>
              </a:rPr>
              <a:t> output = fib( 10 );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#include &lt;algorithm&gt;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#include &lt;functional&gt;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std::</a:t>
            </a:r>
            <a:r>
              <a:rPr lang="en-US" sz="1600" dirty="0" smtClean="0">
                <a:solidFill>
                  <a:srgbClr val="00B050"/>
                </a:solidFill>
              </a:rPr>
              <a:t>function</a:t>
            </a:r>
            <a:r>
              <a:rPr lang="en-US" sz="1600" dirty="0" smtClean="0"/>
              <a:t>&lt; 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/>
              <a:t> (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/>
              <a:t>) &gt; </a:t>
            </a:r>
            <a:r>
              <a:rPr lang="en-US" sz="1600" dirty="0" err="1" smtClean="0"/>
              <a:t>Lfib</a:t>
            </a:r>
            <a:r>
              <a:rPr lang="en-US" sz="1600" dirty="0" smtClean="0"/>
              <a:t> = [ &amp;</a:t>
            </a:r>
            <a:r>
              <a:rPr lang="en-US" sz="1600" dirty="0" err="1" smtClean="0"/>
              <a:t>Lfib</a:t>
            </a:r>
            <a:r>
              <a:rPr lang="en-US" sz="1600" dirty="0" smtClean="0"/>
              <a:t> ](</a:t>
            </a:r>
            <a:r>
              <a:rPr lang="en-US" sz="1600" dirty="0" err="1" smtClean="0">
                <a:solidFill>
                  <a:srgbClr val="FF0000"/>
                </a:solidFill>
              </a:rPr>
              <a:t>int</a:t>
            </a:r>
            <a:r>
              <a:rPr lang="en-US" sz="1600" dirty="0" smtClean="0"/>
              <a:t> n)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B0F0"/>
                </a:solidFill>
              </a:rPr>
              <a:t>return</a:t>
            </a:r>
            <a:r>
              <a:rPr lang="en-US" sz="1600" dirty="0" smtClean="0"/>
              <a:t> (n &lt; 2 ? 1 : </a:t>
            </a:r>
            <a:r>
              <a:rPr lang="en-US" sz="1600" dirty="0" err="1" smtClean="0"/>
              <a:t>Lfib</a:t>
            </a:r>
            <a:r>
              <a:rPr lang="en-US" sz="1600" dirty="0" smtClean="0"/>
              <a:t>(n-1) + </a:t>
            </a:r>
            <a:r>
              <a:rPr lang="en-US" sz="1600" dirty="0" err="1" smtClean="0"/>
              <a:t>Lfib</a:t>
            </a:r>
            <a:r>
              <a:rPr lang="en-US" sz="1600" dirty="0" smtClean="0"/>
              <a:t>(n-2) ); </a:t>
            </a:r>
          </a:p>
          <a:p>
            <a:pPr marL="0" indent="0">
              <a:buNone/>
            </a:pPr>
            <a:r>
              <a:rPr lang="en-US" sz="1600" dirty="0" smtClean="0"/>
              <a:t>};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fNumber</a:t>
            </a:r>
            <a:r>
              <a:rPr lang="en-US" sz="1600" dirty="0" smtClean="0">
                <a:solidFill>
                  <a:schemeClr val="bg1"/>
                </a:solidFill>
              </a:rPr>
              <a:t> = 10;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en-US" sz="1600" dirty="0" smtClean="0">
                <a:solidFill>
                  <a:schemeClr val="bg1"/>
                </a:solidFill>
              </a:rPr>
              <a:t> output = </a:t>
            </a:r>
            <a:r>
              <a:rPr lang="en-US" sz="1600" dirty="0" err="1" smtClean="0">
                <a:solidFill>
                  <a:schemeClr val="bg1"/>
                </a:solidFill>
              </a:rPr>
              <a:t>Lfib</a:t>
            </a:r>
            <a:r>
              <a:rPr lang="en-US" sz="1600" dirty="0" smtClean="0">
                <a:solidFill>
                  <a:schemeClr val="bg1"/>
                </a:solidFill>
              </a:rPr>
              <a:t>( </a:t>
            </a:r>
            <a:r>
              <a:rPr lang="en-US" sz="1600" dirty="0" err="1" smtClean="0">
                <a:solidFill>
                  <a:schemeClr val="bg1"/>
                </a:solidFill>
              </a:rPr>
              <a:t>fNumber</a:t>
            </a:r>
            <a:r>
              <a:rPr lang="en-US" sz="1600" dirty="0" smtClean="0">
                <a:solidFill>
                  <a:schemeClr val="bg1"/>
                </a:solidFill>
              </a:rPr>
              <a:t> -1 ); 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1430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4400" b="0" i="0" u="none" strike="noStrike" kern="1200" cap="none" spc="0" normalizeH="0" baseline="0" noProof="0" dirty="0" smtClean="0">
                <a:ln w="38100">
                  <a:solidFill>
                    <a:schemeClr val="bg1"/>
                  </a:solidFill>
                </a:ln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?</a:t>
            </a:r>
            <a:endParaRPr kumimoji="0" lang="en-US" sz="11500" b="0" i="0" u="none" strike="noStrike" kern="1200" cap="none" spc="0" normalizeH="0" baseline="0" noProof="0" dirty="0">
              <a:ln w="38100">
                <a:solidFill>
                  <a:schemeClr val="bg1"/>
                </a:solidFill>
              </a:ln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81400" y="6324600"/>
            <a:ext cx="1981200" cy="365125"/>
          </a:xfrm>
        </p:spPr>
        <p:txBody>
          <a:bodyPr/>
          <a:lstStyle/>
          <a:p>
            <a:r>
              <a:rPr lang="en-US" dirty="0" smtClean="0"/>
              <a:t>tutorials@cbica.upenn.edu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80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Extended version of C++</a:t>
            </a:r>
          </a:p>
          <a:p>
            <a:r>
              <a:rPr lang="en-US" dirty="0" smtClean="0"/>
              <a:t>More abstraction in methods, classes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Extended version of C++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More abstraction in methods, classes</a:t>
            </a:r>
          </a:p>
          <a:p>
            <a:r>
              <a:rPr lang="en-US" dirty="0" smtClean="0"/>
              <a:t>Focus on evolving the programming style to more a more “functional” approach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Extended version of C++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More abstraction in methods, classes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Focus on evolving the programming style to more a more “functional” approach</a:t>
            </a:r>
          </a:p>
          <a:p>
            <a:r>
              <a:rPr lang="en-US" dirty="0" smtClean="0"/>
              <a:t>Emphasis on low learning curve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Extended version of C++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More abstraction in methods, classes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Focus on evolving the programming style to more a more “functional” approach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Emphasis on low learning curve</a:t>
            </a:r>
          </a:p>
          <a:p>
            <a:r>
              <a:rPr lang="en-US" dirty="0" smtClean="0"/>
              <a:t>More stability of written code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Concepts </a:t>
            </a:r>
            <a:r>
              <a:rPr lang="en-US" baseline="30000" dirty="0" smtClean="0"/>
              <a:t>[1]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STL &amp; templates</a:t>
            </a:r>
          </a:p>
          <a:p>
            <a:r>
              <a:rPr lang="en-US" dirty="0" smtClean="0"/>
              <a:t>“auto” directive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24000" y="6324600"/>
            <a:ext cx="5410200" cy="365125"/>
          </a:xfrm>
        </p:spPr>
        <p:txBody>
          <a:bodyPr/>
          <a:lstStyle/>
          <a:p>
            <a:pPr algn="l"/>
            <a:r>
              <a:rPr lang="en-US" dirty="0" smtClean="0"/>
              <a:t>[1] https://msdn.microsoft.com/en-us/library/vstudio/hh567368</a:t>
            </a:r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Concepts </a:t>
            </a:r>
            <a:r>
              <a:rPr lang="en-US" baseline="30000" dirty="0" smtClean="0"/>
              <a:t>[1]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STL &amp; templates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“auto” directive</a:t>
            </a:r>
          </a:p>
          <a:p>
            <a:r>
              <a:rPr lang="en-US" dirty="0" err="1" smtClean="0"/>
              <a:t>nullptr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24000" y="6324600"/>
            <a:ext cx="5410200" cy="365125"/>
          </a:xfrm>
        </p:spPr>
        <p:txBody>
          <a:bodyPr/>
          <a:lstStyle/>
          <a:p>
            <a:pPr algn="l"/>
            <a:r>
              <a:rPr lang="en-US" dirty="0" smtClean="0"/>
              <a:t>[1] https://msdn.microsoft.com/en-us/library/vstudio/hh567368</a:t>
            </a:r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mplate_1">
  <a:themeElements>
    <a:clrScheme name="Custom 1">
      <a:dk1>
        <a:srgbClr val="000000"/>
      </a:dk1>
      <a:lt1>
        <a:srgbClr val="FFFFFF"/>
      </a:lt1>
      <a:dk2>
        <a:srgbClr val="6F2927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template_1</Template>
  <TotalTime>1863</TotalTime>
  <Words>1963</Words>
  <Application>Microsoft Office PowerPoint</Application>
  <PresentationFormat>On-screen Show (4:3)</PresentationFormat>
  <Paragraphs>419</Paragraphs>
  <Slides>33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Segoe UI</vt:lpstr>
      <vt:lpstr>template_1</vt:lpstr>
      <vt:lpstr>PowerPoint Presentation</vt:lpstr>
      <vt:lpstr>What is it?</vt:lpstr>
      <vt:lpstr>What is it?</vt:lpstr>
      <vt:lpstr>What is it?</vt:lpstr>
      <vt:lpstr>What is it?</vt:lpstr>
      <vt:lpstr>What is it?</vt:lpstr>
      <vt:lpstr>What is it?</vt:lpstr>
      <vt:lpstr>Some Concepts [1]</vt:lpstr>
      <vt:lpstr>Some Concepts [1]</vt:lpstr>
      <vt:lpstr>Some Concepts [1]</vt:lpstr>
      <vt:lpstr>Some Concepts [1]</vt:lpstr>
      <vt:lpstr>Some Concepts [1]</vt:lpstr>
      <vt:lpstr>Smart Pointers [2]</vt:lpstr>
      <vt:lpstr>unique_ptr</vt:lpstr>
      <vt:lpstr>unique_ptr</vt:lpstr>
      <vt:lpstr>Smart Pointers [2]</vt:lpstr>
      <vt:lpstr>shared_ptr</vt:lpstr>
      <vt:lpstr>shared_ptr</vt:lpstr>
      <vt:lpstr>shared_ptr</vt:lpstr>
      <vt:lpstr>Lambda Functions [3],[4]</vt:lpstr>
      <vt:lpstr>Lambda Functions [3],[4]</vt:lpstr>
      <vt:lpstr>Lambda Functions [3],[4]</vt:lpstr>
      <vt:lpstr>lambdas</vt:lpstr>
      <vt:lpstr>lambdas</vt:lpstr>
      <vt:lpstr>lambdas</vt:lpstr>
      <vt:lpstr>lambdas++</vt:lpstr>
      <vt:lpstr>lambdas++</vt:lpstr>
      <vt:lpstr>lambdas++</vt:lpstr>
      <vt:lpstr>Fibonacci Series</vt:lpstr>
      <vt:lpstr>Fibonacci Series</vt:lpstr>
      <vt:lpstr>Fibonacci Series</vt:lpstr>
      <vt:lpstr>Fibonacci Series</vt:lpstr>
      <vt:lpstr>PowerPoint Presentation</vt:lpstr>
    </vt:vector>
  </TitlesOfParts>
  <Company>UPHS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Sarthak Pati</dc:creator>
  <cp:lastModifiedBy>Pati, Sarthak</cp:lastModifiedBy>
  <cp:revision>115</cp:revision>
  <dcterms:created xsi:type="dcterms:W3CDTF">2015-03-02T14:56:53Z</dcterms:created>
  <dcterms:modified xsi:type="dcterms:W3CDTF">2016-01-11T14:57:08Z</dcterms:modified>
</cp:coreProperties>
</file>