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2" r:id="rId3"/>
    <p:sldId id="283" r:id="rId4"/>
    <p:sldId id="284" r:id="rId5"/>
    <p:sldId id="285" r:id="rId6"/>
    <p:sldId id="286" r:id="rId7"/>
    <p:sldId id="287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0" r:id="rId19"/>
    <p:sldId id="301" r:id="rId20"/>
    <p:sldId id="299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37C"/>
    <a:srgbClr val="6F2927"/>
    <a:srgbClr val="131D45"/>
    <a:srgbClr val="162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>
      <p:cViewPr varScale="1">
        <p:scale>
          <a:sx n="125" d="100"/>
          <a:sy n="125" d="100"/>
        </p:scale>
        <p:origin x="12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BD323-5C00-4890-83E2-BEFAF6C3291A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5682D-76A5-4D9C-B781-7EDD65526A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1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65CA6-2F49-404B-A121-1E292EC8C83B}" type="datetimeFigureOut">
              <a:rPr lang="en-US" smtClean="0"/>
              <a:pPr/>
              <a:t>11/Jan/2016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336D0-5043-4840-859E-796DD342D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4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D8842-2806-43D1-8909-D399EE67A8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8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3886200"/>
            <a:ext cx="9144000" cy="2971800"/>
            <a:chOff x="0" y="3886200"/>
            <a:chExt cx="9144000" cy="2971800"/>
          </a:xfrm>
        </p:grpSpPr>
        <p:sp>
          <p:nvSpPr>
            <p:cNvPr id="9" name="Rectangle 8"/>
            <p:cNvSpPr/>
            <p:nvPr/>
          </p:nvSpPr>
          <p:spPr>
            <a:xfrm>
              <a:off x="0" y="3886200"/>
              <a:ext cx="9144000" cy="2971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6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3174"/>
            <a:ext cx="9144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527175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29400" y="0"/>
            <a:ext cx="2514600" cy="61722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97562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97562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2895600"/>
            <a:ext cx="9144000" cy="3962400"/>
            <a:chOff x="0" y="2895600"/>
            <a:chExt cx="9144000" cy="3962400"/>
          </a:xfrm>
        </p:grpSpPr>
        <p:sp>
          <p:nvSpPr>
            <p:cNvPr id="9" name="Rectangle 8"/>
            <p:cNvSpPr/>
            <p:nvPr/>
          </p:nvSpPr>
          <p:spPr>
            <a:xfrm>
              <a:off x="0" y="2895600"/>
              <a:ext cx="9144000" cy="39624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Click to edit Master title style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>
            <a:lvl1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4" name="Rectangle 1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3997325"/>
          </a:xfrm>
        </p:spPr>
        <p:txBody>
          <a:bodyPr/>
          <a:lstStyle>
            <a:lvl1pPr>
              <a:defRPr sz="21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18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16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24" name="Rectangle 23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7" name="Rectangle 6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62050"/>
          </a:xfrm>
          <a:prstGeom prst="rect">
            <a:avLst/>
          </a:prstGeom>
        </p:spPr>
        <p:txBody>
          <a:bodyPr anchor="ctr"/>
          <a:lstStyle>
            <a:lvl1pPr algn="ctr">
              <a:defRPr sz="2000" b="1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724400"/>
          </a:xfrm>
        </p:spPr>
        <p:txBody>
          <a:bodyPr/>
          <a:lstStyle>
            <a:lvl1pPr>
              <a:defRPr sz="26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 sz="28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 sz="24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 sz="20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737100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10" name="Rectangle 9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72000"/>
          </a:xfrm>
        </p:spPr>
        <p:txBody>
          <a:bodyPr vert="eaVert"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6172200"/>
            <a:ext cx="9144000" cy="685800"/>
            <a:chOff x="0" y="6172200"/>
            <a:chExt cx="9144000" cy="685800"/>
          </a:xfrm>
        </p:grpSpPr>
        <p:sp>
          <p:nvSpPr>
            <p:cNvPr id="9" name="Rectangle 8"/>
            <p:cNvSpPr/>
            <p:nvPr/>
          </p:nvSpPr>
          <p:spPr>
            <a:xfrm>
              <a:off x="0" y="6172200"/>
              <a:ext cx="9144000" cy="685800"/>
            </a:xfrm>
            <a:prstGeom prst="rect">
              <a:avLst/>
            </a:prstGeom>
            <a:solidFill>
              <a:srgbClr val="131D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5" y="6313034"/>
              <a:ext cx="1285875" cy="404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10400" y="6305550"/>
              <a:ext cx="2095500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0" y="6324600"/>
            <a:ext cx="106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0B88B1FA-8344-4FB6-8A03-36B5BF2E4AAB}" type="datetimeFigureOut">
              <a:rPr lang="en-US" smtClean="0"/>
              <a:pPr/>
              <a:t>11/Jan/2016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9400" y="6324600"/>
            <a:ext cx="350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7000" y="6324600"/>
            <a:ext cx="457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6C4D1F6-CAA0-47DA-9C1A-B46B26A91F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k.org/Doxygen/html/group__ITKRegistrationCommon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k.org/Doxygen/html/group__ImageInterpolators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k.org/Doxygen/html/group__ImageInterpolators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k.org/Doxygen/html/group__ITKTransform.html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k.org/Doxygen/html/group__ITKOptimizers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2971800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209800"/>
          </a:xfrm>
        </p:spPr>
        <p:txBody>
          <a:bodyPr/>
          <a:lstStyle/>
          <a:p>
            <a:pPr lvl="0"/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 smtClean="0"/>
              <a:t>09 </a:t>
            </a:r>
            <a:r>
              <a:rPr lang="it-IT" dirty="0"/>
              <a:t>– ITK </a:t>
            </a:r>
            <a:r>
              <a:rPr lang="it-IT" dirty="0" smtClean="0"/>
              <a:t>Registration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Sarthak Pati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ImageRegistrationMethod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::Pointer registration =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::AffineTransform&lt; double, 3&gt;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::Pointer transform =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::RegularStepGradientDescentOptimizer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::Pointer optimizer =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MeanSquaresImageToImageMetric</a:t>
            </a:r>
            <a:r>
              <a:rPr lang="en-US" sz="1200" dirty="0"/>
              <a:t>&lt;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&gt; </a:t>
            </a:r>
            <a:r>
              <a:rPr lang="en-US" sz="1200" dirty="0" err="1"/>
              <a:t>MetricType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MetricType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metric = </a:t>
            </a:r>
            <a:r>
              <a:rPr lang="en-US" sz="1200" dirty="0" err="1"/>
              <a:t>MetricType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LinearInterpolateImageFunction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double&gt;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::Pointer interpolator =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::New</a:t>
            </a:r>
            <a:r>
              <a:rPr lang="en-US" sz="1200" dirty="0" smtClean="0">
                <a:solidFill>
                  <a:schemeClr val="bg1"/>
                </a:solidFill>
              </a:rPr>
              <a:t>();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Define the registration metric type as mean squares image to image.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In this case, </a:t>
            </a:r>
            <a:r>
              <a:rPr lang="en-US" sz="1200" dirty="0"/>
              <a:t>the </a:t>
            </a:r>
            <a:r>
              <a:rPr lang="en-US" sz="1200" dirty="0" err="1" smtClean="0"/>
              <a:t>itk</a:t>
            </a:r>
            <a:r>
              <a:rPr lang="en-US" sz="1200" dirty="0" smtClean="0"/>
              <a:t>::</a:t>
            </a:r>
            <a:r>
              <a:rPr lang="en-US" sz="1200" b="1" dirty="0" smtClean="0">
                <a:solidFill>
                  <a:srgbClr val="22337C"/>
                </a:solidFill>
              </a:rPr>
              <a:t>MeanSquaresImageToImageMetric </a:t>
            </a:r>
            <a:r>
              <a:rPr lang="en-US" sz="1200" baseline="30000" dirty="0" smtClean="0"/>
              <a:t>[5]</a:t>
            </a:r>
            <a:r>
              <a:rPr lang="en-US" sz="1200" dirty="0" smtClean="0"/>
              <a:t> defines the transformation to take place in the algorithm.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other </a:t>
            </a:r>
            <a:r>
              <a:rPr lang="en-US" sz="1200" dirty="0" smtClean="0"/>
              <a:t>metric types</a:t>
            </a:r>
            <a:r>
              <a:rPr lang="en-US" sz="1200" dirty="0"/>
              <a:t>, please </a:t>
            </a:r>
            <a:r>
              <a:rPr lang="en-US" sz="1200" dirty="0" smtClean="0"/>
              <a:t>see </a:t>
            </a:r>
            <a:r>
              <a:rPr lang="en-US" sz="1200" dirty="0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://www.itk.org/Doxygen/html/group__ITKRegistrationCommon.html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[5] </a:t>
            </a:r>
            <a:r>
              <a:rPr lang="en-US" dirty="0"/>
              <a:t>http://www.itk.org/Doxygen/html/classitk_1_1MeanSquaresImageToImageMetric.html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6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ImageRegistrationMethod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::Pointer registration =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::AffineTransform&lt; double, 3&gt;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::Pointer transform =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::RegularStepGradientDescentOptimizer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::Pointer optimizer =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::MeanSquaresImageToImageMetric&lt;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::Pointer metric =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LinearInterpolateImageFunction</a:t>
            </a:r>
            <a:r>
              <a:rPr lang="en-US" sz="1200" dirty="0"/>
              <a:t>&lt;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0000"/>
                </a:solidFill>
              </a:rPr>
              <a:t>double</a:t>
            </a:r>
            <a:r>
              <a:rPr lang="en-US" sz="1200" dirty="0"/>
              <a:t>&gt; </a:t>
            </a:r>
            <a:r>
              <a:rPr lang="en-US" sz="1200" dirty="0" err="1"/>
              <a:t>InterpolatorType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InterpolatorType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interpolator = </a:t>
            </a:r>
            <a:r>
              <a:rPr lang="en-US" sz="1200" dirty="0" err="1"/>
              <a:t>InterpolatorType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();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Define the registration </a:t>
            </a:r>
            <a:r>
              <a:rPr lang="en-US" sz="1200" dirty="0" smtClean="0"/>
              <a:t>interpolation type </a:t>
            </a:r>
            <a:r>
              <a:rPr lang="en-US" sz="1200" dirty="0"/>
              <a:t>as </a:t>
            </a:r>
            <a:r>
              <a:rPr lang="en-US" sz="1200" dirty="0" smtClean="0"/>
              <a:t>linear.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In this case, the </a:t>
            </a:r>
            <a:r>
              <a:rPr lang="en-US" sz="1200" dirty="0" err="1"/>
              <a:t>itk</a:t>
            </a:r>
            <a:r>
              <a:rPr lang="en-US" sz="1200" dirty="0" smtClean="0"/>
              <a:t>::</a:t>
            </a:r>
            <a:r>
              <a:rPr lang="en-US" sz="1200" b="1" dirty="0" err="1">
                <a:solidFill>
                  <a:srgbClr val="22337C"/>
                </a:solidFill>
              </a:rPr>
              <a:t>LinearInterpolateImageFunction</a:t>
            </a:r>
            <a:r>
              <a:rPr lang="en-US" sz="1200" b="1" dirty="0">
                <a:solidFill>
                  <a:srgbClr val="22337C"/>
                </a:solidFill>
              </a:rPr>
              <a:t> </a:t>
            </a:r>
            <a:r>
              <a:rPr lang="en-US" sz="1200" baseline="30000" dirty="0" smtClean="0"/>
              <a:t>[6]</a:t>
            </a:r>
            <a:r>
              <a:rPr lang="en-US" sz="1200" dirty="0" smtClean="0"/>
              <a:t> </a:t>
            </a:r>
            <a:r>
              <a:rPr lang="en-US" sz="1200" dirty="0"/>
              <a:t>defines the transformation to take place in the algorithm.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other </a:t>
            </a:r>
            <a:r>
              <a:rPr lang="en-US" sz="1200" dirty="0" smtClean="0"/>
              <a:t>interpolation types</a:t>
            </a:r>
            <a:r>
              <a:rPr lang="en-US" sz="1200" dirty="0"/>
              <a:t>, please see </a:t>
            </a:r>
            <a:r>
              <a:rPr lang="en-US" sz="1200" dirty="0">
                <a:hlinkClick r:id="rId2"/>
              </a:rPr>
              <a:t>http://www.itk.org/Doxygen/html/group__ImageInterpolators.html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[6] </a:t>
            </a:r>
            <a:r>
              <a:rPr lang="en-US" dirty="0"/>
              <a:t>http://</a:t>
            </a:r>
            <a:r>
              <a:rPr lang="en-US" dirty="0" smtClean="0"/>
              <a:t>www.itk.org/Doxygen/html/classitk_1_1LinearInterpolateImageFunction.html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6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ImageRegistrationMethod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::Pointer registration =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::AffineTransform&lt; double, 3&gt;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::Pointer transform =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::RegularStepGradientDescentOptimizer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::Pointer optimizer =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::MeanSquaresImageToImageMetric&lt;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::Pointer metric =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LinearInterpolateImageFunction</a:t>
            </a:r>
            <a:r>
              <a:rPr lang="en-US" sz="1200" dirty="0"/>
              <a:t>&lt;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0000"/>
                </a:solidFill>
              </a:rPr>
              <a:t>double</a:t>
            </a:r>
            <a:r>
              <a:rPr lang="en-US" sz="1200" dirty="0"/>
              <a:t>&gt; </a:t>
            </a:r>
            <a:r>
              <a:rPr lang="en-US" sz="1200" dirty="0" err="1"/>
              <a:t>InterpolatorType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InterpolatorType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interpolator = </a:t>
            </a:r>
            <a:r>
              <a:rPr lang="en-US" sz="1200" dirty="0" err="1"/>
              <a:t>InterpolatorType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();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Define the registration </a:t>
            </a:r>
            <a:r>
              <a:rPr lang="en-US" sz="1200" dirty="0" smtClean="0"/>
              <a:t>interpolation type </a:t>
            </a:r>
            <a:r>
              <a:rPr lang="en-US" sz="1200" dirty="0"/>
              <a:t>as </a:t>
            </a:r>
            <a:r>
              <a:rPr lang="en-US" sz="1200" dirty="0" smtClean="0"/>
              <a:t>linear.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In this case, the </a:t>
            </a:r>
            <a:r>
              <a:rPr lang="en-US" sz="1200" dirty="0" err="1"/>
              <a:t>itk</a:t>
            </a:r>
            <a:r>
              <a:rPr lang="en-US" sz="1200" dirty="0" smtClean="0"/>
              <a:t>::</a:t>
            </a:r>
            <a:r>
              <a:rPr lang="en-US" sz="1200" b="1" dirty="0" err="1">
                <a:solidFill>
                  <a:srgbClr val="22337C"/>
                </a:solidFill>
              </a:rPr>
              <a:t>LinearInterpolateImageFunction</a:t>
            </a:r>
            <a:r>
              <a:rPr lang="en-US" sz="1200" b="1" dirty="0">
                <a:solidFill>
                  <a:srgbClr val="22337C"/>
                </a:solidFill>
              </a:rPr>
              <a:t> </a:t>
            </a:r>
            <a:r>
              <a:rPr lang="en-US" sz="1200" baseline="30000" dirty="0" smtClean="0"/>
              <a:t>[6]</a:t>
            </a:r>
            <a:r>
              <a:rPr lang="en-US" sz="1200" dirty="0" smtClean="0"/>
              <a:t> </a:t>
            </a:r>
            <a:r>
              <a:rPr lang="en-US" sz="1200" dirty="0"/>
              <a:t>defines the transformation to take place in the algorithm.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other </a:t>
            </a:r>
            <a:r>
              <a:rPr lang="en-US" sz="1200" dirty="0" smtClean="0"/>
              <a:t>interpolation types</a:t>
            </a:r>
            <a:r>
              <a:rPr lang="en-US" sz="1200" dirty="0"/>
              <a:t>, please see </a:t>
            </a:r>
            <a:r>
              <a:rPr lang="en-US" sz="1200" dirty="0">
                <a:hlinkClick r:id="rId2"/>
              </a:rPr>
              <a:t>http://www.itk.org/Doxygen/html/group__ImageInterpolators.html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 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[6] </a:t>
            </a:r>
            <a:r>
              <a:rPr lang="en-US" dirty="0"/>
              <a:t>http://</a:t>
            </a:r>
            <a:r>
              <a:rPr lang="en-US" dirty="0" smtClean="0"/>
              <a:t>www.itk.org/Doxygen/html/classitk_1_1LinearInterpolateImageFunction.html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4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registration-</a:t>
            </a:r>
            <a:r>
              <a:rPr lang="en-US" sz="1200" dirty="0"/>
              <a:t>&gt;</a:t>
            </a:r>
            <a:r>
              <a:rPr lang="en-US" sz="1200" dirty="0" err="1">
                <a:solidFill>
                  <a:srgbClr val="00B050"/>
                </a:solidFill>
              </a:rPr>
              <a:t>SetMetric</a:t>
            </a:r>
            <a:r>
              <a:rPr lang="en-US" sz="1200" dirty="0" smtClean="0"/>
              <a:t>( metric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registration-&gt;</a:t>
            </a:r>
            <a:r>
              <a:rPr lang="en-US" sz="1200" dirty="0" err="1">
                <a:solidFill>
                  <a:srgbClr val="00B050"/>
                </a:solidFill>
              </a:rPr>
              <a:t>SetOptimizer</a:t>
            </a:r>
            <a:r>
              <a:rPr lang="en-US" sz="1200" dirty="0" smtClean="0"/>
              <a:t>( optimizer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registration-&gt;</a:t>
            </a:r>
            <a:r>
              <a:rPr lang="en-US" sz="1200" dirty="0" err="1">
                <a:solidFill>
                  <a:srgbClr val="00B050"/>
                </a:solidFill>
              </a:rPr>
              <a:t>SetTransform</a:t>
            </a:r>
            <a:r>
              <a:rPr lang="en-US" sz="1200" dirty="0" smtClean="0"/>
              <a:t>( transform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registration-&gt;</a:t>
            </a:r>
            <a:r>
              <a:rPr lang="en-US" sz="1200" dirty="0" err="1">
                <a:solidFill>
                  <a:srgbClr val="00B050"/>
                </a:solidFill>
              </a:rPr>
              <a:t>SetInterpolator</a:t>
            </a:r>
            <a:r>
              <a:rPr lang="en-US" sz="1200" dirty="0" smtClean="0"/>
              <a:t>( interpolator );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registration-</a:t>
            </a:r>
            <a:r>
              <a:rPr lang="en-US" sz="1200" dirty="0"/>
              <a:t>&gt;</a:t>
            </a:r>
            <a:r>
              <a:rPr lang="en-US" sz="1200" dirty="0" err="1">
                <a:solidFill>
                  <a:srgbClr val="00B050"/>
                </a:solidFill>
              </a:rPr>
              <a:t>SetFixedImage</a:t>
            </a:r>
            <a:r>
              <a:rPr lang="en-US" sz="1200" dirty="0" smtClean="0"/>
              <a:t>( </a:t>
            </a:r>
            <a:r>
              <a:rPr lang="en-US" sz="1200" dirty="0" err="1" smtClean="0"/>
              <a:t>fixedImage</a:t>
            </a:r>
            <a:r>
              <a:rPr lang="en-US" sz="1200" dirty="0" smtClean="0"/>
              <a:t>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registration-&gt;</a:t>
            </a:r>
            <a:r>
              <a:rPr lang="en-US" sz="1200" dirty="0" err="1">
                <a:solidFill>
                  <a:srgbClr val="00B050"/>
                </a:solidFill>
              </a:rPr>
              <a:t>SetMovingImage</a:t>
            </a:r>
            <a:r>
              <a:rPr lang="en-US" sz="1200" dirty="0" smtClean="0"/>
              <a:t>( </a:t>
            </a:r>
            <a:r>
              <a:rPr lang="en-US" sz="1200" dirty="0" err="1" smtClean="0"/>
              <a:t>movingImage</a:t>
            </a:r>
            <a:r>
              <a:rPr lang="en-US" sz="1200" dirty="0" smtClean="0"/>
              <a:t>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registration-&gt;</a:t>
            </a:r>
            <a:r>
              <a:rPr lang="en-US" sz="1200" dirty="0" err="1">
                <a:solidFill>
                  <a:srgbClr val="00B050"/>
                </a:solidFill>
              </a:rPr>
              <a:t>SetFixedImageRegion</a:t>
            </a:r>
            <a:r>
              <a:rPr lang="en-US" sz="1200" dirty="0" smtClean="0"/>
              <a:t>( </a:t>
            </a:r>
            <a:r>
              <a:rPr lang="en-US" sz="1200" dirty="0" err="1" smtClean="0"/>
              <a:t>fixedImage</a:t>
            </a:r>
            <a:r>
              <a:rPr lang="en-US" sz="1200" dirty="0" smtClean="0"/>
              <a:t>-</a:t>
            </a:r>
            <a:r>
              <a:rPr lang="en-US" sz="1200" dirty="0"/>
              <a:t>&gt;</a:t>
            </a:r>
            <a:r>
              <a:rPr lang="en-US" sz="1200" dirty="0" err="1">
                <a:solidFill>
                  <a:srgbClr val="00B050"/>
                </a:solidFill>
              </a:rPr>
              <a:t>GetLargestPossibleRegion</a:t>
            </a:r>
            <a:r>
              <a:rPr lang="en-US" sz="1200" dirty="0" smtClean="0"/>
              <a:t>() 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Sets the various sub groups of registration (</a:t>
            </a:r>
            <a:r>
              <a:rPr lang="en-US" sz="1200" b="1" dirty="0" smtClean="0">
                <a:solidFill>
                  <a:srgbClr val="22337C"/>
                </a:solidFill>
              </a:rPr>
              <a:t>metric</a:t>
            </a:r>
            <a:r>
              <a:rPr lang="en-US" sz="1200" dirty="0" smtClean="0"/>
              <a:t>, </a:t>
            </a:r>
            <a:r>
              <a:rPr lang="en-US" sz="1200" b="1" dirty="0" smtClean="0">
                <a:solidFill>
                  <a:srgbClr val="22337C"/>
                </a:solidFill>
              </a:rPr>
              <a:t>optimizer</a:t>
            </a:r>
            <a:r>
              <a:rPr lang="en-US" sz="1200" dirty="0" smtClean="0"/>
              <a:t>, </a:t>
            </a:r>
            <a:r>
              <a:rPr lang="en-US" sz="1200" b="1" dirty="0" smtClean="0">
                <a:solidFill>
                  <a:srgbClr val="22337C"/>
                </a:solidFill>
              </a:rPr>
              <a:t>transform</a:t>
            </a:r>
            <a:r>
              <a:rPr lang="en-US" sz="1200" dirty="0" smtClean="0"/>
              <a:t>, </a:t>
            </a:r>
            <a:r>
              <a:rPr lang="en-US" sz="1200" b="1" dirty="0" smtClean="0">
                <a:solidFill>
                  <a:srgbClr val="22337C"/>
                </a:solidFill>
              </a:rPr>
              <a:t>interpolator</a:t>
            </a:r>
            <a:r>
              <a:rPr lang="en-US" sz="1200" dirty="0" smtClean="0"/>
              <a:t>) into the </a:t>
            </a:r>
            <a:r>
              <a:rPr lang="en-US" sz="1200" b="1" dirty="0" smtClean="0">
                <a:solidFill>
                  <a:srgbClr val="22337C"/>
                </a:solidFill>
              </a:rPr>
              <a:t>registration</a:t>
            </a:r>
            <a:r>
              <a:rPr lang="en-US" sz="1200" dirty="0" smtClean="0"/>
              <a:t> class.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Sets the input fixed and moving images to the </a:t>
            </a:r>
            <a:r>
              <a:rPr lang="en-US" sz="1200" b="1" dirty="0">
                <a:solidFill>
                  <a:srgbClr val="22337C"/>
                </a:solidFill>
              </a:rPr>
              <a:t>registration</a:t>
            </a:r>
            <a:r>
              <a:rPr lang="en-US" sz="1200" dirty="0"/>
              <a:t> </a:t>
            </a:r>
            <a:r>
              <a:rPr lang="en-US" sz="1200" dirty="0" smtClean="0"/>
              <a:t>class and defines the maximum region to process.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78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RegistrationType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ParametersType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/>
              <a:t>initialParameters</a:t>
            </a:r>
            <a:r>
              <a:rPr lang="en-US" sz="1200" dirty="0" smtClean="0"/>
              <a:t>( transform-</a:t>
            </a:r>
            <a:r>
              <a:rPr lang="en-US" sz="1200" dirty="0"/>
              <a:t>&gt;</a:t>
            </a:r>
            <a:r>
              <a:rPr lang="en-US" sz="1200" dirty="0" err="1">
                <a:solidFill>
                  <a:srgbClr val="00B050"/>
                </a:solidFill>
              </a:rPr>
              <a:t>GetNumberOfParameters</a:t>
            </a:r>
            <a:r>
              <a:rPr lang="en-US" sz="1200" dirty="0" smtClean="0"/>
              <a:t>() );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[0] = 1.0; </a:t>
            </a:r>
            <a:r>
              <a:rPr lang="en-US" sz="1200" dirty="0">
                <a:solidFill>
                  <a:srgbClr val="92D050"/>
                </a:solidFill>
              </a:rPr>
              <a:t>// rotation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[1] = 0.0;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[2] = 0.0;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[3] = 0.0;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[4] = 1.0;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[5] = 0.0;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[6] = 0.0;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[7] = 0.0;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[8] = 1.0;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[9] = 0.0; </a:t>
            </a:r>
            <a:r>
              <a:rPr lang="en-US" sz="1200" dirty="0">
                <a:solidFill>
                  <a:srgbClr val="92D050"/>
                </a:solidFill>
              </a:rPr>
              <a:t>// translation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[10] = 0.0;</a:t>
            </a:r>
          </a:p>
          <a:p>
            <a:pPr marL="0" indent="0">
              <a:buNone/>
            </a:pPr>
            <a:r>
              <a:rPr lang="en-US" sz="1200" dirty="0" err="1"/>
              <a:t>initialParameters</a:t>
            </a:r>
            <a:r>
              <a:rPr lang="en-US" sz="1200" dirty="0"/>
              <a:t>[11] = 0.0;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registration-&gt;</a:t>
            </a:r>
            <a:r>
              <a:rPr lang="en-US" sz="1200" dirty="0" err="1">
                <a:solidFill>
                  <a:srgbClr val="00B050"/>
                </a:solidFill>
              </a:rPr>
              <a:t>SetInitialTransformParameters</a:t>
            </a:r>
            <a:r>
              <a:rPr lang="en-US" sz="1200" dirty="0" smtClean="0"/>
              <a:t>( </a:t>
            </a:r>
            <a:r>
              <a:rPr lang="en-US" sz="1200" dirty="0" err="1" smtClean="0"/>
              <a:t>initialParameters</a:t>
            </a:r>
            <a:r>
              <a:rPr lang="en-US" sz="1200" dirty="0" smtClean="0"/>
              <a:t> );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Sets the initial orientation (rotation and translation) for the </a:t>
            </a:r>
            <a:r>
              <a:rPr lang="en-US" sz="1200" b="1" dirty="0" smtClean="0">
                <a:solidFill>
                  <a:srgbClr val="22337C"/>
                </a:solidFill>
              </a:rPr>
              <a:t>registration</a:t>
            </a:r>
            <a:r>
              <a:rPr lang="en-US" sz="1200" dirty="0" smtClean="0"/>
              <a:t> class – this can be altered to an application-specific value.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A </a:t>
            </a:r>
            <a:r>
              <a:rPr lang="en-US" sz="1200" b="1" dirty="0" smtClean="0">
                <a:solidFill>
                  <a:srgbClr val="6F2927"/>
                </a:solidFill>
              </a:rPr>
              <a:t>0</a:t>
            </a:r>
            <a:r>
              <a:rPr lang="en-US" sz="1200" dirty="0" smtClean="0"/>
              <a:t>-rotation and </a:t>
            </a:r>
            <a:r>
              <a:rPr lang="en-US" sz="1200" b="1" dirty="0" smtClean="0">
                <a:solidFill>
                  <a:srgbClr val="6F2927"/>
                </a:solidFill>
              </a:rPr>
              <a:t>0</a:t>
            </a:r>
            <a:r>
              <a:rPr lang="en-US" sz="1200" dirty="0" smtClean="0"/>
              <a:t>-translation scenario is the most generic, which has been shown here.</a:t>
            </a:r>
          </a:p>
        </p:txBody>
      </p:sp>
    </p:spTree>
    <p:extLst>
      <p:ext uri="{BB962C8B-B14F-4D97-AF65-F5344CB8AC3E}">
        <p14:creationId xmlns:p14="http://schemas.microsoft.com/office/powerpoint/2010/main" val="202169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optimizer-&gt;</a:t>
            </a:r>
            <a:r>
              <a:rPr lang="en-US" sz="1200" dirty="0" err="1">
                <a:solidFill>
                  <a:srgbClr val="00B050"/>
                </a:solidFill>
              </a:rPr>
              <a:t>SetMaximumStepLength</a:t>
            </a:r>
            <a:r>
              <a:rPr lang="en-US" sz="1200" dirty="0" smtClean="0"/>
              <a:t>( 0.25 );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optimizer-&gt;</a:t>
            </a:r>
            <a:r>
              <a:rPr lang="en-US" sz="1200" dirty="0" err="1">
                <a:solidFill>
                  <a:srgbClr val="00B050"/>
                </a:solidFill>
              </a:rPr>
              <a:t>SetMinimumStepLength</a:t>
            </a:r>
            <a:r>
              <a:rPr lang="en-US" sz="1200" dirty="0" smtClean="0"/>
              <a:t>( 0.0001 );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optimizer-&gt;</a:t>
            </a:r>
            <a:r>
              <a:rPr lang="en-US" sz="1200" dirty="0" err="1">
                <a:solidFill>
                  <a:srgbClr val="00B050"/>
                </a:solidFill>
              </a:rPr>
              <a:t>SetNumberOfIterations</a:t>
            </a:r>
            <a:r>
              <a:rPr lang="en-US" sz="1200" dirty="0" smtClean="0"/>
              <a:t>( 20 );</a:t>
            </a:r>
            <a:endParaRPr lang="en-US" sz="1200" dirty="0"/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registration-&gt;Update();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ParametersType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finalParameters</a:t>
            </a:r>
            <a:r>
              <a:rPr lang="en-US" sz="1200" dirty="0">
                <a:solidFill>
                  <a:schemeClr val="bg1"/>
                </a:solidFill>
              </a:rPr>
              <a:t> = registration-&gt;</a:t>
            </a:r>
            <a:r>
              <a:rPr lang="en-US" sz="1200" dirty="0" err="1">
                <a:solidFill>
                  <a:schemeClr val="bg1"/>
                </a:solidFill>
              </a:rPr>
              <a:t>GetLastTransformParameters</a:t>
            </a:r>
            <a:r>
              <a:rPr lang="en-US" sz="1200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cout</a:t>
            </a:r>
            <a:r>
              <a:rPr lang="en-US" sz="1200" dirty="0">
                <a:solidFill>
                  <a:schemeClr val="bg1"/>
                </a:solidFill>
              </a:rPr>
              <a:t> &lt;&lt; "Final parameters: " &lt;&lt; </a:t>
            </a:r>
            <a:r>
              <a:rPr lang="en-US" sz="1200" dirty="0" err="1">
                <a:solidFill>
                  <a:schemeClr val="bg1"/>
                </a:solidFill>
              </a:rPr>
              <a:t>finalParameters</a:t>
            </a:r>
            <a:r>
              <a:rPr lang="en-US" sz="1200" dirty="0">
                <a:solidFill>
                  <a:schemeClr val="bg1"/>
                </a:solidFill>
              </a:rPr>
              <a:t> &lt;&lt;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endl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err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Sets step length and iterations for the gradient descent optimizer.</a:t>
            </a:r>
          </a:p>
        </p:txBody>
      </p:sp>
    </p:spTree>
    <p:extLst>
      <p:ext uri="{BB962C8B-B14F-4D97-AF65-F5344CB8AC3E}">
        <p14:creationId xmlns:p14="http://schemas.microsoft.com/office/powerpoint/2010/main" val="194732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optimizer-&gt;</a:t>
            </a:r>
            <a:r>
              <a:rPr lang="en-US" sz="1200" dirty="0" err="1">
                <a:solidFill>
                  <a:srgbClr val="00B050"/>
                </a:solidFill>
              </a:rPr>
              <a:t>SetMaximumStepLength</a:t>
            </a:r>
            <a:r>
              <a:rPr lang="en-US" sz="1200" dirty="0" smtClean="0"/>
              <a:t>( 0.25 );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optimizer-&gt;</a:t>
            </a:r>
            <a:r>
              <a:rPr lang="en-US" sz="1200" dirty="0" err="1">
                <a:solidFill>
                  <a:srgbClr val="00B050"/>
                </a:solidFill>
              </a:rPr>
              <a:t>SetMinimumStepLength</a:t>
            </a:r>
            <a:r>
              <a:rPr lang="en-US" sz="1200" dirty="0" smtClean="0"/>
              <a:t>( 0.0001 );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optimizer-&gt;</a:t>
            </a:r>
            <a:r>
              <a:rPr lang="en-US" sz="1200" dirty="0" err="1">
                <a:solidFill>
                  <a:srgbClr val="00B050"/>
                </a:solidFill>
              </a:rPr>
              <a:t>SetNumberOfIterations</a:t>
            </a:r>
            <a:r>
              <a:rPr lang="en-US" sz="1200" dirty="0" smtClean="0"/>
              <a:t>( 20 );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registration-&gt;</a:t>
            </a:r>
            <a:r>
              <a:rPr lang="en-US" sz="1200" dirty="0">
                <a:solidFill>
                  <a:srgbClr val="00B050"/>
                </a:solidFill>
              </a:rPr>
              <a:t>Update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typename</a:t>
            </a:r>
            <a:r>
              <a:rPr lang="en-US" sz="1200" dirty="0"/>
              <a:t> </a:t>
            </a:r>
            <a:r>
              <a:rPr lang="en-US" sz="1200" dirty="0" err="1"/>
              <a:t>RegistrationType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ParametersType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/>
              <a:t>finalParameters</a:t>
            </a:r>
            <a:r>
              <a:rPr lang="en-US" sz="1200" dirty="0"/>
              <a:t> = registration-&gt;</a:t>
            </a:r>
            <a:r>
              <a:rPr lang="en-US" sz="1200" dirty="0" err="1">
                <a:solidFill>
                  <a:srgbClr val="00B050"/>
                </a:solidFill>
              </a:rPr>
              <a:t>GetLastTransformParameters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cout</a:t>
            </a:r>
            <a:r>
              <a:rPr lang="en-US" sz="1200" dirty="0"/>
              <a:t> &lt;&lt; "Final parameters: " &lt;&lt; </a:t>
            </a:r>
            <a:r>
              <a:rPr lang="en-US" sz="1200" dirty="0" err="1"/>
              <a:t>finalParameters</a:t>
            </a:r>
            <a:r>
              <a:rPr lang="en-US" sz="1200" dirty="0"/>
              <a:t> &lt;&lt;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err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Run the registration algorithm and output the final orientation parameters to the console (optional).</a:t>
            </a:r>
          </a:p>
        </p:txBody>
      </p:sp>
    </p:spTree>
    <p:extLst>
      <p:ext uri="{BB962C8B-B14F-4D97-AF65-F5344CB8AC3E}">
        <p14:creationId xmlns:p14="http://schemas.microsoft.com/office/powerpoint/2010/main" val="228632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ResampleImageFilter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TImageType</a:t>
            </a:r>
            <a:r>
              <a:rPr lang="en-US" sz="1200" dirty="0"/>
              <a:t>, </a:t>
            </a:r>
            <a:r>
              <a:rPr lang="en-US" sz="1200" dirty="0" err="1" smtClean="0">
                <a:solidFill>
                  <a:srgbClr val="FF0000"/>
                </a:solidFill>
              </a:rPr>
              <a:t>TImageType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&gt; </a:t>
            </a:r>
            <a:r>
              <a:rPr lang="en-US" sz="1200" dirty="0" err="1"/>
              <a:t>ResampleFilterType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ResampleFilterType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</a:t>
            </a:r>
            <a:r>
              <a:rPr lang="en-US" sz="1200" dirty="0" err="1"/>
              <a:t>resampler</a:t>
            </a:r>
            <a:r>
              <a:rPr lang="en-US" sz="1200" dirty="0"/>
              <a:t> = </a:t>
            </a:r>
            <a:r>
              <a:rPr lang="en-US" sz="1200" dirty="0" err="1"/>
              <a:t>ResampleFilterType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SetInput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SetTransform</a:t>
            </a:r>
            <a:r>
              <a:rPr lang="en-US" sz="1200" dirty="0">
                <a:solidFill>
                  <a:schemeClr val="bg1"/>
                </a:solidFill>
              </a:rPr>
              <a:t>( registration-&gt;</a:t>
            </a:r>
            <a:r>
              <a:rPr lang="en-US" sz="1200" dirty="0" err="1">
                <a:solidFill>
                  <a:schemeClr val="bg1"/>
                </a:solidFill>
              </a:rPr>
              <a:t>GetOutput</a:t>
            </a:r>
            <a:r>
              <a:rPr lang="en-US" sz="1200" dirty="0">
                <a:solidFill>
                  <a:schemeClr val="bg1"/>
                </a:solidFill>
              </a:rPr>
              <a:t>()-&gt;Get()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SetSize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GetLargestPossibleRegion</a:t>
            </a:r>
            <a:r>
              <a:rPr lang="en-US" sz="1200" dirty="0">
                <a:solidFill>
                  <a:schemeClr val="bg1"/>
                </a:solidFill>
              </a:rPr>
              <a:t>().</a:t>
            </a:r>
            <a:r>
              <a:rPr lang="en-US" sz="1200" dirty="0" err="1">
                <a:solidFill>
                  <a:schemeClr val="bg1"/>
                </a:solidFill>
              </a:rPr>
              <a:t>GetSize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SetOutputOrigin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GetOrigin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SetOutputSpacing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GetSpacing</a:t>
            </a:r>
            <a:r>
              <a:rPr lang="en-US" sz="1200" dirty="0">
                <a:solidFill>
                  <a:schemeClr val="bg1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SetOutputDirection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GetDirection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SetDefaultPixelValue</a:t>
            </a:r>
            <a:r>
              <a:rPr lang="en-US" sz="1200" dirty="0">
                <a:solidFill>
                  <a:schemeClr val="bg1"/>
                </a:solidFill>
              </a:rPr>
              <a:t>( 0 );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SetInterpolator</a:t>
            </a:r>
            <a:r>
              <a:rPr lang="en-US" sz="1200" dirty="0">
                <a:solidFill>
                  <a:schemeClr val="bg1"/>
                </a:solidFill>
              </a:rPr>
              <a:t>( interpolator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-&gt;Update();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ImageFileWriter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 &gt;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::Pointer writer =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</a:t>
            </a:r>
            <a:r>
              <a:rPr lang="en-US" sz="1200" dirty="0" err="1">
                <a:solidFill>
                  <a:schemeClr val="bg1"/>
                </a:solidFill>
              </a:rPr>
              <a:t>SetFileName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outputFileName</a:t>
            </a:r>
            <a:r>
              <a:rPr lang="en-US" sz="1200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</a:t>
            </a:r>
            <a:r>
              <a:rPr lang="en-US" sz="1200" dirty="0" err="1">
                <a:solidFill>
                  <a:schemeClr val="bg1"/>
                </a:solidFill>
              </a:rPr>
              <a:t>SetInput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GetOutput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writer-&gt;Update();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dirty="0" smtClean="0"/>
              <a:t>Initialize the </a:t>
            </a:r>
            <a:r>
              <a:rPr lang="en-US" sz="1200" dirty="0" err="1" smtClean="0"/>
              <a:t>itk</a:t>
            </a:r>
            <a:r>
              <a:rPr lang="en-US" sz="1200" dirty="0" smtClean="0"/>
              <a:t>::</a:t>
            </a:r>
            <a:r>
              <a:rPr lang="en-US" sz="1200" b="1" dirty="0" err="1" smtClean="0">
                <a:solidFill>
                  <a:srgbClr val="22337C"/>
                </a:solidFill>
              </a:rPr>
              <a:t>ResampleImageFilter</a:t>
            </a:r>
            <a:r>
              <a:rPr lang="en-US" sz="1200" dirty="0" smtClean="0">
                <a:solidFill>
                  <a:srgbClr val="22337C"/>
                </a:solidFill>
              </a:rPr>
              <a:t> </a:t>
            </a:r>
            <a:r>
              <a:rPr lang="en-US" sz="1200" baseline="30000" dirty="0" smtClean="0"/>
              <a:t>[7]</a:t>
            </a:r>
            <a:r>
              <a:rPr lang="en-US" sz="1200" dirty="0" smtClean="0"/>
              <a:t> class, which applies the output orientation obtained by the </a:t>
            </a:r>
            <a:r>
              <a:rPr lang="en-US" sz="1200" b="1" dirty="0" smtClean="0">
                <a:solidFill>
                  <a:srgbClr val="22337C"/>
                </a:solidFill>
              </a:rPr>
              <a:t>registration</a:t>
            </a:r>
            <a:r>
              <a:rPr lang="en-US" sz="1200" dirty="0" smtClean="0"/>
              <a:t> class to the moving image.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[7] </a:t>
            </a:r>
            <a:r>
              <a:rPr lang="en-US" dirty="0"/>
              <a:t>http://www.itk.org/Doxygen/html/classitk_1_1ResampleImageFilter.html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9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ResampleImageFilter</a:t>
            </a:r>
            <a:r>
              <a:rPr lang="en-US" sz="1200" dirty="0" smtClean="0">
                <a:solidFill>
                  <a:schemeClr val="bg1"/>
                </a:solidFill>
              </a:rPr>
              <a:t>&lt; </a:t>
            </a:r>
            <a:r>
              <a:rPr lang="en-US" sz="1200" dirty="0" err="1" smtClean="0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</a:rPr>
              <a:t>TImageType</a:t>
            </a:r>
            <a:r>
              <a:rPr lang="en-US" sz="1200" dirty="0" smtClean="0">
                <a:solidFill>
                  <a:schemeClr val="bg1"/>
                </a:solidFill>
              </a:rPr>
              <a:t> &gt;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SetInput</a:t>
            </a:r>
            <a:r>
              <a:rPr lang="en-US" sz="1200" dirty="0"/>
              <a:t>( </a:t>
            </a:r>
            <a:r>
              <a:rPr lang="en-US" sz="1200" dirty="0" err="1"/>
              <a:t>movingImage</a:t>
            </a:r>
            <a:r>
              <a:rPr lang="en-US" sz="1200" dirty="0"/>
              <a:t> );</a:t>
            </a:r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SetTransform</a:t>
            </a:r>
            <a:r>
              <a:rPr lang="en-US" sz="1200" dirty="0"/>
              <a:t>( registration-&gt;</a:t>
            </a:r>
            <a:r>
              <a:rPr lang="en-US" sz="1200" dirty="0" err="1">
                <a:solidFill>
                  <a:srgbClr val="00B050"/>
                </a:solidFill>
              </a:rPr>
              <a:t>GetOutput</a:t>
            </a:r>
            <a:r>
              <a:rPr lang="en-US" sz="1200" dirty="0"/>
              <a:t>()-&gt;</a:t>
            </a:r>
            <a:r>
              <a:rPr lang="en-US" sz="1200" dirty="0">
                <a:solidFill>
                  <a:srgbClr val="00B050"/>
                </a:solidFill>
              </a:rPr>
              <a:t>Get</a:t>
            </a:r>
            <a:r>
              <a:rPr lang="en-US" sz="1200" dirty="0"/>
              <a:t>() );</a:t>
            </a:r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SetSize</a:t>
            </a:r>
            <a:r>
              <a:rPr lang="en-US" sz="1200" dirty="0"/>
              <a:t>( </a:t>
            </a:r>
            <a:r>
              <a:rPr lang="en-US" sz="1200" dirty="0" err="1"/>
              <a:t>movingImage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GetLargestPossibleRegion</a:t>
            </a:r>
            <a:r>
              <a:rPr lang="en-US" sz="1200" dirty="0"/>
              <a:t>().</a:t>
            </a:r>
            <a:r>
              <a:rPr lang="en-US" sz="1200" dirty="0" err="1">
                <a:solidFill>
                  <a:srgbClr val="00B050"/>
                </a:solidFill>
              </a:rPr>
              <a:t>GetSize</a:t>
            </a:r>
            <a:r>
              <a:rPr lang="en-US" sz="1200" dirty="0"/>
              <a:t>() );</a:t>
            </a:r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SetOutputOrigin</a:t>
            </a:r>
            <a:r>
              <a:rPr lang="en-US" sz="1200" dirty="0"/>
              <a:t>( </a:t>
            </a:r>
            <a:r>
              <a:rPr lang="en-US" sz="1200" dirty="0" err="1"/>
              <a:t>movingImage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GetOrigin</a:t>
            </a:r>
            <a:r>
              <a:rPr lang="en-US" sz="1200" dirty="0"/>
              <a:t>() );</a:t>
            </a:r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SetOutputSpacing</a:t>
            </a:r>
            <a:r>
              <a:rPr lang="en-US" sz="1200" dirty="0"/>
              <a:t>( </a:t>
            </a:r>
            <a:r>
              <a:rPr lang="en-US" sz="1200" dirty="0" err="1"/>
              <a:t>movingImage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GetSpacing</a:t>
            </a:r>
            <a:r>
              <a:rPr lang="en-US" sz="1200" dirty="0"/>
              <a:t>());</a:t>
            </a:r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SetOutputDirection</a:t>
            </a:r>
            <a:r>
              <a:rPr lang="en-US" sz="1200" dirty="0"/>
              <a:t>( </a:t>
            </a:r>
            <a:r>
              <a:rPr lang="en-US" sz="1200" dirty="0" err="1"/>
              <a:t>movingImage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GetDirection</a:t>
            </a:r>
            <a:r>
              <a:rPr lang="en-US" sz="1200" dirty="0"/>
              <a:t>() );</a:t>
            </a:r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SetDefaultPixelValue</a:t>
            </a:r>
            <a:r>
              <a:rPr lang="en-US" sz="1200" dirty="0"/>
              <a:t>( 0 );</a:t>
            </a:r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SetInterpolator</a:t>
            </a:r>
            <a:r>
              <a:rPr lang="en-US" sz="1200" dirty="0"/>
              <a:t>( interpolator 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-&gt;Update();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chemeClr val="bg1"/>
                </a:solidFill>
              </a:rPr>
              <a:t>typedef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ImageFileWriter</a:t>
            </a:r>
            <a:r>
              <a:rPr lang="en-US" sz="1200" dirty="0" smtClean="0">
                <a:solidFill>
                  <a:schemeClr val="bg1"/>
                </a:solidFill>
              </a:rPr>
              <a:t>&lt; </a:t>
            </a:r>
            <a:r>
              <a:rPr lang="en-US" sz="1200" dirty="0" err="1" smtClean="0">
                <a:solidFill>
                  <a:schemeClr val="bg1"/>
                </a:solidFill>
              </a:rPr>
              <a:t>TImageType</a:t>
            </a:r>
            <a:r>
              <a:rPr lang="en-US" sz="1200" dirty="0" smtClean="0">
                <a:solidFill>
                  <a:schemeClr val="bg1"/>
                </a:solidFill>
              </a:rPr>
              <a:t> &gt;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::Pointer writer =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</a:t>
            </a:r>
            <a:r>
              <a:rPr lang="en-US" sz="1200" dirty="0" err="1">
                <a:solidFill>
                  <a:schemeClr val="bg1"/>
                </a:solidFill>
              </a:rPr>
              <a:t>SetFileName</a:t>
            </a:r>
            <a:r>
              <a:rPr lang="en-US" sz="1200" dirty="0" smtClean="0">
                <a:solidFill>
                  <a:schemeClr val="bg1"/>
                </a:solidFill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</a:rPr>
              <a:t>outputFileName</a:t>
            </a:r>
            <a:r>
              <a:rPr lang="en-US" sz="1200" dirty="0" smtClean="0">
                <a:solidFill>
                  <a:schemeClr val="bg1"/>
                </a:solidFill>
              </a:rPr>
              <a:t> 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</a:t>
            </a:r>
            <a:r>
              <a:rPr lang="en-US" sz="1200" dirty="0" err="1">
                <a:solidFill>
                  <a:schemeClr val="bg1"/>
                </a:solidFill>
              </a:rPr>
              <a:t>SetInput</a:t>
            </a:r>
            <a:r>
              <a:rPr lang="en-US" sz="1200" dirty="0" smtClean="0">
                <a:solidFill>
                  <a:schemeClr val="bg1"/>
                </a:solidFill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</a:rPr>
              <a:t>resampler</a:t>
            </a:r>
            <a:r>
              <a:rPr lang="en-US" sz="1200" dirty="0" smtClean="0">
                <a:solidFill>
                  <a:schemeClr val="bg1"/>
                </a:solidFill>
              </a:rPr>
              <a:t>-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  <a:r>
              <a:rPr lang="en-US" sz="1200" dirty="0" err="1">
                <a:solidFill>
                  <a:schemeClr val="bg1"/>
                </a:solidFill>
              </a:rPr>
              <a:t>GetOutput</a:t>
            </a:r>
            <a:r>
              <a:rPr lang="en-US" sz="1200" dirty="0" smtClean="0">
                <a:solidFill>
                  <a:schemeClr val="bg1"/>
                </a:solidFill>
              </a:rPr>
              <a:t>() 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writer-&gt;Update();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dirty="0" smtClean="0"/>
              <a:t>Sets the </a:t>
            </a:r>
            <a:r>
              <a:rPr lang="en-US" sz="1200" b="1" dirty="0" smtClean="0">
                <a:solidFill>
                  <a:srgbClr val="22337C"/>
                </a:solidFill>
              </a:rPr>
              <a:t>input </a:t>
            </a:r>
            <a:r>
              <a:rPr lang="en-US" sz="1200" dirty="0" smtClean="0"/>
              <a:t>(the moving image), </a:t>
            </a:r>
            <a:r>
              <a:rPr lang="en-US" sz="1200" b="1" dirty="0" smtClean="0">
                <a:solidFill>
                  <a:srgbClr val="22337C"/>
                </a:solidFill>
              </a:rPr>
              <a:t>new transform</a:t>
            </a:r>
            <a:r>
              <a:rPr lang="en-US" sz="1200" dirty="0" smtClean="0"/>
              <a:t>, </a:t>
            </a:r>
            <a:r>
              <a:rPr lang="en-US" sz="1200" b="1" dirty="0" smtClean="0">
                <a:solidFill>
                  <a:srgbClr val="22337C"/>
                </a:solidFill>
              </a:rPr>
              <a:t>size</a:t>
            </a:r>
            <a:r>
              <a:rPr lang="en-US" sz="1200" dirty="0" smtClean="0"/>
              <a:t>, image parameters (</a:t>
            </a:r>
            <a:r>
              <a:rPr lang="en-US" sz="1200" b="1" dirty="0" smtClean="0">
                <a:solidFill>
                  <a:srgbClr val="22337C"/>
                </a:solidFill>
              </a:rPr>
              <a:t>origin</a:t>
            </a:r>
            <a:r>
              <a:rPr lang="en-US" sz="1200" dirty="0" smtClean="0"/>
              <a:t>, </a:t>
            </a:r>
            <a:r>
              <a:rPr lang="en-US" sz="1200" b="1" dirty="0" smtClean="0">
                <a:solidFill>
                  <a:srgbClr val="22337C"/>
                </a:solidFill>
              </a:rPr>
              <a:t>spacing</a:t>
            </a:r>
            <a:r>
              <a:rPr lang="en-US" sz="1200" dirty="0" smtClean="0"/>
              <a:t>, </a:t>
            </a:r>
            <a:r>
              <a:rPr lang="en-US" sz="1200" b="1" dirty="0" smtClean="0">
                <a:solidFill>
                  <a:srgbClr val="22337C"/>
                </a:solidFill>
              </a:rPr>
              <a:t>direction</a:t>
            </a:r>
            <a:r>
              <a:rPr lang="en-US" sz="1200" dirty="0" smtClean="0"/>
              <a:t>, </a:t>
            </a:r>
            <a:r>
              <a:rPr lang="en-US" sz="1200" b="1" dirty="0" smtClean="0">
                <a:solidFill>
                  <a:srgbClr val="22337C"/>
                </a:solidFill>
              </a:rPr>
              <a:t>default value</a:t>
            </a:r>
            <a:r>
              <a:rPr lang="en-US" sz="1200" dirty="0" smtClean="0"/>
              <a:t>) and interpolator for the </a:t>
            </a:r>
            <a:r>
              <a:rPr lang="en-US" sz="1200" b="1" dirty="0" err="1" smtClean="0">
                <a:solidFill>
                  <a:srgbClr val="22337C"/>
                </a:solidFill>
              </a:rPr>
              <a:t>resampler</a:t>
            </a:r>
            <a:r>
              <a:rPr lang="en-US" sz="1200" dirty="0" smtClean="0">
                <a:solidFill>
                  <a:srgbClr val="22337C"/>
                </a:solidFill>
              </a:rPr>
              <a:t> </a:t>
            </a:r>
            <a:r>
              <a:rPr lang="en-US" sz="1200" dirty="0" smtClean="0"/>
              <a:t>class.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[7] </a:t>
            </a:r>
            <a:r>
              <a:rPr lang="en-US" dirty="0"/>
              <a:t>http://www.itk.org/Doxygen/html/classitk_1_1ResampleImageFilter.html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5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ResampleImageFilter</a:t>
            </a:r>
            <a:r>
              <a:rPr lang="en-US" sz="1200" dirty="0" smtClean="0">
                <a:solidFill>
                  <a:schemeClr val="bg1"/>
                </a:solidFill>
              </a:rPr>
              <a:t>&lt; </a:t>
            </a:r>
            <a:r>
              <a:rPr lang="en-US" sz="1200" dirty="0" err="1" smtClean="0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</a:rPr>
              <a:t>TImageType</a:t>
            </a:r>
            <a:r>
              <a:rPr lang="en-US" sz="1200" dirty="0" smtClean="0">
                <a:solidFill>
                  <a:schemeClr val="bg1"/>
                </a:solidFill>
              </a:rPr>
              <a:t> &gt;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SetInput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SetTransform</a:t>
            </a:r>
            <a:r>
              <a:rPr lang="en-US" sz="1200" dirty="0">
                <a:solidFill>
                  <a:schemeClr val="bg1"/>
                </a:solidFill>
              </a:rPr>
              <a:t>( registration-&gt;</a:t>
            </a:r>
            <a:r>
              <a:rPr lang="en-US" sz="1200" dirty="0" err="1">
                <a:solidFill>
                  <a:schemeClr val="bg1"/>
                </a:solidFill>
              </a:rPr>
              <a:t>GetOutput</a:t>
            </a:r>
            <a:r>
              <a:rPr lang="en-US" sz="1200" dirty="0">
                <a:solidFill>
                  <a:schemeClr val="bg1"/>
                </a:solidFill>
              </a:rPr>
              <a:t>()-&gt;Get()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SetSize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GetLargestPossibleRegion</a:t>
            </a:r>
            <a:r>
              <a:rPr lang="en-US" sz="1200" dirty="0">
                <a:solidFill>
                  <a:schemeClr val="bg1"/>
                </a:solidFill>
              </a:rPr>
              <a:t>().</a:t>
            </a:r>
            <a:r>
              <a:rPr lang="en-US" sz="1200" dirty="0" err="1">
                <a:solidFill>
                  <a:schemeClr val="bg1"/>
                </a:solidFill>
              </a:rPr>
              <a:t>GetSize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SetOutputOrigin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GetOrigin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SetOutputSpacing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GetSpacing</a:t>
            </a:r>
            <a:r>
              <a:rPr lang="en-US" sz="1200" dirty="0">
                <a:solidFill>
                  <a:schemeClr val="bg1"/>
                </a:solidFill>
              </a:rPr>
              <a:t>());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SetOutputDirection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GetDirection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SetDefaultPixelValue</a:t>
            </a:r>
            <a:r>
              <a:rPr lang="en-US" sz="1200" dirty="0">
                <a:solidFill>
                  <a:schemeClr val="bg1"/>
                </a:solidFill>
              </a:rPr>
              <a:t>( 0 );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SetInterpolator</a:t>
            </a:r>
            <a:r>
              <a:rPr lang="en-US" sz="1200" dirty="0">
                <a:solidFill>
                  <a:schemeClr val="bg1"/>
                </a:solidFill>
              </a:rPr>
              <a:t>( interpolator );</a:t>
            </a:r>
          </a:p>
          <a:p>
            <a:pPr marL="0" indent="0">
              <a:buNone/>
            </a:pPr>
            <a:r>
              <a:rPr lang="en-US" sz="1200" dirty="0" err="1"/>
              <a:t>resampler</a:t>
            </a:r>
            <a:r>
              <a:rPr lang="en-US" sz="1200" dirty="0"/>
              <a:t>-&gt;</a:t>
            </a:r>
            <a:r>
              <a:rPr lang="en-US" sz="1200" dirty="0">
                <a:solidFill>
                  <a:srgbClr val="00B050"/>
                </a:solidFill>
              </a:rPr>
              <a:t>Update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 err="1" smtClean="0">
                <a:solidFill>
                  <a:schemeClr val="bg1"/>
                </a:solidFill>
              </a:rPr>
              <a:t>typedef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ImageFileWriter</a:t>
            </a:r>
            <a:r>
              <a:rPr lang="en-US" sz="1200" dirty="0" smtClean="0">
                <a:solidFill>
                  <a:schemeClr val="bg1"/>
                </a:solidFill>
              </a:rPr>
              <a:t>&lt; </a:t>
            </a:r>
            <a:r>
              <a:rPr lang="en-US" sz="1200" dirty="0" err="1" smtClean="0">
                <a:solidFill>
                  <a:schemeClr val="bg1"/>
                </a:solidFill>
              </a:rPr>
              <a:t>TImageType</a:t>
            </a:r>
            <a:r>
              <a:rPr lang="en-US" sz="1200" dirty="0" smtClean="0">
                <a:solidFill>
                  <a:schemeClr val="bg1"/>
                </a:solidFill>
              </a:rPr>
              <a:t> &gt;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::Pointer writer = </a:t>
            </a:r>
            <a:r>
              <a:rPr lang="en-US" sz="1200" dirty="0" err="1">
                <a:solidFill>
                  <a:schemeClr val="bg1"/>
                </a:solidFill>
              </a:rPr>
              <a:t>WriterType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</a:t>
            </a:r>
            <a:r>
              <a:rPr lang="en-US" sz="1200" dirty="0" err="1">
                <a:solidFill>
                  <a:schemeClr val="bg1"/>
                </a:solidFill>
              </a:rPr>
              <a:t>SetFileName</a:t>
            </a:r>
            <a:r>
              <a:rPr lang="en-US" sz="1200" dirty="0" smtClean="0">
                <a:solidFill>
                  <a:schemeClr val="bg1"/>
                </a:solidFill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</a:rPr>
              <a:t>outputFileName</a:t>
            </a:r>
            <a:r>
              <a:rPr lang="en-US" sz="1200" dirty="0" smtClean="0">
                <a:solidFill>
                  <a:schemeClr val="bg1"/>
                </a:solidFill>
              </a:rPr>
              <a:t> 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</a:t>
            </a:r>
            <a:r>
              <a:rPr lang="en-US" sz="1200" dirty="0" err="1">
                <a:solidFill>
                  <a:schemeClr val="bg1"/>
                </a:solidFill>
              </a:rPr>
              <a:t>SetInput</a:t>
            </a:r>
            <a:r>
              <a:rPr lang="en-US" sz="1200" dirty="0" smtClean="0">
                <a:solidFill>
                  <a:schemeClr val="bg1"/>
                </a:solidFill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</a:rPr>
              <a:t>resampler</a:t>
            </a:r>
            <a:r>
              <a:rPr lang="en-US" sz="1200" dirty="0" smtClean="0">
                <a:solidFill>
                  <a:schemeClr val="bg1"/>
                </a:solidFill>
              </a:rPr>
              <a:t>-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  <a:r>
              <a:rPr lang="en-US" sz="1200" dirty="0" err="1">
                <a:solidFill>
                  <a:schemeClr val="bg1"/>
                </a:solidFill>
              </a:rPr>
              <a:t>GetOutput</a:t>
            </a:r>
            <a:r>
              <a:rPr lang="en-US" sz="1200" dirty="0" smtClean="0">
                <a:solidFill>
                  <a:schemeClr val="bg1"/>
                </a:solidFill>
              </a:rPr>
              <a:t>() 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writer-&gt;Update();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dirty="0" smtClean="0"/>
              <a:t>Run the algorithm after all parameters have been set.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[7] </a:t>
            </a:r>
            <a:r>
              <a:rPr lang="en-US" dirty="0"/>
              <a:t>http://www.itk.org/Doxygen/html/classitk_1_1ResampleImageFilter.html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4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demonstrated: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itk</a:t>
            </a:r>
            <a:r>
              <a:rPr lang="en-US" dirty="0" smtClean="0"/>
              <a:t>::</a:t>
            </a:r>
            <a:r>
              <a:rPr lang="en-US" dirty="0"/>
              <a:t> </a:t>
            </a:r>
            <a:r>
              <a:rPr lang="en-US" dirty="0" err="1" smtClean="0"/>
              <a:t>ImageRegistrationMethod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itk</a:t>
            </a:r>
            <a:r>
              <a:rPr lang="en-US" dirty="0"/>
              <a:t>::</a:t>
            </a:r>
            <a:r>
              <a:rPr lang="en-US" dirty="0" smtClean="0"/>
              <a:t>AffineTransform</a:t>
            </a:r>
          </a:p>
          <a:p>
            <a:pPr marL="0" indent="0">
              <a:buNone/>
            </a:pPr>
            <a:r>
              <a:rPr lang="en-US" dirty="0" err="1" smtClean="0"/>
              <a:t>itk</a:t>
            </a:r>
            <a:r>
              <a:rPr lang="en-US" dirty="0"/>
              <a:t>::</a:t>
            </a:r>
            <a:r>
              <a:rPr lang="en-US" dirty="0" smtClean="0"/>
              <a:t>RegularStepGradientDescentOptimizer</a:t>
            </a:r>
          </a:p>
          <a:p>
            <a:pPr marL="0" indent="0">
              <a:buNone/>
            </a:pP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smtClean="0"/>
              <a:t>MeanSquaresImageToImageMetric</a:t>
            </a:r>
          </a:p>
          <a:p>
            <a:pPr marL="0" indent="0">
              <a:buNone/>
            </a:pP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 smtClean="0"/>
              <a:t>LinearInterpolateImageFunction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5411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ResampleImageFilter</a:t>
            </a:r>
            <a:r>
              <a:rPr lang="en-US" sz="1200" dirty="0" smtClean="0">
                <a:solidFill>
                  <a:schemeClr val="bg1"/>
                </a:solidFill>
              </a:rPr>
              <a:t>&lt; </a:t>
            </a:r>
            <a:r>
              <a:rPr lang="en-US" sz="1200" dirty="0" err="1" smtClean="0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</a:rPr>
              <a:t>TImageType</a:t>
            </a:r>
            <a:r>
              <a:rPr lang="en-US" sz="1200" dirty="0" smtClean="0">
                <a:solidFill>
                  <a:schemeClr val="bg1"/>
                </a:solidFill>
              </a:rPr>
              <a:t> &gt;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ResampleFilterType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SetInput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SetTransform</a:t>
            </a:r>
            <a:r>
              <a:rPr lang="en-US" sz="1200" dirty="0">
                <a:solidFill>
                  <a:schemeClr val="bg1"/>
                </a:solidFill>
              </a:rPr>
              <a:t>( registration-&gt;</a:t>
            </a:r>
            <a:r>
              <a:rPr lang="en-US" sz="1200" dirty="0" err="1">
                <a:solidFill>
                  <a:schemeClr val="bg1"/>
                </a:solidFill>
              </a:rPr>
              <a:t>GetOutput</a:t>
            </a:r>
            <a:r>
              <a:rPr lang="en-US" sz="1200" dirty="0">
                <a:solidFill>
                  <a:schemeClr val="bg1"/>
                </a:solidFill>
              </a:rPr>
              <a:t>()-&gt;Get()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SetSize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GetLargestPossibleRegion</a:t>
            </a:r>
            <a:r>
              <a:rPr lang="en-US" sz="1200" dirty="0">
                <a:solidFill>
                  <a:schemeClr val="bg1"/>
                </a:solidFill>
              </a:rPr>
              <a:t>().</a:t>
            </a:r>
            <a:r>
              <a:rPr lang="en-US" sz="1200" dirty="0" err="1">
                <a:solidFill>
                  <a:schemeClr val="bg1"/>
                </a:solidFill>
              </a:rPr>
              <a:t>GetSize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SetOutputOrigin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GetOrigin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SetOutputSpacing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GetSpacing</a:t>
            </a:r>
            <a:r>
              <a:rPr lang="en-US" sz="1200" dirty="0" smtClean="0">
                <a:solidFill>
                  <a:schemeClr val="bg1"/>
                </a:solidFill>
              </a:rPr>
              <a:t>());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SetOutputDirection</a:t>
            </a:r>
            <a:r>
              <a:rPr lang="en-US" sz="1200" dirty="0">
                <a:solidFill>
                  <a:schemeClr val="bg1"/>
                </a:solidFill>
              </a:rPr>
              <a:t>(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GetDirection</a:t>
            </a:r>
            <a:r>
              <a:rPr lang="en-US" sz="1200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SetDefaultPixelValue</a:t>
            </a:r>
            <a:r>
              <a:rPr lang="en-US" sz="1200" dirty="0">
                <a:solidFill>
                  <a:schemeClr val="bg1"/>
                </a:solidFill>
              </a:rPr>
              <a:t>( 0 );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SetInterpolator</a:t>
            </a:r>
            <a:r>
              <a:rPr lang="en-US" sz="1200" dirty="0">
                <a:solidFill>
                  <a:schemeClr val="bg1"/>
                </a:solidFill>
              </a:rPr>
              <a:t>( interpolator );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/>
                </a:solidFill>
              </a:rPr>
              <a:t>resampler</a:t>
            </a:r>
            <a:r>
              <a:rPr lang="en-US" sz="1200" dirty="0">
                <a:solidFill>
                  <a:schemeClr val="bg1"/>
                </a:solidFill>
              </a:rPr>
              <a:t>-&gt;Update();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ImageFileWriter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TImageType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&gt; </a:t>
            </a:r>
            <a:r>
              <a:rPr lang="en-US" sz="1200" dirty="0" err="1"/>
              <a:t>WriterType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WriterType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writer = </a:t>
            </a:r>
            <a:r>
              <a:rPr lang="en-US" sz="1200" dirty="0" err="1"/>
              <a:t>WriterType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writer-&gt;</a:t>
            </a:r>
            <a:r>
              <a:rPr lang="en-US" sz="1200" dirty="0" err="1">
                <a:solidFill>
                  <a:srgbClr val="00B050"/>
                </a:solidFill>
              </a:rPr>
              <a:t>SetFileName</a:t>
            </a:r>
            <a:r>
              <a:rPr lang="en-US" sz="1200" dirty="0" smtClean="0"/>
              <a:t>( </a:t>
            </a:r>
            <a:r>
              <a:rPr lang="en-US" sz="1200" dirty="0" err="1" smtClean="0"/>
              <a:t>outputFileName</a:t>
            </a:r>
            <a:r>
              <a:rPr lang="en-US" sz="1200" dirty="0" smtClean="0"/>
              <a:t>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writer-&gt;</a:t>
            </a:r>
            <a:r>
              <a:rPr lang="en-US" sz="1200" dirty="0" err="1">
                <a:solidFill>
                  <a:srgbClr val="00B050"/>
                </a:solidFill>
              </a:rPr>
              <a:t>SetInput</a:t>
            </a:r>
            <a:r>
              <a:rPr lang="en-US" sz="1200" dirty="0" smtClean="0"/>
              <a:t>( </a:t>
            </a:r>
            <a:r>
              <a:rPr lang="en-US" sz="1200" dirty="0" err="1" smtClean="0"/>
              <a:t>resampler</a:t>
            </a:r>
            <a:r>
              <a:rPr lang="en-US" sz="1200" dirty="0" smtClean="0"/>
              <a:t>-</a:t>
            </a:r>
            <a:r>
              <a:rPr lang="en-US" sz="1200" dirty="0"/>
              <a:t>&gt;</a:t>
            </a:r>
            <a:r>
              <a:rPr lang="en-US" sz="1200" dirty="0" err="1">
                <a:solidFill>
                  <a:srgbClr val="00B050"/>
                </a:solidFill>
              </a:rPr>
              <a:t>GetOutput</a:t>
            </a:r>
            <a:r>
              <a:rPr lang="en-US" sz="1200" dirty="0" smtClean="0"/>
              <a:t>()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writer-&gt;</a:t>
            </a:r>
            <a:r>
              <a:rPr lang="en-US" sz="1200" dirty="0">
                <a:solidFill>
                  <a:srgbClr val="00B050"/>
                </a:solidFill>
              </a:rPr>
              <a:t>Update</a:t>
            </a:r>
            <a:r>
              <a:rPr lang="en-US" sz="1200" dirty="0"/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dirty="0" smtClean="0"/>
              <a:t>Write the output of the </a:t>
            </a:r>
            <a:r>
              <a:rPr lang="en-US" sz="1200" b="1" dirty="0" err="1" smtClean="0">
                <a:solidFill>
                  <a:srgbClr val="22337C"/>
                </a:solidFill>
              </a:rPr>
              <a:t>resampler</a:t>
            </a:r>
            <a:r>
              <a:rPr lang="en-US" sz="1200" dirty="0" smtClean="0">
                <a:solidFill>
                  <a:srgbClr val="22337C"/>
                </a:solidFill>
              </a:rPr>
              <a:t> </a:t>
            </a:r>
            <a:r>
              <a:rPr lang="en-US" sz="1200" dirty="0" smtClean="0"/>
              <a:t>class to the specified image file.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[6] </a:t>
            </a:r>
            <a:r>
              <a:rPr lang="en-US" dirty="0"/>
              <a:t>http://</a:t>
            </a:r>
            <a:r>
              <a:rPr lang="en-US" dirty="0" smtClean="0"/>
              <a:t>www.itk.org/Doxygen/html/classitk_1_1LinearInterpolateImageFunction.html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836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4400" b="0" i="0" u="none" strike="noStrike" kern="1200" cap="none" spc="0" normalizeH="0" baseline="0" noProof="0" dirty="0" smtClean="0">
                <a:ln w="38100">
                  <a:solidFill>
                    <a:schemeClr val="bg1"/>
                  </a:solidFill>
                </a:ln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kumimoji="0" lang="en-US" sz="11500" b="0" i="0" u="none" strike="noStrike" kern="1200" cap="none" spc="0" normalizeH="0" baseline="0" noProof="0" dirty="0">
              <a:ln w="38100">
                <a:solidFill>
                  <a:schemeClr val="bg1"/>
                </a:solidFill>
              </a:ln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81400" y="6324600"/>
            <a:ext cx="1981200" cy="365125"/>
          </a:xfrm>
        </p:spPr>
        <p:txBody>
          <a:bodyPr/>
          <a:lstStyle/>
          <a:p>
            <a:r>
              <a:rPr lang="en-US" dirty="0" smtClean="0"/>
              <a:t>tutorials@cbica.upenn.edu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69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&lt;class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SafeReadImage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image,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string</a:t>
            </a:r>
            <a:r>
              <a:rPr lang="en-US" dirty="0"/>
              <a:t> &amp;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typedef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ImageFileReader</a:t>
            </a:r>
            <a:r>
              <a:rPr lang="en-US" dirty="0"/>
              <a:t>&lt; </a:t>
            </a:r>
            <a:r>
              <a:rPr lang="en-US" dirty="0" err="1" smtClean="0">
                <a:solidFill>
                  <a:srgbClr val="FF0000"/>
                </a:solidFill>
              </a:rPr>
              <a:t>TImageType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&gt;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00B0F0"/>
                </a:solidFill>
              </a:rPr>
              <a:t>typename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Pointer</a:t>
            </a:r>
            <a:r>
              <a:rPr lang="en-US" dirty="0"/>
              <a:t> reader = </a:t>
            </a:r>
            <a:r>
              <a:rPr lang="en-US" dirty="0" err="1"/>
              <a:t>ImageReaderType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reader-&gt;</a:t>
            </a:r>
            <a:r>
              <a:rPr lang="en-US" dirty="0" err="1">
                <a:solidFill>
                  <a:srgbClr val="00B050"/>
                </a:solidFill>
              </a:rPr>
              <a:t>SetFileName</a:t>
            </a:r>
            <a:r>
              <a:rPr lang="en-US" dirty="0" smtClean="0"/>
              <a:t>( </a:t>
            </a:r>
            <a:r>
              <a:rPr lang="en-US" dirty="0" err="1" smtClean="0"/>
              <a:t>fName</a:t>
            </a:r>
            <a:r>
              <a:rPr lang="en-US" dirty="0" smtClean="0"/>
              <a:t> 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try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reader-&gt;</a:t>
            </a:r>
            <a:r>
              <a:rPr lang="en-US" dirty="0">
                <a:solidFill>
                  <a:srgbClr val="00B050"/>
                </a:solidFill>
              </a:rPr>
              <a:t>Update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catch (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ExceptionObject</a:t>
            </a:r>
            <a:r>
              <a:rPr lang="en-US" dirty="0"/>
              <a:t>&amp; e)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rgbClr val="00B050"/>
                </a:solidFill>
              </a:rPr>
              <a:t>cerr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&lt;&lt; "Exception caught: " &lt;&lt; </a:t>
            </a:r>
            <a:r>
              <a:rPr lang="en-US" dirty="0" err="1"/>
              <a:t>e.what</a:t>
            </a:r>
            <a:r>
              <a:rPr lang="en-US" dirty="0" smtClean="0"/>
              <a:t>() 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exit</a:t>
            </a:r>
            <a:r>
              <a:rPr lang="en-US" dirty="0"/>
              <a:t>( </a:t>
            </a:r>
            <a:r>
              <a:rPr lang="en-US" dirty="0">
                <a:solidFill>
                  <a:srgbClr val="00B0F0"/>
                </a:solidFill>
              </a:rPr>
              <a:t>EXIT_FAILURE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image-&gt;</a:t>
            </a:r>
            <a:r>
              <a:rPr lang="en-US" dirty="0">
                <a:solidFill>
                  <a:srgbClr val="00B050"/>
                </a:solidFill>
              </a:rPr>
              <a:t>Graft</a:t>
            </a:r>
            <a:r>
              <a:rPr lang="en-US" dirty="0" smtClean="0"/>
              <a:t>( reader-</a:t>
            </a:r>
            <a:r>
              <a:rPr lang="en-US" dirty="0"/>
              <a:t>&gt;</a:t>
            </a:r>
            <a:r>
              <a:rPr lang="en-US" dirty="0" err="1">
                <a:solidFill>
                  <a:srgbClr val="00B050"/>
                </a:solidFill>
              </a:rPr>
              <a:t>GetOutput</a:t>
            </a:r>
            <a:r>
              <a:rPr lang="en-US" dirty="0" smtClean="0"/>
              <a:t>() 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Type safe code to read an image from supplied file name and throw an exception of there is an issue.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Code borrows from the first ITK tutorial where image reading is explained.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1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B0F0"/>
                </a:solidFill>
              </a:rPr>
              <a:t>template</a:t>
            </a:r>
            <a:r>
              <a:rPr lang="en-US" sz="1200" dirty="0"/>
              <a:t> &lt;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TMaskImageType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void</a:t>
            </a:r>
            <a:r>
              <a:rPr lang="en-US" sz="1200" dirty="0"/>
              <a:t> </a:t>
            </a:r>
            <a:r>
              <a:rPr lang="en-US" sz="1200" b="1" dirty="0" err="1">
                <a:solidFill>
                  <a:srgbClr val="22337C"/>
                </a:solidFill>
              </a:rPr>
              <a:t>registrationFilter</a:t>
            </a:r>
            <a:r>
              <a:rPr lang="en-US" sz="1200" dirty="0" smtClean="0"/>
              <a:t>( </a:t>
            </a:r>
            <a:r>
              <a:rPr lang="en-US" sz="1200" dirty="0" err="1" smtClean="0">
                <a:solidFill>
                  <a:srgbClr val="00B0F0"/>
                </a:solidFill>
              </a:rPr>
              <a:t>typename</a:t>
            </a:r>
            <a:r>
              <a:rPr lang="en-US" sz="1200" dirty="0" smtClean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::Pointer </a:t>
            </a:r>
            <a:r>
              <a:rPr lang="en-US" sz="1200" dirty="0" err="1"/>
              <a:t>fixedImage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</a:t>
            </a:r>
            <a:r>
              <a:rPr lang="en-US" sz="1200" dirty="0" err="1"/>
              <a:t>movingImage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TMaskImageType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</a:t>
            </a:r>
            <a:r>
              <a:rPr lang="en-US" sz="1200" dirty="0" err="1"/>
              <a:t>maskImage</a:t>
            </a:r>
            <a:r>
              <a:rPr lang="en-US" sz="1200" dirty="0"/>
              <a:t>,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const</a:t>
            </a:r>
            <a:r>
              <a:rPr lang="en-US" sz="1200" dirty="0"/>
              <a:t> </a:t>
            </a:r>
            <a:r>
              <a:rPr lang="en-US" sz="1200" dirty="0" err="1"/>
              <a:t>std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string</a:t>
            </a:r>
            <a:r>
              <a:rPr lang="en-US" sz="1200" dirty="0"/>
              <a:t> &amp;</a:t>
            </a:r>
            <a:r>
              <a:rPr lang="en-US" sz="1200" dirty="0" err="1" smtClean="0"/>
              <a:t>outputFileName</a:t>
            </a:r>
            <a:r>
              <a:rPr lang="en-US" sz="1200" dirty="0" smtClean="0"/>
              <a:t> 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CastImageFilter</a:t>
            </a:r>
            <a:r>
              <a:rPr lang="en-US" sz="1200" dirty="0" smtClean="0">
                <a:solidFill>
                  <a:schemeClr val="bg1"/>
                </a:solidFill>
              </a:rPr>
              <a:t>&lt; </a:t>
            </a:r>
            <a:r>
              <a:rPr lang="en-US" sz="1200" dirty="0" err="1" smtClean="0">
                <a:solidFill>
                  <a:schemeClr val="bg1"/>
                </a:solidFill>
              </a:rPr>
              <a:t>TMaskImageType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CastFilterType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CastFilterType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cast_filter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CastFilterType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cast_filter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SetInput</a:t>
            </a:r>
            <a:r>
              <a:rPr lang="en-US" sz="1200" dirty="0" smtClean="0">
                <a:solidFill>
                  <a:schemeClr val="bg1"/>
                </a:solidFill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</a:rPr>
              <a:t>maskImage</a:t>
            </a:r>
            <a:r>
              <a:rPr lang="en-US" sz="1200" dirty="0" smtClean="0">
                <a:solidFill>
                  <a:schemeClr val="bg1"/>
                </a:solidFill>
              </a:rPr>
              <a:t> 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cast_filter</a:t>
            </a:r>
            <a:r>
              <a:rPr lang="en-US" sz="1200" dirty="0">
                <a:solidFill>
                  <a:schemeClr val="bg1"/>
                </a:solidFill>
              </a:rPr>
              <a:t>-&gt;Update();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::Pointer mask =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chemeClr val="bg1"/>
                </a:solidFill>
              </a:rPr>
              <a:t>cast_filter</a:t>
            </a:r>
            <a:r>
              <a:rPr lang="en-US" sz="1200" dirty="0" smtClean="0">
                <a:solidFill>
                  <a:schemeClr val="bg1"/>
                </a:solidFill>
              </a:rPr>
              <a:t>-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  <a:r>
              <a:rPr lang="en-US" sz="1200" dirty="0" err="1">
                <a:solidFill>
                  <a:schemeClr val="bg1"/>
                </a:solidFill>
              </a:rPr>
              <a:t>GetOutput</a:t>
            </a:r>
            <a:r>
              <a:rPr lang="en-US" sz="1200" dirty="0" smtClean="0">
                <a:solidFill>
                  <a:schemeClr val="bg1"/>
                </a:solidFill>
              </a:rPr>
              <a:t>();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Initialize a new templated function which will handle the </a:t>
            </a:r>
            <a:r>
              <a:rPr lang="en-US" sz="1200" dirty="0" err="1" smtClean="0"/>
              <a:t>registrationof</a:t>
            </a:r>
            <a:r>
              <a:rPr lang="en-US" sz="1200" dirty="0" smtClean="0"/>
              <a:t> two images; </a:t>
            </a:r>
            <a:r>
              <a:rPr lang="en-US" sz="1200" dirty="0"/>
              <a:t>inputs are </a:t>
            </a:r>
            <a:r>
              <a:rPr lang="en-US" sz="1200" dirty="0" smtClean="0"/>
              <a:t>three ITK </a:t>
            </a:r>
            <a:r>
              <a:rPr lang="en-US" sz="1200" dirty="0"/>
              <a:t>image </a:t>
            </a:r>
            <a:r>
              <a:rPr lang="en-US" sz="1200" dirty="0" smtClean="0"/>
              <a:t>pointers (fixed, moving and mask images) </a:t>
            </a:r>
            <a:r>
              <a:rPr lang="en-US" sz="1200" dirty="0"/>
              <a:t>and an output file name to write the result.</a:t>
            </a:r>
          </a:p>
        </p:txBody>
      </p:sp>
    </p:spTree>
    <p:extLst>
      <p:ext uri="{BB962C8B-B14F-4D97-AF65-F5344CB8AC3E}">
        <p14:creationId xmlns:p14="http://schemas.microsoft.com/office/powerpoint/2010/main" val="119130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template &lt;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TMaskImageType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void </a:t>
            </a:r>
            <a:r>
              <a:rPr lang="en-US" sz="1200" b="1" dirty="0" err="1">
                <a:solidFill>
                  <a:schemeClr val="bg1"/>
                </a:solidFill>
              </a:rPr>
              <a:t>registrationFilter</a:t>
            </a:r>
            <a:r>
              <a:rPr lang="en-US" sz="1200" dirty="0" smtClean="0">
                <a:solidFill>
                  <a:schemeClr val="bg1"/>
                </a:solidFill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</a:rPr>
              <a:t>typename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fixedImage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TMaskImageType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maskImage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const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 &amp;</a:t>
            </a:r>
            <a:r>
              <a:rPr lang="en-US" sz="1200" dirty="0" err="1" smtClean="0">
                <a:solidFill>
                  <a:schemeClr val="bg1"/>
                </a:solidFill>
              </a:rPr>
              <a:t>outputFileName</a:t>
            </a:r>
            <a:r>
              <a:rPr lang="en-US" sz="1200" dirty="0" smtClean="0">
                <a:solidFill>
                  <a:schemeClr val="bg1"/>
                </a:solidFill>
              </a:rPr>
              <a:t> )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CastImageFilter</a:t>
            </a:r>
            <a:r>
              <a:rPr lang="en-US" sz="1200" dirty="0" smtClean="0"/>
              <a:t>&lt;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TMaskImageType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&gt; </a:t>
            </a:r>
            <a:r>
              <a:rPr lang="en-US" sz="1200" dirty="0" err="1"/>
              <a:t>CastFilterType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CastFilterType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</a:t>
            </a:r>
            <a:r>
              <a:rPr lang="en-US" sz="1200" dirty="0" err="1"/>
              <a:t>cast_filter</a:t>
            </a:r>
            <a:r>
              <a:rPr lang="en-US" sz="1200" dirty="0"/>
              <a:t> = </a:t>
            </a:r>
            <a:r>
              <a:rPr lang="en-US" sz="1200" dirty="0" err="1"/>
              <a:t>CastFilterType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cast_filter</a:t>
            </a:r>
            <a:r>
              <a:rPr lang="en-US" sz="1200" dirty="0">
                <a:solidFill>
                  <a:schemeClr val="bg1"/>
                </a:solidFill>
              </a:rPr>
              <a:t>-&gt;</a:t>
            </a:r>
            <a:r>
              <a:rPr lang="en-US" sz="1200" dirty="0" err="1">
                <a:solidFill>
                  <a:schemeClr val="bg1"/>
                </a:solidFill>
              </a:rPr>
              <a:t>SetInput</a:t>
            </a:r>
            <a:r>
              <a:rPr lang="en-US" sz="1200" dirty="0" smtClean="0">
                <a:solidFill>
                  <a:schemeClr val="bg1"/>
                </a:solidFill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</a:rPr>
              <a:t>maskImage</a:t>
            </a:r>
            <a:r>
              <a:rPr lang="en-US" sz="1200" dirty="0" smtClean="0">
                <a:solidFill>
                  <a:schemeClr val="bg1"/>
                </a:solidFill>
              </a:rPr>
              <a:t> 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cast_filter</a:t>
            </a:r>
            <a:r>
              <a:rPr lang="en-US" sz="1200" dirty="0">
                <a:solidFill>
                  <a:schemeClr val="bg1"/>
                </a:solidFill>
              </a:rPr>
              <a:t>-&gt;Update();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::Pointer mask = 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 err="1" smtClean="0">
                <a:solidFill>
                  <a:schemeClr val="bg1"/>
                </a:solidFill>
              </a:rPr>
              <a:t>cast_filter</a:t>
            </a:r>
            <a:r>
              <a:rPr lang="en-US" sz="1200" dirty="0" smtClean="0">
                <a:solidFill>
                  <a:schemeClr val="bg1"/>
                </a:solidFill>
              </a:rPr>
              <a:t>-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  <a:r>
              <a:rPr lang="en-US" sz="1200" dirty="0" err="1">
                <a:solidFill>
                  <a:schemeClr val="bg1"/>
                </a:solidFill>
              </a:rPr>
              <a:t>GetOutput</a:t>
            </a:r>
            <a:r>
              <a:rPr lang="en-US" sz="1200" dirty="0" smtClean="0">
                <a:solidFill>
                  <a:schemeClr val="bg1"/>
                </a:solidFill>
              </a:rPr>
              <a:t>();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Initialize the </a:t>
            </a:r>
            <a:r>
              <a:rPr lang="en-US" sz="1200" dirty="0" err="1" smtClean="0"/>
              <a:t>itk</a:t>
            </a:r>
            <a:r>
              <a:rPr lang="en-US" sz="1200" dirty="0" smtClean="0"/>
              <a:t>::</a:t>
            </a:r>
            <a:r>
              <a:rPr lang="en-US" sz="1200" dirty="0" err="1" smtClean="0"/>
              <a:t>CastImageFilter</a:t>
            </a:r>
            <a:r>
              <a:rPr lang="en-US" sz="1200" dirty="0" smtClean="0"/>
              <a:t> [1] which converts the mask image from its original type to the fixed/moving image type.</a:t>
            </a: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/>
              <a:t>[1] </a:t>
            </a:r>
            <a:r>
              <a:rPr lang="en-US" dirty="0"/>
              <a:t>http://www.itk.org/Doxygen/html/classitk_1_1CastImageFilter.html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3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template &lt;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TMaskImageType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void </a:t>
            </a:r>
            <a:r>
              <a:rPr lang="en-US" sz="1200" b="1" dirty="0" err="1">
                <a:solidFill>
                  <a:schemeClr val="bg1"/>
                </a:solidFill>
              </a:rPr>
              <a:t>registrationFilter</a:t>
            </a:r>
            <a:r>
              <a:rPr lang="en-US" sz="1200" dirty="0" smtClean="0">
                <a:solidFill>
                  <a:schemeClr val="bg1"/>
                </a:solidFill>
              </a:rPr>
              <a:t>( </a:t>
            </a:r>
            <a:r>
              <a:rPr lang="en-US" sz="1200" dirty="0" err="1" smtClean="0">
                <a:solidFill>
                  <a:schemeClr val="bg1"/>
                </a:solidFill>
              </a:rPr>
              <a:t>typename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fixedImage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movingImage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TMaskImageType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maskImage</a:t>
            </a:r>
            <a:r>
              <a:rPr lang="en-US" sz="1200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const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std</a:t>
            </a:r>
            <a:r>
              <a:rPr lang="en-US" sz="1200" dirty="0">
                <a:solidFill>
                  <a:schemeClr val="bg1"/>
                </a:solidFill>
              </a:rPr>
              <a:t>::string &amp;</a:t>
            </a:r>
            <a:r>
              <a:rPr lang="en-US" sz="1200" dirty="0" err="1" smtClean="0">
                <a:solidFill>
                  <a:schemeClr val="bg1"/>
                </a:solidFill>
              </a:rPr>
              <a:t>outputFileName</a:t>
            </a:r>
            <a:r>
              <a:rPr lang="en-US" sz="1200" dirty="0" smtClean="0">
                <a:solidFill>
                  <a:schemeClr val="bg1"/>
                </a:solidFill>
              </a:rPr>
              <a:t> )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CastImageFilter</a:t>
            </a:r>
            <a:r>
              <a:rPr lang="en-US" sz="1200" dirty="0" smtClean="0">
                <a:solidFill>
                  <a:schemeClr val="bg1"/>
                </a:solidFill>
              </a:rPr>
              <a:t>&lt; </a:t>
            </a:r>
            <a:r>
              <a:rPr lang="en-US" sz="1200" dirty="0" err="1" smtClean="0">
                <a:solidFill>
                  <a:schemeClr val="bg1"/>
                </a:solidFill>
              </a:rPr>
              <a:t>TMaskImageType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CastFilterType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CastFilterType</a:t>
            </a:r>
            <a:r>
              <a:rPr lang="en-US" sz="1200" dirty="0">
                <a:solidFill>
                  <a:schemeClr val="bg1"/>
                </a:solidFill>
              </a:rPr>
              <a:t>::Pointer </a:t>
            </a:r>
            <a:r>
              <a:rPr lang="en-US" sz="1200" dirty="0" err="1">
                <a:solidFill>
                  <a:schemeClr val="bg1"/>
                </a:solidFill>
              </a:rPr>
              <a:t>cast_filter</a:t>
            </a:r>
            <a:r>
              <a:rPr lang="en-US" sz="1200" dirty="0">
                <a:solidFill>
                  <a:schemeClr val="bg1"/>
                </a:solidFill>
              </a:rPr>
              <a:t> = </a:t>
            </a:r>
            <a:r>
              <a:rPr lang="en-US" sz="1200" dirty="0" err="1">
                <a:solidFill>
                  <a:schemeClr val="bg1"/>
                </a:solidFill>
              </a:rPr>
              <a:t>CastFilterType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cast_filter</a:t>
            </a:r>
            <a:r>
              <a:rPr lang="en-US" sz="1200" dirty="0"/>
              <a:t>-&gt;</a:t>
            </a:r>
            <a:r>
              <a:rPr lang="en-US" sz="1200" dirty="0" err="1">
                <a:solidFill>
                  <a:srgbClr val="00B050"/>
                </a:solidFill>
              </a:rPr>
              <a:t>SetInput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err="1" smtClean="0"/>
              <a:t>maskImage</a:t>
            </a:r>
            <a:r>
              <a:rPr lang="en-US" sz="1200" dirty="0" smtClean="0"/>
              <a:t> 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cast_filter</a:t>
            </a:r>
            <a:r>
              <a:rPr lang="en-US" sz="1200" dirty="0"/>
              <a:t>-&gt;</a:t>
            </a:r>
            <a:r>
              <a:rPr lang="en-US" sz="1200" dirty="0">
                <a:solidFill>
                  <a:srgbClr val="00B050"/>
                </a:solidFill>
              </a:rPr>
              <a:t>Update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mask =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err="1" smtClean="0"/>
              <a:t>cast_filter</a:t>
            </a:r>
            <a:r>
              <a:rPr lang="en-US" sz="1200" dirty="0" smtClean="0"/>
              <a:t>-</a:t>
            </a:r>
            <a:r>
              <a:rPr lang="en-US" sz="1200" dirty="0"/>
              <a:t>&gt;</a:t>
            </a:r>
            <a:r>
              <a:rPr lang="en-US" sz="1200" dirty="0" err="1">
                <a:solidFill>
                  <a:srgbClr val="00B050"/>
                </a:solidFill>
              </a:rPr>
              <a:t>GetOutput</a:t>
            </a:r>
            <a:r>
              <a:rPr lang="en-US" sz="1200" dirty="0" smtClean="0"/>
              <a:t>();</a:t>
            </a: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Self explanatory member functions.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The </a:t>
            </a:r>
            <a:r>
              <a:rPr lang="en-US" sz="1200" dirty="0" err="1" smtClean="0"/>
              <a:t>itk</a:t>
            </a:r>
            <a:r>
              <a:rPr lang="en-US" sz="1200" dirty="0" smtClean="0"/>
              <a:t>::Image </a:t>
            </a:r>
            <a:r>
              <a:rPr lang="en-US" sz="1200" b="1" dirty="0" smtClean="0">
                <a:solidFill>
                  <a:srgbClr val="22337C"/>
                </a:solidFill>
              </a:rPr>
              <a:t>mask</a:t>
            </a:r>
            <a:r>
              <a:rPr lang="en-US" sz="1200" dirty="0" smtClean="0"/>
              <a:t> contains the data-converted mask.</a:t>
            </a: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/>
              <a:t>[1] </a:t>
            </a:r>
            <a:r>
              <a:rPr lang="en-US" dirty="0"/>
              <a:t>http://www.itk.org/Doxygen/html/classitk_1_1CastImageFilter.html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9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 err="1">
                <a:solidFill>
                  <a:srgbClr val="00B050"/>
                </a:solidFill>
              </a:rPr>
              <a:t>ImageRegistrationMethod</a:t>
            </a:r>
            <a:r>
              <a:rPr lang="en-US" sz="1200" dirty="0" smtClean="0"/>
              <a:t>&lt; </a:t>
            </a:r>
            <a:r>
              <a:rPr lang="en-US" sz="1200" dirty="0" err="1" smtClean="0">
                <a:solidFill>
                  <a:srgbClr val="FF0000"/>
                </a:solidFill>
              </a:rPr>
              <a:t>TImageType</a:t>
            </a:r>
            <a:r>
              <a:rPr lang="en-US" sz="1200" dirty="0"/>
              <a:t>, </a:t>
            </a:r>
            <a:r>
              <a:rPr lang="en-US" sz="1200" dirty="0" err="1">
                <a:solidFill>
                  <a:srgbClr val="FF0000"/>
                </a:solidFill>
              </a:rPr>
              <a:t>TImageType</a:t>
            </a:r>
            <a:r>
              <a:rPr lang="en-US" sz="1200" dirty="0"/>
              <a:t>&gt; </a:t>
            </a:r>
            <a:r>
              <a:rPr lang="en-US" sz="1200" dirty="0" err="1"/>
              <a:t>RegistrationType</a:t>
            </a:r>
            <a:r>
              <a:rPr lang="en-US" sz="1200" dirty="0" smtClean="0"/>
              <a:t>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typename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RegistrationType</a:t>
            </a:r>
            <a:r>
              <a:rPr lang="en-US" sz="1200" dirty="0"/>
              <a:t>::Pointer registration = </a:t>
            </a:r>
            <a:r>
              <a:rPr lang="en-US" sz="1200" dirty="0" err="1"/>
              <a:t>RegistrationType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 smtClean="0"/>
              <a:t>();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::AffineTransform</a:t>
            </a:r>
            <a:r>
              <a:rPr lang="en-US" sz="1200" dirty="0" smtClean="0">
                <a:solidFill>
                  <a:schemeClr val="bg1"/>
                </a:solidFill>
              </a:rPr>
              <a:t>&lt; double</a:t>
            </a:r>
            <a:r>
              <a:rPr lang="en-US" sz="1200" dirty="0">
                <a:solidFill>
                  <a:schemeClr val="bg1"/>
                </a:solidFill>
              </a:rPr>
              <a:t>, 3&gt;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::Pointer transform =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::New</a:t>
            </a:r>
            <a:r>
              <a:rPr lang="en-US" sz="1200" dirty="0" smtClean="0">
                <a:solidFill>
                  <a:schemeClr val="bg1"/>
                </a:solidFill>
              </a:rPr>
              <a:t>();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::RegularStepGradientDescentOptimizer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::Pointer optimizer =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::MeanSquaresImageToImageMetric</a:t>
            </a:r>
            <a:r>
              <a:rPr lang="en-US" sz="1200" dirty="0" smtClean="0">
                <a:solidFill>
                  <a:schemeClr val="bg1"/>
                </a:solidFill>
              </a:rPr>
              <a:t>&lt; </a:t>
            </a:r>
            <a:r>
              <a:rPr lang="en-US" sz="1200" dirty="0" err="1" smtClean="0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::Pointer metric =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::New</a:t>
            </a:r>
            <a:r>
              <a:rPr lang="en-US" sz="1200" dirty="0" smtClean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typedef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LinearInterpolateImageFunction</a:t>
            </a:r>
            <a:r>
              <a:rPr lang="en-US" sz="1200" dirty="0" smtClean="0">
                <a:solidFill>
                  <a:schemeClr val="bg1"/>
                </a:solidFill>
              </a:rPr>
              <a:t>&lt; </a:t>
            </a:r>
            <a:r>
              <a:rPr lang="en-US" sz="1200" dirty="0" err="1" smtClean="0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double&gt;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 smtClean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::Pointer interpolator =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::New</a:t>
            </a:r>
            <a:r>
              <a:rPr lang="en-US" sz="1200" dirty="0" smtClean="0">
                <a:solidFill>
                  <a:schemeClr val="bg1"/>
                </a:solidFill>
              </a:rPr>
              <a:t>();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Initialize </a:t>
            </a:r>
            <a:r>
              <a:rPr lang="en-US" sz="1200" dirty="0" smtClean="0"/>
              <a:t>the </a:t>
            </a:r>
            <a:r>
              <a:rPr lang="en-US" sz="1200" dirty="0" err="1" smtClean="0"/>
              <a:t>itk</a:t>
            </a:r>
            <a:r>
              <a:rPr lang="en-US" sz="1200" dirty="0" smtClean="0"/>
              <a:t>::</a:t>
            </a:r>
            <a:r>
              <a:rPr lang="en-US" sz="1200" b="1" dirty="0" err="1" smtClean="0">
                <a:solidFill>
                  <a:srgbClr val="22337C"/>
                </a:solidFill>
              </a:rPr>
              <a:t>ImageRegistrationMethod</a:t>
            </a:r>
            <a:r>
              <a:rPr lang="en-US" sz="1200" dirty="0" smtClean="0">
                <a:solidFill>
                  <a:srgbClr val="22337C"/>
                </a:solidFill>
              </a:rPr>
              <a:t> </a:t>
            </a:r>
            <a:r>
              <a:rPr lang="en-US" sz="1200" dirty="0" smtClean="0"/>
              <a:t>[2] class.</a:t>
            </a:r>
            <a:endParaRPr lang="en-US" sz="12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[1] </a:t>
            </a:r>
            <a:r>
              <a:rPr lang="en-US" dirty="0"/>
              <a:t>http://www.itk.org/Doxygen/html/classitk_1_1ImageRegistrationMethod.html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6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ImageRegistrationMethod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::Pointer registration =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AffineTransform</a:t>
            </a:r>
            <a:r>
              <a:rPr lang="en-US" sz="1200" dirty="0"/>
              <a:t>&lt; </a:t>
            </a:r>
            <a:r>
              <a:rPr lang="en-US" sz="1200" dirty="0">
                <a:solidFill>
                  <a:srgbClr val="FF0000"/>
                </a:solidFill>
              </a:rPr>
              <a:t>double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FF0000"/>
                </a:solidFill>
              </a:rPr>
              <a:t>3</a:t>
            </a:r>
            <a:r>
              <a:rPr lang="en-US" sz="1200" dirty="0"/>
              <a:t>&gt; </a:t>
            </a:r>
            <a:r>
              <a:rPr lang="en-US" sz="1200" dirty="0" err="1"/>
              <a:t>TransformType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TransformType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transform = </a:t>
            </a:r>
            <a:r>
              <a:rPr lang="en-US" sz="1200" dirty="0" err="1"/>
              <a:t>TransformType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::RegularStepGradientDescentOptimizer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::Pointer optimizer = </a:t>
            </a:r>
            <a:r>
              <a:rPr lang="en-US" sz="1200" dirty="0" err="1">
                <a:solidFill>
                  <a:schemeClr val="bg1"/>
                </a:solidFill>
              </a:rPr>
              <a:t>OptimizerType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::MeanSquaresImageToImageMetric&lt;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::Pointer metric =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LinearInterpolateImageFunction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double&gt;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::Pointer interpolator =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New</a:t>
            </a:r>
            <a:r>
              <a:rPr lang="en-US" sz="1200" dirty="0">
                <a:solidFill>
                  <a:schemeClr val="bg1"/>
                </a:solidFill>
              </a:rPr>
              <a:t>();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Define the registration type as affine using the transform type.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In this case, the </a:t>
            </a:r>
            <a:r>
              <a:rPr lang="en-US" sz="1200" dirty="0" err="1" smtClean="0"/>
              <a:t>itk</a:t>
            </a:r>
            <a:r>
              <a:rPr lang="en-US" sz="1200" dirty="0" smtClean="0"/>
              <a:t>::</a:t>
            </a:r>
            <a:r>
              <a:rPr lang="en-US" sz="1200" b="1" dirty="0" smtClean="0">
                <a:solidFill>
                  <a:srgbClr val="22337C"/>
                </a:solidFill>
              </a:rPr>
              <a:t>AffineTransform </a:t>
            </a:r>
            <a:r>
              <a:rPr lang="en-US" sz="1200" baseline="30000" dirty="0" smtClean="0"/>
              <a:t>[3]</a:t>
            </a:r>
            <a:r>
              <a:rPr lang="en-US" sz="1200" dirty="0" smtClean="0"/>
              <a:t> defines the transformation to take place in the algorithm.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For other registration types, please see </a:t>
            </a:r>
            <a:r>
              <a:rPr lang="en-US" sz="1200" dirty="0">
                <a:hlinkClick r:id="rId2"/>
              </a:rPr>
              <a:t>http://www.itk.org/Doxygen/html/group__ITKTransform.html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[3] </a:t>
            </a:r>
            <a:r>
              <a:rPr lang="en-US" dirty="0"/>
              <a:t>http://</a:t>
            </a:r>
            <a:r>
              <a:rPr lang="en-US" dirty="0" smtClean="0"/>
              <a:t>www.itk.org/Doxygen/html/classitk_1_1AffineTransform.html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/code/</a:t>
            </a:r>
            <a:r>
              <a:rPr lang="en-US" dirty="0" err="1" smtClean="0"/>
              <a:t>src</a:t>
            </a:r>
            <a:r>
              <a:rPr lang="en-US" dirty="0" smtClean="0"/>
              <a:t>/main.cxx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ImageRegistrationMethod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::Pointer registration = </a:t>
            </a:r>
            <a:r>
              <a:rPr lang="en-US" sz="1200" dirty="0" err="1">
                <a:solidFill>
                  <a:schemeClr val="bg1"/>
                </a:solidFill>
              </a:rPr>
              <a:t>RegistrationType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::AffineTransform&lt; double, 3&gt;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::Pointer transform = </a:t>
            </a:r>
            <a:r>
              <a:rPr lang="en-US" sz="1200" dirty="0" err="1">
                <a:solidFill>
                  <a:schemeClr val="bg1"/>
                </a:solidFill>
              </a:rPr>
              <a:t>TransformType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rgbClr val="00B0F0"/>
                </a:solidFill>
              </a:rPr>
              <a:t>typedef</a:t>
            </a:r>
            <a:r>
              <a:rPr lang="en-US" sz="1200" dirty="0">
                <a:solidFill>
                  <a:srgbClr val="00B0F0"/>
                </a:solidFill>
              </a:rPr>
              <a:t> </a:t>
            </a:r>
            <a:r>
              <a:rPr lang="en-US" sz="1200" dirty="0" err="1"/>
              <a:t>itk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RegularStepGradientDescentOptimizer </a:t>
            </a:r>
            <a:r>
              <a:rPr lang="en-US" sz="1200" dirty="0" err="1"/>
              <a:t>OptimizerType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err="1"/>
              <a:t>OptimizerType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Pointer</a:t>
            </a:r>
            <a:r>
              <a:rPr lang="en-US" sz="1200" dirty="0"/>
              <a:t> optimizer = </a:t>
            </a:r>
            <a:r>
              <a:rPr lang="en-US" sz="1200" dirty="0" err="1"/>
              <a:t>OptimizerType</a:t>
            </a:r>
            <a:r>
              <a:rPr lang="en-US" sz="1200" dirty="0"/>
              <a:t>::</a:t>
            </a:r>
            <a:r>
              <a:rPr lang="en-US" sz="1200" dirty="0">
                <a:solidFill>
                  <a:srgbClr val="00B050"/>
                </a:solidFill>
              </a:rPr>
              <a:t>New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::MeanSquaresImageToImageMetric&lt;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&gt;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::Pointer metric = </a:t>
            </a:r>
            <a:r>
              <a:rPr lang="en-US" sz="1200" dirty="0" err="1">
                <a:solidFill>
                  <a:schemeClr val="bg1"/>
                </a:solidFill>
              </a:rPr>
              <a:t>MetricType</a:t>
            </a:r>
            <a:r>
              <a:rPr lang="en-US" sz="1200" dirty="0">
                <a:solidFill>
                  <a:schemeClr val="bg1"/>
                </a:solidFill>
              </a:rPr>
              <a:t>::New();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typedef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itk</a:t>
            </a:r>
            <a:r>
              <a:rPr lang="en-US" sz="1200" dirty="0">
                <a:solidFill>
                  <a:schemeClr val="bg1"/>
                </a:solidFill>
              </a:rPr>
              <a:t>::</a:t>
            </a:r>
            <a:r>
              <a:rPr lang="en-US" sz="1200" dirty="0" err="1">
                <a:solidFill>
                  <a:schemeClr val="bg1"/>
                </a:solidFill>
              </a:rPr>
              <a:t>LinearInterpolateImageFunction</a:t>
            </a:r>
            <a:r>
              <a:rPr lang="en-US" sz="1200" dirty="0">
                <a:solidFill>
                  <a:schemeClr val="bg1"/>
                </a:solidFill>
              </a:rPr>
              <a:t>&lt; </a:t>
            </a:r>
            <a:r>
              <a:rPr lang="en-US" sz="1200" dirty="0" err="1">
                <a:solidFill>
                  <a:schemeClr val="bg1"/>
                </a:solidFill>
              </a:rPr>
              <a:t>TImageType</a:t>
            </a:r>
            <a:r>
              <a:rPr lang="en-US" sz="1200" dirty="0">
                <a:solidFill>
                  <a:schemeClr val="bg1"/>
                </a:solidFill>
              </a:rPr>
              <a:t>, double&gt;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  </a:t>
            </a:r>
            <a:r>
              <a:rPr lang="en-US" sz="1200" dirty="0" err="1">
                <a:solidFill>
                  <a:schemeClr val="bg1"/>
                </a:solidFill>
              </a:rPr>
              <a:t>typename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::Pointer interpolator = </a:t>
            </a:r>
            <a:r>
              <a:rPr lang="en-US" sz="1200" dirty="0" err="1">
                <a:solidFill>
                  <a:schemeClr val="bg1"/>
                </a:solidFill>
              </a:rPr>
              <a:t>InterpolatorType</a:t>
            </a:r>
            <a:r>
              <a:rPr lang="en-US" sz="1200" dirty="0">
                <a:solidFill>
                  <a:schemeClr val="bg1"/>
                </a:solidFill>
              </a:rPr>
              <a:t>::New</a:t>
            </a:r>
            <a:r>
              <a:rPr lang="en-US" sz="1200" dirty="0" smtClean="0">
                <a:solidFill>
                  <a:schemeClr val="bg1"/>
                </a:solidFill>
              </a:rPr>
              <a:t>(); ();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Define the registration optimization algorithm as a regular step gradient descent type.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In this case, the </a:t>
            </a:r>
            <a:r>
              <a:rPr lang="en-US" sz="1200" dirty="0" err="1" smtClean="0"/>
              <a:t>itk</a:t>
            </a:r>
            <a:r>
              <a:rPr lang="en-US" sz="1200" dirty="0"/>
              <a:t>::</a:t>
            </a:r>
            <a:r>
              <a:rPr lang="en-US" sz="1200" b="1" dirty="0">
                <a:solidFill>
                  <a:srgbClr val="22337C"/>
                </a:solidFill>
              </a:rPr>
              <a:t>RegularStepGradientDescentOptimizer</a:t>
            </a:r>
            <a:r>
              <a:rPr lang="en-US" sz="1200" dirty="0"/>
              <a:t> </a:t>
            </a:r>
            <a:r>
              <a:rPr lang="en-US" sz="1200" baseline="30000" dirty="0" smtClean="0"/>
              <a:t>[4]</a:t>
            </a:r>
            <a:r>
              <a:rPr lang="en-US" sz="1200" dirty="0" smtClean="0"/>
              <a:t> defines the transformation to take place in the algorithm.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For other optimizer types, please see </a:t>
            </a:r>
            <a:r>
              <a:rPr lang="en-US" sz="1200" dirty="0">
                <a:hlinkClick r:id="rId2"/>
              </a:rPr>
              <a:t>http://www.itk.org/Doxygen/html/group__ITKOptimizers.html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447800" y="6324600"/>
            <a:ext cx="4876800" cy="365125"/>
          </a:xfrm>
        </p:spPr>
        <p:txBody>
          <a:bodyPr/>
          <a:lstStyle/>
          <a:p>
            <a:pPr algn="l"/>
            <a:r>
              <a:rPr lang="en-US" dirty="0" smtClean="0"/>
              <a:t>[4] </a:t>
            </a:r>
            <a:r>
              <a:rPr lang="en-US" dirty="0"/>
              <a:t>http://www.itk.org/Doxygen/html/classitk_1_1RegularStepGradientDescentOptimizerv4.html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15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Custom 1">
      <a:dk1>
        <a:srgbClr val="000000"/>
      </a:dk1>
      <a:lt1>
        <a:srgbClr val="FFFFFF"/>
      </a:lt1>
      <a:dk2>
        <a:srgbClr val="6F2927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template_1</Template>
  <TotalTime>7294</TotalTime>
  <Words>2411</Words>
  <Application>Microsoft Office PowerPoint</Application>
  <PresentationFormat>On-screen Show (4:3)</PresentationFormat>
  <Paragraphs>322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Segoe UI</vt:lpstr>
      <vt:lpstr>template_1</vt:lpstr>
      <vt:lpstr>CBICA S/W Dev Tutorials 09 – ITK Registration</vt:lpstr>
      <vt:lpstr>Registration Filter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/code/src/main.cxx</vt:lpstr>
      <vt:lpstr>PowerPoint Presentation</vt:lpstr>
    </vt:vector>
  </TitlesOfParts>
  <Company>UPHS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Sarthak Pati</dc:creator>
  <cp:lastModifiedBy>Pati, Sarthak</cp:lastModifiedBy>
  <cp:revision>74</cp:revision>
  <dcterms:created xsi:type="dcterms:W3CDTF">2015-03-02T14:56:53Z</dcterms:created>
  <dcterms:modified xsi:type="dcterms:W3CDTF">2016-01-11T15:51:42Z</dcterms:modified>
</cp:coreProperties>
</file>