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37C"/>
    <a:srgbClr val="6F2927"/>
    <a:srgbClr val="002040"/>
    <a:srgbClr val="131D45"/>
    <a:srgbClr val="162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3F0EA-5C9F-4605-841E-DFAA709EC1F8}" type="datetimeFigureOut">
              <a:rPr lang="en-US" smtClean="0"/>
              <a:t>11/Jan/2016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67D17-CE85-4409-B645-59AF204D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895600"/>
            <a:ext cx="9144000" cy="39624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 smtClean="0"/>
              <a:t>10 </a:t>
            </a:r>
            <a:r>
              <a:rPr lang="it-IT" dirty="0"/>
              <a:t>– </a:t>
            </a:r>
            <a:r>
              <a:rPr lang="it-IT"/>
              <a:t>ITK </a:t>
            </a:r>
            <a:r>
              <a:rPr lang="it-IT" smtClean="0"/>
              <a:t>Machine Learning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Sarthak Pati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float PixelType;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itk::Image&lt; PixelType, 2 &gt; ImageType;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// where data starts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ImageType::IndexType start; 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start[0] = 0;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start[1] = 0;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// size of training data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ImageType::SizeType size_training, size_labels;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size_training[0] = ROWS;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size_training[1] = COLS;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size_labels[0] = ROWS;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size_labels[1] = 1;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/>
              <a:t>ImageType::</a:t>
            </a:r>
            <a:r>
              <a:rPr lang="it-IT" sz="1200" dirty="0">
                <a:solidFill>
                  <a:srgbClr val="00B050"/>
                </a:solidFill>
              </a:rPr>
              <a:t>RegionType</a:t>
            </a:r>
            <a:r>
              <a:rPr lang="it-IT" sz="1200" dirty="0"/>
              <a:t> region;</a:t>
            </a:r>
          </a:p>
          <a:p>
            <a:pPr marL="0" indent="0">
              <a:buNone/>
            </a:pPr>
            <a:r>
              <a:rPr lang="it-IT" sz="1200" dirty="0"/>
              <a:t>region.</a:t>
            </a:r>
            <a:r>
              <a:rPr lang="it-IT" sz="1200" dirty="0">
                <a:solidFill>
                  <a:srgbClr val="00B050"/>
                </a:solidFill>
              </a:rPr>
              <a:t>SetSize</a:t>
            </a:r>
            <a:r>
              <a:rPr lang="it-IT" sz="1200" dirty="0" smtClean="0"/>
              <a:t>( </a:t>
            </a:r>
            <a:r>
              <a:rPr lang="it-IT" sz="1200" dirty="0" smtClean="0">
                <a:solidFill>
                  <a:srgbClr val="FF0000"/>
                </a:solidFill>
              </a:rPr>
              <a:t>size_training</a:t>
            </a:r>
            <a:r>
              <a:rPr lang="it-IT" sz="1200" dirty="0" smtClean="0"/>
              <a:t> );</a:t>
            </a:r>
            <a:endParaRPr lang="it-IT" sz="1200" dirty="0"/>
          </a:p>
          <a:p>
            <a:pPr marL="0" indent="0">
              <a:buNone/>
            </a:pPr>
            <a:r>
              <a:rPr lang="it-IT" sz="1200" dirty="0" smtClean="0"/>
              <a:t>region.</a:t>
            </a:r>
            <a:r>
              <a:rPr lang="it-IT" sz="1200" dirty="0" smtClean="0">
                <a:solidFill>
                  <a:srgbClr val="00B050"/>
                </a:solidFill>
              </a:rPr>
              <a:t>SetIndex</a:t>
            </a:r>
            <a:r>
              <a:rPr lang="it-IT" sz="1200" dirty="0" smtClean="0"/>
              <a:t>( </a:t>
            </a:r>
            <a:r>
              <a:rPr lang="it-IT" sz="1200" dirty="0" smtClean="0">
                <a:solidFill>
                  <a:srgbClr val="FF0000"/>
                </a:solidFill>
              </a:rPr>
              <a:t>start</a:t>
            </a:r>
            <a:r>
              <a:rPr lang="it-IT" sz="1200" dirty="0" smtClean="0"/>
              <a:t> );</a:t>
            </a:r>
            <a:endParaRPr lang="it-IT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Defines the region for processing.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257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rgbClr val="00B0F0"/>
                </a:solidFill>
              </a:rPr>
              <a:t>typedef</a:t>
            </a:r>
            <a:r>
              <a:rPr lang="it-IT" sz="1200" dirty="0"/>
              <a:t> vnl_matrix_fixed&lt; </a:t>
            </a:r>
            <a:r>
              <a:rPr lang="it-IT" sz="1200" dirty="0">
                <a:solidFill>
                  <a:srgbClr val="FF0000"/>
                </a:solidFill>
              </a:rPr>
              <a:t>PixelType</a:t>
            </a:r>
            <a:r>
              <a:rPr lang="it-IT" sz="1200" dirty="0"/>
              <a:t>, </a:t>
            </a:r>
            <a:r>
              <a:rPr lang="it-IT" sz="1200" dirty="0">
                <a:solidFill>
                  <a:srgbClr val="FF0000"/>
                </a:solidFill>
              </a:rPr>
              <a:t>ROWS</a:t>
            </a:r>
            <a:r>
              <a:rPr lang="it-IT" sz="1200" dirty="0"/>
              <a:t>, </a:t>
            </a:r>
            <a:r>
              <a:rPr lang="it-IT" sz="1200" dirty="0">
                <a:solidFill>
                  <a:srgbClr val="FF0000"/>
                </a:solidFill>
              </a:rPr>
              <a:t>COLS</a:t>
            </a:r>
            <a:r>
              <a:rPr lang="it-IT" sz="1200" dirty="0"/>
              <a:t> &gt; MatrixType;</a:t>
            </a: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vnl_vector_fixed&lt; PixelType, ROWS &gt; VectorType;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MatrixType training_mat;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VectorType labels_vec;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training_mat.set_identity();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size_t i = 0, j = 0;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Defines a fixed </a:t>
            </a:r>
            <a:r>
              <a:rPr lang="en-US" sz="1200" dirty="0" err="1" smtClean="0"/>
              <a:t>vnl</a:t>
            </a:r>
            <a:r>
              <a:rPr lang="en-US" sz="1200" dirty="0" smtClean="0"/>
              <a:t> matrix </a:t>
            </a:r>
            <a:r>
              <a:rPr lang="en-US" sz="1200" baseline="30000" dirty="0" smtClean="0"/>
              <a:t>[3,4] </a:t>
            </a:r>
            <a:r>
              <a:rPr lang="en-US" sz="1200" dirty="0" smtClean="0"/>
              <a:t>with the data type and size</a:t>
            </a: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1100" dirty="0" smtClean="0"/>
              <a:t>[3</a:t>
            </a:r>
            <a:r>
              <a:rPr lang="en-US" sz="1100" dirty="0" smtClean="0"/>
              <a:t>] http://www.itk.org/Doxygen/html/classitk_1_1Matrix.html</a:t>
            </a:r>
          </a:p>
          <a:p>
            <a:pPr algn="l"/>
            <a:r>
              <a:rPr lang="en-US" sz="1100" dirty="0"/>
              <a:t>[4] http://</a:t>
            </a:r>
            <a:r>
              <a:rPr lang="en-US" sz="1100" dirty="0" smtClean="0"/>
              <a:t>public.kitware.com/vxl/doc/development/books/core/book_6.html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7745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vnl_matrix_fixed&lt; PixelType, ROWS, COLS &gt; MatrixType;</a:t>
            </a:r>
          </a:p>
          <a:p>
            <a:pPr marL="0" indent="0">
              <a:buNone/>
            </a:pPr>
            <a:r>
              <a:rPr lang="it-IT" sz="1200" dirty="0">
                <a:solidFill>
                  <a:srgbClr val="00B0F0"/>
                </a:solidFill>
              </a:rPr>
              <a:t>typedef</a:t>
            </a:r>
            <a:r>
              <a:rPr lang="it-IT" sz="1200" dirty="0"/>
              <a:t> vnl_vector_fixed&lt; </a:t>
            </a:r>
            <a:r>
              <a:rPr lang="it-IT" sz="1200" dirty="0">
                <a:solidFill>
                  <a:srgbClr val="FF0000"/>
                </a:solidFill>
              </a:rPr>
              <a:t>PixelType</a:t>
            </a:r>
            <a:r>
              <a:rPr lang="it-IT" sz="1200" dirty="0"/>
              <a:t>, </a:t>
            </a:r>
            <a:r>
              <a:rPr lang="it-IT" sz="1200" dirty="0">
                <a:solidFill>
                  <a:srgbClr val="FF0000"/>
                </a:solidFill>
              </a:rPr>
              <a:t>ROWS</a:t>
            </a:r>
            <a:r>
              <a:rPr lang="it-IT" sz="1200" dirty="0"/>
              <a:t> &gt; VectorType;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MatrixType training_mat;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VectorType labels_vec;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training_mat.set_identity();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size_t i = 0, j = 0;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Defines a fixed </a:t>
            </a:r>
            <a:r>
              <a:rPr lang="en-US" sz="1200" dirty="0" err="1"/>
              <a:t>vnl</a:t>
            </a:r>
            <a:r>
              <a:rPr lang="en-US" sz="1200" dirty="0"/>
              <a:t> </a:t>
            </a:r>
            <a:r>
              <a:rPr lang="en-US" sz="1200" dirty="0" smtClean="0"/>
              <a:t>vector </a:t>
            </a:r>
            <a:r>
              <a:rPr lang="en-US" sz="1200" baseline="30000" dirty="0" smtClean="0"/>
              <a:t>[3,4</a:t>
            </a:r>
            <a:r>
              <a:rPr lang="en-US" sz="1200" baseline="30000" dirty="0"/>
              <a:t>] </a:t>
            </a:r>
            <a:r>
              <a:rPr lang="en-US" sz="1200" dirty="0"/>
              <a:t>with the data type and size</a:t>
            </a:r>
            <a:endParaRPr lang="en-US" sz="1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1100" dirty="0" smtClean="0"/>
              <a:t>[3</a:t>
            </a:r>
            <a:r>
              <a:rPr lang="en-US" sz="1100" dirty="0" smtClean="0"/>
              <a:t>] http://www.itk.org/Doxygen/html/classitk_1_1Matrix.html</a:t>
            </a:r>
          </a:p>
          <a:p>
            <a:pPr algn="l"/>
            <a:r>
              <a:rPr lang="en-US" sz="1100" dirty="0"/>
              <a:t>[4] http://</a:t>
            </a:r>
            <a:r>
              <a:rPr lang="en-US" sz="1100" dirty="0" smtClean="0"/>
              <a:t>public.kitware.com/vxl/doc/development/books/core/book_6.html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232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vnl_matrix_fixed&lt; PixelType, ROWS, COLS &gt; MatrixType;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vnl_vector_fixed&lt; PixelType, ROWS &gt; VectorType;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/>
              <a:t>MatrixType training_mat;</a:t>
            </a:r>
          </a:p>
          <a:p>
            <a:pPr marL="0" indent="0">
              <a:buNone/>
            </a:pPr>
            <a:r>
              <a:rPr lang="it-IT" sz="1200" dirty="0"/>
              <a:t>VectorType labels_vec;</a:t>
            </a:r>
          </a:p>
          <a:p>
            <a:pPr marL="0" indent="0">
              <a:buNone/>
            </a:pPr>
            <a:r>
              <a:rPr lang="it-IT" sz="1200" dirty="0"/>
              <a:t>training_mat.</a:t>
            </a:r>
            <a:r>
              <a:rPr lang="it-IT" sz="1200" dirty="0">
                <a:solidFill>
                  <a:srgbClr val="00B050"/>
                </a:solidFill>
              </a:rPr>
              <a:t>set_identity</a:t>
            </a:r>
            <a:r>
              <a:rPr lang="it-IT" sz="1200" dirty="0"/>
              <a:t>();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size_t i = 0, j = 0;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Set the training matrix as identity to start with.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664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vnl_matrix_fixed&lt; PixelType, ROWS, COLS &gt; MatrixType;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vnl_vector_fixed&lt; PixelType, ROWS &gt; VectorType;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MatrixType training_mat;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VectorType labels_vec;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training_mat.set_identity();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>
                <a:solidFill>
                  <a:srgbClr val="FF0000"/>
                </a:solidFill>
              </a:rPr>
              <a:t>size_t</a:t>
            </a:r>
            <a:r>
              <a:rPr lang="it-IT" sz="1200" dirty="0"/>
              <a:t> i = 0, j = 0;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Initialize the training data location coordinates.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862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/>
              <a:t>training_mat</a:t>
            </a:r>
            <a:r>
              <a:rPr lang="it-IT" sz="1200" dirty="0" smtClean="0"/>
              <a:t>( i</a:t>
            </a:r>
            <a:r>
              <a:rPr lang="it-IT" sz="1200" dirty="0"/>
              <a:t>, </a:t>
            </a:r>
            <a:r>
              <a:rPr lang="it-IT" sz="1200" dirty="0" smtClean="0"/>
              <a:t>j )   </a:t>
            </a:r>
            <a:r>
              <a:rPr lang="it-IT" sz="1200" dirty="0"/>
              <a:t>= </a:t>
            </a:r>
            <a:r>
              <a:rPr lang="it-IT" sz="1200" dirty="0">
                <a:solidFill>
                  <a:srgbClr val="00B0F0"/>
                </a:solidFill>
              </a:rPr>
              <a:t>501</a:t>
            </a:r>
            <a:r>
              <a:rPr lang="it-IT" sz="1200" dirty="0"/>
              <a:t>; </a:t>
            </a:r>
            <a:r>
              <a:rPr lang="it-IT" sz="1200" dirty="0">
                <a:solidFill>
                  <a:srgbClr val="92D050"/>
                </a:solidFill>
              </a:rPr>
              <a:t>// [0,0]</a:t>
            </a:r>
          </a:p>
          <a:p>
            <a:pPr marL="0" indent="0">
              <a:buNone/>
            </a:pPr>
            <a:r>
              <a:rPr lang="it-IT" sz="1200" dirty="0"/>
              <a:t>training_mat</a:t>
            </a:r>
            <a:r>
              <a:rPr lang="it-IT" sz="1200" dirty="0" smtClean="0"/>
              <a:t>( i</a:t>
            </a:r>
            <a:r>
              <a:rPr lang="it-IT" sz="1200" dirty="0"/>
              <a:t>, </a:t>
            </a:r>
            <a:r>
              <a:rPr lang="it-IT" sz="1200" dirty="0" smtClean="0"/>
              <a:t>j+1 ) </a:t>
            </a:r>
            <a:r>
              <a:rPr lang="it-IT" sz="1200" dirty="0"/>
              <a:t>= </a:t>
            </a:r>
            <a:r>
              <a:rPr lang="it-IT" sz="1200" dirty="0">
                <a:solidFill>
                  <a:srgbClr val="00B0F0"/>
                </a:solidFill>
              </a:rPr>
              <a:t>10</a:t>
            </a:r>
            <a:r>
              <a:rPr lang="it-IT" sz="1200" dirty="0"/>
              <a:t>;  </a:t>
            </a:r>
            <a:r>
              <a:rPr lang="it-IT" sz="1200" dirty="0">
                <a:solidFill>
                  <a:srgbClr val="92D050"/>
                </a:solidFill>
              </a:rPr>
              <a:t>// [0,1]</a:t>
            </a:r>
          </a:p>
          <a:p>
            <a:pPr marL="0" indent="0">
              <a:buNone/>
            </a:pPr>
            <a:r>
              <a:rPr lang="it-IT" sz="1200" dirty="0"/>
              <a:t>labels_vec</a:t>
            </a:r>
            <a:r>
              <a:rPr lang="it-IT" sz="1200" dirty="0" smtClean="0"/>
              <a:t>( i ) </a:t>
            </a:r>
            <a:r>
              <a:rPr lang="it-IT" sz="1200" dirty="0"/>
              <a:t>= </a:t>
            </a:r>
            <a:r>
              <a:rPr lang="it-IT" sz="1200" dirty="0">
                <a:solidFill>
                  <a:srgbClr val="FF0000"/>
                </a:solidFill>
              </a:rPr>
              <a:t>1.0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/>
              <a:t>i++;</a:t>
            </a:r>
          </a:p>
          <a:p>
            <a:pPr marL="0" indent="0">
              <a:buNone/>
            </a:pPr>
            <a:r>
              <a:rPr lang="it-IT" sz="1200" dirty="0"/>
              <a:t>training_mat</a:t>
            </a:r>
            <a:r>
              <a:rPr lang="it-IT" sz="1200" dirty="0" smtClean="0"/>
              <a:t>( i</a:t>
            </a:r>
            <a:r>
              <a:rPr lang="it-IT" sz="1200" dirty="0"/>
              <a:t>, </a:t>
            </a:r>
            <a:r>
              <a:rPr lang="it-IT" sz="1200" dirty="0" smtClean="0"/>
              <a:t>j )   </a:t>
            </a:r>
            <a:r>
              <a:rPr lang="it-IT" sz="1200" dirty="0"/>
              <a:t>= </a:t>
            </a:r>
            <a:r>
              <a:rPr lang="it-IT" sz="1200" dirty="0">
                <a:solidFill>
                  <a:srgbClr val="00B0F0"/>
                </a:solidFill>
              </a:rPr>
              <a:t>255</a:t>
            </a:r>
            <a:r>
              <a:rPr lang="it-IT" sz="1200" dirty="0"/>
              <a:t>; </a:t>
            </a:r>
            <a:r>
              <a:rPr lang="it-IT" sz="1200" dirty="0">
                <a:solidFill>
                  <a:srgbClr val="92D050"/>
                </a:solidFill>
              </a:rPr>
              <a:t>// [1,0]</a:t>
            </a:r>
          </a:p>
          <a:p>
            <a:pPr marL="0" indent="0">
              <a:buNone/>
            </a:pPr>
            <a:r>
              <a:rPr lang="it-IT" sz="1200" dirty="0"/>
              <a:t>training_mat</a:t>
            </a:r>
            <a:r>
              <a:rPr lang="it-IT" sz="1200" dirty="0" smtClean="0"/>
              <a:t>( i</a:t>
            </a:r>
            <a:r>
              <a:rPr lang="it-IT" sz="1200" dirty="0"/>
              <a:t>, </a:t>
            </a:r>
            <a:r>
              <a:rPr lang="it-IT" sz="1200" dirty="0" smtClean="0"/>
              <a:t>j+1 ) </a:t>
            </a:r>
            <a:r>
              <a:rPr lang="it-IT" sz="1200" dirty="0"/>
              <a:t>= </a:t>
            </a:r>
            <a:r>
              <a:rPr lang="it-IT" sz="1200" dirty="0">
                <a:solidFill>
                  <a:srgbClr val="00B0F0"/>
                </a:solidFill>
              </a:rPr>
              <a:t>10</a:t>
            </a:r>
            <a:r>
              <a:rPr lang="it-IT" sz="1200" dirty="0"/>
              <a:t>;  </a:t>
            </a:r>
            <a:r>
              <a:rPr lang="it-IT" sz="1200" dirty="0">
                <a:solidFill>
                  <a:srgbClr val="92D050"/>
                </a:solidFill>
              </a:rPr>
              <a:t>// [1,1]</a:t>
            </a:r>
          </a:p>
          <a:p>
            <a:pPr marL="0" indent="0">
              <a:buNone/>
            </a:pPr>
            <a:r>
              <a:rPr lang="it-IT" sz="1200" dirty="0"/>
              <a:t>labels_vec</a:t>
            </a:r>
            <a:r>
              <a:rPr lang="it-IT" sz="1200" dirty="0" smtClean="0"/>
              <a:t>( i ) </a:t>
            </a:r>
            <a:r>
              <a:rPr lang="it-IT" sz="1200" dirty="0"/>
              <a:t>= </a:t>
            </a:r>
            <a:r>
              <a:rPr lang="it-IT" sz="1200" dirty="0">
                <a:solidFill>
                  <a:srgbClr val="FF0000"/>
                </a:solidFill>
              </a:rPr>
              <a:t>-1.0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/>
              <a:t>i++;</a:t>
            </a:r>
          </a:p>
          <a:p>
            <a:pPr marL="0" indent="0">
              <a:buNone/>
            </a:pPr>
            <a:r>
              <a:rPr lang="it-IT" sz="1200" dirty="0"/>
              <a:t>training_mat</a:t>
            </a:r>
            <a:r>
              <a:rPr lang="it-IT" sz="1200" dirty="0" smtClean="0"/>
              <a:t>( i</a:t>
            </a:r>
            <a:r>
              <a:rPr lang="it-IT" sz="1200" dirty="0"/>
              <a:t>, </a:t>
            </a:r>
            <a:r>
              <a:rPr lang="it-IT" sz="1200" dirty="0" smtClean="0"/>
              <a:t>j )   </a:t>
            </a:r>
            <a:r>
              <a:rPr lang="it-IT" sz="1200" dirty="0"/>
              <a:t>= </a:t>
            </a:r>
            <a:r>
              <a:rPr lang="it-IT" sz="1200" dirty="0">
                <a:solidFill>
                  <a:srgbClr val="00B0F0"/>
                </a:solidFill>
              </a:rPr>
              <a:t>501</a:t>
            </a:r>
            <a:r>
              <a:rPr lang="it-IT" sz="1200" dirty="0"/>
              <a:t>; </a:t>
            </a:r>
            <a:r>
              <a:rPr lang="it-IT" sz="1200" dirty="0">
                <a:solidFill>
                  <a:srgbClr val="92D050"/>
                </a:solidFill>
              </a:rPr>
              <a:t>// [2,0]</a:t>
            </a:r>
          </a:p>
          <a:p>
            <a:pPr marL="0" indent="0">
              <a:buNone/>
            </a:pPr>
            <a:r>
              <a:rPr lang="it-IT" sz="1200" dirty="0"/>
              <a:t>training_mat</a:t>
            </a:r>
            <a:r>
              <a:rPr lang="it-IT" sz="1200" dirty="0" smtClean="0"/>
              <a:t>( i</a:t>
            </a:r>
            <a:r>
              <a:rPr lang="it-IT" sz="1200" dirty="0"/>
              <a:t>, </a:t>
            </a:r>
            <a:r>
              <a:rPr lang="it-IT" sz="1200" dirty="0" smtClean="0"/>
              <a:t>j+1 ) </a:t>
            </a:r>
            <a:r>
              <a:rPr lang="it-IT" sz="1200" dirty="0"/>
              <a:t>= </a:t>
            </a:r>
            <a:r>
              <a:rPr lang="it-IT" sz="1200" dirty="0">
                <a:solidFill>
                  <a:srgbClr val="00B0F0"/>
                </a:solidFill>
              </a:rPr>
              <a:t>255</a:t>
            </a:r>
            <a:r>
              <a:rPr lang="it-IT" sz="1200" dirty="0"/>
              <a:t>; </a:t>
            </a:r>
            <a:r>
              <a:rPr lang="it-IT" sz="1200" dirty="0">
                <a:solidFill>
                  <a:srgbClr val="92D050"/>
                </a:solidFill>
              </a:rPr>
              <a:t>// [2,1]</a:t>
            </a:r>
          </a:p>
          <a:p>
            <a:pPr marL="0" indent="0">
              <a:buNone/>
            </a:pPr>
            <a:r>
              <a:rPr lang="it-IT" sz="1200" dirty="0"/>
              <a:t>labels_vec</a:t>
            </a:r>
            <a:r>
              <a:rPr lang="it-IT" sz="1200" dirty="0" smtClean="0"/>
              <a:t>( i ) </a:t>
            </a:r>
            <a:r>
              <a:rPr lang="it-IT" sz="1200" dirty="0"/>
              <a:t>= </a:t>
            </a:r>
            <a:r>
              <a:rPr lang="it-IT" sz="1200" dirty="0">
                <a:solidFill>
                  <a:srgbClr val="FF0000"/>
                </a:solidFill>
              </a:rPr>
              <a:t>-1.0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/>
              <a:t>i++;</a:t>
            </a:r>
          </a:p>
          <a:p>
            <a:pPr marL="0" indent="0">
              <a:buNone/>
            </a:pPr>
            <a:r>
              <a:rPr lang="it-IT" sz="1200" dirty="0"/>
              <a:t>training_mat</a:t>
            </a:r>
            <a:r>
              <a:rPr lang="it-IT" sz="1200" dirty="0" smtClean="0"/>
              <a:t>( i</a:t>
            </a:r>
            <a:r>
              <a:rPr lang="it-IT" sz="1200" dirty="0"/>
              <a:t>, </a:t>
            </a:r>
            <a:r>
              <a:rPr lang="it-IT" sz="1200" dirty="0" smtClean="0"/>
              <a:t>j )   </a:t>
            </a:r>
            <a:r>
              <a:rPr lang="it-IT" sz="1200" dirty="0"/>
              <a:t>= </a:t>
            </a:r>
            <a:r>
              <a:rPr lang="it-IT" sz="1200" dirty="0">
                <a:solidFill>
                  <a:srgbClr val="00B0F0"/>
                </a:solidFill>
              </a:rPr>
              <a:t>10</a:t>
            </a:r>
            <a:r>
              <a:rPr lang="it-IT" sz="1200" dirty="0"/>
              <a:t>;  </a:t>
            </a:r>
            <a:r>
              <a:rPr lang="it-IT" sz="1200" dirty="0">
                <a:solidFill>
                  <a:srgbClr val="92D050"/>
                </a:solidFill>
              </a:rPr>
              <a:t>// [3,0]</a:t>
            </a:r>
          </a:p>
          <a:p>
            <a:pPr marL="0" indent="0">
              <a:buNone/>
            </a:pPr>
            <a:r>
              <a:rPr lang="it-IT" sz="1200" dirty="0"/>
              <a:t>training_mat</a:t>
            </a:r>
            <a:r>
              <a:rPr lang="it-IT" sz="1200" dirty="0" smtClean="0"/>
              <a:t>( i</a:t>
            </a:r>
            <a:r>
              <a:rPr lang="it-IT" sz="1200" dirty="0"/>
              <a:t>, </a:t>
            </a:r>
            <a:r>
              <a:rPr lang="it-IT" sz="1200" dirty="0" smtClean="0"/>
              <a:t>j+1 ) </a:t>
            </a:r>
            <a:r>
              <a:rPr lang="it-IT" sz="1200" dirty="0"/>
              <a:t>= </a:t>
            </a:r>
            <a:r>
              <a:rPr lang="it-IT" sz="1200" dirty="0">
                <a:solidFill>
                  <a:srgbClr val="00B0F0"/>
                </a:solidFill>
              </a:rPr>
              <a:t>501</a:t>
            </a:r>
            <a:r>
              <a:rPr lang="it-IT" sz="1200" dirty="0"/>
              <a:t>; </a:t>
            </a:r>
            <a:r>
              <a:rPr lang="it-IT" sz="1200" dirty="0">
                <a:solidFill>
                  <a:srgbClr val="92D050"/>
                </a:solidFill>
              </a:rPr>
              <a:t>// [3,1]</a:t>
            </a:r>
          </a:p>
          <a:p>
            <a:pPr marL="0" indent="0">
              <a:buNone/>
            </a:pPr>
            <a:r>
              <a:rPr lang="it-IT" sz="1200" dirty="0"/>
              <a:t>labels_vec</a:t>
            </a:r>
            <a:r>
              <a:rPr lang="it-IT" sz="1200" dirty="0" smtClean="0"/>
              <a:t>( i ) </a:t>
            </a:r>
            <a:r>
              <a:rPr lang="it-IT" sz="1200" dirty="0"/>
              <a:t>= </a:t>
            </a:r>
            <a:r>
              <a:rPr lang="it-IT" sz="1200" dirty="0">
                <a:solidFill>
                  <a:srgbClr val="FF0000"/>
                </a:solidFill>
              </a:rPr>
              <a:t>-1.0</a:t>
            </a:r>
            <a:r>
              <a:rPr lang="it-IT" sz="1200" dirty="0"/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Initialize the training data with synthetic data: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[ </a:t>
            </a:r>
            <a:r>
              <a:rPr lang="en-US" sz="1200" dirty="0" smtClean="0"/>
              <a:t>501, 010</a:t>
            </a:r>
          </a:p>
          <a:p>
            <a:pPr marL="0" indent="0">
              <a:buNone/>
            </a:pPr>
            <a:r>
              <a:rPr lang="en-US" sz="1200" dirty="0" smtClean="0"/>
              <a:t>  255, 010     </a:t>
            </a:r>
          </a:p>
          <a:p>
            <a:pPr marL="0" indent="0">
              <a:buNone/>
            </a:pPr>
            <a:r>
              <a:rPr lang="en-US" sz="1200" dirty="0" smtClean="0"/>
              <a:t>  501, 255</a:t>
            </a:r>
          </a:p>
          <a:p>
            <a:pPr marL="0" indent="0">
              <a:buNone/>
            </a:pPr>
            <a:r>
              <a:rPr lang="en-US" sz="1200" dirty="0" smtClean="0"/>
              <a:t>  010, 501 </a:t>
            </a:r>
            <a:r>
              <a:rPr lang="en-US" sz="1200" dirty="0" smtClean="0"/>
              <a:t>]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And the corresponding labels are: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  1.0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-1.0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-1.0</a:t>
            </a:r>
          </a:p>
          <a:p>
            <a:pPr marL="0" indent="0">
              <a:buNone/>
            </a:pPr>
            <a:r>
              <a:rPr lang="en-US" sz="1200" dirty="0" smtClean="0"/>
              <a:t>  -1.0 ]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881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rgbClr val="00B0F0"/>
                </a:solidFill>
              </a:rPr>
              <a:t>typedef</a:t>
            </a:r>
            <a:r>
              <a:rPr lang="it-IT" sz="1200" dirty="0"/>
              <a:t> itk::</a:t>
            </a:r>
            <a:r>
              <a:rPr lang="it-IT" sz="1200" dirty="0">
                <a:solidFill>
                  <a:srgbClr val="00B050"/>
                </a:solidFill>
              </a:rPr>
              <a:t>ImportImageFilter</a:t>
            </a:r>
            <a:r>
              <a:rPr lang="it-IT" sz="1200" dirty="0"/>
              <a:t>&lt; </a:t>
            </a:r>
            <a:r>
              <a:rPr lang="it-IT" sz="1200" dirty="0">
                <a:solidFill>
                  <a:srgbClr val="FF0000"/>
                </a:solidFill>
              </a:rPr>
              <a:t>PixelType</a:t>
            </a:r>
            <a:r>
              <a:rPr lang="it-IT" sz="1200" dirty="0"/>
              <a:t>, </a:t>
            </a:r>
            <a:r>
              <a:rPr lang="it-IT" sz="1200" dirty="0">
                <a:solidFill>
                  <a:srgbClr val="FF0000"/>
                </a:solidFill>
              </a:rPr>
              <a:t>2</a:t>
            </a:r>
            <a:r>
              <a:rPr lang="it-IT" sz="1200" dirty="0"/>
              <a:t> &gt; ImportFilterType;</a:t>
            </a:r>
          </a:p>
          <a:p>
            <a:pPr marL="0" indent="0">
              <a:buNone/>
            </a:pPr>
            <a:r>
              <a:rPr lang="it-IT" sz="1200" dirty="0"/>
              <a:t>ImportFilterType::</a:t>
            </a:r>
            <a:r>
              <a:rPr lang="it-IT" sz="1200" dirty="0">
                <a:solidFill>
                  <a:srgbClr val="00B050"/>
                </a:solidFill>
              </a:rPr>
              <a:t>Pointer</a:t>
            </a:r>
            <a:r>
              <a:rPr lang="it-IT" sz="1200" dirty="0"/>
              <a:t> import_traning = ImportFilterType::</a:t>
            </a:r>
            <a:r>
              <a:rPr lang="it-IT" sz="1200" dirty="0">
                <a:solidFill>
                  <a:srgbClr val="00B050"/>
                </a:solidFill>
              </a:rPr>
              <a:t>New</a:t>
            </a:r>
            <a:r>
              <a:rPr lang="it-IT" sz="1200" dirty="0"/>
              <a:t>(), import_labels = ImportFilterType::</a:t>
            </a:r>
            <a:r>
              <a:rPr lang="it-IT" sz="1200" dirty="0">
                <a:solidFill>
                  <a:srgbClr val="00B050"/>
                </a:solidFill>
              </a:rPr>
              <a:t>New</a:t>
            </a:r>
            <a:r>
              <a:rPr lang="it-IT" sz="1200" dirty="0" smtClean="0"/>
              <a:t>();</a:t>
            </a:r>
          </a:p>
          <a:p>
            <a:pPr marL="0" indent="0">
              <a:buNone/>
            </a:pPr>
            <a:endParaRPr lang="it-IT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import_traning-&gt;SetRegion</a:t>
            </a:r>
            <a:r>
              <a:rPr lang="it-IT" sz="1200" dirty="0" smtClean="0">
                <a:solidFill>
                  <a:schemeClr val="bg1"/>
                </a:solidFill>
              </a:rPr>
              <a:t>( region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import_traning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SetImportPointer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training_mat.data_block</a:t>
            </a:r>
            <a:r>
              <a:rPr lang="en-US" sz="1200" dirty="0">
                <a:solidFill>
                  <a:schemeClr val="bg1"/>
                </a:solidFill>
              </a:rPr>
              <a:t>(), ROWS * COLS, </a:t>
            </a:r>
            <a:r>
              <a:rPr lang="en-US" sz="1200" dirty="0" smtClean="0">
                <a:solidFill>
                  <a:schemeClr val="bg1"/>
                </a:solidFill>
              </a:rPr>
              <a:t>true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import_traning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endParaRPr lang="it-IT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ImageType::Pointer training_itk = import_traning-&gt;GetOutput</a:t>
            </a:r>
            <a:r>
              <a:rPr lang="it-IT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cv::Mat training_data = itk::OpenCVImageBridge::ITKImageToCVMat&lt; ImageType </a:t>
            </a:r>
            <a:r>
              <a:rPr lang="it-IT" sz="1200" dirty="0" smtClean="0">
                <a:solidFill>
                  <a:schemeClr val="bg1"/>
                </a:solidFill>
              </a:rPr>
              <a:t>&gt;( training_itk );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Initialize the </a:t>
            </a:r>
            <a:r>
              <a:rPr lang="en-US" sz="1200" dirty="0" err="1" smtClean="0"/>
              <a:t>itk</a:t>
            </a:r>
            <a:r>
              <a:rPr lang="en-US" sz="1200" dirty="0" smtClean="0"/>
              <a:t>::</a:t>
            </a:r>
            <a:r>
              <a:rPr lang="en-US" sz="1200" dirty="0" err="1" smtClean="0"/>
              <a:t>ImportImageFilter</a:t>
            </a:r>
            <a:r>
              <a:rPr lang="en-US" sz="1200" dirty="0" smtClean="0"/>
              <a:t> </a:t>
            </a:r>
            <a:r>
              <a:rPr lang="en-US" sz="1200" baseline="30000" dirty="0" smtClean="0"/>
              <a:t>[2]</a:t>
            </a:r>
            <a:r>
              <a:rPr lang="en-US" sz="1200" dirty="0" smtClean="0"/>
              <a:t>. This will facilitate import of data from the memory buffer to an </a:t>
            </a:r>
            <a:r>
              <a:rPr lang="en-US" sz="1200" dirty="0" err="1" smtClean="0"/>
              <a:t>itk</a:t>
            </a:r>
            <a:r>
              <a:rPr lang="en-US" sz="1200" dirty="0" smtClean="0"/>
              <a:t>::Image.</a:t>
            </a: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[2</a:t>
            </a:r>
            <a:r>
              <a:rPr lang="en-US" dirty="0"/>
              <a:t>] http://www.itk.org/Doxygen/html/classitk_1_1ImportImageFilter.html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4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itk::ImportImageFilter&lt; PixelType, 2 &gt; ImportFilterType;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ImportFilterType::Pointer import_traning = ImportFilterType::New(), import_labels = ImportFilterType::New</a:t>
            </a:r>
            <a:r>
              <a:rPr lang="it-IT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it-IT" sz="1200" dirty="0" smtClean="0"/>
          </a:p>
          <a:p>
            <a:pPr marL="0" indent="0">
              <a:buNone/>
            </a:pPr>
            <a:r>
              <a:rPr lang="it-IT" sz="1200" dirty="0"/>
              <a:t>import_traning-&gt;</a:t>
            </a:r>
            <a:r>
              <a:rPr lang="it-IT" sz="1200" dirty="0">
                <a:solidFill>
                  <a:srgbClr val="00B050"/>
                </a:solidFill>
              </a:rPr>
              <a:t>SetRegion</a:t>
            </a:r>
            <a:r>
              <a:rPr lang="it-IT" sz="1200" dirty="0" smtClean="0"/>
              <a:t>( region );</a:t>
            </a:r>
            <a:endParaRPr lang="it-IT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import_traning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SetImportPointer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training_mat.data_block</a:t>
            </a:r>
            <a:r>
              <a:rPr lang="en-US" sz="1200" dirty="0">
                <a:solidFill>
                  <a:schemeClr val="bg1"/>
                </a:solidFill>
              </a:rPr>
              <a:t>(), ROWS * COLS, </a:t>
            </a:r>
            <a:r>
              <a:rPr lang="en-US" sz="1200" dirty="0" smtClean="0">
                <a:solidFill>
                  <a:schemeClr val="bg1"/>
                </a:solidFill>
              </a:rPr>
              <a:t>true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import_traning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endParaRPr lang="it-IT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ImageType::Pointer training_itk = import_traning-&gt;GetOutput</a:t>
            </a:r>
            <a:r>
              <a:rPr lang="it-IT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cv::Mat training_data = itk::OpenCVImageBridge::ITKImageToCVMat&lt; ImageType </a:t>
            </a:r>
            <a:r>
              <a:rPr lang="it-IT" sz="1200" dirty="0" smtClean="0">
                <a:solidFill>
                  <a:schemeClr val="bg1"/>
                </a:solidFill>
              </a:rPr>
              <a:t>&gt;( training_itk );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Set the region for processing.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472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itk::ImportImageFilter&lt; PixelType, 2 &gt; ImportFilterType;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ImportFilterType::Pointer import_traning = ImportFilterType::New(), import_labels = ImportFilterType::New</a:t>
            </a:r>
            <a:r>
              <a:rPr lang="it-IT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it-IT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import_traning-&gt;SetRegion</a:t>
            </a:r>
            <a:r>
              <a:rPr lang="it-IT" sz="1200" dirty="0" smtClean="0">
                <a:solidFill>
                  <a:schemeClr val="bg1"/>
                </a:solidFill>
              </a:rPr>
              <a:t>( region );</a:t>
            </a:r>
          </a:p>
          <a:p>
            <a:pPr marL="0" indent="0">
              <a:buNone/>
            </a:pPr>
            <a:r>
              <a:rPr lang="en-US" sz="1200" dirty="0" err="1"/>
              <a:t>import_traning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SetImportPointer</a:t>
            </a:r>
            <a:r>
              <a:rPr lang="en-US" sz="1200" dirty="0" smtClean="0"/>
              <a:t>( </a:t>
            </a:r>
            <a:r>
              <a:rPr lang="en-US" sz="1200" dirty="0" err="1" smtClean="0"/>
              <a:t>training_mat.</a:t>
            </a:r>
            <a:r>
              <a:rPr lang="en-US" sz="1200" dirty="0" err="1" smtClean="0">
                <a:solidFill>
                  <a:srgbClr val="FF0000"/>
                </a:solidFill>
              </a:rPr>
              <a:t>data_block</a:t>
            </a:r>
            <a:r>
              <a:rPr lang="en-US" sz="1200" dirty="0"/>
              <a:t>(), ROWS * COLS, </a:t>
            </a:r>
            <a:r>
              <a:rPr lang="en-US" sz="1200" dirty="0" smtClean="0"/>
              <a:t>true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import_traning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endParaRPr lang="it-IT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ImageType::Pointer training_itk = import_traning-&gt;GetOutput</a:t>
            </a:r>
            <a:r>
              <a:rPr lang="it-IT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cv::Mat training_data = itk::OpenCVImageBridge::ITKImageToCVMat&lt; ImageType </a:t>
            </a:r>
            <a:r>
              <a:rPr lang="it-IT" sz="1200" dirty="0" smtClean="0">
                <a:solidFill>
                  <a:schemeClr val="bg1"/>
                </a:solidFill>
              </a:rPr>
              <a:t>&gt;( training_itk );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Set the pointer in the memory buffer.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2519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itk::ImportImageFilter&lt; PixelType, 2 &gt; ImportFilterType;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ImportFilterType::Pointer import_traning = ImportFilterType::New(), import_labels = ImportFilterType::New</a:t>
            </a:r>
            <a:r>
              <a:rPr lang="it-IT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it-IT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import_traning-&gt;SetRegion</a:t>
            </a:r>
            <a:r>
              <a:rPr lang="it-IT" sz="1200" dirty="0" smtClean="0">
                <a:solidFill>
                  <a:schemeClr val="bg1"/>
                </a:solidFill>
              </a:rPr>
              <a:t>( region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import_traning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SetImportPointer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training_mat.data_block</a:t>
            </a:r>
            <a:r>
              <a:rPr lang="en-US" sz="1200" dirty="0">
                <a:solidFill>
                  <a:schemeClr val="bg1"/>
                </a:solidFill>
              </a:rPr>
              <a:t>(), ROWS * COLS, </a:t>
            </a:r>
            <a:r>
              <a:rPr lang="en-US" sz="1200" dirty="0" smtClean="0">
                <a:solidFill>
                  <a:schemeClr val="bg1"/>
                </a:solidFill>
              </a:rPr>
              <a:t>true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/>
              <a:t>import_traning</a:t>
            </a:r>
            <a:r>
              <a:rPr lang="en-US" sz="1200" dirty="0"/>
              <a:t>-&gt;</a:t>
            </a:r>
            <a:r>
              <a:rPr lang="en-US" sz="1200" dirty="0">
                <a:solidFill>
                  <a:srgbClr val="00B050"/>
                </a:solidFill>
              </a:rPr>
              <a:t>Update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it-IT" sz="1200" dirty="0" smtClean="0"/>
          </a:p>
          <a:p>
            <a:pPr marL="0" indent="0">
              <a:buNone/>
            </a:pPr>
            <a:r>
              <a:rPr lang="it-IT" sz="1200" dirty="0"/>
              <a:t>ImageType::Pointer training_itk = import_traning-&gt;</a:t>
            </a:r>
            <a:r>
              <a:rPr lang="it-IT" sz="1200" dirty="0">
                <a:solidFill>
                  <a:srgbClr val="00B050"/>
                </a:solidFill>
              </a:rPr>
              <a:t>GetOutput</a:t>
            </a:r>
            <a:r>
              <a:rPr lang="it-IT" sz="1200" dirty="0" smtClean="0"/>
              <a:t>();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cv::Mat training_data = itk::OpenCVImageBridge::ITKImageToCVMat&lt; ImageType </a:t>
            </a:r>
            <a:r>
              <a:rPr lang="it-IT" sz="1200" dirty="0" smtClean="0">
                <a:solidFill>
                  <a:schemeClr val="bg1"/>
                </a:solidFill>
              </a:rPr>
              <a:t>&gt;( training_itk );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Run the import filter and store the output in a new </a:t>
            </a:r>
            <a:r>
              <a:rPr lang="en-US" sz="1200" dirty="0" err="1" smtClean="0"/>
              <a:t>itk</a:t>
            </a:r>
            <a:r>
              <a:rPr lang="en-US" sz="1200" dirty="0" smtClean="0"/>
              <a:t>::Image.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In this case, training data gets stored in </a:t>
            </a:r>
            <a:r>
              <a:rPr lang="en-US" sz="1200" b="1" dirty="0" smtClean="0">
                <a:solidFill>
                  <a:srgbClr val="6F2927"/>
                </a:solidFill>
              </a:rPr>
              <a:t>training_itk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779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demonstrated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dirty="0"/>
              <a:t> </a:t>
            </a:r>
            <a:r>
              <a:rPr lang="en-US" dirty="0" err="1" smtClean="0"/>
              <a:t>OpenCVImageBridge</a:t>
            </a:r>
            <a:r>
              <a:rPr lang="en-US" dirty="0" smtClean="0"/>
              <a:t> </a:t>
            </a:r>
            <a:r>
              <a:rPr lang="en-US" baseline="30000" dirty="0" smtClean="0"/>
              <a:t>[1]</a:t>
            </a:r>
            <a:endParaRPr lang="en-US" baseline="30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use this class, ITK needs to be build with OpenCV support</a:t>
            </a:r>
            <a:endParaRPr lang="en-US" b="1" dirty="0" smtClean="0">
              <a:solidFill>
                <a:srgbClr val="22337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/>
              <a:t>http://itk.org/Doxygen/html/classitk_1_1OpenCVImageBridge.html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7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itk::ImportImageFilter&lt; PixelType, 2 &gt; ImportFilterType;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ImportFilterType::Pointer import_traning = ImportFilterType::New(), import_labels = ImportFilterType::New</a:t>
            </a:r>
            <a:r>
              <a:rPr lang="it-IT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it-IT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import_traning-&gt;SetRegion</a:t>
            </a:r>
            <a:r>
              <a:rPr lang="it-IT" sz="1200" dirty="0" smtClean="0">
                <a:solidFill>
                  <a:schemeClr val="bg1"/>
                </a:solidFill>
              </a:rPr>
              <a:t>( region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import_traning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SetImportPointer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training_mat.data_block</a:t>
            </a:r>
            <a:r>
              <a:rPr lang="en-US" sz="1200" dirty="0">
                <a:solidFill>
                  <a:schemeClr val="bg1"/>
                </a:solidFill>
              </a:rPr>
              <a:t>(), ROWS * COLS, </a:t>
            </a:r>
            <a:r>
              <a:rPr lang="en-US" sz="1200" dirty="0" smtClean="0">
                <a:solidFill>
                  <a:schemeClr val="bg1"/>
                </a:solidFill>
              </a:rPr>
              <a:t>true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import_traning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endParaRPr lang="it-IT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ImageType::Pointer training_itk = import_traning-&gt;GetOutput</a:t>
            </a:r>
            <a:r>
              <a:rPr lang="it-IT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>
                <a:solidFill>
                  <a:srgbClr val="00B0F0"/>
                </a:solidFill>
              </a:rPr>
              <a:t>cv</a:t>
            </a:r>
            <a:r>
              <a:rPr lang="it-IT" sz="1200" dirty="0"/>
              <a:t>::</a:t>
            </a:r>
            <a:r>
              <a:rPr lang="it-IT" sz="1200" dirty="0">
                <a:solidFill>
                  <a:srgbClr val="00B050"/>
                </a:solidFill>
              </a:rPr>
              <a:t>Mat</a:t>
            </a:r>
            <a:r>
              <a:rPr lang="it-IT" sz="1200" dirty="0"/>
              <a:t> training_data = itk::</a:t>
            </a:r>
            <a:r>
              <a:rPr lang="it-IT" sz="1200" dirty="0">
                <a:solidFill>
                  <a:srgbClr val="00B050"/>
                </a:solidFill>
              </a:rPr>
              <a:t>OpenCVImageBridge</a:t>
            </a:r>
            <a:r>
              <a:rPr lang="it-IT" sz="1200" dirty="0"/>
              <a:t>::</a:t>
            </a:r>
            <a:r>
              <a:rPr lang="it-IT" sz="1200" dirty="0">
                <a:solidFill>
                  <a:srgbClr val="0070C0"/>
                </a:solidFill>
              </a:rPr>
              <a:t>ITKImageToCVMat</a:t>
            </a:r>
            <a:r>
              <a:rPr lang="it-IT" sz="1200" dirty="0"/>
              <a:t>&lt; </a:t>
            </a:r>
            <a:r>
              <a:rPr lang="it-IT" sz="1200" dirty="0">
                <a:solidFill>
                  <a:srgbClr val="FF0000"/>
                </a:solidFill>
              </a:rPr>
              <a:t>ImageType </a:t>
            </a:r>
            <a:r>
              <a:rPr lang="it-IT" sz="1200" dirty="0" smtClean="0"/>
              <a:t>&gt;( training_itk );</a:t>
            </a:r>
            <a:endParaRPr lang="it-IT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Use the </a:t>
            </a:r>
            <a:r>
              <a:rPr lang="en-US" sz="1200" dirty="0" err="1" smtClean="0"/>
              <a:t>itk</a:t>
            </a:r>
            <a:r>
              <a:rPr lang="en-US" sz="1200" dirty="0" smtClean="0"/>
              <a:t>::</a:t>
            </a:r>
            <a:r>
              <a:rPr lang="en-US" sz="1200" dirty="0" err="1" smtClean="0"/>
              <a:t>OpenCVImageBridge</a:t>
            </a:r>
            <a:r>
              <a:rPr lang="en-US" sz="1200" dirty="0" smtClean="0"/>
              <a:t> </a:t>
            </a:r>
            <a:r>
              <a:rPr lang="en-US" sz="1200" baseline="30000" dirty="0" smtClean="0"/>
              <a:t>[1]</a:t>
            </a:r>
            <a:r>
              <a:rPr lang="en-US" sz="1200" dirty="0" smtClean="0"/>
              <a:t> class to convert the </a:t>
            </a:r>
            <a:r>
              <a:rPr lang="en-US" sz="1200" dirty="0" err="1" smtClean="0"/>
              <a:t>itk</a:t>
            </a:r>
            <a:r>
              <a:rPr lang="en-US" sz="1200" dirty="0" smtClean="0"/>
              <a:t>::Image to cv::Mat.</a:t>
            </a: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/>
              <a:t>http://itk.org/Doxygen/html/classitk_1_1OpenCVImageBridge.html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32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rgbClr val="92D050"/>
                </a:solidFill>
              </a:rPr>
              <a:t>// import labels</a:t>
            </a:r>
          </a:p>
          <a:p>
            <a:pPr marL="0" indent="0">
              <a:buNone/>
            </a:pPr>
            <a:r>
              <a:rPr lang="it-IT" sz="1200" dirty="0"/>
              <a:t>region.</a:t>
            </a:r>
            <a:r>
              <a:rPr lang="it-IT" sz="1200" dirty="0">
                <a:solidFill>
                  <a:srgbClr val="00B050"/>
                </a:solidFill>
              </a:rPr>
              <a:t>SetSize</a:t>
            </a:r>
            <a:r>
              <a:rPr lang="it-IT" sz="1200" dirty="0" smtClean="0"/>
              <a:t>( size_labels );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region.</a:t>
            </a:r>
            <a:r>
              <a:rPr lang="it-IT" sz="1200" dirty="0">
                <a:solidFill>
                  <a:srgbClr val="00B050"/>
                </a:solidFill>
              </a:rPr>
              <a:t>SetIndex</a:t>
            </a:r>
            <a:r>
              <a:rPr lang="it-IT" sz="1200" dirty="0" smtClean="0"/>
              <a:t>( start );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import_labels-&gt;</a:t>
            </a:r>
            <a:r>
              <a:rPr lang="it-IT" sz="1200" dirty="0">
                <a:solidFill>
                  <a:srgbClr val="00B050"/>
                </a:solidFill>
              </a:rPr>
              <a:t>SetRegion</a:t>
            </a:r>
            <a:r>
              <a:rPr lang="it-IT" sz="1200" dirty="0" smtClean="0"/>
              <a:t>( region );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/>
              <a:t>import_labels-&gt;</a:t>
            </a:r>
            <a:r>
              <a:rPr lang="it-IT" sz="1200" dirty="0">
                <a:solidFill>
                  <a:srgbClr val="00B050"/>
                </a:solidFill>
              </a:rPr>
              <a:t>SetImportPointer</a:t>
            </a:r>
            <a:r>
              <a:rPr lang="it-IT" sz="1200" dirty="0" smtClean="0"/>
              <a:t>( labels_vec.</a:t>
            </a:r>
            <a:r>
              <a:rPr lang="it-IT" sz="1200" dirty="0" smtClean="0">
                <a:solidFill>
                  <a:srgbClr val="FF0000"/>
                </a:solidFill>
              </a:rPr>
              <a:t>data_block</a:t>
            </a:r>
            <a:r>
              <a:rPr lang="it-IT" sz="1200" dirty="0"/>
              <a:t>(), ROWS * 1, </a:t>
            </a:r>
            <a:r>
              <a:rPr lang="it-IT" sz="1200" dirty="0" smtClean="0"/>
              <a:t>true );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import_labels-&gt;</a:t>
            </a:r>
            <a:r>
              <a:rPr lang="it-IT" sz="1200" dirty="0">
                <a:solidFill>
                  <a:srgbClr val="00B050"/>
                </a:solidFill>
              </a:rPr>
              <a:t>Update</a:t>
            </a:r>
            <a:r>
              <a:rPr lang="it-IT" sz="1200" dirty="0"/>
              <a:t>();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/>
              <a:t>cv::Mat labels_data = itk::</a:t>
            </a:r>
            <a:r>
              <a:rPr lang="it-IT" sz="1200" dirty="0">
                <a:solidFill>
                  <a:srgbClr val="00B050"/>
                </a:solidFill>
              </a:rPr>
              <a:t>OpenCVImageBridge</a:t>
            </a:r>
            <a:r>
              <a:rPr lang="it-IT" sz="1200" dirty="0"/>
              <a:t>::</a:t>
            </a:r>
            <a:r>
              <a:rPr lang="it-IT" sz="1200" dirty="0">
                <a:solidFill>
                  <a:srgbClr val="0070C0"/>
                </a:solidFill>
              </a:rPr>
              <a:t>ITKImageToCVMat</a:t>
            </a:r>
            <a:r>
              <a:rPr lang="it-IT" sz="1200" dirty="0"/>
              <a:t>&lt; </a:t>
            </a:r>
            <a:r>
              <a:rPr lang="it-IT" sz="1200" dirty="0">
                <a:solidFill>
                  <a:srgbClr val="FF0000"/>
                </a:solidFill>
              </a:rPr>
              <a:t>ImageType </a:t>
            </a:r>
            <a:r>
              <a:rPr lang="it-IT" sz="1200" dirty="0" smtClean="0"/>
              <a:t>&gt;( import_labels-</a:t>
            </a:r>
            <a:r>
              <a:rPr lang="it-IT" sz="1200" dirty="0"/>
              <a:t>&gt;</a:t>
            </a:r>
            <a:r>
              <a:rPr lang="it-IT" sz="1200" dirty="0">
                <a:solidFill>
                  <a:srgbClr val="00B050"/>
                </a:solidFill>
              </a:rPr>
              <a:t>GetOutput</a:t>
            </a:r>
            <a:r>
              <a:rPr lang="it-IT" sz="1200" dirty="0" smtClean="0"/>
              <a:t>() );</a:t>
            </a:r>
            <a:endParaRPr lang="it-IT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The exact same procedure to obtain the training labels (in real world data, this information will be coming from </a:t>
            </a:r>
            <a:r>
              <a:rPr lang="en-US" sz="1200" dirty="0" smtClean="0"/>
              <a:t>an image mask).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111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training_data</a:t>
            </a:r>
            <a:r>
              <a:rPr lang="en-US" sz="1200" dirty="0"/>
              <a:t> = </a:t>
            </a:r>
            <a:r>
              <a:rPr lang="en-US" sz="1200" dirty="0" err="1"/>
              <a:t>training_data.</a:t>
            </a:r>
            <a:r>
              <a:rPr lang="en-US" sz="1200" dirty="0" err="1">
                <a:solidFill>
                  <a:srgbClr val="00B050"/>
                </a:solidFill>
              </a:rPr>
              <a:t>reshape</a:t>
            </a:r>
            <a:r>
              <a:rPr lang="en-US" sz="1200" dirty="0" smtClean="0"/>
              <a:t>( 1</a:t>
            </a:r>
            <a:r>
              <a:rPr lang="en-US" sz="1200" dirty="0"/>
              <a:t>, </a:t>
            </a:r>
            <a:r>
              <a:rPr lang="en-US" sz="1200" dirty="0" smtClean="0"/>
              <a:t>ROWS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cv::</a:t>
            </a:r>
            <a:r>
              <a:rPr lang="en-US" sz="1200" dirty="0">
                <a:solidFill>
                  <a:srgbClr val="00B050"/>
                </a:solidFill>
              </a:rPr>
              <a:t>transpose</a:t>
            </a:r>
            <a:r>
              <a:rPr lang="en-US" sz="1200" dirty="0" smtClean="0"/>
              <a:t>( </a:t>
            </a:r>
            <a:r>
              <a:rPr lang="en-US" sz="1200" dirty="0" err="1" smtClean="0"/>
              <a:t>labels_data</a:t>
            </a:r>
            <a:r>
              <a:rPr lang="en-US" sz="1200" dirty="0"/>
              <a:t>, </a:t>
            </a:r>
            <a:r>
              <a:rPr lang="en-US" sz="1200" dirty="0" err="1" smtClean="0"/>
              <a:t>labels_data</a:t>
            </a:r>
            <a:r>
              <a:rPr lang="en-US" sz="1200" dirty="0" smtClean="0"/>
              <a:t> ); 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Fix </a:t>
            </a:r>
            <a:r>
              <a:rPr lang="en-US" sz="1200" dirty="0"/>
              <a:t>orientation. This is required because of the difference in the way OpenCV and ITK handle </a:t>
            </a:r>
            <a:r>
              <a:rPr lang="en-US" sz="1200" dirty="0" smtClean="0"/>
              <a:t>image axes.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6223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cv::</a:t>
            </a:r>
            <a:r>
              <a:rPr lang="en-US" sz="1200" dirty="0" err="1">
                <a:solidFill>
                  <a:srgbClr val="00B0F0"/>
                </a:solidFill>
              </a:rPr>
              <a:t>SVMParams</a:t>
            </a:r>
            <a:r>
              <a:rPr lang="en-US" sz="1200" dirty="0"/>
              <a:t> </a:t>
            </a:r>
            <a:r>
              <a:rPr lang="en-US" sz="1200" dirty="0" err="1"/>
              <a:t>params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/>
              <a:t>params.</a:t>
            </a:r>
            <a:r>
              <a:rPr lang="en-US" sz="1200" dirty="0" err="1">
                <a:solidFill>
                  <a:srgbClr val="00B050"/>
                </a:solidFill>
              </a:rPr>
              <a:t>svm_type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FF0000"/>
                </a:solidFill>
              </a:rPr>
              <a:t>CvSVM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F0"/>
                </a:solidFill>
              </a:rPr>
              <a:t>C_SVC</a:t>
            </a:r>
            <a:r>
              <a:rPr lang="en-US" sz="1200" dirty="0"/>
              <a:t>; // C-Support Vector Classification</a:t>
            </a:r>
          </a:p>
          <a:p>
            <a:pPr marL="0" indent="0">
              <a:buNone/>
            </a:pPr>
            <a:r>
              <a:rPr lang="en-US" sz="1200" dirty="0" err="1"/>
              <a:t>params.</a:t>
            </a:r>
            <a:r>
              <a:rPr lang="en-US" sz="1200" dirty="0" err="1">
                <a:solidFill>
                  <a:srgbClr val="00B050"/>
                </a:solidFill>
              </a:rPr>
              <a:t>kernel_type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FF0000"/>
                </a:solidFill>
              </a:rPr>
              <a:t>CvSVM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F0"/>
                </a:solidFill>
              </a:rPr>
              <a:t>LINEAR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/>
              <a:t>params.</a:t>
            </a:r>
            <a:r>
              <a:rPr lang="en-US" sz="1200" dirty="0" err="1">
                <a:solidFill>
                  <a:srgbClr val="00B050"/>
                </a:solidFill>
              </a:rPr>
              <a:t>term_crit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FF0000"/>
                </a:solidFill>
              </a:rPr>
              <a:t>cvTermCriteria</a:t>
            </a:r>
            <a:r>
              <a:rPr lang="en-US" sz="1200" dirty="0" smtClean="0"/>
              <a:t>( CV_TERMCRIT_ITER</a:t>
            </a:r>
            <a:r>
              <a:rPr lang="en-US" sz="1200" dirty="0"/>
              <a:t>, 100, </a:t>
            </a:r>
            <a:r>
              <a:rPr lang="en-US" sz="1200" dirty="0" smtClean="0"/>
              <a:t>1e-6 ); </a:t>
            </a:r>
            <a:r>
              <a:rPr lang="en-US" sz="1200" dirty="0"/>
              <a:t>// when to stop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cv::SVM </a:t>
            </a:r>
            <a:r>
              <a:rPr lang="en-US" sz="1200" dirty="0" err="1">
                <a:solidFill>
                  <a:schemeClr val="bg1"/>
                </a:solidFill>
              </a:rPr>
              <a:t>svm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svm.train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training_data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labels_data</a:t>
            </a:r>
            <a:r>
              <a:rPr lang="en-US" sz="1200" dirty="0">
                <a:solidFill>
                  <a:schemeClr val="bg1"/>
                </a:solidFill>
              </a:rPr>
              <a:t>, cv::Mat(), cv::Mat(), </a:t>
            </a:r>
            <a:r>
              <a:rPr lang="en-US" sz="1200" dirty="0" err="1">
                <a:solidFill>
                  <a:schemeClr val="bg1"/>
                </a:solidFill>
              </a:rPr>
              <a:t>params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Set up </a:t>
            </a:r>
            <a:r>
              <a:rPr lang="en-US" sz="1200" dirty="0" err="1" smtClean="0"/>
              <a:t>OpenCV’s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22337C"/>
                </a:solidFill>
              </a:rPr>
              <a:t>Support Vector Machine </a:t>
            </a:r>
            <a:r>
              <a:rPr lang="en-US" sz="1200" dirty="0" smtClean="0"/>
              <a:t>class </a:t>
            </a:r>
            <a:r>
              <a:rPr lang="en-US" sz="1200" baseline="30000" dirty="0" smtClean="0"/>
              <a:t>[5]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In this case, the parameters being used are: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22337C"/>
                </a:solidFill>
              </a:rPr>
              <a:t>C-Support Vector Classification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22337C"/>
                </a:solidFill>
              </a:rPr>
              <a:t>Linear Kernel</a:t>
            </a:r>
          </a:p>
          <a:p>
            <a:pPr marL="0" indent="0">
              <a:buNone/>
            </a:pPr>
            <a:r>
              <a:rPr lang="en-US" sz="1200" dirty="0" smtClean="0"/>
              <a:t>Termination criteria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6F2927"/>
                </a:solidFill>
              </a:rPr>
              <a:t>iterations</a:t>
            </a:r>
            <a:r>
              <a:rPr lang="en-US" sz="1200" dirty="0"/>
              <a:t> </a:t>
            </a:r>
            <a:r>
              <a:rPr lang="en-US" sz="1200" dirty="0" smtClean="0"/>
              <a:t>= 100 and </a:t>
            </a:r>
            <a:r>
              <a:rPr lang="en-US" sz="1200" b="1" dirty="0">
                <a:solidFill>
                  <a:srgbClr val="6F2927"/>
                </a:solidFill>
              </a:rPr>
              <a:t>epsilon</a:t>
            </a:r>
            <a:r>
              <a:rPr lang="en-US" sz="1200" dirty="0"/>
              <a:t> </a:t>
            </a:r>
            <a:r>
              <a:rPr lang="en-US" sz="1200" dirty="0" smtClean="0"/>
              <a:t>= 1e-6</a:t>
            </a: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[5</a:t>
            </a:r>
            <a:r>
              <a:rPr lang="en-US" smtClean="0"/>
              <a:t>] </a:t>
            </a:r>
            <a:r>
              <a:rPr lang="en-US"/>
              <a:t>docs.opencv.org/modules/ml/doc/support_vector_machines.html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4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cv::</a:t>
            </a:r>
            <a:r>
              <a:rPr lang="en-US" sz="1200" dirty="0" err="1">
                <a:solidFill>
                  <a:schemeClr val="bg1"/>
                </a:solidFill>
              </a:rPr>
              <a:t>SVMParams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params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params.svm_type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CvSVM</a:t>
            </a:r>
            <a:r>
              <a:rPr lang="en-US" sz="1200" dirty="0">
                <a:solidFill>
                  <a:schemeClr val="bg1"/>
                </a:solidFill>
              </a:rPr>
              <a:t>::C_SVC; // C-Support Vector Classification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params.kernel_type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CvSVM</a:t>
            </a:r>
            <a:r>
              <a:rPr lang="en-US" sz="1200" dirty="0">
                <a:solidFill>
                  <a:schemeClr val="bg1"/>
                </a:solidFill>
              </a:rPr>
              <a:t>::LINEAR;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params.term_crit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cvTermCriteria</a:t>
            </a:r>
            <a:r>
              <a:rPr lang="en-US" sz="1200" dirty="0" smtClean="0">
                <a:solidFill>
                  <a:schemeClr val="bg1"/>
                </a:solidFill>
              </a:rPr>
              <a:t>( CV_TERMCRIT_ITER</a:t>
            </a:r>
            <a:r>
              <a:rPr lang="en-US" sz="1200" dirty="0">
                <a:solidFill>
                  <a:schemeClr val="bg1"/>
                </a:solidFill>
              </a:rPr>
              <a:t>, 100, </a:t>
            </a:r>
            <a:r>
              <a:rPr lang="en-US" sz="1200" dirty="0" smtClean="0">
                <a:solidFill>
                  <a:schemeClr val="bg1"/>
                </a:solidFill>
              </a:rPr>
              <a:t>1e-6 ); </a:t>
            </a:r>
            <a:r>
              <a:rPr lang="en-US" sz="1200" dirty="0">
                <a:solidFill>
                  <a:schemeClr val="bg1"/>
                </a:solidFill>
              </a:rPr>
              <a:t>// when to stop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cv::</a:t>
            </a:r>
            <a:r>
              <a:rPr lang="en-US" sz="1200" dirty="0">
                <a:solidFill>
                  <a:srgbClr val="00B0F0"/>
                </a:solidFill>
              </a:rPr>
              <a:t>SVM</a:t>
            </a:r>
            <a:r>
              <a:rPr lang="en-US" sz="1200" dirty="0"/>
              <a:t> </a:t>
            </a:r>
            <a:r>
              <a:rPr lang="en-US" sz="1200" dirty="0" err="1"/>
              <a:t>svm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/>
              <a:t>svm.</a:t>
            </a:r>
            <a:r>
              <a:rPr lang="en-US" sz="1200" dirty="0" err="1">
                <a:solidFill>
                  <a:srgbClr val="00B050"/>
                </a:solidFill>
              </a:rPr>
              <a:t>train</a:t>
            </a:r>
            <a:r>
              <a:rPr lang="en-US" sz="1200" dirty="0"/>
              <a:t>(</a:t>
            </a:r>
            <a:r>
              <a:rPr lang="en-US" sz="1200" dirty="0" err="1"/>
              <a:t>training_data</a:t>
            </a:r>
            <a:r>
              <a:rPr lang="en-US" sz="1200" dirty="0"/>
              <a:t>, </a:t>
            </a:r>
            <a:r>
              <a:rPr lang="en-US" sz="1200" dirty="0" err="1"/>
              <a:t>labels_data</a:t>
            </a:r>
            <a:r>
              <a:rPr lang="en-US" sz="1200" dirty="0"/>
              <a:t>, cv::Mat(), cv::Mat(), </a:t>
            </a:r>
            <a:r>
              <a:rPr lang="en-US" sz="1200" dirty="0" err="1"/>
              <a:t>params</a:t>
            </a:r>
            <a:r>
              <a:rPr lang="en-US" sz="1200" dirty="0"/>
              <a:t>);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Train the SVM using training data and corresponding labels.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499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Rest of the code is for visualization purposes only and not relevant in real-world scenarios (where a trained SVM will need to be applied to a new image to achieve a purpose).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32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07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demonstrated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itk</a:t>
            </a:r>
            <a:r>
              <a:rPr lang="en-US" dirty="0"/>
              <a:t>:: </a:t>
            </a:r>
            <a:r>
              <a:rPr lang="en-US" dirty="0" err="1"/>
              <a:t>OpenCVImageBridge</a:t>
            </a:r>
            <a:r>
              <a:rPr lang="en-US" dirty="0"/>
              <a:t> </a:t>
            </a:r>
            <a:r>
              <a:rPr lang="en-US" baseline="30000" dirty="0"/>
              <a:t>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the CMake configuration step of ITK, enable </a:t>
            </a:r>
            <a:r>
              <a:rPr lang="en-US" b="1" dirty="0" err="1">
                <a:solidFill>
                  <a:srgbClr val="22337C"/>
                </a:solidFill>
              </a:rPr>
              <a:t>Module_ITKVideoBridgeOpenCV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dirty="0"/>
              <a:t>and CMake will try to search for OpenCV, at which point you need to point to </a:t>
            </a:r>
            <a:r>
              <a:rPr lang="en-US" b="1" dirty="0" err="1">
                <a:solidFill>
                  <a:srgbClr val="22337C"/>
                </a:solidFill>
              </a:rPr>
              <a:t>OpenCV_INSTALL_DIR</a:t>
            </a:r>
            <a:endParaRPr lang="en-US" b="1" dirty="0">
              <a:solidFill>
                <a:srgbClr val="22337C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[1] http://www.itk.org/Doxygen/html/classitk_1_1CastImageFilter.html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demonstrated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itk</a:t>
            </a:r>
            <a:r>
              <a:rPr lang="en-US" dirty="0"/>
              <a:t>:: </a:t>
            </a:r>
            <a:r>
              <a:rPr lang="en-US" dirty="0" err="1"/>
              <a:t>OpenCVImageBridge</a:t>
            </a:r>
            <a:r>
              <a:rPr lang="en-US" dirty="0"/>
              <a:t> </a:t>
            </a:r>
            <a:r>
              <a:rPr lang="en-US" baseline="30000" dirty="0"/>
              <a:t>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the CMake configuration step of ITK, enable </a:t>
            </a:r>
            <a:r>
              <a:rPr lang="en-US" b="1" dirty="0" err="1">
                <a:solidFill>
                  <a:srgbClr val="22337C"/>
                </a:solidFill>
              </a:rPr>
              <a:t>Module_ITKVideoBridgeOpenCV</a:t>
            </a:r>
            <a:r>
              <a:rPr lang="en-US" dirty="0">
                <a:solidFill>
                  <a:srgbClr val="22337C"/>
                </a:solidFill>
              </a:rPr>
              <a:t> </a:t>
            </a:r>
            <a:r>
              <a:rPr lang="en-US" dirty="0"/>
              <a:t>and CMake will try to search for OpenCV, at which point you need to point to </a:t>
            </a:r>
            <a:r>
              <a:rPr lang="en-US" b="1" dirty="0" err="1">
                <a:solidFill>
                  <a:srgbClr val="22337C"/>
                </a:solidFill>
              </a:rPr>
              <a:t>OpenCV_INSTALL_DIR</a:t>
            </a:r>
            <a:endParaRPr lang="en-US" b="1" dirty="0">
              <a:solidFill>
                <a:srgbClr val="22337C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[1] http://www.itk.org/Doxygen/html/classitk_1_1CastImageFilter.html</a:t>
            </a:r>
          </a:p>
        </p:txBody>
      </p:sp>
    </p:spTree>
    <p:extLst>
      <p:ext uri="{BB962C8B-B14F-4D97-AF65-F5344CB8AC3E}">
        <p14:creationId xmlns:p14="http://schemas.microsoft.com/office/powerpoint/2010/main" val="3309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demonstrated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itk</a:t>
            </a:r>
            <a:r>
              <a:rPr lang="en-US" dirty="0"/>
              <a:t>:: </a:t>
            </a:r>
            <a:r>
              <a:rPr lang="en-US" dirty="0" err="1" smtClean="0"/>
              <a:t>ImportImageFilter</a:t>
            </a:r>
            <a:r>
              <a:rPr lang="en-US" dirty="0" smtClean="0"/>
              <a:t> </a:t>
            </a:r>
            <a:r>
              <a:rPr lang="en-US" baseline="30000" dirty="0" smtClean="0"/>
              <a:t>[2]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Imports raw data pointer into an </a:t>
            </a: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b="1" dirty="0" smtClean="0">
                <a:solidFill>
                  <a:srgbClr val="22337C"/>
                </a:solidFill>
              </a:rPr>
              <a:t>Image</a:t>
            </a:r>
            <a:endParaRPr lang="en-US" b="1" dirty="0">
              <a:solidFill>
                <a:srgbClr val="22337C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[2</a:t>
            </a:r>
            <a:r>
              <a:rPr lang="en-US" dirty="0"/>
              <a:t>] http://www.itk.org/Doxygen/html/classitk_1_1ImportImageFilter.html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8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/>
              <a:t>#</a:t>
            </a:r>
            <a:r>
              <a:rPr lang="it-IT" sz="1200" dirty="0">
                <a:solidFill>
                  <a:srgbClr val="00B0F0"/>
                </a:solidFill>
              </a:rPr>
              <a:t>define</a:t>
            </a:r>
            <a:r>
              <a:rPr lang="it-IT" sz="1200" dirty="0"/>
              <a:t> </a:t>
            </a:r>
            <a:r>
              <a:rPr lang="it-IT" sz="1200" dirty="0">
                <a:solidFill>
                  <a:srgbClr val="FF0000"/>
                </a:solidFill>
              </a:rPr>
              <a:t>ROWS</a:t>
            </a:r>
            <a:r>
              <a:rPr lang="it-IT" sz="1200" dirty="0"/>
              <a:t> 4</a:t>
            </a:r>
          </a:p>
          <a:p>
            <a:pPr marL="0" indent="0">
              <a:buNone/>
            </a:pPr>
            <a:r>
              <a:rPr lang="it-IT" sz="1200" dirty="0"/>
              <a:t>#</a:t>
            </a:r>
            <a:r>
              <a:rPr lang="it-IT" sz="1200" dirty="0">
                <a:solidFill>
                  <a:srgbClr val="00B0F0"/>
                </a:solidFill>
              </a:rPr>
              <a:t>define</a:t>
            </a:r>
            <a:r>
              <a:rPr lang="it-IT" sz="1200" dirty="0"/>
              <a:t> </a:t>
            </a:r>
            <a:r>
              <a:rPr lang="it-IT" sz="1200" dirty="0">
                <a:solidFill>
                  <a:srgbClr val="FF0000"/>
                </a:solidFill>
              </a:rPr>
              <a:t>COLS</a:t>
            </a:r>
            <a:r>
              <a:rPr lang="it-IT" sz="1200" dirty="0"/>
              <a:t> 2</a:t>
            </a:r>
            <a:endParaRPr lang="it-IT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Define variables for a 4x2 data matrix.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Such a small matrix size has been used only for example, real world data </a:t>
            </a:r>
            <a:r>
              <a:rPr lang="en-US" sz="1200" dirty="0" smtClean="0"/>
              <a:t>is </a:t>
            </a:r>
            <a:r>
              <a:rPr lang="en-US" sz="1200" b="1" dirty="0" smtClean="0">
                <a:solidFill>
                  <a:srgbClr val="22337C"/>
                </a:solidFill>
              </a:rPr>
              <a:t>significantly </a:t>
            </a:r>
            <a:r>
              <a:rPr lang="en-US" sz="1200" dirty="0" smtClean="0"/>
              <a:t>larger.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rgbClr val="00B0F0"/>
                </a:solidFill>
              </a:rPr>
              <a:t>typedef </a:t>
            </a:r>
            <a:r>
              <a:rPr lang="it-IT" sz="1200" dirty="0">
                <a:solidFill>
                  <a:srgbClr val="FF0000"/>
                </a:solidFill>
              </a:rPr>
              <a:t>float</a:t>
            </a:r>
            <a:r>
              <a:rPr lang="it-IT" sz="1200" dirty="0"/>
              <a:t> PixelType;</a:t>
            </a:r>
          </a:p>
          <a:p>
            <a:pPr marL="0" indent="0">
              <a:buNone/>
            </a:pPr>
            <a:r>
              <a:rPr lang="it-IT" sz="1200" dirty="0">
                <a:solidFill>
                  <a:srgbClr val="00B0F0"/>
                </a:solidFill>
              </a:rPr>
              <a:t>typedef </a:t>
            </a:r>
            <a:r>
              <a:rPr lang="it-IT" sz="1200" dirty="0"/>
              <a:t>itk::</a:t>
            </a:r>
            <a:r>
              <a:rPr lang="it-IT" sz="1200" dirty="0">
                <a:solidFill>
                  <a:srgbClr val="00B050"/>
                </a:solidFill>
              </a:rPr>
              <a:t>Image</a:t>
            </a:r>
            <a:r>
              <a:rPr lang="it-IT" sz="1200" dirty="0"/>
              <a:t>&lt; </a:t>
            </a:r>
            <a:r>
              <a:rPr lang="it-IT" sz="1200" dirty="0">
                <a:solidFill>
                  <a:srgbClr val="FF0000"/>
                </a:solidFill>
              </a:rPr>
              <a:t>PixelType</a:t>
            </a:r>
            <a:r>
              <a:rPr lang="it-IT" sz="1200" dirty="0"/>
              <a:t>, </a:t>
            </a:r>
            <a:r>
              <a:rPr lang="it-IT" sz="1200" dirty="0">
                <a:solidFill>
                  <a:srgbClr val="FF0000"/>
                </a:solidFill>
              </a:rPr>
              <a:t>2</a:t>
            </a:r>
            <a:r>
              <a:rPr lang="it-IT" sz="1200" dirty="0"/>
              <a:t> &gt; ImageType;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// where data starts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ImageType::IndexType start; 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start[0] = 0;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start[1] = 0;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// size of training data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ImageType::SizeType size_training, size_labels;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size_training[0] = ROWS;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size_training[1] = COLS;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size_labels[0] = ROWS;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size_labels[1] = 1;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ImageType::RegionType region;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region.SetSize</a:t>
            </a:r>
            <a:r>
              <a:rPr lang="it-IT" sz="1200" dirty="0" smtClean="0">
                <a:solidFill>
                  <a:schemeClr val="bg1"/>
                </a:solidFill>
              </a:rPr>
              <a:t>( size_training );</a:t>
            </a: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 smtClean="0">
                <a:solidFill>
                  <a:schemeClr val="bg1"/>
                </a:solidFill>
              </a:rPr>
              <a:t>region.SetIndex( start );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Define data type as </a:t>
            </a:r>
            <a:r>
              <a:rPr lang="en-US" sz="1200" b="1" dirty="0" smtClean="0">
                <a:solidFill>
                  <a:srgbClr val="6F2927"/>
                </a:solidFill>
              </a:rPr>
              <a:t>float</a:t>
            </a:r>
            <a:r>
              <a:rPr lang="en-US" sz="1200" dirty="0" smtClean="0"/>
              <a:t> and </a:t>
            </a:r>
            <a:r>
              <a:rPr lang="en-US" sz="1200" b="1" dirty="0" smtClean="0">
                <a:solidFill>
                  <a:srgbClr val="6F2927"/>
                </a:solidFill>
              </a:rPr>
              <a:t>2</a:t>
            </a:r>
            <a:r>
              <a:rPr lang="en-US" sz="1200" dirty="0" smtClean="0"/>
              <a:t> dimensional.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168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float PixelType;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itk::Image&lt; PixelType, 2 &gt; ImageType;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>
                <a:solidFill>
                  <a:srgbClr val="92D050"/>
                </a:solidFill>
              </a:rPr>
              <a:t>// where data starts</a:t>
            </a:r>
          </a:p>
          <a:p>
            <a:pPr marL="0" indent="0">
              <a:buNone/>
            </a:pPr>
            <a:r>
              <a:rPr lang="it-IT" sz="1200" dirty="0"/>
              <a:t>ImageType::</a:t>
            </a:r>
            <a:r>
              <a:rPr lang="it-IT" sz="1200" dirty="0">
                <a:solidFill>
                  <a:srgbClr val="00B050"/>
                </a:solidFill>
              </a:rPr>
              <a:t>IndexType</a:t>
            </a:r>
            <a:r>
              <a:rPr lang="it-IT" sz="1200" dirty="0"/>
              <a:t> start; </a:t>
            </a:r>
          </a:p>
          <a:p>
            <a:pPr marL="0" indent="0">
              <a:buNone/>
            </a:pPr>
            <a:r>
              <a:rPr lang="it-IT" sz="1200" dirty="0"/>
              <a:t>start[0] = </a:t>
            </a:r>
            <a:r>
              <a:rPr lang="it-IT" sz="1200" dirty="0">
                <a:solidFill>
                  <a:srgbClr val="FF0000"/>
                </a:solidFill>
              </a:rPr>
              <a:t>0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start[1] = </a:t>
            </a:r>
            <a:r>
              <a:rPr lang="it-IT" sz="1200" dirty="0">
                <a:solidFill>
                  <a:srgbClr val="FF0000"/>
                </a:solidFill>
              </a:rPr>
              <a:t>0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// size of training data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ImageType::SizeType size_training, size_labels;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size_training[0] = ROWS;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size_training[1] = COLS;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size_labels[0] = ROWS;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size_labels[1] = 1;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ImageType::RegionType region;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region.SetSize</a:t>
            </a:r>
            <a:r>
              <a:rPr lang="it-IT" sz="1200" dirty="0" smtClean="0">
                <a:solidFill>
                  <a:schemeClr val="bg1"/>
                </a:solidFill>
              </a:rPr>
              <a:t>( size_training );</a:t>
            </a: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 smtClean="0">
                <a:solidFill>
                  <a:schemeClr val="bg1"/>
                </a:solidFill>
              </a:rPr>
              <a:t>region.SetIndex( start );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Defines the starting index of the training data (in this case, it is a 4x2 image).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648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float PixelType;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typedef itk::Image&lt; PixelType, 2 &gt; ImageType;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// where data starts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ImageType::IndexType start; 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start[0] = 0;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start[1] = 0;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>
                <a:solidFill>
                  <a:srgbClr val="92D050"/>
                </a:solidFill>
              </a:rPr>
              <a:t>// size of training data</a:t>
            </a:r>
          </a:p>
          <a:p>
            <a:pPr marL="0" indent="0">
              <a:buNone/>
            </a:pPr>
            <a:r>
              <a:rPr lang="it-IT" sz="1200" dirty="0"/>
              <a:t>ImageType::</a:t>
            </a:r>
            <a:r>
              <a:rPr lang="it-IT" sz="1200" dirty="0">
                <a:solidFill>
                  <a:srgbClr val="00B050"/>
                </a:solidFill>
              </a:rPr>
              <a:t>SizeType</a:t>
            </a:r>
            <a:r>
              <a:rPr lang="it-IT" sz="1200" dirty="0"/>
              <a:t> size_training, size_labels;</a:t>
            </a:r>
          </a:p>
          <a:p>
            <a:pPr marL="0" indent="0">
              <a:buNone/>
            </a:pPr>
            <a:r>
              <a:rPr lang="it-IT" sz="1200" dirty="0"/>
              <a:t>size_training[0] = </a:t>
            </a:r>
            <a:r>
              <a:rPr lang="it-IT" sz="1200" dirty="0">
                <a:solidFill>
                  <a:srgbClr val="FF0000"/>
                </a:solidFill>
              </a:rPr>
              <a:t>ROWS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size_training[1] = </a:t>
            </a:r>
            <a:r>
              <a:rPr lang="it-IT" sz="1200" dirty="0">
                <a:solidFill>
                  <a:srgbClr val="FF0000"/>
                </a:solidFill>
              </a:rPr>
              <a:t>COLS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size_labels[0] = </a:t>
            </a:r>
            <a:r>
              <a:rPr lang="it-IT" sz="1200" dirty="0">
                <a:solidFill>
                  <a:srgbClr val="FF0000"/>
                </a:solidFill>
              </a:rPr>
              <a:t>ROWS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size_labels[1] = </a:t>
            </a:r>
            <a:r>
              <a:rPr lang="it-IT" sz="1200" dirty="0">
                <a:solidFill>
                  <a:srgbClr val="FF0000"/>
                </a:solidFill>
              </a:rPr>
              <a:t>1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ImageType::RegionType region;</a:t>
            </a:r>
          </a:p>
          <a:p>
            <a:pPr marL="0" indent="0">
              <a:buNone/>
            </a:pPr>
            <a:r>
              <a:rPr lang="it-IT" sz="1200" dirty="0">
                <a:solidFill>
                  <a:schemeClr val="bg1"/>
                </a:solidFill>
              </a:rPr>
              <a:t>region.SetSize</a:t>
            </a:r>
            <a:r>
              <a:rPr lang="it-IT" sz="1200" dirty="0" smtClean="0">
                <a:solidFill>
                  <a:schemeClr val="bg1"/>
                </a:solidFill>
              </a:rPr>
              <a:t>( size_training );</a:t>
            </a:r>
            <a:endParaRPr lang="it-IT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200" dirty="0" smtClean="0">
                <a:solidFill>
                  <a:schemeClr val="bg1"/>
                </a:solidFill>
              </a:rPr>
              <a:t>region.SetIndex( start );</a:t>
            </a:r>
            <a:endParaRPr lang="it-IT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Store the size of training data and training labels in the variables </a:t>
            </a:r>
            <a:r>
              <a:rPr lang="en-US" sz="1200" b="1" dirty="0" err="1" smtClean="0">
                <a:solidFill>
                  <a:srgbClr val="22337C"/>
                </a:solidFill>
              </a:rPr>
              <a:t>size_training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dirty="0" smtClean="0"/>
              <a:t>and </a:t>
            </a:r>
            <a:r>
              <a:rPr lang="en-US" sz="1200" b="1" dirty="0" err="1" smtClean="0">
                <a:solidFill>
                  <a:srgbClr val="22337C"/>
                </a:solidFill>
              </a:rPr>
              <a:t>size_labels</a:t>
            </a:r>
            <a:r>
              <a:rPr lang="en-US" sz="1200" dirty="0" smtClean="0"/>
              <a:t>, respectively.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6710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328</TotalTime>
  <Words>1746</Words>
  <Application>Microsoft Office PowerPoint</Application>
  <PresentationFormat>On-screen Show (4:3)</PresentationFormat>
  <Paragraphs>292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Segoe UI</vt:lpstr>
      <vt:lpstr>template_1</vt:lpstr>
      <vt:lpstr>CBICA S/W Dev Tutorials 10 – ITK Machine Learning 1</vt:lpstr>
      <vt:lpstr>Classes demonstrated</vt:lpstr>
      <vt:lpstr>Classes demonstrated</vt:lpstr>
      <vt:lpstr>Classes demonstrated</vt:lpstr>
      <vt:lpstr>Classes demonstrated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PowerPoint Presentation</vt:lpstr>
    </vt:vector>
  </TitlesOfParts>
  <Company>UPHS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Pati, Sarthak</cp:lastModifiedBy>
  <cp:revision>40</cp:revision>
  <dcterms:created xsi:type="dcterms:W3CDTF">2015-03-02T14:56:53Z</dcterms:created>
  <dcterms:modified xsi:type="dcterms:W3CDTF">2016-01-11T20:21:51Z</dcterms:modified>
</cp:coreProperties>
</file>