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5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37C"/>
    <a:srgbClr val="6F2927"/>
    <a:srgbClr val="002040"/>
    <a:srgbClr val="131D45"/>
    <a:srgbClr val="162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BD323-5C00-4890-83E2-BEFAF6C3291A}" type="datetimeFigureOut">
              <a:rPr lang="en-US" smtClean="0"/>
              <a:pPr/>
              <a:t>11/Jan/2016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5682D-76A5-4D9C-B781-7EDD65526A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9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96127-0E3F-44C9-BF95-FF77EF9A788D}" type="datetimeFigureOut">
              <a:rPr lang="en-US" smtClean="0"/>
              <a:t>11/Jan/2016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B183C-05F5-45B2-BB6A-5F98EB62E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51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5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174"/>
            <a:ext cx="9144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4625"/>
            <a:ext cx="7772400" cy="152717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629400" y="0"/>
            <a:ext cx="2514600" cy="61722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9756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97562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895600"/>
            <a:ext cx="9144000" cy="39624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Click to edit Master title style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  <a:prstGeom prst="rect">
            <a:avLst/>
          </a:prstGeom>
        </p:spPr>
        <p:txBody>
          <a:bodyPr anchor="ctr"/>
          <a:lstStyle>
            <a:lvl1pPr algn="ctr">
              <a:defRPr sz="20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724400"/>
          </a:xfrm>
        </p:spPr>
        <p:txBody>
          <a:bodyPr/>
          <a:lstStyle>
            <a:lvl1pPr>
              <a:defRPr sz="26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37100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72000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971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524000"/>
          </a:xfrm>
        </p:spPr>
        <p:txBody>
          <a:bodyPr/>
          <a:lstStyle/>
          <a:p>
            <a:r>
              <a:rPr lang="it-IT"/>
              <a:t>CBICA S/W Dev Tutorials</a:t>
            </a:r>
            <a:br>
              <a:rPr lang="it-IT"/>
            </a:br>
            <a:r>
              <a:rPr lang="it-IT"/>
              <a:t>10 – ITK Machine Learning </a:t>
            </a:r>
            <a:r>
              <a:rPr lang="it-IT" smtClean="0"/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for (</a:t>
            </a:r>
            <a:r>
              <a:rPr lang="en-US" sz="1200" dirty="0" err="1">
                <a:solidFill>
                  <a:schemeClr val="bg1"/>
                </a:solidFill>
              </a:rPr>
              <a:t>size_t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= 0;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&lt; </a:t>
            </a:r>
            <a:r>
              <a:rPr lang="en-US" sz="1200" dirty="0" err="1">
                <a:solidFill>
                  <a:schemeClr val="bg1"/>
                </a:solidFill>
              </a:rPr>
              <a:t>allFileNames.size</a:t>
            </a:r>
            <a:r>
              <a:rPr lang="en-US" sz="1200" dirty="0">
                <a:solidFill>
                  <a:schemeClr val="bg1"/>
                </a:solidFill>
              </a:rPr>
              <a:t>();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::string temp_1, temp_2, </a:t>
            </a:r>
            <a:r>
              <a:rPr lang="en-US" sz="1200" dirty="0" err="1">
                <a:solidFill>
                  <a:schemeClr val="bg1"/>
                </a:solidFill>
              </a:rPr>
              <a:t>ext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splitFileName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dirName+allFileNames</a:t>
            </a:r>
            <a:r>
              <a:rPr lang="en-US" sz="1200" dirty="0">
                <a:solidFill>
                  <a:schemeClr val="bg1"/>
                </a:solidFill>
              </a:rPr>
              <a:t>[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], temp_1, temp_2, </a:t>
            </a:r>
            <a:r>
              <a:rPr lang="en-US" sz="1200" dirty="0" err="1">
                <a:solidFill>
                  <a:schemeClr val="bg1"/>
                </a:solidFill>
              </a:rPr>
              <a:t>ext</a:t>
            </a:r>
            <a:r>
              <a:rPr lang="en-US" sz="12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if</a:t>
            </a:r>
            <a:r>
              <a:rPr lang="en-US" sz="1200" dirty="0"/>
              <a:t> (</a:t>
            </a:r>
            <a:r>
              <a:rPr lang="en-US" sz="1200" dirty="0" err="1"/>
              <a:t>ext</a:t>
            </a:r>
            <a:r>
              <a:rPr lang="en-US" sz="1200" dirty="0"/>
              <a:t> == </a:t>
            </a:r>
            <a:r>
              <a:rPr lang="en-US" sz="1200" dirty="0">
                <a:solidFill>
                  <a:srgbClr val="7030A0"/>
                </a:solidFill>
              </a:rPr>
              <a:t>".csv"</a:t>
            </a:r>
            <a:r>
              <a:rPr lang="en-US" sz="1200" dirty="0"/>
              <a:t>) </a:t>
            </a:r>
            <a:r>
              <a:rPr lang="en-US" sz="1200" dirty="0">
                <a:solidFill>
                  <a:srgbClr val="92D050"/>
                </a:solidFill>
              </a:rPr>
              <a:t>// obtain subject IDs from CSV file</a:t>
            </a:r>
          </a:p>
          <a:p>
            <a:pPr marL="0" indent="0">
              <a:buNone/>
            </a:pPr>
            <a:r>
              <a:rPr lang="en-US" sz="1200" dirty="0"/>
              <a:t>  {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subjectIDs.clear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multipleSubjects</a:t>
            </a:r>
            <a:r>
              <a:rPr lang="en-US" sz="1200" dirty="0"/>
              <a:t> = true;</a:t>
            </a:r>
          </a:p>
          <a:p>
            <a:pPr marL="0" indent="0">
              <a:buNone/>
            </a:pPr>
            <a:r>
              <a:rPr lang="en-US" sz="1200" dirty="0"/>
              <a:t>    temp_1 = </a:t>
            </a:r>
            <a:r>
              <a:rPr lang="en-US" sz="1200" dirty="0" err="1"/>
              <a:t>dirName</a:t>
            </a:r>
            <a:r>
              <a:rPr lang="en-US" sz="1200" dirty="0"/>
              <a:t> + </a:t>
            </a:r>
            <a:r>
              <a:rPr lang="en-US" sz="1200" dirty="0">
                <a:solidFill>
                  <a:srgbClr val="7030A0"/>
                </a:solidFill>
              </a:rPr>
              <a:t>"/"</a:t>
            </a:r>
            <a:r>
              <a:rPr lang="en-US" sz="1200" dirty="0"/>
              <a:t> + </a:t>
            </a:r>
            <a:r>
              <a:rPr lang="en-US" sz="1200" dirty="0" err="1"/>
              <a:t>allFileNames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50"/>
                </a:solidFill>
              </a:rPr>
              <a:t>ifstream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/>
              <a:t>infile</a:t>
            </a:r>
            <a:r>
              <a:rPr lang="en-US" sz="1200" dirty="0"/>
              <a:t>(temp_1);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for</a:t>
            </a:r>
            <a:r>
              <a:rPr lang="en-US" sz="1200" dirty="0"/>
              <a:t> (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FF0000"/>
                </a:solidFill>
              </a:rPr>
              <a:t>string</a:t>
            </a:r>
            <a:r>
              <a:rPr lang="en-US" sz="1200" dirty="0"/>
              <a:t> line;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50"/>
                </a:solidFill>
              </a:rPr>
              <a:t>getline</a:t>
            </a:r>
            <a:r>
              <a:rPr lang="en-US" sz="1200" dirty="0"/>
              <a:t>(</a:t>
            </a:r>
            <a:r>
              <a:rPr lang="en-US" sz="1200" dirty="0" err="1"/>
              <a:t>infile</a:t>
            </a:r>
            <a:r>
              <a:rPr lang="en-US" sz="1200" dirty="0"/>
              <a:t>, line, </a:t>
            </a:r>
            <a:r>
              <a:rPr lang="en-US" sz="1200" dirty="0">
                <a:solidFill>
                  <a:srgbClr val="7030A0"/>
                </a:solidFill>
              </a:rPr>
              <a:t>'\n'</a:t>
            </a:r>
            <a:r>
              <a:rPr lang="en-US" sz="1200" dirty="0"/>
              <a:t>);)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  </a:t>
            </a:r>
            <a:r>
              <a:rPr lang="en-US" sz="1200" dirty="0" err="1">
                <a:solidFill>
                  <a:schemeClr val="bg1"/>
                </a:solidFill>
              </a:rPr>
              <a:t>line.erase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::remove(</a:t>
            </a:r>
            <a:r>
              <a:rPr lang="en-US" sz="1200" dirty="0" err="1">
                <a:solidFill>
                  <a:schemeClr val="bg1"/>
                </a:solidFill>
              </a:rPr>
              <a:t>line.begin</a:t>
            </a:r>
            <a:r>
              <a:rPr lang="en-US" sz="1200" dirty="0">
                <a:solidFill>
                  <a:schemeClr val="bg1"/>
                </a:solidFill>
              </a:rPr>
              <a:t>(), </a:t>
            </a:r>
            <a:r>
              <a:rPr lang="en-US" sz="1200" dirty="0" err="1">
                <a:solidFill>
                  <a:schemeClr val="bg1"/>
                </a:solidFill>
              </a:rPr>
              <a:t>line.end</a:t>
            </a:r>
            <a:r>
              <a:rPr lang="en-US" sz="1200" dirty="0">
                <a:solidFill>
                  <a:schemeClr val="bg1"/>
                </a:solidFill>
              </a:rPr>
              <a:t>(), '"'), </a:t>
            </a:r>
            <a:r>
              <a:rPr lang="en-US" sz="1200" dirty="0" err="1">
                <a:solidFill>
                  <a:schemeClr val="bg1"/>
                </a:solidFill>
              </a:rPr>
              <a:t>line.end</a:t>
            </a:r>
            <a:r>
              <a:rPr lang="en-US" sz="1200" dirty="0">
                <a:solidFill>
                  <a:schemeClr val="bg1"/>
                </a:solidFill>
              </a:rPr>
              <a:t>());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  </a:t>
            </a:r>
            <a:r>
              <a:rPr lang="en-US" sz="1200" dirty="0" err="1">
                <a:solidFill>
                  <a:schemeClr val="bg1"/>
                </a:solidFill>
              </a:rPr>
              <a:t>subjectIDs.push_back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::move(line)); 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goto</a:t>
            </a:r>
            <a:r>
              <a:rPr lang="en-US" sz="1200" dirty="0">
                <a:solidFill>
                  <a:schemeClr val="bg1"/>
                </a:solidFill>
              </a:rPr>
              <a:t> continuation;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}      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continuation: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 smtClean="0"/>
              <a:t>Once a CSV file is detected, start reading the file assuming a new line </a:t>
            </a:r>
            <a:r>
              <a:rPr lang="en-US" sz="1200" dirty="0" smtClean="0">
                <a:solidFill>
                  <a:srgbClr val="7030A0"/>
                </a:solidFill>
              </a:rPr>
              <a:t>(“\n”</a:t>
            </a:r>
            <a:r>
              <a:rPr lang="en-US" sz="1200" dirty="0" smtClean="0"/>
              <a:t>) delimiter.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989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for 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size_t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= 0;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&lt; </a:t>
            </a:r>
            <a:r>
              <a:rPr lang="en-US" sz="1200" dirty="0" err="1">
                <a:solidFill>
                  <a:schemeClr val="bg1"/>
                </a:solidFill>
              </a:rPr>
              <a:t>allFileNames.size</a:t>
            </a:r>
            <a:r>
              <a:rPr lang="en-US" sz="1200" dirty="0">
                <a:solidFill>
                  <a:schemeClr val="bg1"/>
                </a:solidFill>
              </a:rPr>
              <a:t>();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::string temp_1, temp_2, </a:t>
            </a:r>
            <a:r>
              <a:rPr lang="en-US" sz="1200" dirty="0" err="1">
                <a:solidFill>
                  <a:schemeClr val="bg1"/>
                </a:solidFill>
              </a:rPr>
              <a:t>ext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</a:rPr>
              <a:t>splitFileName</a:t>
            </a:r>
            <a:r>
              <a:rPr lang="en-US" sz="1200" dirty="0" smtClean="0">
                <a:solidFill>
                  <a:schemeClr val="bg1"/>
                </a:solidFill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</a:rPr>
              <a:t>dirName+allFileNames</a:t>
            </a:r>
            <a:r>
              <a:rPr lang="en-US" sz="1200" dirty="0" smtClean="0">
                <a:solidFill>
                  <a:schemeClr val="bg1"/>
                </a:solidFill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], temp_1, temp_2, </a:t>
            </a:r>
            <a:r>
              <a:rPr lang="en-US" sz="1200" dirty="0" err="1">
                <a:solidFill>
                  <a:schemeClr val="bg1"/>
                </a:solidFill>
              </a:rPr>
              <a:t>ext</a:t>
            </a:r>
            <a:r>
              <a:rPr lang="en-US" sz="12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if</a:t>
            </a:r>
            <a:r>
              <a:rPr lang="en-US" sz="1200" dirty="0"/>
              <a:t> (</a:t>
            </a:r>
            <a:r>
              <a:rPr lang="en-US" sz="1200" dirty="0" err="1"/>
              <a:t>ext</a:t>
            </a:r>
            <a:r>
              <a:rPr lang="en-US" sz="1200" dirty="0"/>
              <a:t> == </a:t>
            </a:r>
            <a:r>
              <a:rPr lang="en-US" sz="1200" dirty="0">
                <a:solidFill>
                  <a:srgbClr val="7030A0"/>
                </a:solidFill>
              </a:rPr>
              <a:t>".csv"</a:t>
            </a:r>
            <a:r>
              <a:rPr lang="en-US" sz="1200" dirty="0"/>
              <a:t>) </a:t>
            </a:r>
            <a:r>
              <a:rPr lang="en-US" sz="1200" dirty="0">
                <a:solidFill>
                  <a:srgbClr val="92D050"/>
                </a:solidFill>
              </a:rPr>
              <a:t>// </a:t>
            </a:r>
            <a:r>
              <a:rPr lang="en-US" sz="1200" dirty="0" smtClean="0">
                <a:solidFill>
                  <a:srgbClr val="92D050"/>
                </a:solidFill>
              </a:rPr>
              <a:t>obtain subject IDs from CSV file</a:t>
            </a:r>
            <a:endParaRPr lang="en-US" sz="12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200" dirty="0"/>
              <a:t>  {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subjectIDs.clear</a:t>
            </a:r>
            <a:r>
              <a:rPr lang="en-US" sz="1200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multipleSubjects</a:t>
            </a:r>
            <a:r>
              <a:rPr lang="en-US" sz="1200" dirty="0">
                <a:solidFill>
                  <a:schemeClr val="bg1"/>
                </a:solidFill>
              </a:rPr>
              <a:t> = true;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temp_1 = </a:t>
            </a:r>
            <a:r>
              <a:rPr lang="en-US" sz="1200" dirty="0" err="1">
                <a:solidFill>
                  <a:schemeClr val="bg1"/>
                </a:solidFill>
              </a:rPr>
              <a:t>dirName</a:t>
            </a:r>
            <a:r>
              <a:rPr lang="en-US" sz="1200" dirty="0">
                <a:solidFill>
                  <a:schemeClr val="bg1"/>
                </a:solidFill>
              </a:rPr>
              <a:t> + "/" + </a:t>
            </a:r>
            <a:r>
              <a:rPr lang="en-US" sz="1200" dirty="0" err="1">
                <a:solidFill>
                  <a:schemeClr val="bg1"/>
                </a:solidFill>
              </a:rPr>
              <a:t>allFileNames</a:t>
            </a:r>
            <a:r>
              <a:rPr lang="en-US" sz="1200" dirty="0">
                <a:solidFill>
                  <a:schemeClr val="bg1"/>
                </a:solidFill>
              </a:rPr>
              <a:t>[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];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ifstream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infile</a:t>
            </a:r>
            <a:r>
              <a:rPr lang="en-US" sz="1200" dirty="0">
                <a:solidFill>
                  <a:schemeClr val="bg1"/>
                </a:solidFill>
              </a:rPr>
              <a:t>(temp_1);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for</a:t>
            </a:r>
            <a:r>
              <a:rPr lang="en-US" sz="1200" dirty="0"/>
              <a:t> (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FF0000"/>
                </a:solidFill>
              </a:rPr>
              <a:t>string</a:t>
            </a:r>
            <a:r>
              <a:rPr lang="en-US" sz="1200" dirty="0"/>
              <a:t> line;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50"/>
                </a:solidFill>
              </a:rPr>
              <a:t>getline</a:t>
            </a:r>
            <a:r>
              <a:rPr lang="en-US" sz="1200" dirty="0"/>
              <a:t>(</a:t>
            </a:r>
            <a:r>
              <a:rPr lang="en-US" sz="1200" dirty="0" err="1"/>
              <a:t>infile</a:t>
            </a:r>
            <a:r>
              <a:rPr lang="en-US" sz="1200" dirty="0"/>
              <a:t>, line, </a:t>
            </a:r>
            <a:r>
              <a:rPr lang="en-US" sz="1200" dirty="0">
                <a:solidFill>
                  <a:srgbClr val="7030A0"/>
                </a:solidFill>
              </a:rPr>
              <a:t>'\n'</a:t>
            </a:r>
            <a:r>
              <a:rPr lang="en-US" sz="1200" dirty="0"/>
              <a:t>);)</a:t>
            </a:r>
          </a:p>
          <a:p>
            <a:pPr marL="0" indent="0">
              <a:buNone/>
            </a:pPr>
            <a:r>
              <a:rPr lang="en-US" sz="1200" dirty="0"/>
              <a:t>    {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line.</a:t>
            </a:r>
            <a:r>
              <a:rPr lang="en-US" sz="1200" dirty="0" err="1">
                <a:solidFill>
                  <a:srgbClr val="00B050"/>
                </a:solidFill>
              </a:rPr>
              <a:t>erase</a:t>
            </a:r>
            <a:r>
              <a:rPr lang="en-US" sz="1200" dirty="0"/>
              <a:t>(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remove</a:t>
            </a:r>
            <a:r>
              <a:rPr lang="en-US" sz="1200" dirty="0"/>
              <a:t>(</a:t>
            </a:r>
            <a:r>
              <a:rPr lang="en-US" sz="1200" dirty="0" err="1"/>
              <a:t>line.</a:t>
            </a:r>
            <a:r>
              <a:rPr lang="en-US" sz="1200" dirty="0" err="1">
                <a:solidFill>
                  <a:srgbClr val="00B050"/>
                </a:solidFill>
              </a:rPr>
              <a:t>begin</a:t>
            </a:r>
            <a:r>
              <a:rPr lang="en-US" sz="1200" dirty="0"/>
              <a:t>(), </a:t>
            </a:r>
            <a:r>
              <a:rPr lang="en-US" sz="1200" dirty="0" err="1"/>
              <a:t>line.</a:t>
            </a:r>
            <a:r>
              <a:rPr lang="en-US" sz="1200" dirty="0" err="1">
                <a:solidFill>
                  <a:srgbClr val="00B050"/>
                </a:solidFill>
              </a:rPr>
              <a:t>end</a:t>
            </a:r>
            <a:r>
              <a:rPr lang="en-US" sz="1200" dirty="0"/>
              <a:t>(), </a:t>
            </a:r>
            <a:r>
              <a:rPr lang="en-US" sz="1200" dirty="0">
                <a:solidFill>
                  <a:srgbClr val="7030A0"/>
                </a:solidFill>
              </a:rPr>
              <a:t>'"'</a:t>
            </a:r>
            <a:r>
              <a:rPr lang="en-US" sz="1200" dirty="0"/>
              <a:t>), </a:t>
            </a:r>
            <a:r>
              <a:rPr lang="en-US" sz="1200" dirty="0" err="1"/>
              <a:t>line.</a:t>
            </a:r>
            <a:r>
              <a:rPr lang="en-US" sz="1200" dirty="0" err="1">
                <a:solidFill>
                  <a:srgbClr val="00B050"/>
                </a:solidFill>
              </a:rPr>
              <a:t>end</a:t>
            </a:r>
            <a:r>
              <a:rPr lang="en-US" sz="1200" dirty="0"/>
              <a:t>());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subjectIDs.push_back</a:t>
            </a:r>
            <a:r>
              <a:rPr lang="en-US" sz="1200" dirty="0"/>
              <a:t>(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move</a:t>
            </a:r>
            <a:r>
              <a:rPr lang="en-US" sz="1200" dirty="0"/>
              <a:t>(line));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}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goto</a:t>
            </a:r>
            <a:r>
              <a:rPr lang="en-US" sz="1200" dirty="0">
                <a:solidFill>
                  <a:schemeClr val="bg1"/>
                </a:solidFill>
              </a:rPr>
              <a:t> continuation;</a:t>
            </a:r>
          </a:p>
          <a:p>
            <a:pPr marL="0" indent="0">
              <a:buNone/>
            </a:pPr>
            <a:r>
              <a:rPr lang="en-US" sz="1200" dirty="0"/>
              <a:t>  }      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continuation: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/>
              <a:t>Per row, remove any double quotation character and push back the subject IDs to a vector of strings (</a:t>
            </a:r>
            <a:r>
              <a:rPr lang="en-US" sz="1200" b="1" dirty="0" err="1">
                <a:solidFill>
                  <a:srgbClr val="22337C"/>
                </a:solidFill>
              </a:rPr>
              <a:t>subjectIDs</a:t>
            </a:r>
            <a:r>
              <a:rPr lang="en-US" sz="1200" dirty="0"/>
              <a:t>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882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B0F0"/>
                </a:solidFill>
              </a:rPr>
              <a:t>for</a:t>
            </a:r>
            <a:r>
              <a:rPr lang="en-US" sz="1200" dirty="0" smtClean="0"/>
              <a:t> 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FF0000"/>
                </a:solidFill>
              </a:rPr>
              <a:t>size_t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allFileNames.size</a:t>
            </a:r>
            <a:r>
              <a:rPr lang="en-US" sz="1200" dirty="0"/>
              <a:t>(); </a:t>
            </a:r>
            <a:r>
              <a:rPr lang="en-US" sz="1200" dirty="0" err="1"/>
              <a:t>i</a:t>
            </a:r>
            <a:r>
              <a:rPr lang="en-US" sz="1200" dirty="0"/>
              <a:t>++)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::string temp_1, temp_2, </a:t>
            </a:r>
            <a:r>
              <a:rPr lang="en-US" sz="1200" dirty="0" err="1">
                <a:solidFill>
                  <a:schemeClr val="bg1"/>
                </a:solidFill>
              </a:rPr>
              <a:t>ext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</a:rPr>
              <a:t>splitFileName</a:t>
            </a:r>
            <a:r>
              <a:rPr lang="en-US" sz="1200" dirty="0" smtClean="0">
                <a:solidFill>
                  <a:schemeClr val="bg1"/>
                </a:solidFill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</a:rPr>
              <a:t>dirName+allFileNames</a:t>
            </a:r>
            <a:r>
              <a:rPr lang="en-US" sz="1200" dirty="0" smtClean="0">
                <a:solidFill>
                  <a:schemeClr val="bg1"/>
                </a:solidFill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], temp_1, temp_2, </a:t>
            </a:r>
            <a:r>
              <a:rPr lang="en-US" sz="1200" dirty="0" err="1">
                <a:solidFill>
                  <a:schemeClr val="bg1"/>
                </a:solidFill>
              </a:rPr>
              <a:t>ext</a:t>
            </a:r>
            <a:r>
              <a:rPr lang="en-US" sz="12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if</a:t>
            </a:r>
            <a:r>
              <a:rPr lang="en-US" sz="1200" dirty="0"/>
              <a:t> (</a:t>
            </a:r>
            <a:r>
              <a:rPr lang="en-US" sz="1200" dirty="0" err="1"/>
              <a:t>ext</a:t>
            </a:r>
            <a:r>
              <a:rPr lang="en-US" sz="1200" dirty="0"/>
              <a:t> == </a:t>
            </a:r>
            <a:r>
              <a:rPr lang="en-US" sz="1200" dirty="0">
                <a:solidFill>
                  <a:srgbClr val="7030A0"/>
                </a:solidFill>
              </a:rPr>
              <a:t>".csv"</a:t>
            </a:r>
            <a:r>
              <a:rPr lang="en-US" sz="1200" dirty="0"/>
              <a:t>) </a:t>
            </a:r>
            <a:r>
              <a:rPr lang="en-US" sz="1200" dirty="0">
                <a:solidFill>
                  <a:srgbClr val="92D050"/>
                </a:solidFill>
              </a:rPr>
              <a:t>// </a:t>
            </a:r>
            <a:r>
              <a:rPr lang="en-US" sz="1200" dirty="0" smtClean="0">
                <a:solidFill>
                  <a:srgbClr val="92D050"/>
                </a:solidFill>
              </a:rPr>
              <a:t>obtain subject IDs from CSV file</a:t>
            </a:r>
            <a:endParaRPr lang="en-US" sz="12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200" dirty="0"/>
              <a:t>  {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subjectIDs.clear</a:t>
            </a:r>
            <a:r>
              <a:rPr lang="en-US" sz="1200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multipleSubjects</a:t>
            </a:r>
            <a:r>
              <a:rPr lang="en-US" sz="1200" dirty="0">
                <a:solidFill>
                  <a:schemeClr val="bg1"/>
                </a:solidFill>
              </a:rPr>
              <a:t> = true;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temp_1 = </a:t>
            </a:r>
            <a:r>
              <a:rPr lang="en-US" sz="1200" dirty="0" err="1">
                <a:solidFill>
                  <a:schemeClr val="bg1"/>
                </a:solidFill>
              </a:rPr>
              <a:t>dirName</a:t>
            </a:r>
            <a:r>
              <a:rPr lang="en-US" sz="1200" dirty="0">
                <a:solidFill>
                  <a:schemeClr val="bg1"/>
                </a:solidFill>
              </a:rPr>
              <a:t> + "/" + </a:t>
            </a:r>
            <a:r>
              <a:rPr lang="en-US" sz="1200" dirty="0" err="1">
                <a:solidFill>
                  <a:schemeClr val="bg1"/>
                </a:solidFill>
              </a:rPr>
              <a:t>allFileNames</a:t>
            </a:r>
            <a:r>
              <a:rPr lang="en-US" sz="1200" dirty="0">
                <a:solidFill>
                  <a:schemeClr val="bg1"/>
                </a:solidFill>
              </a:rPr>
              <a:t>[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];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ifstream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infile</a:t>
            </a:r>
            <a:r>
              <a:rPr lang="en-US" sz="1200" dirty="0">
                <a:solidFill>
                  <a:schemeClr val="bg1"/>
                </a:solidFill>
              </a:rPr>
              <a:t>(temp_1);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for</a:t>
            </a:r>
            <a:r>
              <a:rPr lang="en-US" sz="1200" dirty="0"/>
              <a:t> (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FF0000"/>
                </a:solidFill>
              </a:rPr>
              <a:t>string</a:t>
            </a:r>
            <a:r>
              <a:rPr lang="en-US" sz="1200" dirty="0"/>
              <a:t> line;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50"/>
                </a:solidFill>
              </a:rPr>
              <a:t>getline</a:t>
            </a:r>
            <a:r>
              <a:rPr lang="en-US" sz="1200" dirty="0"/>
              <a:t>(</a:t>
            </a:r>
            <a:r>
              <a:rPr lang="en-US" sz="1200" dirty="0" err="1"/>
              <a:t>infile</a:t>
            </a:r>
            <a:r>
              <a:rPr lang="en-US" sz="1200" dirty="0"/>
              <a:t>, line, </a:t>
            </a:r>
            <a:r>
              <a:rPr lang="en-US" sz="1200" dirty="0">
                <a:solidFill>
                  <a:srgbClr val="7030A0"/>
                </a:solidFill>
              </a:rPr>
              <a:t>'\n'</a:t>
            </a:r>
            <a:r>
              <a:rPr lang="en-US" sz="1200" dirty="0"/>
              <a:t>);)</a:t>
            </a:r>
          </a:p>
          <a:p>
            <a:pPr marL="0" indent="0">
              <a:buNone/>
            </a:pPr>
            <a:r>
              <a:rPr lang="en-US" sz="1200" dirty="0"/>
              <a:t>    {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 err="1">
                <a:solidFill>
                  <a:schemeClr val="bg1"/>
                </a:solidFill>
              </a:rPr>
              <a:t>line.erase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::remove(</a:t>
            </a:r>
            <a:r>
              <a:rPr lang="en-US" sz="1200" dirty="0" err="1">
                <a:solidFill>
                  <a:schemeClr val="bg1"/>
                </a:solidFill>
              </a:rPr>
              <a:t>line.begin</a:t>
            </a:r>
            <a:r>
              <a:rPr lang="en-US" sz="1200" dirty="0">
                <a:solidFill>
                  <a:schemeClr val="bg1"/>
                </a:solidFill>
              </a:rPr>
              <a:t>(), </a:t>
            </a:r>
            <a:r>
              <a:rPr lang="en-US" sz="1200" dirty="0" err="1">
                <a:solidFill>
                  <a:schemeClr val="bg1"/>
                </a:solidFill>
              </a:rPr>
              <a:t>line.end</a:t>
            </a:r>
            <a:r>
              <a:rPr lang="en-US" sz="1200" dirty="0">
                <a:solidFill>
                  <a:schemeClr val="bg1"/>
                </a:solidFill>
              </a:rPr>
              <a:t>(), '"'), </a:t>
            </a:r>
            <a:r>
              <a:rPr lang="en-US" sz="1200" dirty="0" err="1">
                <a:solidFill>
                  <a:schemeClr val="bg1"/>
                </a:solidFill>
              </a:rPr>
              <a:t>line.end</a:t>
            </a:r>
            <a:r>
              <a:rPr lang="en-US" sz="1200" dirty="0">
                <a:solidFill>
                  <a:schemeClr val="bg1"/>
                </a:solidFill>
              </a:rPr>
              <a:t>());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subjectIDs.push_back</a:t>
            </a:r>
            <a:r>
              <a:rPr lang="en-US" sz="1200" dirty="0"/>
              <a:t>(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move</a:t>
            </a:r>
            <a:r>
              <a:rPr lang="en-US" sz="1200" dirty="0"/>
              <a:t>(line));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}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>
                <a:solidFill>
                  <a:srgbClr val="00B0F0"/>
                </a:solidFill>
              </a:rPr>
              <a:t>goto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continuation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}      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C00000"/>
                </a:solidFill>
              </a:rPr>
              <a:t>continuation</a:t>
            </a:r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 smtClean="0"/>
              <a:t>Once </a:t>
            </a:r>
            <a:r>
              <a:rPr lang="en-US" sz="1200" b="1" dirty="0" err="1" smtClean="0">
                <a:solidFill>
                  <a:srgbClr val="22337C"/>
                </a:solidFill>
              </a:rPr>
              <a:t>subjectIDs</a:t>
            </a:r>
            <a:r>
              <a:rPr lang="en-US" sz="1200" dirty="0"/>
              <a:t> </a:t>
            </a:r>
            <a:r>
              <a:rPr lang="en-US" sz="1200" dirty="0" smtClean="0"/>
              <a:t>has been constructed, go out of the outer most for-loop (this is done to remove redundancy) using </a:t>
            </a:r>
            <a:r>
              <a:rPr lang="en-US" sz="1200" dirty="0" err="1" smtClean="0"/>
              <a:t>goto</a:t>
            </a:r>
            <a:r>
              <a:rPr lang="en-US" sz="1200" dirty="0" smtClean="0"/>
              <a:t> statement </a:t>
            </a:r>
            <a:r>
              <a:rPr lang="en-US" sz="1200" baseline="30000" dirty="0" smtClean="0"/>
              <a:t>[4]</a:t>
            </a:r>
            <a:r>
              <a:rPr lang="en-US" sz="1200" dirty="0" smtClean="0"/>
              <a:t>. </a:t>
            </a:r>
            <a:endParaRPr lang="en-US" sz="1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 smtClean="0"/>
              <a:t>[4</a:t>
            </a:r>
            <a:r>
              <a:rPr lang="en-US" dirty="0"/>
              <a:t>] https://msdn.microsoft.com/en-us/library/b34dt9cd.aspx</a:t>
            </a:r>
          </a:p>
        </p:txBody>
      </p:sp>
    </p:spTree>
    <p:extLst>
      <p:ext uri="{BB962C8B-B14F-4D97-AF65-F5344CB8AC3E}">
        <p14:creationId xmlns:p14="http://schemas.microsoft.com/office/powerpoint/2010/main" val="346451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C00000"/>
                </a:solidFill>
              </a:rPr>
              <a:t>continuation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if</a:t>
            </a:r>
            <a:r>
              <a:rPr lang="en-US" sz="1200" dirty="0"/>
              <a:t> (</a:t>
            </a:r>
            <a:r>
              <a:rPr lang="en-US" sz="1200" dirty="0" err="1"/>
              <a:t>multipleSubjects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for</a:t>
            </a:r>
            <a:r>
              <a:rPr lang="en-US" sz="1200" dirty="0"/>
              <a:t> (</a:t>
            </a:r>
            <a:r>
              <a:rPr lang="en-US" sz="1200" dirty="0" err="1">
                <a:solidFill>
                  <a:srgbClr val="FF0000"/>
                </a:solidFill>
              </a:rPr>
              <a:t>size_t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subjectIDs.size</a:t>
            </a:r>
            <a:r>
              <a:rPr lang="en-US" sz="1200" dirty="0"/>
              <a:t>(); </a:t>
            </a:r>
            <a:r>
              <a:rPr lang="en-US" sz="1200" dirty="0" err="1"/>
              <a:t>i</a:t>
            </a:r>
            <a:r>
              <a:rPr lang="en-US" sz="1200" dirty="0"/>
              <a:t>++)</a:t>
            </a:r>
          </a:p>
          <a:p>
            <a:pPr marL="0" indent="0">
              <a:buNone/>
            </a:pPr>
            <a:r>
              <a:rPr lang="en-US" sz="1200" dirty="0"/>
              <a:t>  {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FF0000"/>
                </a:solidFill>
              </a:rPr>
              <a:t>string </a:t>
            </a:r>
            <a:r>
              <a:rPr lang="en-US" sz="1200" dirty="0"/>
              <a:t>t1 = </a:t>
            </a:r>
            <a:r>
              <a:rPr lang="en-US" sz="1200" dirty="0">
                <a:solidFill>
                  <a:srgbClr val="7030A0"/>
                </a:solidFill>
              </a:rPr>
              <a:t>""</a:t>
            </a:r>
            <a:r>
              <a:rPr lang="en-US" sz="1200" dirty="0"/>
              <a:t>, t2 = </a:t>
            </a:r>
            <a:r>
              <a:rPr lang="en-US" sz="1200" dirty="0">
                <a:solidFill>
                  <a:srgbClr val="7030A0"/>
                </a:solidFill>
              </a:rPr>
              <a:t>""</a:t>
            </a:r>
            <a:r>
              <a:rPr lang="en-US" sz="1200" dirty="0"/>
              <a:t>, </a:t>
            </a:r>
            <a:r>
              <a:rPr lang="en-US" sz="1200" dirty="0" err="1"/>
              <a:t>fl</a:t>
            </a:r>
            <a:r>
              <a:rPr lang="en-US" sz="1200" dirty="0"/>
              <a:t> = </a:t>
            </a:r>
            <a:r>
              <a:rPr lang="en-US" sz="1200" dirty="0">
                <a:solidFill>
                  <a:srgbClr val="7030A0"/>
                </a:solidFill>
              </a:rPr>
              <a:t>""</a:t>
            </a:r>
            <a:r>
              <a:rPr lang="en-US" sz="1200" dirty="0"/>
              <a:t>, </a:t>
            </a:r>
            <a:r>
              <a:rPr lang="en-US" sz="1200" dirty="0" err="1"/>
              <a:t>pd</a:t>
            </a:r>
            <a:r>
              <a:rPr lang="en-US" sz="1200" dirty="0"/>
              <a:t> = </a:t>
            </a:r>
            <a:r>
              <a:rPr lang="en-US" sz="1200" dirty="0">
                <a:solidFill>
                  <a:srgbClr val="7030A0"/>
                </a:solidFill>
              </a:rPr>
              <a:t>""</a:t>
            </a:r>
            <a:r>
              <a:rPr lang="en-US" sz="1200" dirty="0"/>
              <a:t>, le = </a:t>
            </a:r>
            <a:r>
              <a:rPr lang="en-US" sz="1200" dirty="0">
                <a:solidFill>
                  <a:srgbClr val="7030A0"/>
                </a:solidFill>
              </a:rPr>
              <a:t>""</a:t>
            </a:r>
            <a:r>
              <a:rPr lang="en-US" sz="1200" dirty="0"/>
              <a:t>, </a:t>
            </a:r>
            <a:r>
              <a:rPr lang="en-US" sz="1200" dirty="0" err="1"/>
              <a:t>fg</a:t>
            </a:r>
            <a:r>
              <a:rPr lang="en-US" sz="1200" dirty="0"/>
              <a:t> = </a:t>
            </a:r>
            <a:r>
              <a:rPr lang="en-US" sz="1200" dirty="0">
                <a:solidFill>
                  <a:srgbClr val="7030A0"/>
                </a:solidFill>
              </a:rPr>
              <a:t>""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for</a:t>
            </a:r>
            <a:r>
              <a:rPr lang="en-US" sz="1200" dirty="0"/>
              <a:t> (</a:t>
            </a:r>
            <a:r>
              <a:rPr lang="en-US" sz="1200" dirty="0" err="1">
                <a:solidFill>
                  <a:srgbClr val="FF0000"/>
                </a:solidFill>
              </a:rPr>
              <a:t>size_t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j = 0; j &lt; </a:t>
            </a:r>
            <a:r>
              <a:rPr lang="en-US" sz="1200" dirty="0" err="1"/>
              <a:t>allFileNames.size</a:t>
            </a:r>
            <a:r>
              <a:rPr lang="en-US" sz="1200" dirty="0"/>
              <a:t>(); </a:t>
            </a:r>
            <a:r>
              <a:rPr lang="en-US" sz="1200" dirty="0" err="1"/>
              <a:t>j++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{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Looping over all subject IDs, initialize the file names of the different image modalities as empty strings.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In this example, there are 4 modalities (</a:t>
            </a:r>
            <a:r>
              <a:rPr lang="en-US" sz="1200" b="1" dirty="0" smtClean="0">
                <a:solidFill>
                  <a:srgbClr val="22337C"/>
                </a:solidFill>
              </a:rPr>
              <a:t>T1</a:t>
            </a:r>
            <a:r>
              <a:rPr lang="en-US" sz="1200" dirty="0" smtClean="0"/>
              <a:t>, </a:t>
            </a:r>
            <a:r>
              <a:rPr lang="en-US" sz="1200" b="1" dirty="0" smtClean="0">
                <a:solidFill>
                  <a:srgbClr val="22337C"/>
                </a:solidFill>
              </a:rPr>
              <a:t>T2</a:t>
            </a:r>
            <a:r>
              <a:rPr lang="en-US" sz="1200" dirty="0" smtClean="0"/>
              <a:t>, </a:t>
            </a:r>
            <a:r>
              <a:rPr lang="en-US" sz="1200" b="1" dirty="0" smtClean="0">
                <a:solidFill>
                  <a:srgbClr val="22337C"/>
                </a:solidFill>
              </a:rPr>
              <a:t>FL</a:t>
            </a:r>
            <a:r>
              <a:rPr lang="en-US" sz="1200" dirty="0" smtClean="0"/>
              <a:t>AIR and </a:t>
            </a:r>
            <a:r>
              <a:rPr lang="en-US" sz="1200" b="1" dirty="0" err="1" smtClean="0">
                <a:solidFill>
                  <a:srgbClr val="22337C"/>
                </a:solidFill>
              </a:rPr>
              <a:t>P</a:t>
            </a:r>
            <a:r>
              <a:rPr lang="en-US" sz="1200" dirty="0" err="1" smtClean="0"/>
              <a:t>roton</a:t>
            </a:r>
            <a:r>
              <a:rPr lang="en-US" sz="1200" b="1" dirty="0" err="1" smtClean="0">
                <a:solidFill>
                  <a:srgbClr val="22337C"/>
                </a:solidFill>
              </a:rPr>
              <a:t>D</a:t>
            </a:r>
            <a:r>
              <a:rPr lang="en-US" sz="1200" dirty="0" err="1" smtClean="0"/>
              <a:t>ensity</a:t>
            </a:r>
            <a:r>
              <a:rPr lang="en-US" sz="1200" dirty="0" smtClean="0"/>
              <a:t>). </a:t>
            </a:r>
            <a:r>
              <a:rPr lang="en-US" sz="1200" b="1" dirty="0" smtClean="0">
                <a:solidFill>
                  <a:srgbClr val="22337C"/>
                </a:solidFill>
              </a:rPr>
              <a:t>LE</a:t>
            </a:r>
            <a:r>
              <a:rPr lang="en-US" sz="1200" dirty="0" smtClean="0"/>
              <a:t> denotes lesion mask (labels) and </a:t>
            </a:r>
            <a:r>
              <a:rPr lang="en-US" sz="1200" b="1" dirty="0" smtClean="0">
                <a:solidFill>
                  <a:srgbClr val="22337C"/>
                </a:solidFill>
              </a:rPr>
              <a:t>FG</a:t>
            </a:r>
            <a:r>
              <a:rPr lang="en-US" sz="1200" dirty="0" smtClean="0"/>
              <a:t> is the foreground mask (where the brain is present – used to reduce overall computation by not processing background voxels).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37326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if</a:t>
            </a:r>
            <a:r>
              <a:rPr lang="en-US" sz="1200" dirty="0"/>
              <a:t> (</a:t>
            </a:r>
            <a:r>
              <a:rPr lang="en-US" sz="1200" dirty="0" err="1"/>
              <a:t>allFileNames</a:t>
            </a:r>
            <a:r>
              <a:rPr lang="en-US" sz="1200" dirty="0"/>
              <a:t>[j].</a:t>
            </a:r>
            <a:r>
              <a:rPr lang="en-US" sz="1200" dirty="0">
                <a:solidFill>
                  <a:srgbClr val="00B050"/>
                </a:solidFill>
              </a:rPr>
              <a:t>find</a:t>
            </a:r>
            <a:r>
              <a:rPr lang="en-US" sz="1200" dirty="0"/>
              <a:t>(</a:t>
            </a:r>
            <a:r>
              <a:rPr lang="en-US" sz="1200" dirty="0" err="1"/>
              <a:t>subjectIDs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]+</a:t>
            </a:r>
            <a:r>
              <a:rPr lang="en-US" sz="1200" dirty="0">
                <a:solidFill>
                  <a:srgbClr val="7030A0"/>
                </a:solidFill>
              </a:rPr>
              <a:t>".T1"</a:t>
            </a:r>
            <a:r>
              <a:rPr lang="en-US" sz="1200" dirty="0"/>
              <a:t>) !=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FF0000"/>
                </a:solidFill>
              </a:rPr>
              <a:t>string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50"/>
                </a:solidFill>
              </a:rPr>
              <a:t>npos</a:t>
            </a:r>
            <a:r>
              <a:rPr lang="en-US" sz="1200" dirty="0" smtClean="0"/>
              <a:t>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chemeClr val="bg1"/>
                </a:solidFill>
              </a:rPr>
              <a:t>t1 = </a:t>
            </a:r>
            <a:r>
              <a:rPr lang="en-US" sz="1200" dirty="0" err="1">
                <a:solidFill>
                  <a:schemeClr val="bg1"/>
                </a:solidFill>
              </a:rPr>
              <a:t>dirName</a:t>
            </a:r>
            <a:r>
              <a:rPr lang="en-US" sz="1200" dirty="0">
                <a:solidFill>
                  <a:schemeClr val="bg1"/>
                </a:solidFill>
              </a:rPr>
              <a:t> + </a:t>
            </a:r>
            <a:r>
              <a:rPr lang="en-US" sz="1200" dirty="0" err="1">
                <a:solidFill>
                  <a:schemeClr val="bg1"/>
                </a:solidFill>
              </a:rPr>
              <a:t>allFileNames</a:t>
            </a:r>
            <a:r>
              <a:rPr lang="en-US" sz="1200" dirty="0">
                <a:solidFill>
                  <a:schemeClr val="bg1"/>
                </a:solidFill>
              </a:rPr>
              <a:t>[j];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else if (</a:t>
            </a:r>
            <a:r>
              <a:rPr lang="en-US" sz="1200" dirty="0" err="1">
                <a:solidFill>
                  <a:schemeClr val="bg1"/>
                </a:solidFill>
              </a:rPr>
              <a:t>allFileNames</a:t>
            </a:r>
            <a:r>
              <a:rPr lang="en-US" sz="1200" dirty="0">
                <a:solidFill>
                  <a:schemeClr val="bg1"/>
                </a:solidFill>
              </a:rPr>
              <a:t>[j].find(</a:t>
            </a:r>
            <a:r>
              <a:rPr lang="en-US" sz="1200" dirty="0" err="1">
                <a:solidFill>
                  <a:schemeClr val="bg1"/>
                </a:solidFill>
              </a:rPr>
              <a:t>subjectIDs</a:t>
            </a:r>
            <a:r>
              <a:rPr lang="en-US" sz="1200" dirty="0">
                <a:solidFill>
                  <a:schemeClr val="bg1"/>
                </a:solidFill>
              </a:rPr>
              <a:t>[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]+".T2") != 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::string::</a:t>
            </a:r>
            <a:r>
              <a:rPr lang="en-US" sz="1200" dirty="0" err="1">
                <a:solidFill>
                  <a:schemeClr val="bg1"/>
                </a:solidFill>
              </a:rPr>
              <a:t>npos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t2 </a:t>
            </a:r>
            <a:r>
              <a:rPr lang="en-US" sz="1200" dirty="0">
                <a:solidFill>
                  <a:schemeClr val="bg1"/>
                </a:solidFill>
              </a:rPr>
              <a:t>= </a:t>
            </a:r>
            <a:r>
              <a:rPr lang="en-US" sz="1200" dirty="0" err="1">
                <a:solidFill>
                  <a:schemeClr val="bg1"/>
                </a:solidFill>
              </a:rPr>
              <a:t>dirName</a:t>
            </a:r>
            <a:r>
              <a:rPr lang="en-US" sz="1200" dirty="0">
                <a:solidFill>
                  <a:schemeClr val="bg1"/>
                </a:solidFill>
              </a:rPr>
              <a:t> + </a:t>
            </a:r>
            <a:r>
              <a:rPr lang="en-US" sz="1200" dirty="0" err="1">
                <a:solidFill>
                  <a:schemeClr val="bg1"/>
                </a:solidFill>
              </a:rPr>
              <a:t>allFileNames</a:t>
            </a:r>
            <a:r>
              <a:rPr lang="en-US" sz="1200" dirty="0">
                <a:solidFill>
                  <a:schemeClr val="bg1"/>
                </a:solidFill>
              </a:rPr>
              <a:t>[j];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else if (</a:t>
            </a:r>
            <a:r>
              <a:rPr lang="en-US" sz="1200" dirty="0" err="1">
                <a:solidFill>
                  <a:schemeClr val="bg1"/>
                </a:solidFill>
              </a:rPr>
              <a:t>allFileNames</a:t>
            </a:r>
            <a:r>
              <a:rPr lang="en-US" sz="1200" dirty="0">
                <a:solidFill>
                  <a:schemeClr val="bg1"/>
                </a:solidFill>
              </a:rPr>
              <a:t>[j].find(</a:t>
            </a:r>
            <a:r>
              <a:rPr lang="en-US" sz="1200" dirty="0" err="1">
                <a:solidFill>
                  <a:schemeClr val="bg1"/>
                </a:solidFill>
              </a:rPr>
              <a:t>subjectIDs</a:t>
            </a:r>
            <a:r>
              <a:rPr lang="en-US" sz="1200" dirty="0">
                <a:solidFill>
                  <a:schemeClr val="bg1"/>
                </a:solidFill>
              </a:rPr>
              <a:t>[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]+".PD") != 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::string::</a:t>
            </a:r>
            <a:r>
              <a:rPr lang="en-US" sz="1200" dirty="0" err="1">
                <a:solidFill>
                  <a:schemeClr val="bg1"/>
                </a:solidFill>
              </a:rPr>
              <a:t>npos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</a:rPr>
              <a:t>pd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= </a:t>
            </a:r>
            <a:r>
              <a:rPr lang="en-US" sz="1200" dirty="0" err="1">
                <a:solidFill>
                  <a:schemeClr val="bg1"/>
                </a:solidFill>
              </a:rPr>
              <a:t>dirName</a:t>
            </a:r>
            <a:r>
              <a:rPr lang="en-US" sz="1200" dirty="0">
                <a:solidFill>
                  <a:schemeClr val="bg1"/>
                </a:solidFill>
              </a:rPr>
              <a:t> + </a:t>
            </a:r>
            <a:r>
              <a:rPr lang="en-US" sz="1200" dirty="0" err="1">
                <a:solidFill>
                  <a:schemeClr val="bg1"/>
                </a:solidFill>
              </a:rPr>
              <a:t>allFileNames</a:t>
            </a:r>
            <a:r>
              <a:rPr lang="en-US" sz="1200" dirty="0">
                <a:solidFill>
                  <a:schemeClr val="bg1"/>
                </a:solidFill>
              </a:rPr>
              <a:t>[j];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else if (</a:t>
            </a:r>
            <a:r>
              <a:rPr lang="en-US" sz="1200" dirty="0" err="1">
                <a:solidFill>
                  <a:schemeClr val="bg1"/>
                </a:solidFill>
              </a:rPr>
              <a:t>allFileNames</a:t>
            </a:r>
            <a:r>
              <a:rPr lang="en-US" sz="1200" dirty="0">
                <a:solidFill>
                  <a:schemeClr val="bg1"/>
                </a:solidFill>
              </a:rPr>
              <a:t>[j].find(</a:t>
            </a:r>
            <a:r>
              <a:rPr lang="en-US" sz="1200" dirty="0" err="1">
                <a:solidFill>
                  <a:schemeClr val="bg1"/>
                </a:solidFill>
              </a:rPr>
              <a:t>subjectIDs</a:t>
            </a:r>
            <a:r>
              <a:rPr lang="en-US" sz="1200" dirty="0">
                <a:solidFill>
                  <a:schemeClr val="bg1"/>
                </a:solidFill>
              </a:rPr>
              <a:t>[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]+".FL") != 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::string::</a:t>
            </a:r>
            <a:r>
              <a:rPr lang="en-US" sz="1200" dirty="0" err="1">
                <a:solidFill>
                  <a:schemeClr val="bg1"/>
                </a:solidFill>
              </a:rPr>
              <a:t>npos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</a:rPr>
              <a:t>fl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= </a:t>
            </a:r>
            <a:r>
              <a:rPr lang="en-US" sz="1200" dirty="0" err="1">
                <a:solidFill>
                  <a:schemeClr val="bg1"/>
                </a:solidFill>
              </a:rPr>
              <a:t>dirName</a:t>
            </a:r>
            <a:r>
              <a:rPr lang="en-US" sz="1200" dirty="0">
                <a:solidFill>
                  <a:schemeClr val="bg1"/>
                </a:solidFill>
              </a:rPr>
              <a:t> + </a:t>
            </a:r>
            <a:r>
              <a:rPr lang="en-US" sz="1200" dirty="0" err="1">
                <a:solidFill>
                  <a:schemeClr val="bg1"/>
                </a:solidFill>
              </a:rPr>
              <a:t>allFileNames</a:t>
            </a:r>
            <a:r>
              <a:rPr lang="en-US" sz="1200" dirty="0">
                <a:solidFill>
                  <a:schemeClr val="bg1"/>
                </a:solidFill>
              </a:rPr>
              <a:t>[j];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else if (</a:t>
            </a:r>
            <a:r>
              <a:rPr lang="en-US" sz="1200" dirty="0" err="1">
                <a:solidFill>
                  <a:schemeClr val="bg1"/>
                </a:solidFill>
              </a:rPr>
              <a:t>allFileNames</a:t>
            </a:r>
            <a:r>
              <a:rPr lang="en-US" sz="1200" dirty="0">
                <a:solidFill>
                  <a:schemeClr val="bg1"/>
                </a:solidFill>
              </a:rPr>
              <a:t>[j].find(</a:t>
            </a:r>
            <a:r>
              <a:rPr lang="en-US" sz="1200" dirty="0" err="1">
                <a:solidFill>
                  <a:schemeClr val="bg1"/>
                </a:solidFill>
              </a:rPr>
              <a:t>subjectIDs</a:t>
            </a:r>
            <a:r>
              <a:rPr lang="en-US" sz="1200" dirty="0">
                <a:solidFill>
                  <a:schemeClr val="bg1"/>
                </a:solidFill>
              </a:rPr>
              <a:t>[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]+".manual") != 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::string::</a:t>
            </a:r>
            <a:r>
              <a:rPr lang="en-US" sz="1200" dirty="0" err="1">
                <a:solidFill>
                  <a:schemeClr val="bg1"/>
                </a:solidFill>
              </a:rPr>
              <a:t>npos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</a:t>
            </a:r>
            <a:r>
              <a:rPr lang="en-US" sz="1200" dirty="0">
                <a:solidFill>
                  <a:schemeClr val="bg1"/>
                </a:solidFill>
              </a:rPr>
              <a:t>le = </a:t>
            </a:r>
            <a:r>
              <a:rPr lang="en-US" sz="1200" dirty="0" err="1">
                <a:solidFill>
                  <a:schemeClr val="bg1"/>
                </a:solidFill>
              </a:rPr>
              <a:t>dirName</a:t>
            </a:r>
            <a:r>
              <a:rPr lang="en-US" sz="1200" dirty="0">
                <a:solidFill>
                  <a:schemeClr val="bg1"/>
                </a:solidFill>
              </a:rPr>
              <a:t> + </a:t>
            </a:r>
            <a:r>
              <a:rPr lang="en-US" sz="1200" dirty="0" err="1">
                <a:solidFill>
                  <a:schemeClr val="bg1"/>
                </a:solidFill>
              </a:rPr>
              <a:t>allFileNames</a:t>
            </a:r>
            <a:r>
              <a:rPr lang="en-US" sz="1200" dirty="0">
                <a:solidFill>
                  <a:schemeClr val="bg1"/>
                </a:solidFill>
              </a:rPr>
              <a:t>[j];</a:t>
            </a:r>
          </a:p>
          <a:p>
            <a:pPr marL="0" indent="0">
              <a:buNone/>
            </a:pPr>
            <a:endParaRPr lang="en-US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else </a:t>
            </a:r>
            <a:r>
              <a:rPr lang="en-US" sz="1200" dirty="0">
                <a:solidFill>
                  <a:schemeClr val="bg1"/>
                </a:solidFill>
              </a:rPr>
              <a:t>if (</a:t>
            </a:r>
            <a:r>
              <a:rPr lang="en-US" sz="1200" dirty="0" err="1">
                <a:solidFill>
                  <a:schemeClr val="bg1"/>
                </a:solidFill>
              </a:rPr>
              <a:t>allFileNames</a:t>
            </a:r>
            <a:r>
              <a:rPr lang="en-US" sz="1200" dirty="0">
                <a:solidFill>
                  <a:schemeClr val="bg1"/>
                </a:solidFill>
              </a:rPr>
              <a:t>[j].find(</a:t>
            </a:r>
            <a:r>
              <a:rPr lang="en-US" sz="1200" dirty="0" err="1">
                <a:solidFill>
                  <a:schemeClr val="bg1"/>
                </a:solidFill>
              </a:rPr>
              <a:t>subjectIDs</a:t>
            </a:r>
            <a:r>
              <a:rPr lang="en-US" sz="1200" dirty="0">
                <a:solidFill>
                  <a:schemeClr val="bg1"/>
                </a:solidFill>
              </a:rPr>
              <a:t>[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]+".foreground") != 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::string::</a:t>
            </a:r>
            <a:r>
              <a:rPr lang="en-US" sz="1200" dirty="0" err="1">
                <a:solidFill>
                  <a:schemeClr val="bg1"/>
                </a:solidFill>
              </a:rPr>
              <a:t>npos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</a:rPr>
              <a:t>fg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= </a:t>
            </a:r>
            <a:r>
              <a:rPr lang="en-US" sz="1200" dirty="0" err="1">
                <a:solidFill>
                  <a:schemeClr val="bg1"/>
                </a:solidFill>
              </a:rPr>
              <a:t>dirName</a:t>
            </a:r>
            <a:r>
              <a:rPr lang="en-US" sz="1200" dirty="0">
                <a:solidFill>
                  <a:schemeClr val="bg1"/>
                </a:solidFill>
              </a:rPr>
              <a:t> + </a:t>
            </a:r>
            <a:r>
              <a:rPr lang="en-US" sz="1200" dirty="0" err="1">
                <a:solidFill>
                  <a:schemeClr val="bg1"/>
                </a:solidFill>
              </a:rPr>
              <a:t>allFileNames</a:t>
            </a:r>
            <a:r>
              <a:rPr lang="en-US" sz="1200" dirty="0">
                <a:solidFill>
                  <a:schemeClr val="bg1"/>
                </a:solidFill>
              </a:rPr>
              <a:t>[j];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else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cerr</a:t>
            </a:r>
            <a:r>
              <a:rPr lang="en-US" sz="1200" dirty="0">
                <a:solidFill>
                  <a:schemeClr val="bg1"/>
                </a:solidFill>
              </a:rPr>
              <a:t> &lt;&lt; "Unsupported file name type(s).\n</a:t>
            </a:r>
            <a:r>
              <a:rPr lang="en-US" sz="1200" dirty="0" smtClean="0">
                <a:solidFill>
                  <a:schemeClr val="bg1"/>
                </a:solidFill>
              </a:rPr>
              <a:t>";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 smtClean="0"/>
              <a:t>In every </a:t>
            </a:r>
            <a:r>
              <a:rPr lang="en-US" sz="1200" b="1" dirty="0" err="1" smtClean="0">
                <a:solidFill>
                  <a:srgbClr val="6F2927"/>
                </a:solidFill>
              </a:rPr>
              <a:t>allFileNames</a:t>
            </a:r>
            <a:r>
              <a:rPr lang="en-US" sz="1200" dirty="0" smtClean="0">
                <a:solidFill>
                  <a:srgbClr val="6F2927"/>
                </a:solidFill>
              </a:rPr>
              <a:t> </a:t>
            </a:r>
            <a:r>
              <a:rPr lang="en-US" sz="1200" dirty="0" smtClean="0"/>
              <a:t>string, find the string </a:t>
            </a:r>
            <a:r>
              <a:rPr lang="en-US" sz="1200" b="1" dirty="0" smtClean="0">
                <a:solidFill>
                  <a:srgbClr val="6F2927"/>
                </a:solidFill>
              </a:rPr>
              <a:t>subjectID+”.T1”</a:t>
            </a:r>
            <a:r>
              <a:rPr lang="en-US" sz="1200" dirty="0" smtClean="0"/>
              <a:t>. This is the same way the test data has been initialized.</a:t>
            </a:r>
          </a:p>
        </p:txBody>
      </p:sp>
    </p:spTree>
    <p:extLst>
      <p:ext uri="{BB962C8B-B14F-4D97-AF65-F5344CB8AC3E}">
        <p14:creationId xmlns:p14="http://schemas.microsoft.com/office/powerpoint/2010/main" val="252466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if</a:t>
            </a:r>
            <a:r>
              <a:rPr lang="en-US" sz="1200" dirty="0"/>
              <a:t> (</a:t>
            </a:r>
            <a:r>
              <a:rPr lang="en-US" sz="1200" dirty="0" err="1"/>
              <a:t>allFileNames</a:t>
            </a:r>
            <a:r>
              <a:rPr lang="en-US" sz="1200" dirty="0"/>
              <a:t>[j].</a:t>
            </a:r>
            <a:r>
              <a:rPr lang="en-US" sz="1200" dirty="0">
                <a:solidFill>
                  <a:srgbClr val="00B050"/>
                </a:solidFill>
              </a:rPr>
              <a:t>find</a:t>
            </a:r>
            <a:r>
              <a:rPr lang="en-US" sz="1200" dirty="0"/>
              <a:t>(</a:t>
            </a:r>
            <a:r>
              <a:rPr lang="en-US" sz="1200" dirty="0" err="1"/>
              <a:t>subjectIDs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]+</a:t>
            </a:r>
            <a:r>
              <a:rPr lang="en-US" sz="1200" dirty="0">
                <a:solidFill>
                  <a:srgbClr val="7030A0"/>
                </a:solidFill>
              </a:rPr>
              <a:t>".T1"</a:t>
            </a:r>
            <a:r>
              <a:rPr lang="en-US" sz="1200" dirty="0"/>
              <a:t>) !=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FF0000"/>
                </a:solidFill>
              </a:rPr>
              <a:t>string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50"/>
                </a:solidFill>
              </a:rPr>
              <a:t>npos</a:t>
            </a:r>
            <a:r>
              <a:rPr lang="en-US" sz="1200" dirty="0" smtClean="0"/>
              <a:t>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t1 = </a:t>
            </a:r>
            <a:r>
              <a:rPr lang="en-US" sz="1200" dirty="0" err="1"/>
              <a:t>dirName</a:t>
            </a:r>
            <a:r>
              <a:rPr lang="en-US" sz="1200" dirty="0"/>
              <a:t> + </a:t>
            </a:r>
            <a:r>
              <a:rPr lang="en-US" sz="1200" dirty="0" err="1"/>
              <a:t>allFileNames</a:t>
            </a:r>
            <a:r>
              <a:rPr lang="en-US" sz="1200" dirty="0"/>
              <a:t>[j];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else if</a:t>
            </a:r>
            <a:r>
              <a:rPr lang="en-US" sz="1200" dirty="0"/>
              <a:t> (</a:t>
            </a:r>
            <a:r>
              <a:rPr lang="en-US" sz="1200" dirty="0" err="1"/>
              <a:t>allFileNames</a:t>
            </a:r>
            <a:r>
              <a:rPr lang="en-US" sz="1200" dirty="0"/>
              <a:t>[j].</a:t>
            </a:r>
            <a:r>
              <a:rPr lang="en-US" sz="1200" dirty="0">
                <a:solidFill>
                  <a:srgbClr val="00B050"/>
                </a:solidFill>
              </a:rPr>
              <a:t>find</a:t>
            </a:r>
            <a:r>
              <a:rPr lang="en-US" sz="1200" dirty="0"/>
              <a:t>(</a:t>
            </a:r>
            <a:r>
              <a:rPr lang="en-US" sz="1200" dirty="0" err="1"/>
              <a:t>subjectIDs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]+</a:t>
            </a:r>
            <a:r>
              <a:rPr lang="en-US" sz="1200" dirty="0">
                <a:solidFill>
                  <a:srgbClr val="7030A0"/>
                </a:solidFill>
              </a:rPr>
              <a:t>".T2"</a:t>
            </a:r>
            <a:r>
              <a:rPr lang="en-US" sz="1200" dirty="0"/>
              <a:t>) !=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FF0000"/>
                </a:solidFill>
              </a:rPr>
              <a:t>string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50"/>
                </a:solidFill>
              </a:rPr>
              <a:t>npos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 smtClean="0"/>
              <a:t>  t2 </a:t>
            </a:r>
            <a:r>
              <a:rPr lang="en-US" sz="1200" dirty="0"/>
              <a:t>= </a:t>
            </a:r>
            <a:r>
              <a:rPr lang="en-US" sz="1200" dirty="0" err="1"/>
              <a:t>dirName</a:t>
            </a:r>
            <a:r>
              <a:rPr lang="en-US" sz="1200" dirty="0"/>
              <a:t> + </a:t>
            </a:r>
            <a:r>
              <a:rPr lang="en-US" sz="1200" dirty="0" err="1"/>
              <a:t>allFileNames</a:t>
            </a:r>
            <a:r>
              <a:rPr lang="en-US" sz="1200" dirty="0"/>
              <a:t>[j];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else if</a:t>
            </a:r>
            <a:r>
              <a:rPr lang="en-US" sz="1200" dirty="0"/>
              <a:t> (</a:t>
            </a:r>
            <a:r>
              <a:rPr lang="en-US" sz="1200" dirty="0" err="1"/>
              <a:t>allFileNames</a:t>
            </a:r>
            <a:r>
              <a:rPr lang="en-US" sz="1200" dirty="0"/>
              <a:t>[j].</a:t>
            </a:r>
            <a:r>
              <a:rPr lang="en-US" sz="1200" dirty="0">
                <a:solidFill>
                  <a:srgbClr val="00B050"/>
                </a:solidFill>
              </a:rPr>
              <a:t>find</a:t>
            </a:r>
            <a:r>
              <a:rPr lang="en-US" sz="1200" dirty="0"/>
              <a:t>(</a:t>
            </a:r>
            <a:r>
              <a:rPr lang="en-US" sz="1200" dirty="0" err="1"/>
              <a:t>subjectIDs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]+</a:t>
            </a:r>
            <a:r>
              <a:rPr lang="en-US" sz="1200" dirty="0">
                <a:solidFill>
                  <a:srgbClr val="7030A0"/>
                </a:solidFill>
              </a:rPr>
              <a:t>".PD"</a:t>
            </a:r>
            <a:r>
              <a:rPr lang="en-US" sz="1200" dirty="0"/>
              <a:t>) !=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FF0000"/>
                </a:solidFill>
              </a:rPr>
              <a:t>string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50"/>
                </a:solidFill>
              </a:rPr>
              <a:t>npos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pd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dirName</a:t>
            </a:r>
            <a:r>
              <a:rPr lang="en-US" sz="1200" dirty="0"/>
              <a:t> + </a:t>
            </a:r>
            <a:r>
              <a:rPr lang="en-US" sz="1200" dirty="0" err="1"/>
              <a:t>allFileNames</a:t>
            </a:r>
            <a:r>
              <a:rPr lang="en-US" sz="1200" dirty="0"/>
              <a:t>[j];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else if</a:t>
            </a:r>
            <a:r>
              <a:rPr lang="en-US" sz="1200" dirty="0"/>
              <a:t> (</a:t>
            </a:r>
            <a:r>
              <a:rPr lang="en-US" sz="1200" dirty="0" err="1"/>
              <a:t>allFileNames</a:t>
            </a:r>
            <a:r>
              <a:rPr lang="en-US" sz="1200" dirty="0"/>
              <a:t>[j].</a:t>
            </a:r>
            <a:r>
              <a:rPr lang="en-US" sz="1200" dirty="0">
                <a:solidFill>
                  <a:srgbClr val="00B050"/>
                </a:solidFill>
              </a:rPr>
              <a:t>find</a:t>
            </a:r>
            <a:r>
              <a:rPr lang="en-US" sz="1200" dirty="0"/>
              <a:t>(</a:t>
            </a:r>
            <a:r>
              <a:rPr lang="en-US" sz="1200" dirty="0" err="1"/>
              <a:t>subjectIDs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]+</a:t>
            </a:r>
            <a:r>
              <a:rPr lang="en-US" sz="1200" dirty="0">
                <a:solidFill>
                  <a:srgbClr val="7030A0"/>
                </a:solidFill>
              </a:rPr>
              <a:t>".FL"</a:t>
            </a:r>
            <a:r>
              <a:rPr lang="en-US" sz="1200" dirty="0"/>
              <a:t>) !=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FF0000"/>
                </a:solidFill>
              </a:rPr>
              <a:t>string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50"/>
                </a:solidFill>
              </a:rPr>
              <a:t>npos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fl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dirName</a:t>
            </a:r>
            <a:r>
              <a:rPr lang="en-US" sz="1200" dirty="0"/>
              <a:t> + </a:t>
            </a:r>
            <a:r>
              <a:rPr lang="en-US" sz="1200" dirty="0" err="1"/>
              <a:t>allFileNames</a:t>
            </a:r>
            <a:r>
              <a:rPr lang="en-US" sz="1200" dirty="0"/>
              <a:t>[j];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else if</a:t>
            </a:r>
            <a:r>
              <a:rPr lang="en-US" sz="1200" dirty="0"/>
              <a:t> (</a:t>
            </a:r>
            <a:r>
              <a:rPr lang="en-US" sz="1200" dirty="0" err="1"/>
              <a:t>allFileNames</a:t>
            </a:r>
            <a:r>
              <a:rPr lang="en-US" sz="1200" dirty="0"/>
              <a:t>[j].</a:t>
            </a:r>
            <a:r>
              <a:rPr lang="en-US" sz="1200" dirty="0">
                <a:solidFill>
                  <a:srgbClr val="00B050"/>
                </a:solidFill>
              </a:rPr>
              <a:t>find</a:t>
            </a:r>
            <a:r>
              <a:rPr lang="en-US" sz="1200" dirty="0"/>
              <a:t>(</a:t>
            </a:r>
            <a:r>
              <a:rPr lang="en-US" sz="1200" dirty="0" err="1"/>
              <a:t>subjectIDs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]+</a:t>
            </a:r>
            <a:r>
              <a:rPr lang="en-US" sz="1200" dirty="0">
                <a:solidFill>
                  <a:srgbClr val="7030A0"/>
                </a:solidFill>
              </a:rPr>
              <a:t>".manual"</a:t>
            </a:r>
            <a:r>
              <a:rPr lang="en-US" sz="1200" dirty="0"/>
              <a:t>) !=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FF0000"/>
                </a:solidFill>
              </a:rPr>
              <a:t>string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50"/>
                </a:solidFill>
              </a:rPr>
              <a:t>npos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 smtClean="0"/>
              <a:t>  </a:t>
            </a:r>
            <a:r>
              <a:rPr lang="en-US" sz="1200" dirty="0"/>
              <a:t>le = </a:t>
            </a:r>
            <a:r>
              <a:rPr lang="en-US" sz="1200" dirty="0" err="1"/>
              <a:t>dirName</a:t>
            </a:r>
            <a:r>
              <a:rPr lang="en-US" sz="1200" dirty="0"/>
              <a:t> + </a:t>
            </a:r>
            <a:r>
              <a:rPr lang="en-US" sz="1200" dirty="0" err="1"/>
              <a:t>allFileNames</a:t>
            </a:r>
            <a:r>
              <a:rPr lang="en-US" sz="1200" dirty="0"/>
              <a:t>[j];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>
                <a:solidFill>
                  <a:srgbClr val="00B0F0"/>
                </a:solidFill>
              </a:rPr>
              <a:t>else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00B0F0"/>
                </a:solidFill>
              </a:rPr>
              <a:t>if</a:t>
            </a:r>
            <a:r>
              <a:rPr lang="en-US" sz="1200" dirty="0"/>
              <a:t> (</a:t>
            </a:r>
            <a:r>
              <a:rPr lang="en-US" sz="1200" dirty="0" err="1"/>
              <a:t>allFileNames</a:t>
            </a:r>
            <a:r>
              <a:rPr lang="en-US" sz="1200" dirty="0"/>
              <a:t>[j].</a:t>
            </a:r>
            <a:r>
              <a:rPr lang="en-US" sz="1200" dirty="0">
                <a:solidFill>
                  <a:srgbClr val="00B050"/>
                </a:solidFill>
              </a:rPr>
              <a:t>find</a:t>
            </a:r>
            <a:r>
              <a:rPr lang="en-US" sz="1200" dirty="0"/>
              <a:t>(</a:t>
            </a:r>
            <a:r>
              <a:rPr lang="en-US" sz="1200" dirty="0" err="1"/>
              <a:t>subjectIDs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]+</a:t>
            </a:r>
            <a:r>
              <a:rPr lang="en-US" sz="1200" dirty="0">
                <a:solidFill>
                  <a:srgbClr val="7030A0"/>
                </a:solidFill>
              </a:rPr>
              <a:t>".foreground"</a:t>
            </a:r>
            <a:r>
              <a:rPr lang="en-US" sz="1200" dirty="0"/>
              <a:t>) !=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FF0000"/>
                </a:solidFill>
              </a:rPr>
              <a:t>string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50"/>
                </a:solidFill>
              </a:rPr>
              <a:t>npos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fg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dirName</a:t>
            </a:r>
            <a:r>
              <a:rPr lang="en-US" sz="1200" dirty="0"/>
              <a:t> + </a:t>
            </a:r>
            <a:r>
              <a:rPr lang="en-US" sz="1200" dirty="0" err="1"/>
              <a:t>allFileNames</a:t>
            </a:r>
            <a:r>
              <a:rPr lang="en-US" sz="1200" dirty="0"/>
              <a:t>[j];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else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cerr</a:t>
            </a:r>
            <a:r>
              <a:rPr lang="en-US" sz="1200" dirty="0">
                <a:solidFill>
                  <a:schemeClr val="bg1"/>
                </a:solidFill>
              </a:rPr>
              <a:t> &lt;&lt; "Unsupported file name type(s).\n</a:t>
            </a:r>
            <a:r>
              <a:rPr lang="en-US" sz="1200" dirty="0" smtClean="0">
                <a:solidFill>
                  <a:schemeClr val="bg1"/>
                </a:solidFill>
              </a:rPr>
              <a:t>";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/>
              <a:t>The same process is repeated for every file type in the data directory.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6070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if (</a:t>
            </a:r>
            <a:r>
              <a:rPr lang="en-US" sz="1200" dirty="0" err="1">
                <a:solidFill>
                  <a:schemeClr val="bg1"/>
                </a:solidFill>
              </a:rPr>
              <a:t>allFileNames</a:t>
            </a:r>
            <a:r>
              <a:rPr lang="en-US" sz="1200" dirty="0">
                <a:solidFill>
                  <a:schemeClr val="bg1"/>
                </a:solidFill>
              </a:rPr>
              <a:t>[j].find(</a:t>
            </a:r>
            <a:r>
              <a:rPr lang="en-US" sz="1200" dirty="0" err="1">
                <a:solidFill>
                  <a:schemeClr val="bg1"/>
                </a:solidFill>
              </a:rPr>
              <a:t>subjectIDs</a:t>
            </a:r>
            <a:r>
              <a:rPr lang="en-US" sz="1200" dirty="0">
                <a:solidFill>
                  <a:schemeClr val="bg1"/>
                </a:solidFill>
              </a:rPr>
              <a:t>[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]+".T1") != 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::string::</a:t>
            </a:r>
            <a:r>
              <a:rPr lang="en-US" sz="1200" dirty="0" err="1">
                <a:solidFill>
                  <a:schemeClr val="bg1"/>
                </a:solidFill>
              </a:rPr>
              <a:t>npos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t1 = </a:t>
            </a:r>
            <a:r>
              <a:rPr lang="en-US" sz="1200" dirty="0" err="1">
                <a:solidFill>
                  <a:schemeClr val="bg1"/>
                </a:solidFill>
              </a:rPr>
              <a:t>dirName</a:t>
            </a:r>
            <a:r>
              <a:rPr lang="en-US" sz="1200" dirty="0">
                <a:solidFill>
                  <a:schemeClr val="bg1"/>
                </a:solidFill>
              </a:rPr>
              <a:t> + </a:t>
            </a:r>
            <a:r>
              <a:rPr lang="en-US" sz="1200" dirty="0" err="1">
                <a:solidFill>
                  <a:schemeClr val="bg1"/>
                </a:solidFill>
              </a:rPr>
              <a:t>allFileNames</a:t>
            </a:r>
            <a:r>
              <a:rPr lang="en-US" sz="1200" dirty="0">
                <a:solidFill>
                  <a:schemeClr val="bg1"/>
                </a:solidFill>
              </a:rPr>
              <a:t>[j];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else if (</a:t>
            </a:r>
            <a:r>
              <a:rPr lang="en-US" sz="1200" dirty="0" err="1">
                <a:solidFill>
                  <a:schemeClr val="bg1"/>
                </a:solidFill>
              </a:rPr>
              <a:t>allFileNames</a:t>
            </a:r>
            <a:r>
              <a:rPr lang="en-US" sz="1200" dirty="0">
                <a:solidFill>
                  <a:schemeClr val="bg1"/>
                </a:solidFill>
              </a:rPr>
              <a:t>[j].find(</a:t>
            </a:r>
            <a:r>
              <a:rPr lang="en-US" sz="1200" dirty="0" err="1">
                <a:solidFill>
                  <a:schemeClr val="bg1"/>
                </a:solidFill>
              </a:rPr>
              <a:t>subjectIDs</a:t>
            </a:r>
            <a:r>
              <a:rPr lang="en-US" sz="1200" dirty="0">
                <a:solidFill>
                  <a:schemeClr val="bg1"/>
                </a:solidFill>
              </a:rPr>
              <a:t>[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]+".T2") != 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::string::</a:t>
            </a:r>
            <a:r>
              <a:rPr lang="en-US" sz="1200" dirty="0" err="1">
                <a:solidFill>
                  <a:schemeClr val="bg1"/>
                </a:solidFill>
              </a:rPr>
              <a:t>npos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t2 </a:t>
            </a:r>
            <a:r>
              <a:rPr lang="en-US" sz="1200" dirty="0">
                <a:solidFill>
                  <a:schemeClr val="bg1"/>
                </a:solidFill>
              </a:rPr>
              <a:t>= </a:t>
            </a:r>
            <a:r>
              <a:rPr lang="en-US" sz="1200" dirty="0" err="1">
                <a:solidFill>
                  <a:schemeClr val="bg1"/>
                </a:solidFill>
              </a:rPr>
              <a:t>dirName</a:t>
            </a:r>
            <a:r>
              <a:rPr lang="en-US" sz="1200" dirty="0">
                <a:solidFill>
                  <a:schemeClr val="bg1"/>
                </a:solidFill>
              </a:rPr>
              <a:t> + </a:t>
            </a:r>
            <a:r>
              <a:rPr lang="en-US" sz="1200" dirty="0" err="1">
                <a:solidFill>
                  <a:schemeClr val="bg1"/>
                </a:solidFill>
              </a:rPr>
              <a:t>allFileNames</a:t>
            </a:r>
            <a:r>
              <a:rPr lang="en-US" sz="1200" dirty="0">
                <a:solidFill>
                  <a:schemeClr val="bg1"/>
                </a:solidFill>
              </a:rPr>
              <a:t>[j];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else if (</a:t>
            </a:r>
            <a:r>
              <a:rPr lang="en-US" sz="1200" dirty="0" err="1">
                <a:solidFill>
                  <a:schemeClr val="bg1"/>
                </a:solidFill>
              </a:rPr>
              <a:t>allFileNames</a:t>
            </a:r>
            <a:r>
              <a:rPr lang="en-US" sz="1200" dirty="0">
                <a:solidFill>
                  <a:schemeClr val="bg1"/>
                </a:solidFill>
              </a:rPr>
              <a:t>[j].find(</a:t>
            </a:r>
            <a:r>
              <a:rPr lang="en-US" sz="1200" dirty="0" err="1">
                <a:solidFill>
                  <a:schemeClr val="bg1"/>
                </a:solidFill>
              </a:rPr>
              <a:t>subjectIDs</a:t>
            </a:r>
            <a:r>
              <a:rPr lang="en-US" sz="1200" dirty="0">
                <a:solidFill>
                  <a:schemeClr val="bg1"/>
                </a:solidFill>
              </a:rPr>
              <a:t>[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]+".PD") != 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::string::</a:t>
            </a:r>
            <a:r>
              <a:rPr lang="en-US" sz="1200" dirty="0" err="1">
                <a:solidFill>
                  <a:schemeClr val="bg1"/>
                </a:solidFill>
              </a:rPr>
              <a:t>npos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</a:rPr>
              <a:t>pd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= </a:t>
            </a:r>
            <a:r>
              <a:rPr lang="en-US" sz="1200" dirty="0" err="1">
                <a:solidFill>
                  <a:schemeClr val="bg1"/>
                </a:solidFill>
              </a:rPr>
              <a:t>dirName</a:t>
            </a:r>
            <a:r>
              <a:rPr lang="en-US" sz="1200" dirty="0">
                <a:solidFill>
                  <a:schemeClr val="bg1"/>
                </a:solidFill>
              </a:rPr>
              <a:t> + </a:t>
            </a:r>
            <a:r>
              <a:rPr lang="en-US" sz="1200" dirty="0" err="1">
                <a:solidFill>
                  <a:schemeClr val="bg1"/>
                </a:solidFill>
              </a:rPr>
              <a:t>allFileNames</a:t>
            </a:r>
            <a:r>
              <a:rPr lang="en-US" sz="1200" dirty="0">
                <a:solidFill>
                  <a:schemeClr val="bg1"/>
                </a:solidFill>
              </a:rPr>
              <a:t>[j];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else if (</a:t>
            </a:r>
            <a:r>
              <a:rPr lang="en-US" sz="1200" dirty="0" err="1">
                <a:solidFill>
                  <a:schemeClr val="bg1"/>
                </a:solidFill>
              </a:rPr>
              <a:t>allFileNames</a:t>
            </a:r>
            <a:r>
              <a:rPr lang="en-US" sz="1200" dirty="0">
                <a:solidFill>
                  <a:schemeClr val="bg1"/>
                </a:solidFill>
              </a:rPr>
              <a:t>[j].find(</a:t>
            </a:r>
            <a:r>
              <a:rPr lang="en-US" sz="1200" dirty="0" err="1">
                <a:solidFill>
                  <a:schemeClr val="bg1"/>
                </a:solidFill>
              </a:rPr>
              <a:t>subjectIDs</a:t>
            </a:r>
            <a:r>
              <a:rPr lang="en-US" sz="1200" dirty="0">
                <a:solidFill>
                  <a:schemeClr val="bg1"/>
                </a:solidFill>
              </a:rPr>
              <a:t>[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]+".FL") != 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::string::</a:t>
            </a:r>
            <a:r>
              <a:rPr lang="en-US" sz="1200" dirty="0" err="1">
                <a:solidFill>
                  <a:schemeClr val="bg1"/>
                </a:solidFill>
              </a:rPr>
              <a:t>npos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</a:rPr>
              <a:t>fl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= </a:t>
            </a:r>
            <a:r>
              <a:rPr lang="en-US" sz="1200" dirty="0" err="1">
                <a:solidFill>
                  <a:schemeClr val="bg1"/>
                </a:solidFill>
              </a:rPr>
              <a:t>dirName</a:t>
            </a:r>
            <a:r>
              <a:rPr lang="en-US" sz="1200" dirty="0">
                <a:solidFill>
                  <a:schemeClr val="bg1"/>
                </a:solidFill>
              </a:rPr>
              <a:t> + </a:t>
            </a:r>
            <a:r>
              <a:rPr lang="en-US" sz="1200" dirty="0" err="1">
                <a:solidFill>
                  <a:schemeClr val="bg1"/>
                </a:solidFill>
              </a:rPr>
              <a:t>allFileNames</a:t>
            </a:r>
            <a:r>
              <a:rPr lang="en-US" sz="1200" dirty="0">
                <a:solidFill>
                  <a:schemeClr val="bg1"/>
                </a:solidFill>
              </a:rPr>
              <a:t>[j];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else if (</a:t>
            </a:r>
            <a:r>
              <a:rPr lang="en-US" sz="1200" dirty="0" err="1">
                <a:solidFill>
                  <a:schemeClr val="bg1"/>
                </a:solidFill>
              </a:rPr>
              <a:t>allFileNames</a:t>
            </a:r>
            <a:r>
              <a:rPr lang="en-US" sz="1200" dirty="0">
                <a:solidFill>
                  <a:schemeClr val="bg1"/>
                </a:solidFill>
              </a:rPr>
              <a:t>[j].find(</a:t>
            </a:r>
            <a:r>
              <a:rPr lang="en-US" sz="1200" dirty="0" err="1">
                <a:solidFill>
                  <a:schemeClr val="bg1"/>
                </a:solidFill>
              </a:rPr>
              <a:t>subjectIDs</a:t>
            </a:r>
            <a:r>
              <a:rPr lang="en-US" sz="1200" dirty="0">
                <a:solidFill>
                  <a:schemeClr val="bg1"/>
                </a:solidFill>
              </a:rPr>
              <a:t>[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]+".manual") != 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::string::</a:t>
            </a:r>
            <a:r>
              <a:rPr lang="en-US" sz="1200" dirty="0" err="1">
                <a:solidFill>
                  <a:schemeClr val="bg1"/>
                </a:solidFill>
              </a:rPr>
              <a:t>npos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</a:t>
            </a:r>
            <a:r>
              <a:rPr lang="en-US" sz="1200" dirty="0">
                <a:solidFill>
                  <a:schemeClr val="bg1"/>
                </a:solidFill>
              </a:rPr>
              <a:t>le = </a:t>
            </a:r>
            <a:r>
              <a:rPr lang="en-US" sz="1200" dirty="0" err="1">
                <a:solidFill>
                  <a:schemeClr val="bg1"/>
                </a:solidFill>
              </a:rPr>
              <a:t>dirName</a:t>
            </a:r>
            <a:r>
              <a:rPr lang="en-US" sz="1200" dirty="0">
                <a:solidFill>
                  <a:schemeClr val="bg1"/>
                </a:solidFill>
              </a:rPr>
              <a:t> + </a:t>
            </a:r>
            <a:r>
              <a:rPr lang="en-US" sz="1200" dirty="0" err="1">
                <a:solidFill>
                  <a:schemeClr val="bg1"/>
                </a:solidFill>
              </a:rPr>
              <a:t>allFileNames</a:t>
            </a:r>
            <a:r>
              <a:rPr lang="en-US" sz="1200" dirty="0">
                <a:solidFill>
                  <a:schemeClr val="bg1"/>
                </a:solidFill>
              </a:rPr>
              <a:t>[j];</a:t>
            </a:r>
          </a:p>
          <a:p>
            <a:pPr marL="0" indent="0">
              <a:buNone/>
            </a:pPr>
            <a:endParaRPr lang="en-US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else </a:t>
            </a:r>
            <a:r>
              <a:rPr lang="en-US" sz="1200" dirty="0">
                <a:solidFill>
                  <a:schemeClr val="bg1"/>
                </a:solidFill>
              </a:rPr>
              <a:t>if (</a:t>
            </a:r>
            <a:r>
              <a:rPr lang="en-US" sz="1200" dirty="0" err="1">
                <a:solidFill>
                  <a:schemeClr val="bg1"/>
                </a:solidFill>
              </a:rPr>
              <a:t>allFileNames</a:t>
            </a:r>
            <a:r>
              <a:rPr lang="en-US" sz="1200" dirty="0">
                <a:solidFill>
                  <a:schemeClr val="bg1"/>
                </a:solidFill>
              </a:rPr>
              <a:t>[j].find(</a:t>
            </a:r>
            <a:r>
              <a:rPr lang="en-US" sz="1200" dirty="0" err="1">
                <a:solidFill>
                  <a:schemeClr val="bg1"/>
                </a:solidFill>
              </a:rPr>
              <a:t>subjectIDs</a:t>
            </a:r>
            <a:r>
              <a:rPr lang="en-US" sz="1200" dirty="0">
                <a:solidFill>
                  <a:schemeClr val="bg1"/>
                </a:solidFill>
              </a:rPr>
              <a:t>[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]+".foreground") != 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::string::</a:t>
            </a:r>
            <a:r>
              <a:rPr lang="en-US" sz="1200" dirty="0" err="1">
                <a:solidFill>
                  <a:schemeClr val="bg1"/>
                </a:solidFill>
              </a:rPr>
              <a:t>npos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</a:rPr>
              <a:t>fg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= </a:t>
            </a:r>
            <a:r>
              <a:rPr lang="en-US" sz="1200" dirty="0" err="1">
                <a:solidFill>
                  <a:schemeClr val="bg1"/>
                </a:solidFill>
              </a:rPr>
              <a:t>dirName</a:t>
            </a:r>
            <a:r>
              <a:rPr lang="en-US" sz="1200" dirty="0">
                <a:solidFill>
                  <a:schemeClr val="bg1"/>
                </a:solidFill>
              </a:rPr>
              <a:t> + </a:t>
            </a:r>
            <a:r>
              <a:rPr lang="en-US" sz="1200" dirty="0" err="1">
                <a:solidFill>
                  <a:schemeClr val="bg1"/>
                </a:solidFill>
              </a:rPr>
              <a:t>allFileNames</a:t>
            </a:r>
            <a:r>
              <a:rPr lang="en-US" sz="1200" dirty="0">
                <a:solidFill>
                  <a:schemeClr val="bg1"/>
                </a:solidFill>
              </a:rPr>
              <a:t>[j];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std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F0"/>
                </a:solidFill>
              </a:rPr>
              <a:t>cerr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/>
              <a:t>&lt;&lt; </a:t>
            </a:r>
            <a:r>
              <a:rPr lang="en-US" sz="1200" dirty="0">
                <a:solidFill>
                  <a:srgbClr val="7030A0"/>
                </a:solidFill>
              </a:rPr>
              <a:t>"Unsupported file name type(s).\n</a:t>
            </a:r>
            <a:r>
              <a:rPr lang="en-US" sz="1200" dirty="0" smtClean="0">
                <a:solidFill>
                  <a:srgbClr val="7030A0"/>
                </a:solidFill>
              </a:rPr>
              <a:t>"</a:t>
            </a:r>
            <a:r>
              <a:rPr lang="en-US" sz="1200" dirty="0" smtClean="0"/>
              <a:t>;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 smtClean="0"/>
              <a:t>Basic error message if some unsupported file is found.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9364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/>
              <a:t>sortedFileNames.</a:t>
            </a:r>
            <a:r>
              <a:rPr lang="en-US" sz="1200" dirty="0" err="1">
                <a:solidFill>
                  <a:srgbClr val="00B050"/>
                </a:solidFill>
              </a:rPr>
              <a:t>push_back</a:t>
            </a:r>
            <a:r>
              <a:rPr lang="en-US" sz="1200" dirty="0" smtClean="0"/>
              <a:t>( </a:t>
            </a:r>
            <a:r>
              <a:rPr lang="en-US" sz="1200" dirty="0" err="1" smtClean="0"/>
              <a:t>std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F0"/>
                </a:solidFill>
              </a:rPr>
              <a:t>make_tuple</a:t>
            </a:r>
            <a:r>
              <a:rPr lang="en-US" sz="1200" dirty="0" smtClean="0"/>
              <a:t>( t1</a:t>
            </a:r>
            <a:r>
              <a:rPr lang="en-US" sz="1200" dirty="0"/>
              <a:t>, t2, </a:t>
            </a:r>
            <a:r>
              <a:rPr lang="en-US" sz="1200" dirty="0" err="1"/>
              <a:t>fl</a:t>
            </a:r>
            <a:r>
              <a:rPr lang="en-US" sz="1200" dirty="0"/>
              <a:t>, </a:t>
            </a:r>
            <a:r>
              <a:rPr lang="en-US" sz="1200" dirty="0" err="1"/>
              <a:t>pd</a:t>
            </a:r>
            <a:r>
              <a:rPr lang="en-US" sz="1200" dirty="0"/>
              <a:t>, </a:t>
            </a:r>
            <a:r>
              <a:rPr lang="en-US" sz="1200" dirty="0" err="1"/>
              <a:t>fg</a:t>
            </a:r>
            <a:r>
              <a:rPr lang="en-US" sz="1200" dirty="0"/>
              <a:t>, le));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Make a tuple </a:t>
            </a:r>
            <a:r>
              <a:rPr lang="en-US" sz="1200" baseline="30000" dirty="0" smtClean="0"/>
              <a:t>[3]</a:t>
            </a:r>
            <a:r>
              <a:rPr lang="en-US" sz="1200" dirty="0" smtClean="0"/>
              <a:t> which is a collection of all the detected modalities and then push that back to the sorted vector </a:t>
            </a:r>
            <a:r>
              <a:rPr lang="en-US" sz="1200" baseline="30000" dirty="0" smtClean="0"/>
              <a:t>[2]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 smtClean="0"/>
              <a:t>[2] </a:t>
            </a:r>
            <a:r>
              <a:rPr lang="en-US" dirty="0"/>
              <a:t>http://en.cppreference.com/w/cpp/container/vector</a:t>
            </a:r>
          </a:p>
          <a:p>
            <a:pPr algn="l"/>
            <a:r>
              <a:rPr lang="en-US" dirty="0" smtClean="0"/>
              <a:t>[3] </a:t>
            </a:r>
            <a:r>
              <a:rPr lang="en-US" dirty="0"/>
              <a:t>http://</a:t>
            </a:r>
            <a:r>
              <a:rPr lang="en-US" dirty="0" smtClean="0"/>
              <a:t>en.cppreference.com/w/cpp/utility/tuple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83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rgbClr val="00B0F0"/>
                </a:solidFill>
              </a:rPr>
              <a:t>typedef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float</a:t>
            </a:r>
            <a:r>
              <a:rPr lang="en-US" sz="1200" dirty="0"/>
              <a:t> </a:t>
            </a:r>
            <a:r>
              <a:rPr lang="en-US" sz="1200" dirty="0" err="1"/>
              <a:t>PixelType</a:t>
            </a:r>
            <a:r>
              <a:rPr lang="en-US" sz="1200" dirty="0"/>
              <a:t>; // pre-define expected pixel type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B0F0"/>
                </a:solidFill>
              </a:rPr>
              <a:t>typedef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itk</a:t>
            </a:r>
            <a:r>
              <a:rPr lang="en-US" sz="1200" dirty="0"/>
              <a:t>::Image&lt; </a:t>
            </a:r>
            <a:r>
              <a:rPr lang="en-US" sz="1200" dirty="0" err="1">
                <a:solidFill>
                  <a:srgbClr val="FF0000"/>
                </a:solidFill>
              </a:rPr>
              <a:t>PixelType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0000"/>
                </a:solidFill>
              </a:rPr>
              <a:t>3</a:t>
            </a:r>
            <a:r>
              <a:rPr lang="en-US" sz="1200" dirty="0"/>
              <a:t> &gt; </a:t>
            </a:r>
            <a:r>
              <a:rPr lang="en-US" sz="1200" dirty="0" err="1"/>
              <a:t>FloatImageType</a:t>
            </a:r>
            <a:r>
              <a:rPr lang="en-US" sz="1200" dirty="0" smtClean="0"/>
              <a:t>;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Initialize the </a:t>
            </a:r>
            <a:r>
              <a:rPr lang="en-US" sz="1200" dirty="0" err="1" smtClean="0"/>
              <a:t>itk</a:t>
            </a:r>
            <a:r>
              <a:rPr lang="en-US" sz="1200" dirty="0" smtClean="0"/>
              <a:t>::Image as having data type float and 3 dimensions.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Initialize vectors to store the voxel intensities from respective modalities.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9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/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FF0000"/>
                </a:solidFill>
              </a:rPr>
              <a:t>vector</a:t>
            </a:r>
            <a:r>
              <a:rPr lang="en-US" sz="1200" dirty="0"/>
              <a:t>&lt; </a:t>
            </a:r>
            <a:r>
              <a:rPr lang="en-US" sz="1200" dirty="0" err="1">
                <a:solidFill>
                  <a:srgbClr val="FF0000"/>
                </a:solidFill>
              </a:rPr>
              <a:t>PixelType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&gt; t1Vector, t2Vector, </a:t>
            </a:r>
            <a:r>
              <a:rPr lang="en-US" sz="1200" dirty="0" err="1"/>
              <a:t>pdVector</a:t>
            </a:r>
            <a:r>
              <a:rPr lang="en-US" sz="1200" dirty="0"/>
              <a:t>, </a:t>
            </a:r>
            <a:r>
              <a:rPr lang="en-US" sz="1200" dirty="0" err="1"/>
              <a:t>flVector</a:t>
            </a:r>
            <a:r>
              <a:rPr lang="en-US" sz="1200" dirty="0"/>
              <a:t>, </a:t>
            </a:r>
            <a:r>
              <a:rPr lang="en-US" sz="1200" dirty="0" err="1"/>
              <a:t>labelsVector</a:t>
            </a:r>
            <a:r>
              <a:rPr lang="en-US" sz="1200" dirty="0"/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Initialize vectors to store the voxel intensities from respective modalities.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3855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demonstrated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itk</a:t>
            </a:r>
            <a:r>
              <a:rPr lang="en-US" dirty="0" smtClean="0"/>
              <a:t>::</a:t>
            </a:r>
            <a:r>
              <a:rPr lang="en-US" dirty="0"/>
              <a:t> </a:t>
            </a:r>
            <a:r>
              <a:rPr lang="en-US" dirty="0" err="1"/>
              <a:t>ImageRegionIterator</a:t>
            </a:r>
            <a:r>
              <a:rPr lang="en-US" dirty="0"/>
              <a:t> </a:t>
            </a:r>
            <a:r>
              <a:rPr lang="en-US" baseline="30000" dirty="0" smtClean="0"/>
              <a:t>[1]</a:t>
            </a:r>
            <a:endParaRPr lang="en-US" baseline="30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class enables going over an image serially as it is present on the memory buffer.</a:t>
            </a:r>
            <a:endParaRPr lang="en-US" b="1" dirty="0" smtClean="0">
              <a:solidFill>
                <a:srgbClr val="22337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/>
              <a:t>[1] </a:t>
            </a:r>
            <a:r>
              <a:rPr lang="en-US" dirty="0"/>
              <a:t>http://www.itk.org/Doxygen/html/classitk_1_1ImageRegionIterator.html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57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for</a:t>
            </a:r>
            <a:r>
              <a:rPr lang="en-US" sz="1200" dirty="0"/>
              <a:t> (</a:t>
            </a:r>
            <a:r>
              <a:rPr lang="en-US" sz="1200" dirty="0" err="1"/>
              <a:t>size_t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sortedFileNames.size</a:t>
            </a:r>
            <a:r>
              <a:rPr lang="en-US" sz="1200" dirty="0"/>
              <a:t>(); </a:t>
            </a:r>
            <a:r>
              <a:rPr lang="en-US" sz="1200" dirty="0" err="1"/>
              <a:t>i</a:t>
            </a:r>
            <a:r>
              <a:rPr lang="en-US" sz="1200" dirty="0"/>
              <a:t>++)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FF0000"/>
                </a:solidFill>
              </a:rPr>
              <a:t>FloatImageType</a:t>
            </a:r>
            <a:r>
              <a:rPr lang="en-US" sz="1200" dirty="0"/>
              <a:t>::</a:t>
            </a:r>
            <a:r>
              <a:rPr lang="en-US" sz="1200" dirty="0" smtClean="0">
                <a:solidFill>
                  <a:srgbClr val="00B050"/>
                </a:solidFill>
              </a:rPr>
              <a:t>Pointer</a:t>
            </a:r>
          </a:p>
          <a:p>
            <a:pPr marL="0" indent="0">
              <a:buNone/>
            </a:pPr>
            <a:r>
              <a:rPr lang="en-US" sz="1200" dirty="0" smtClean="0"/>
              <a:t>t1image = </a:t>
            </a:r>
            <a:r>
              <a:rPr lang="en-US" sz="1200" dirty="0" err="1" smtClean="0">
                <a:solidFill>
                  <a:srgbClr val="FF0000"/>
                </a:solidFill>
              </a:rPr>
              <a:t>FloatImageType</a:t>
            </a:r>
            <a:r>
              <a:rPr lang="en-US" sz="1200" dirty="0" smtClean="0"/>
              <a:t>::</a:t>
            </a:r>
            <a:r>
              <a:rPr lang="en-US" sz="1200" dirty="0" smtClean="0">
                <a:solidFill>
                  <a:srgbClr val="00B050"/>
                </a:solidFill>
              </a:rPr>
              <a:t>New</a:t>
            </a:r>
            <a:r>
              <a:rPr lang="en-US" sz="1200" dirty="0" smtClean="0"/>
              <a:t>(), </a:t>
            </a:r>
          </a:p>
          <a:p>
            <a:pPr marL="0" indent="0">
              <a:buNone/>
            </a:pPr>
            <a:r>
              <a:rPr lang="en-US" sz="1200" dirty="0" smtClean="0"/>
              <a:t>t2image </a:t>
            </a:r>
            <a:r>
              <a:rPr lang="en-US" sz="1200" dirty="0"/>
              <a:t>= </a:t>
            </a:r>
            <a:r>
              <a:rPr lang="en-US" sz="1200" dirty="0" err="1">
                <a:solidFill>
                  <a:srgbClr val="FF0000"/>
                </a:solidFill>
              </a:rPr>
              <a:t>FloatImageType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New</a:t>
            </a:r>
            <a:r>
              <a:rPr lang="en-US" sz="1200" dirty="0"/>
              <a:t>(),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err="1" smtClean="0"/>
              <a:t>FLimage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>
                <a:solidFill>
                  <a:srgbClr val="FF0000"/>
                </a:solidFill>
              </a:rPr>
              <a:t>FloatImageType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New</a:t>
            </a:r>
            <a:r>
              <a:rPr lang="en-US" sz="1200" dirty="0" smtClean="0"/>
              <a:t>(), </a:t>
            </a:r>
          </a:p>
          <a:p>
            <a:pPr marL="0" indent="0">
              <a:buNone/>
            </a:pPr>
            <a:r>
              <a:rPr lang="en-US" sz="1200" dirty="0" err="1" smtClean="0"/>
              <a:t>PDimage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>
                <a:solidFill>
                  <a:srgbClr val="FF0000"/>
                </a:solidFill>
              </a:rPr>
              <a:t>FloatImageType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New</a:t>
            </a:r>
            <a:r>
              <a:rPr lang="en-US" sz="1200" dirty="0"/>
              <a:t>(),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err="1" smtClean="0"/>
              <a:t>maskImage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>
                <a:solidFill>
                  <a:srgbClr val="FF0000"/>
                </a:solidFill>
              </a:rPr>
              <a:t>FloatImageType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New</a:t>
            </a:r>
            <a:r>
              <a:rPr lang="en-US" sz="1200" dirty="0"/>
              <a:t>(),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err="1" smtClean="0"/>
              <a:t>lesionImage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>
                <a:solidFill>
                  <a:srgbClr val="FF0000"/>
                </a:solidFill>
              </a:rPr>
              <a:t>FloatImageType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New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t1image     = </a:t>
            </a:r>
            <a:r>
              <a:rPr lang="en-US" sz="1200" dirty="0" err="1" smtClean="0">
                <a:solidFill>
                  <a:schemeClr val="bg1"/>
                </a:solidFill>
              </a:rPr>
              <a:t>SafeReadImage</a:t>
            </a:r>
            <a:r>
              <a:rPr lang="en-US" sz="1200" dirty="0" smtClean="0">
                <a:solidFill>
                  <a:schemeClr val="bg1"/>
                </a:solidFill>
              </a:rPr>
              <a:t>&lt; </a:t>
            </a:r>
            <a:r>
              <a:rPr lang="en-US" sz="1200" dirty="0" err="1" smtClean="0">
                <a:solidFill>
                  <a:schemeClr val="bg1"/>
                </a:solidFill>
              </a:rPr>
              <a:t>FloatImageType</a:t>
            </a:r>
            <a:r>
              <a:rPr lang="en-US" sz="1200" dirty="0" smtClean="0">
                <a:solidFill>
                  <a:schemeClr val="bg1"/>
                </a:solidFill>
              </a:rPr>
              <a:t>&gt;(</a:t>
            </a:r>
            <a:r>
              <a:rPr lang="en-US" sz="1200" dirty="0" err="1" smtClean="0">
                <a:solidFill>
                  <a:schemeClr val="bg1"/>
                </a:solidFill>
              </a:rPr>
              <a:t>std</a:t>
            </a:r>
            <a:r>
              <a:rPr lang="en-US" sz="1200" dirty="0" smtClean="0">
                <a:solidFill>
                  <a:schemeClr val="bg1"/>
                </a:solidFill>
              </a:rPr>
              <a:t>::get&lt;0&gt;( </a:t>
            </a:r>
            <a:r>
              <a:rPr lang="en-US" sz="1200" dirty="0" err="1" smtClean="0">
                <a:solidFill>
                  <a:schemeClr val="bg1"/>
                </a:solidFill>
              </a:rPr>
              <a:t>sortedFileNames</a:t>
            </a:r>
            <a:r>
              <a:rPr lang="en-US" sz="1200" dirty="0" smtClean="0">
                <a:solidFill>
                  <a:schemeClr val="bg1"/>
                </a:solidFill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</a:rPr>
              <a:t>i</a:t>
            </a:r>
            <a:r>
              <a:rPr lang="en-US" sz="1200" dirty="0" smtClean="0">
                <a:solidFill>
                  <a:schemeClr val="bg1"/>
                </a:solidFill>
              </a:rPr>
              <a:t>] ));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t2image     = </a:t>
            </a:r>
            <a:r>
              <a:rPr lang="en-US" sz="1200" dirty="0" err="1" smtClean="0">
                <a:solidFill>
                  <a:schemeClr val="bg1"/>
                </a:solidFill>
              </a:rPr>
              <a:t>SafeReadImage</a:t>
            </a:r>
            <a:r>
              <a:rPr lang="en-US" sz="1200" dirty="0" smtClean="0">
                <a:solidFill>
                  <a:schemeClr val="bg1"/>
                </a:solidFill>
              </a:rPr>
              <a:t>&lt; </a:t>
            </a:r>
            <a:r>
              <a:rPr lang="en-US" sz="1200" dirty="0" err="1" smtClean="0">
                <a:solidFill>
                  <a:schemeClr val="bg1"/>
                </a:solidFill>
              </a:rPr>
              <a:t>FloatImageType</a:t>
            </a:r>
            <a:r>
              <a:rPr lang="en-US" sz="1200" dirty="0" smtClean="0">
                <a:solidFill>
                  <a:schemeClr val="bg1"/>
                </a:solidFill>
              </a:rPr>
              <a:t>&gt;(</a:t>
            </a:r>
            <a:r>
              <a:rPr lang="en-US" sz="1200" dirty="0" err="1" smtClean="0">
                <a:solidFill>
                  <a:schemeClr val="bg1"/>
                </a:solidFill>
              </a:rPr>
              <a:t>std</a:t>
            </a:r>
            <a:r>
              <a:rPr lang="en-US" sz="1200" dirty="0" smtClean="0">
                <a:solidFill>
                  <a:schemeClr val="bg1"/>
                </a:solidFill>
              </a:rPr>
              <a:t>::</a:t>
            </a:r>
            <a:r>
              <a:rPr lang="en-US" sz="1200" dirty="0">
                <a:solidFill>
                  <a:schemeClr val="bg1"/>
                </a:solidFill>
              </a:rPr>
              <a:t>get</a:t>
            </a:r>
            <a:r>
              <a:rPr lang="en-US" sz="1200" dirty="0" smtClean="0">
                <a:solidFill>
                  <a:schemeClr val="bg1"/>
                </a:solidFill>
              </a:rPr>
              <a:t>&lt;1&gt;( </a:t>
            </a:r>
            <a:r>
              <a:rPr lang="en-US" sz="1200" dirty="0" err="1" smtClean="0">
                <a:solidFill>
                  <a:schemeClr val="bg1"/>
                </a:solidFill>
              </a:rPr>
              <a:t>sortedFileNames</a:t>
            </a:r>
            <a:r>
              <a:rPr lang="en-US" sz="1200" dirty="0" smtClean="0">
                <a:solidFill>
                  <a:schemeClr val="bg1"/>
                </a:solidFill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</a:rPr>
              <a:t>i</a:t>
            </a:r>
            <a:r>
              <a:rPr lang="en-US" sz="1200" dirty="0" smtClean="0">
                <a:solidFill>
                  <a:schemeClr val="bg1"/>
                </a:solidFill>
              </a:rPr>
              <a:t>] ));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FLimage</a:t>
            </a:r>
            <a:r>
              <a:rPr lang="en-US" sz="1200" dirty="0">
                <a:solidFill>
                  <a:schemeClr val="bg1"/>
                </a:solidFill>
              </a:rPr>
              <a:t>     = </a:t>
            </a:r>
            <a:r>
              <a:rPr lang="en-US" sz="1200" dirty="0" err="1">
                <a:solidFill>
                  <a:schemeClr val="bg1"/>
                </a:solidFill>
              </a:rPr>
              <a:t>SafeReadImage</a:t>
            </a:r>
            <a:r>
              <a:rPr lang="en-US" sz="1200" dirty="0" smtClean="0">
                <a:solidFill>
                  <a:schemeClr val="bg1"/>
                </a:solidFill>
              </a:rPr>
              <a:t>&lt; </a:t>
            </a:r>
            <a:r>
              <a:rPr lang="en-US" sz="1200" dirty="0" err="1" smtClean="0">
                <a:solidFill>
                  <a:schemeClr val="bg1"/>
                </a:solidFill>
              </a:rPr>
              <a:t>FloatImageType</a:t>
            </a:r>
            <a:r>
              <a:rPr lang="en-US" sz="1200" dirty="0">
                <a:solidFill>
                  <a:schemeClr val="bg1"/>
                </a:solidFill>
              </a:rPr>
              <a:t>&gt;(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 smtClean="0">
                <a:solidFill>
                  <a:schemeClr val="bg1"/>
                </a:solidFill>
              </a:rPr>
              <a:t>::</a:t>
            </a:r>
            <a:r>
              <a:rPr lang="en-US" sz="1200" dirty="0">
                <a:solidFill>
                  <a:schemeClr val="bg1"/>
                </a:solidFill>
              </a:rPr>
              <a:t>get</a:t>
            </a:r>
            <a:r>
              <a:rPr lang="en-US" sz="1200" dirty="0" smtClean="0">
                <a:solidFill>
                  <a:schemeClr val="bg1"/>
                </a:solidFill>
              </a:rPr>
              <a:t>&lt;2&gt;( </a:t>
            </a:r>
            <a:r>
              <a:rPr lang="en-US" sz="1200" dirty="0" err="1" smtClean="0">
                <a:solidFill>
                  <a:schemeClr val="bg1"/>
                </a:solidFill>
              </a:rPr>
              <a:t>sortedFileNames</a:t>
            </a:r>
            <a:r>
              <a:rPr lang="en-US" sz="1200" dirty="0" smtClean="0">
                <a:solidFill>
                  <a:schemeClr val="bg1"/>
                </a:solidFill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</a:rPr>
              <a:t>i</a:t>
            </a:r>
            <a:r>
              <a:rPr lang="en-US" sz="1200" dirty="0" smtClean="0">
                <a:solidFill>
                  <a:schemeClr val="bg1"/>
                </a:solidFill>
              </a:rPr>
              <a:t>] ));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PDimage</a:t>
            </a:r>
            <a:r>
              <a:rPr lang="en-US" sz="1200" dirty="0">
                <a:solidFill>
                  <a:schemeClr val="bg1"/>
                </a:solidFill>
              </a:rPr>
              <a:t>     = </a:t>
            </a:r>
            <a:r>
              <a:rPr lang="en-US" sz="1200" dirty="0" err="1">
                <a:solidFill>
                  <a:schemeClr val="bg1"/>
                </a:solidFill>
              </a:rPr>
              <a:t>SafeReadImage</a:t>
            </a:r>
            <a:r>
              <a:rPr lang="en-US" sz="1200" dirty="0" smtClean="0">
                <a:solidFill>
                  <a:schemeClr val="bg1"/>
                </a:solidFill>
              </a:rPr>
              <a:t>&lt; </a:t>
            </a:r>
            <a:r>
              <a:rPr lang="en-US" sz="1200" dirty="0" err="1" smtClean="0">
                <a:solidFill>
                  <a:schemeClr val="bg1"/>
                </a:solidFill>
              </a:rPr>
              <a:t>FloatImageType</a:t>
            </a:r>
            <a:r>
              <a:rPr lang="en-US" sz="1200" dirty="0">
                <a:solidFill>
                  <a:schemeClr val="bg1"/>
                </a:solidFill>
              </a:rPr>
              <a:t>&gt;(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 smtClean="0">
                <a:solidFill>
                  <a:schemeClr val="bg1"/>
                </a:solidFill>
              </a:rPr>
              <a:t>::</a:t>
            </a:r>
            <a:r>
              <a:rPr lang="en-US" sz="1200" dirty="0">
                <a:solidFill>
                  <a:schemeClr val="bg1"/>
                </a:solidFill>
              </a:rPr>
              <a:t>get</a:t>
            </a:r>
            <a:r>
              <a:rPr lang="en-US" sz="1200" dirty="0" smtClean="0">
                <a:solidFill>
                  <a:schemeClr val="bg1"/>
                </a:solidFill>
              </a:rPr>
              <a:t>&lt;3&gt;( </a:t>
            </a:r>
            <a:r>
              <a:rPr lang="en-US" sz="1200" dirty="0" err="1" smtClean="0">
                <a:solidFill>
                  <a:schemeClr val="bg1"/>
                </a:solidFill>
              </a:rPr>
              <a:t>sortedFileNames</a:t>
            </a:r>
            <a:r>
              <a:rPr lang="en-US" sz="1200" dirty="0" smtClean="0">
                <a:solidFill>
                  <a:schemeClr val="bg1"/>
                </a:solidFill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</a:rPr>
              <a:t>i</a:t>
            </a:r>
            <a:r>
              <a:rPr lang="en-US" sz="1200" dirty="0" smtClean="0">
                <a:solidFill>
                  <a:schemeClr val="bg1"/>
                </a:solidFill>
              </a:rPr>
              <a:t>] ));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maskImage</a:t>
            </a:r>
            <a:r>
              <a:rPr lang="en-US" sz="1200" dirty="0">
                <a:solidFill>
                  <a:schemeClr val="bg1"/>
                </a:solidFill>
              </a:rPr>
              <a:t>   = </a:t>
            </a:r>
            <a:r>
              <a:rPr lang="en-US" sz="1200" dirty="0" err="1">
                <a:solidFill>
                  <a:schemeClr val="bg1"/>
                </a:solidFill>
              </a:rPr>
              <a:t>SafeReadImage</a:t>
            </a:r>
            <a:r>
              <a:rPr lang="en-US" sz="1200" dirty="0" smtClean="0">
                <a:solidFill>
                  <a:schemeClr val="bg1"/>
                </a:solidFill>
              </a:rPr>
              <a:t>&lt; </a:t>
            </a:r>
            <a:r>
              <a:rPr lang="en-US" sz="1200" dirty="0" err="1" smtClean="0">
                <a:solidFill>
                  <a:schemeClr val="bg1"/>
                </a:solidFill>
              </a:rPr>
              <a:t>FloatImageType</a:t>
            </a:r>
            <a:r>
              <a:rPr lang="en-US" sz="1200" dirty="0">
                <a:solidFill>
                  <a:schemeClr val="bg1"/>
                </a:solidFill>
              </a:rPr>
              <a:t>&gt;(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 smtClean="0">
                <a:solidFill>
                  <a:schemeClr val="bg1"/>
                </a:solidFill>
              </a:rPr>
              <a:t>::</a:t>
            </a:r>
            <a:r>
              <a:rPr lang="en-US" sz="1200" dirty="0">
                <a:solidFill>
                  <a:schemeClr val="bg1"/>
                </a:solidFill>
              </a:rPr>
              <a:t>get</a:t>
            </a:r>
            <a:r>
              <a:rPr lang="en-US" sz="1200" dirty="0" smtClean="0">
                <a:solidFill>
                  <a:schemeClr val="bg1"/>
                </a:solidFill>
              </a:rPr>
              <a:t>&lt;4&gt;( </a:t>
            </a:r>
            <a:r>
              <a:rPr lang="en-US" sz="1200" dirty="0" err="1" smtClean="0">
                <a:solidFill>
                  <a:schemeClr val="bg1"/>
                </a:solidFill>
              </a:rPr>
              <a:t>sortedFileNames</a:t>
            </a:r>
            <a:r>
              <a:rPr lang="en-US" sz="1200" dirty="0" smtClean="0">
                <a:solidFill>
                  <a:schemeClr val="bg1"/>
                </a:solidFill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</a:rPr>
              <a:t>i</a:t>
            </a:r>
            <a:r>
              <a:rPr lang="en-US" sz="1200" dirty="0" smtClean="0">
                <a:solidFill>
                  <a:schemeClr val="bg1"/>
                </a:solidFill>
              </a:rPr>
              <a:t>] ));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lesionImage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SafeReadImage</a:t>
            </a:r>
            <a:r>
              <a:rPr lang="en-US" sz="1200" dirty="0" smtClean="0">
                <a:solidFill>
                  <a:schemeClr val="bg1"/>
                </a:solidFill>
              </a:rPr>
              <a:t>&lt; </a:t>
            </a:r>
            <a:r>
              <a:rPr lang="en-US" sz="1200" dirty="0" err="1" smtClean="0">
                <a:solidFill>
                  <a:schemeClr val="bg1"/>
                </a:solidFill>
              </a:rPr>
              <a:t>FloatImageType</a:t>
            </a:r>
            <a:r>
              <a:rPr lang="en-US" sz="1200" dirty="0">
                <a:solidFill>
                  <a:schemeClr val="bg1"/>
                </a:solidFill>
              </a:rPr>
              <a:t>&gt;(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 smtClean="0">
                <a:solidFill>
                  <a:schemeClr val="bg1"/>
                </a:solidFill>
              </a:rPr>
              <a:t>::</a:t>
            </a:r>
            <a:r>
              <a:rPr lang="en-US" sz="1200" dirty="0">
                <a:solidFill>
                  <a:schemeClr val="bg1"/>
                </a:solidFill>
              </a:rPr>
              <a:t>get</a:t>
            </a:r>
            <a:r>
              <a:rPr lang="en-US" sz="1200" dirty="0" smtClean="0">
                <a:solidFill>
                  <a:schemeClr val="bg1"/>
                </a:solidFill>
              </a:rPr>
              <a:t>&lt;5&gt;( </a:t>
            </a:r>
            <a:r>
              <a:rPr lang="en-US" sz="1200" dirty="0" err="1" smtClean="0">
                <a:solidFill>
                  <a:schemeClr val="bg1"/>
                </a:solidFill>
              </a:rPr>
              <a:t>sortedFileNames</a:t>
            </a:r>
            <a:r>
              <a:rPr lang="en-US" sz="1200" dirty="0" smtClean="0">
                <a:solidFill>
                  <a:schemeClr val="bg1"/>
                </a:solidFill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</a:rPr>
              <a:t>i</a:t>
            </a:r>
            <a:r>
              <a:rPr lang="en-US" sz="1200" dirty="0" smtClean="0">
                <a:solidFill>
                  <a:schemeClr val="bg1"/>
                </a:solidFill>
              </a:rPr>
              <a:t>] ));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 smtClean="0"/>
              <a:t>For each sorted subject IDs, initialize empty T1, T2, FL, PD, mask and lesion </a:t>
            </a:r>
            <a:r>
              <a:rPr lang="en-US" sz="1200" dirty="0" err="1" smtClean="0"/>
              <a:t>itk</a:t>
            </a:r>
            <a:r>
              <a:rPr lang="en-US" sz="1200" dirty="0" smtClean="0"/>
              <a:t>::Images.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60375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for (</a:t>
            </a:r>
            <a:r>
              <a:rPr lang="en-US" sz="1200" dirty="0" err="1">
                <a:solidFill>
                  <a:schemeClr val="bg1"/>
                </a:solidFill>
              </a:rPr>
              <a:t>size_t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= 0;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&lt; </a:t>
            </a:r>
            <a:r>
              <a:rPr lang="en-US" sz="1200" dirty="0" err="1">
                <a:solidFill>
                  <a:schemeClr val="bg1"/>
                </a:solidFill>
              </a:rPr>
              <a:t>sortedFileNames.size</a:t>
            </a:r>
            <a:r>
              <a:rPr lang="en-US" sz="1200" dirty="0">
                <a:solidFill>
                  <a:schemeClr val="bg1"/>
                </a:solidFill>
              </a:rPr>
              <a:t>();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FloatImageType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smtClean="0">
                <a:solidFill>
                  <a:schemeClr val="bg1"/>
                </a:solidFill>
              </a:rPr>
              <a:t>Pointer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t1image = </a:t>
            </a:r>
            <a:r>
              <a:rPr lang="en-US" sz="1200" dirty="0" err="1" smtClean="0">
                <a:solidFill>
                  <a:schemeClr val="bg1"/>
                </a:solidFill>
              </a:rPr>
              <a:t>FloatImageType</a:t>
            </a:r>
            <a:r>
              <a:rPr lang="en-US" sz="1200" dirty="0" smtClean="0">
                <a:solidFill>
                  <a:schemeClr val="bg1"/>
                </a:solidFill>
              </a:rPr>
              <a:t>::New(),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t2image </a:t>
            </a:r>
            <a:r>
              <a:rPr lang="en-US" sz="1200" dirty="0">
                <a:solidFill>
                  <a:schemeClr val="bg1"/>
                </a:solidFill>
              </a:rPr>
              <a:t>= </a:t>
            </a:r>
            <a:r>
              <a:rPr lang="en-US" sz="1200" dirty="0" err="1">
                <a:solidFill>
                  <a:schemeClr val="bg1"/>
                </a:solidFill>
              </a:rPr>
              <a:t>FloatImageType</a:t>
            </a:r>
            <a:r>
              <a:rPr lang="en-US" sz="1200" dirty="0">
                <a:solidFill>
                  <a:schemeClr val="bg1"/>
                </a:solidFill>
              </a:rPr>
              <a:t>::New(), 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chemeClr val="bg1"/>
                </a:solidFill>
              </a:rPr>
              <a:t>FLimage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= </a:t>
            </a:r>
            <a:r>
              <a:rPr lang="en-US" sz="1200" dirty="0" err="1">
                <a:solidFill>
                  <a:schemeClr val="bg1"/>
                </a:solidFill>
              </a:rPr>
              <a:t>FloatImageType</a:t>
            </a:r>
            <a:r>
              <a:rPr lang="en-US" sz="1200" dirty="0">
                <a:solidFill>
                  <a:schemeClr val="bg1"/>
                </a:solidFill>
              </a:rPr>
              <a:t>::New</a:t>
            </a:r>
            <a:r>
              <a:rPr lang="en-US" sz="1200" dirty="0" smtClean="0">
                <a:solidFill>
                  <a:schemeClr val="bg1"/>
                </a:solidFill>
              </a:rPr>
              <a:t>(), 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chemeClr val="bg1"/>
                </a:solidFill>
              </a:rPr>
              <a:t>PDimage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= </a:t>
            </a:r>
            <a:r>
              <a:rPr lang="en-US" sz="1200" dirty="0" err="1">
                <a:solidFill>
                  <a:schemeClr val="bg1"/>
                </a:solidFill>
              </a:rPr>
              <a:t>FloatImageType</a:t>
            </a:r>
            <a:r>
              <a:rPr lang="en-US" sz="1200" dirty="0">
                <a:solidFill>
                  <a:schemeClr val="bg1"/>
                </a:solidFill>
              </a:rPr>
              <a:t>::New(), 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chemeClr val="bg1"/>
                </a:solidFill>
              </a:rPr>
              <a:t>maskImage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= </a:t>
            </a:r>
            <a:r>
              <a:rPr lang="en-US" sz="1200" dirty="0" err="1">
                <a:solidFill>
                  <a:schemeClr val="bg1"/>
                </a:solidFill>
              </a:rPr>
              <a:t>FloatImageType</a:t>
            </a:r>
            <a:r>
              <a:rPr lang="en-US" sz="1200" dirty="0">
                <a:solidFill>
                  <a:schemeClr val="bg1"/>
                </a:solidFill>
              </a:rPr>
              <a:t>::New(), 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chemeClr val="bg1"/>
                </a:solidFill>
              </a:rPr>
              <a:t>lesionImage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= </a:t>
            </a:r>
            <a:r>
              <a:rPr lang="en-US" sz="1200" dirty="0" err="1">
                <a:solidFill>
                  <a:schemeClr val="bg1"/>
                </a:solidFill>
              </a:rPr>
              <a:t>FloatImageType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  t1image     = </a:t>
            </a:r>
            <a:r>
              <a:rPr lang="en-US" sz="1200" dirty="0" err="1" smtClean="0">
                <a:solidFill>
                  <a:srgbClr val="00B0F0"/>
                </a:solidFill>
              </a:rPr>
              <a:t>SafeReadImage</a:t>
            </a:r>
            <a:r>
              <a:rPr lang="en-US" sz="1200" dirty="0" smtClean="0"/>
              <a:t>&lt; </a:t>
            </a:r>
            <a:r>
              <a:rPr lang="en-US" sz="1200" dirty="0" err="1" smtClean="0">
                <a:solidFill>
                  <a:srgbClr val="FF0000"/>
                </a:solidFill>
              </a:rPr>
              <a:t>FloatImageType</a:t>
            </a:r>
            <a:r>
              <a:rPr lang="en-US" sz="1200" dirty="0" smtClean="0"/>
              <a:t>&gt;(</a:t>
            </a:r>
            <a:r>
              <a:rPr lang="en-US" sz="1200" dirty="0" err="1" smtClean="0"/>
              <a:t>std</a:t>
            </a:r>
            <a:r>
              <a:rPr lang="en-US" sz="1200" dirty="0" smtClean="0"/>
              <a:t>::</a:t>
            </a:r>
            <a:r>
              <a:rPr lang="en-US" sz="1200" dirty="0" smtClean="0">
                <a:solidFill>
                  <a:srgbClr val="00B050"/>
                </a:solidFill>
              </a:rPr>
              <a:t>get</a:t>
            </a:r>
            <a:r>
              <a:rPr lang="en-US" sz="1200" dirty="0" smtClean="0"/>
              <a:t>&lt;0&gt;( </a:t>
            </a:r>
            <a:r>
              <a:rPr lang="en-US" sz="1200" dirty="0" err="1" smtClean="0"/>
              <a:t>sortedFileNames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 ));</a:t>
            </a:r>
          </a:p>
          <a:p>
            <a:pPr marL="0" indent="0">
              <a:buNone/>
            </a:pPr>
            <a:r>
              <a:rPr lang="en-US" sz="1200" dirty="0" smtClean="0"/>
              <a:t>  t2image     = </a:t>
            </a:r>
            <a:r>
              <a:rPr lang="en-US" sz="1200" dirty="0" err="1" smtClean="0">
                <a:solidFill>
                  <a:srgbClr val="00B0F0"/>
                </a:solidFill>
              </a:rPr>
              <a:t>SafeReadImage</a:t>
            </a:r>
            <a:r>
              <a:rPr lang="en-US" sz="1200" dirty="0" smtClean="0"/>
              <a:t>&lt; </a:t>
            </a:r>
            <a:r>
              <a:rPr lang="en-US" sz="1200" dirty="0" err="1" smtClean="0">
                <a:solidFill>
                  <a:srgbClr val="FF0000"/>
                </a:solidFill>
              </a:rPr>
              <a:t>FloatImageType</a:t>
            </a:r>
            <a:r>
              <a:rPr lang="en-US" sz="1200" dirty="0" smtClean="0"/>
              <a:t>&gt;(</a:t>
            </a:r>
            <a:r>
              <a:rPr lang="en-US" sz="1200" dirty="0" err="1" smtClean="0"/>
              <a:t>std</a:t>
            </a:r>
            <a:r>
              <a:rPr lang="en-US" sz="1200" dirty="0" smtClean="0"/>
              <a:t>::</a:t>
            </a:r>
            <a:r>
              <a:rPr lang="en-US" sz="1200" dirty="0">
                <a:solidFill>
                  <a:srgbClr val="00B050"/>
                </a:solidFill>
              </a:rPr>
              <a:t>get</a:t>
            </a:r>
            <a:r>
              <a:rPr lang="en-US" sz="1200" dirty="0" smtClean="0"/>
              <a:t>&lt;1&gt;( </a:t>
            </a:r>
            <a:r>
              <a:rPr lang="en-US" sz="1200" dirty="0" err="1" smtClean="0"/>
              <a:t>sortedFileNames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 ));</a:t>
            </a:r>
          </a:p>
          <a:p>
            <a:pPr marL="0" indent="0">
              <a:buNone/>
            </a:pPr>
            <a:r>
              <a:rPr lang="en-US" sz="1200" dirty="0" smtClean="0"/>
              <a:t>  </a:t>
            </a:r>
            <a:r>
              <a:rPr lang="en-US" sz="1200" dirty="0" err="1"/>
              <a:t>FLimage</a:t>
            </a:r>
            <a:r>
              <a:rPr lang="en-US" sz="1200" dirty="0"/>
              <a:t>     = </a:t>
            </a:r>
            <a:r>
              <a:rPr lang="en-US" sz="1200" dirty="0" err="1">
                <a:solidFill>
                  <a:srgbClr val="00B0F0"/>
                </a:solidFill>
              </a:rPr>
              <a:t>SafeReadImage</a:t>
            </a:r>
            <a:r>
              <a:rPr lang="en-US" sz="1200" dirty="0" smtClean="0"/>
              <a:t>&lt; </a:t>
            </a:r>
            <a:r>
              <a:rPr lang="en-US" sz="1200" dirty="0" err="1" smtClean="0">
                <a:solidFill>
                  <a:srgbClr val="FF0000"/>
                </a:solidFill>
              </a:rPr>
              <a:t>FloatImageType</a:t>
            </a:r>
            <a:r>
              <a:rPr lang="en-US" sz="1200" dirty="0"/>
              <a:t>&gt;(</a:t>
            </a:r>
            <a:r>
              <a:rPr lang="en-US" sz="1200" dirty="0" err="1"/>
              <a:t>std</a:t>
            </a:r>
            <a:r>
              <a:rPr lang="en-US" sz="1200" dirty="0" smtClean="0"/>
              <a:t>::</a:t>
            </a:r>
            <a:r>
              <a:rPr lang="en-US" sz="1200" dirty="0">
                <a:solidFill>
                  <a:srgbClr val="00B050"/>
                </a:solidFill>
              </a:rPr>
              <a:t>get</a:t>
            </a:r>
            <a:r>
              <a:rPr lang="en-US" sz="1200" dirty="0" smtClean="0"/>
              <a:t>&lt;2&gt;( </a:t>
            </a:r>
            <a:r>
              <a:rPr lang="en-US" sz="1200" dirty="0" err="1" smtClean="0"/>
              <a:t>sortedFileNames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 ));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PDimage</a:t>
            </a:r>
            <a:r>
              <a:rPr lang="en-US" sz="1200" dirty="0"/>
              <a:t>     = </a:t>
            </a:r>
            <a:r>
              <a:rPr lang="en-US" sz="1200" dirty="0" err="1">
                <a:solidFill>
                  <a:srgbClr val="00B0F0"/>
                </a:solidFill>
              </a:rPr>
              <a:t>SafeReadImage</a:t>
            </a:r>
            <a:r>
              <a:rPr lang="en-US" sz="1200" dirty="0" smtClean="0"/>
              <a:t>&lt; </a:t>
            </a:r>
            <a:r>
              <a:rPr lang="en-US" sz="1200" dirty="0" err="1" smtClean="0">
                <a:solidFill>
                  <a:srgbClr val="FF0000"/>
                </a:solidFill>
              </a:rPr>
              <a:t>FloatImageType</a:t>
            </a:r>
            <a:r>
              <a:rPr lang="en-US" sz="1200" dirty="0"/>
              <a:t>&gt;(</a:t>
            </a:r>
            <a:r>
              <a:rPr lang="en-US" sz="1200" dirty="0" err="1"/>
              <a:t>std</a:t>
            </a:r>
            <a:r>
              <a:rPr lang="en-US" sz="1200" dirty="0" smtClean="0"/>
              <a:t>::</a:t>
            </a:r>
            <a:r>
              <a:rPr lang="en-US" sz="1200" dirty="0">
                <a:solidFill>
                  <a:srgbClr val="00B050"/>
                </a:solidFill>
              </a:rPr>
              <a:t>get</a:t>
            </a:r>
            <a:r>
              <a:rPr lang="en-US" sz="1200" dirty="0" smtClean="0"/>
              <a:t>&lt;3&gt;( </a:t>
            </a:r>
            <a:r>
              <a:rPr lang="en-US" sz="1200" dirty="0" err="1" smtClean="0"/>
              <a:t>sortedFileNames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 ));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maskImage</a:t>
            </a:r>
            <a:r>
              <a:rPr lang="en-US" sz="1200" dirty="0"/>
              <a:t>   = </a:t>
            </a:r>
            <a:r>
              <a:rPr lang="en-US" sz="1200" dirty="0" err="1">
                <a:solidFill>
                  <a:srgbClr val="00B0F0"/>
                </a:solidFill>
              </a:rPr>
              <a:t>SafeReadImage</a:t>
            </a:r>
            <a:r>
              <a:rPr lang="en-US" sz="1200" dirty="0" smtClean="0"/>
              <a:t>&lt; </a:t>
            </a:r>
            <a:r>
              <a:rPr lang="en-US" sz="1200" dirty="0" err="1" smtClean="0">
                <a:solidFill>
                  <a:srgbClr val="FF0000"/>
                </a:solidFill>
              </a:rPr>
              <a:t>FloatImageType</a:t>
            </a:r>
            <a:r>
              <a:rPr lang="en-US" sz="1200" dirty="0"/>
              <a:t>&gt;(</a:t>
            </a:r>
            <a:r>
              <a:rPr lang="en-US" sz="1200" dirty="0" err="1"/>
              <a:t>std</a:t>
            </a:r>
            <a:r>
              <a:rPr lang="en-US" sz="1200" dirty="0" smtClean="0"/>
              <a:t>::</a:t>
            </a:r>
            <a:r>
              <a:rPr lang="en-US" sz="1200" dirty="0">
                <a:solidFill>
                  <a:srgbClr val="00B050"/>
                </a:solidFill>
              </a:rPr>
              <a:t>get</a:t>
            </a:r>
            <a:r>
              <a:rPr lang="en-US" sz="1200" dirty="0" smtClean="0"/>
              <a:t>&lt;4&gt;( </a:t>
            </a:r>
            <a:r>
              <a:rPr lang="en-US" sz="1200" dirty="0" err="1" smtClean="0"/>
              <a:t>sortedFileNames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 ));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lesionImage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00B0F0"/>
                </a:solidFill>
              </a:rPr>
              <a:t>SafeReadImage</a:t>
            </a:r>
            <a:r>
              <a:rPr lang="en-US" sz="1200" dirty="0" smtClean="0"/>
              <a:t>&lt; </a:t>
            </a:r>
            <a:r>
              <a:rPr lang="en-US" sz="1200" dirty="0" err="1" smtClean="0">
                <a:solidFill>
                  <a:srgbClr val="FF0000"/>
                </a:solidFill>
              </a:rPr>
              <a:t>FloatImageType</a:t>
            </a:r>
            <a:r>
              <a:rPr lang="en-US" sz="1200" dirty="0"/>
              <a:t>&gt;(</a:t>
            </a:r>
            <a:r>
              <a:rPr lang="en-US" sz="1200" dirty="0" err="1"/>
              <a:t>std</a:t>
            </a:r>
            <a:r>
              <a:rPr lang="en-US" sz="1200" dirty="0" smtClean="0"/>
              <a:t>::</a:t>
            </a:r>
            <a:r>
              <a:rPr lang="en-US" sz="1200" dirty="0">
                <a:solidFill>
                  <a:srgbClr val="00B050"/>
                </a:solidFill>
              </a:rPr>
              <a:t>get</a:t>
            </a:r>
            <a:r>
              <a:rPr lang="en-US" sz="1200" dirty="0" smtClean="0"/>
              <a:t>&lt;5&gt;( </a:t>
            </a:r>
            <a:r>
              <a:rPr lang="en-US" sz="1200" dirty="0" err="1" smtClean="0"/>
              <a:t>sortedFileNames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 ));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 smtClean="0"/>
              <a:t>Read images in a safe manner.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 smtClean="0"/>
              <a:t>std</a:t>
            </a:r>
            <a:r>
              <a:rPr lang="en-US" sz="1200" dirty="0" smtClean="0"/>
              <a:t>::</a:t>
            </a:r>
            <a:r>
              <a:rPr lang="en-US" sz="1200" b="1" dirty="0" smtClean="0">
                <a:solidFill>
                  <a:srgbClr val="22337C"/>
                </a:solidFill>
              </a:rPr>
              <a:t>get</a:t>
            </a:r>
            <a:r>
              <a:rPr lang="en-US" sz="1200" dirty="0" smtClean="0">
                <a:solidFill>
                  <a:srgbClr val="22337C"/>
                </a:solidFill>
              </a:rPr>
              <a:t> </a:t>
            </a:r>
            <a:r>
              <a:rPr lang="en-US" sz="1200" baseline="30000" dirty="0" smtClean="0"/>
              <a:t>[5]</a:t>
            </a:r>
            <a:r>
              <a:rPr lang="en-US" sz="1200" dirty="0" smtClean="0"/>
              <a:t> is used to extract individual elements from a </a:t>
            </a:r>
            <a:r>
              <a:rPr lang="en-US" sz="1200" dirty="0" err="1" smtClean="0"/>
              <a:t>std</a:t>
            </a:r>
            <a:r>
              <a:rPr lang="en-US" sz="1200" dirty="0" smtClean="0"/>
              <a:t>::tuple.</a:t>
            </a:r>
            <a:endParaRPr lang="en-US" sz="12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 smtClean="0"/>
              <a:t>[5] </a:t>
            </a:r>
            <a:r>
              <a:rPr lang="en-US" dirty="0"/>
              <a:t>http://en.cppreference.com/w/cpp/utility/tuple/get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72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F0"/>
                </a:solidFill>
              </a:rPr>
              <a:t>ImageRegionIterator</a:t>
            </a:r>
            <a:r>
              <a:rPr lang="en-US" sz="1200" dirty="0" smtClean="0"/>
              <a:t>&lt; </a:t>
            </a:r>
            <a:r>
              <a:rPr lang="en-US" sz="1200" dirty="0" err="1" smtClean="0"/>
              <a:t>FloatImageType</a:t>
            </a:r>
            <a:r>
              <a:rPr lang="en-US" sz="1200" dirty="0" smtClean="0"/>
              <a:t> &gt;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 smtClean="0"/>
              <a:t>itMask</a:t>
            </a:r>
            <a:r>
              <a:rPr lang="en-US" sz="1200" dirty="0" smtClean="0"/>
              <a:t>( </a:t>
            </a:r>
            <a:r>
              <a:rPr lang="en-US" sz="1200" dirty="0" err="1" smtClean="0"/>
              <a:t>maskImage</a:t>
            </a:r>
            <a:r>
              <a:rPr lang="en-US" sz="1200" dirty="0"/>
              <a:t>, </a:t>
            </a:r>
            <a:r>
              <a:rPr lang="en-US" sz="1200" dirty="0" err="1"/>
              <a:t>maskImage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GetLargestPossibleRegion</a:t>
            </a:r>
            <a:r>
              <a:rPr lang="en-US" sz="1200" dirty="0"/>
              <a:t>()),</a:t>
            </a:r>
          </a:p>
          <a:p>
            <a:pPr marL="0" indent="0">
              <a:buNone/>
            </a:pPr>
            <a:r>
              <a:rPr lang="en-US" sz="1200" dirty="0"/>
              <a:t>  itT1</a:t>
            </a:r>
            <a:r>
              <a:rPr lang="en-US" sz="1200" dirty="0" smtClean="0"/>
              <a:t>( t1image</a:t>
            </a:r>
            <a:r>
              <a:rPr lang="en-US" sz="1200" dirty="0"/>
              <a:t>, </a:t>
            </a:r>
            <a:r>
              <a:rPr lang="en-US" sz="1200" dirty="0"/>
              <a:t>t1image-</a:t>
            </a:r>
            <a:r>
              <a:rPr lang="en-US" sz="1200" dirty="0"/>
              <a:t>&gt;</a:t>
            </a:r>
            <a:r>
              <a:rPr lang="en-US" sz="1200" dirty="0" err="1">
                <a:solidFill>
                  <a:srgbClr val="00B050"/>
                </a:solidFill>
              </a:rPr>
              <a:t>GetLargestPossibleRegion</a:t>
            </a:r>
            <a:r>
              <a:rPr lang="en-US" sz="1200" dirty="0"/>
              <a:t>()),</a:t>
            </a:r>
          </a:p>
          <a:p>
            <a:pPr marL="0" indent="0">
              <a:buNone/>
            </a:pPr>
            <a:r>
              <a:rPr lang="en-US" sz="1200" dirty="0"/>
              <a:t>  itT2</a:t>
            </a:r>
            <a:r>
              <a:rPr lang="en-US" sz="1200" dirty="0" smtClean="0"/>
              <a:t>( t2image</a:t>
            </a:r>
            <a:r>
              <a:rPr lang="en-US" sz="1200" dirty="0"/>
              <a:t>, t2image-&gt;</a:t>
            </a:r>
            <a:r>
              <a:rPr lang="en-US" sz="1200" dirty="0" err="1">
                <a:solidFill>
                  <a:srgbClr val="00B050"/>
                </a:solidFill>
              </a:rPr>
              <a:t>GetLargestPossibleRegion</a:t>
            </a:r>
            <a:r>
              <a:rPr lang="en-US" sz="1200" dirty="0"/>
              <a:t>()),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itFL</a:t>
            </a:r>
            <a:r>
              <a:rPr lang="en-US" sz="1200" dirty="0" smtClean="0"/>
              <a:t>( </a:t>
            </a:r>
            <a:r>
              <a:rPr lang="en-US" sz="1200" dirty="0" err="1" smtClean="0"/>
              <a:t>FLimage</a:t>
            </a:r>
            <a:r>
              <a:rPr lang="en-US" sz="1200" dirty="0"/>
              <a:t>, </a:t>
            </a:r>
            <a:r>
              <a:rPr lang="en-US" sz="1200" dirty="0" err="1"/>
              <a:t>FLimage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GetLargestPossibleRegion</a:t>
            </a:r>
            <a:r>
              <a:rPr lang="en-US" sz="1200" dirty="0"/>
              <a:t>()),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itPD</a:t>
            </a:r>
            <a:r>
              <a:rPr lang="en-US" sz="1200" dirty="0" smtClean="0"/>
              <a:t>( </a:t>
            </a:r>
            <a:r>
              <a:rPr lang="en-US" sz="1200" dirty="0" err="1" smtClean="0"/>
              <a:t>PDimage</a:t>
            </a:r>
            <a:r>
              <a:rPr lang="en-US" sz="1200" dirty="0"/>
              <a:t>, </a:t>
            </a:r>
            <a:r>
              <a:rPr lang="en-US" sz="1200" dirty="0" err="1"/>
              <a:t>PDimage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GetLargestPossibleRegion</a:t>
            </a:r>
            <a:r>
              <a:rPr lang="en-US" sz="1200" dirty="0"/>
              <a:t>()),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itLE</a:t>
            </a:r>
            <a:r>
              <a:rPr lang="en-US" sz="1200" dirty="0" smtClean="0"/>
              <a:t>( </a:t>
            </a:r>
            <a:r>
              <a:rPr lang="en-US" sz="1200" dirty="0" err="1" smtClean="0"/>
              <a:t>lesionImage</a:t>
            </a:r>
            <a:r>
              <a:rPr lang="en-US" sz="1200" dirty="0"/>
              <a:t>, </a:t>
            </a:r>
            <a:r>
              <a:rPr lang="en-US" sz="1200" dirty="0" err="1"/>
              <a:t>lesionImage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GetLargestPossibleRegion</a:t>
            </a:r>
            <a:r>
              <a:rPr lang="en-US" sz="1200" dirty="0"/>
              <a:t>());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itMask.GoToBegin</a:t>
            </a:r>
            <a:r>
              <a:rPr lang="en-US" sz="1200" dirty="0">
                <a:solidFill>
                  <a:schemeClr val="bg1"/>
                </a:solidFill>
              </a:rPr>
              <a:t>();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Initialize an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b="1" dirty="0" err="1">
                <a:solidFill>
                  <a:srgbClr val="22337C"/>
                </a:solidFill>
              </a:rPr>
              <a:t>ImageRegionIterator</a:t>
            </a:r>
            <a:r>
              <a:rPr lang="en-US" sz="1200" dirty="0">
                <a:solidFill>
                  <a:srgbClr val="22337C"/>
                </a:solidFill>
              </a:rPr>
              <a:t> </a:t>
            </a:r>
            <a:r>
              <a:rPr lang="en-US" sz="1200" baseline="30000" dirty="0"/>
              <a:t>[1]</a:t>
            </a:r>
            <a:r>
              <a:rPr lang="en-US" sz="1200" dirty="0"/>
              <a:t> for each modality read.</a:t>
            </a:r>
            <a:endParaRPr lang="en-US" sz="12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/>
              <a:t>[1] </a:t>
            </a:r>
            <a:r>
              <a:rPr lang="en-US" dirty="0"/>
              <a:t>http://www.itk.org/Doxygen/html/classitk_1_1ImageRegionIterator.html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79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ImageRegionIterator</a:t>
            </a:r>
            <a:r>
              <a:rPr lang="en-US" sz="1200" dirty="0" smtClean="0">
                <a:solidFill>
                  <a:schemeClr val="bg1"/>
                </a:solidFill>
              </a:rPr>
              <a:t>&lt; </a:t>
            </a:r>
            <a:r>
              <a:rPr lang="en-US" sz="1200" dirty="0" err="1" smtClean="0">
                <a:solidFill>
                  <a:schemeClr val="bg1"/>
                </a:solidFill>
              </a:rPr>
              <a:t>FloatImageType</a:t>
            </a:r>
            <a:r>
              <a:rPr lang="en-US" sz="1200" dirty="0" smtClean="0">
                <a:solidFill>
                  <a:schemeClr val="bg1"/>
                </a:solidFill>
              </a:rPr>
              <a:t> &gt;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</a:rPr>
              <a:t>itMask</a:t>
            </a:r>
            <a:r>
              <a:rPr lang="en-US" sz="1200" dirty="0" smtClean="0">
                <a:solidFill>
                  <a:schemeClr val="bg1"/>
                </a:solidFill>
              </a:rPr>
              <a:t>( </a:t>
            </a:r>
            <a:r>
              <a:rPr lang="en-US" sz="1200" dirty="0" err="1" smtClean="0">
                <a:solidFill>
                  <a:schemeClr val="bg1"/>
                </a:solidFill>
              </a:rPr>
              <a:t>maskImage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maskImage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GetLargestPossibleRegion</a:t>
            </a:r>
            <a:r>
              <a:rPr lang="en-US" sz="1200" dirty="0">
                <a:solidFill>
                  <a:schemeClr val="bg1"/>
                </a:solidFill>
              </a:rPr>
              <a:t>()),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itT1</a:t>
            </a:r>
            <a:r>
              <a:rPr lang="en-US" sz="1200" dirty="0" smtClean="0">
                <a:solidFill>
                  <a:schemeClr val="bg1"/>
                </a:solidFill>
              </a:rPr>
              <a:t>( t1image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>
                <a:solidFill>
                  <a:schemeClr val="bg1"/>
                </a:solidFill>
              </a:rPr>
              <a:t>t1image-</a:t>
            </a:r>
            <a:r>
              <a:rPr lang="en-US" sz="1200" dirty="0">
                <a:solidFill>
                  <a:schemeClr val="bg1"/>
                </a:solidFill>
              </a:rPr>
              <a:t>&gt;</a:t>
            </a:r>
            <a:r>
              <a:rPr lang="en-US" sz="1200" dirty="0" err="1">
                <a:solidFill>
                  <a:schemeClr val="bg1"/>
                </a:solidFill>
              </a:rPr>
              <a:t>GetLargestPossibleRegion</a:t>
            </a:r>
            <a:r>
              <a:rPr lang="en-US" sz="1200" dirty="0">
                <a:solidFill>
                  <a:schemeClr val="bg1"/>
                </a:solidFill>
              </a:rPr>
              <a:t>()),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itT2</a:t>
            </a:r>
            <a:r>
              <a:rPr lang="en-US" sz="1200" dirty="0" smtClean="0">
                <a:solidFill>
                  <a:schemeClr val="bg1"/>
                </a:solidFill>
              </a:rPr>
              <a:t>( t2image</a:t>
            </a:r>
            <a:r>
              <a:rPr lang="en-US" sz="1200" dirty="0">
                <a:solidFill>
                  <a:schemeClr val="bg1"/>
                </a:solidFill>
              </a:rPr>
              <a:t>, t2image-&gt;</a:t>
            </a:r>
            <a:r>
              <a:rPr lang="en-US" sz="1200" dirty="0" err="1">
                <a:solidFill>
                  <a:schemeClr val="bg1"/>
                </a:solidFill>
              </a:rPr>
              <a:t>GetLargestPossibleRegion</a:t>
            </a:r>
            <a:r>
              <a:rPr lang="en-US" sz="1200" dirty="0">
                <a:solidFill>
                  <a:schemeClr val="bg1"/>
                </a:solidFill>
              </a:rPr>
              <a:t>()),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itFL</a:t>
            </a:r>
            <a:r>
              <a:rPr lang="en-US" sz="1200" dirty="0" smtClean="0">
                <a:solidFill>
                  <a:schemeClr val="bg1"/>
                </a:solidFill>
              </a:rPr>
              <a:t>( </a:t>
            </a:r>
            <a:r>
              <a:rPr lang="en-US" sz="1200" dirty="0" err="1" smtClean="0">
                <a:solidFill>
                  <a:schemeClr val="bg1"/>
                </a:solidFill>
              </a:rPr>
              <a:t>FLimage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FLimage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GetLargestPossibleRegion</a:t>
            </a:r>
            <a:r>
              <a:rPr lang="en-US" sz="1200" dirty="0">
                <a:solidFill>
                  <a:schemeClr val="bg1"/>
                </a:solidFill>
              </a:rPr>
              <a:t>()),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itPD</a:t>
            </a:r>
            <a:r>
              <a:rPr lang="en-US" sz="1200" dirty="0" smtClean="0">
                <a:solidFill>
                  <a:schemeClr val="bg1"/>
                </a:solidFill>
              </a:rPr>
              <a:t>( </a:t>
            </a:r>
            <a:r>
              <a:rPr lang="en-US" sz="1200" dirty="0" err="1" smtClean="0">
                <a:solidFill>
                  <a:schemeClr val="bg1"/>
                </a:solidFill>
              </a:rPr>
              <a:t>PDimage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PDimage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GetLargestPossibleRegion</a:t>
            </a:r>
            <a:r>
              <a:rPr lang="en-US" sz="1200" dirty="0">
                <a:solidFill>
                  <a:schemeClr val="bg1"/>
                </a:solidFill>
              </a:rPr>
              <a:t>()),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itLE</a:t>
            </a:r>
            <a:r>
              <a:rPr lang="en-US" sz="1200" dirty="0" smtClean="0">
                <a:solidFill>
                  <a:schemeClr val="bg1"/>
                </a:solidFill>
              </a:rPr>
              <a:t>( </a:t>
            </a:r>
            <a:r>
              <a:rPr lang="en-US" sz="1200" dirty="0" err="1" smtClean="0">
                <a:solidFill>
                  <a:schemeClr val="bg1"/>
                </a:solidFill>
              </a:rPr>
              <a:t>lesionImage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lesionImage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GetLargestPossibleRegion</a:t>
            </a:r>
            <a:r>
              <a:rPr lang="en-US" sz="1200" dirty="0">
                <a:solidFill>
                  <a:schemeClr val="bg1"/>
                </a:solidFill>
              </a:rPr>
              <a:t>());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itMask.</a:t>
            </a:r>
            <a:r>
              <a:rPr lang="en-US" sz="1200" dirty="0" err="1">
                <a:solidFill>
                  <a:srgbClr val="00B050"/>
                </a:solidFill>
              </a:rPr>
              <a:t>GoToBegin</a:t>
            </a:r>
            <a:r>
              <a:rPr lang="en-US" sz="1200" dirty="0"/>
              <a:t>(); 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while (!</a:t>
            </a:r>
            <a:r>
              <a:rPr lang="en-US" sz="1200" dirty="0" err="1"/>
              <a:t>itMask.</a:t>
            </a:r>
            <a:r>
              <a:rPr lang="en-US" sz="1200" dirty="0" err="1">
                <a:solidFill>
                  <a:srgbClr val="00B050"/>
                </a:solidFill>
              </a:rPr>
              <a:t>IsAtEnd</a:t>
            </a:r>
            <a:r>
              <a:rPr lang="en-US" sz="1200" dirty="0"/>
              <a:t>())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Initialize the foreground mask iterator to its starting. This is done in an efficient way as described in ITK’s documentation </a:t>
            </a:r>
            <a:r>
              <a:rPr lang="en-US" sz="1200" baseline="30000" dirty="0" smtClean="0"/>
              <a:t>[6]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 smtClean="0"/>
              <a:t>[6</a:t>
            </a:r>
            <a:r>
              <a:rPr lang="en-US" dirty="0"/>
              <a:t>] http://itk.org/Doxygen/html/ImageIteratorsPage.html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7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if (</a:t>
            </a:r>
            <a:r>
              <a:rPr lang="en-US" sz="1200" dirty="0" err="1"/>
              <a:t>itMask.</a:t>
            </a:r>
            <a:r>
              <a:rPr lang="en-US" sz="1200" dirty="0" err="1">
                <a:solidFill>
                  <a:srgbClr val="00B050"/>
                </a:solidFill>
              </a:rPr>
              <a:t>Get</a:t>
            </a:r>
            <a:r>
              <a:rPr lang="en-US" sz="1200" dirty="0"/>
              <a:t>() == </a:t>
            </a:r>
            <a:r>
              <a:rPr lang="en-US" sz="1200" dirty="0" err="1" smtClean="0"/>
              <a:t>static_cast</a:t>
            </a:r>
            <a:r>
              <a:rPr lang="en-US" sz="1200" dirty="0" smtClean="0"/>
              <a:t>&lt;</a:t>
            </a:r>
            <a:r>
              <a:rPr lang="en-US" sz="1200" dirty="0" err="1" smtClean="0"/>
              <a:t>PixelType</a:t>
            </a:r>
            <a:r>
              <a:rPr lang="en-US" sz="1200" dirty="0"/>
              <a:t>&gt;(1))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chemeClr val="bg1"/>
                </a:solidFill>
              </a:rPr>
              <a:t>FloatImageType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 smtClean="0">
                <a:solidFill>
                  <a:schemeClr val="bg1"/>
                </a:solidFill>
              </a:rPr>
              <a:t>IndexType</a:t>
            </a:r>
            <a:r>
              <a:rPr lang="en-US" sz="1200" dirty="0" smtClean="0">
                <a:solidFill>
                  <a:schemeClr val="bg1"/>
                </a:solidFill>
              </a:rPr>
              <a:t> index = </a:t>
            </a:r>
            <a:r>
              <a:rPr lang="en-US" sz="1200" dirty="0" err="1">
                <a:solidFill>
                  <a:schemeClr val="bg1"/>
                </a:solidFill>
              </a:rPr>
              <a:t>itMask.GetIndex</a:t>
            </a:r>
            <a:r>
              <a:rPr lang="en-US" sz="1200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 itT1.SetIndex( index );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itT2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SetIndex</a:t>
            </a:r>
            <a:r>
              <a:rPr lang="en-US" sz="1200" dirty="0">
                <a:solidFill>
                  <a:schemeClr val="bg1"/>
                </a:solidFill>
              </a:rPr>
              <a:t>( index )</a:t>
            </a:r>
            <a:r>
              <a:rPr lang="en-US" sz="1200" dirty="0" smtClean="0">
                <a:solidFill>
                  <a:schemeClr val="bg1"/>
                </a:solidFill>
              </a:rPr>
              <a:t>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itFL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SetIndex</a:t>
            </a:r>
            <a:r>
              <a:rPr lang="en-US" sz="1200" dirty="0">
                <a:solidFill>
                  <a:schemeClr val="bg1"/>
                </a:solidFill>
              </a:rPr>
              <a:t>( index )</a:t>
            </a:r>
            <a:r>
              <a:rPr lang="en-US" sz="1200" dirty="0" smtClean="0">
                <a:solidFill>
                  <a:schemeClr val="bg1"/>
                </a:solidFill>
              </a:rPr>
              <a:t>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itPD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SetIndex</a:t>
            </a:r>
            <a:r>
              <a:rPr lang="en-US" sz="1200" dirty="0">
                <a:solidFill>
                  <a:schemeClr val="bg1"/>
                </a:solidFill>
              </a:rPr>
              <a:t>( index )</a:t>
            </a:r>
            <a:r>
              <a:rPr lang="en-US" sz="1200" dirty="0" smtClean="0">
                <a:solidFill>
                  <a:schemeClr val="bg1"/>
                </a:solidFill>
              </a:rPr>
              <a:t>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itLE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SetIndex</a:t>
            </a:r>
            <a:r>
              <a:rPr lang="en-US" sz="1200" dirty="0">
                <a:solidFill>
                  <a:schemeClr val="bg1"/>
                </a:solidFill>
              </a:rPr>
              <a:t>( index )</a:t>
            </a:r>
            <a:r>
              <a:rPr lang="en-US" sz="1200" dirty="0" smtClean="0">
                <a:solidFill>
                  <a:schemeClr val="bg1"/>
                </a:solidFill>
              </a:rPr>
              <a:t>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 t1Vector.push_back(itT1.Get</a:t>
            </a:r>
            <a:r>
              <a:rPr lang="en-US" sz="1200" dirty="0">
                <a:solidFill>
                  <a:schemeClr val="bg1"/>
                </a:solidFill>
              </a:rPr>
              <a:t>());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t2Vector.push_back(itT1.Get());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pdVector.push_back</a:t>
            </a:r>
            <a:r>
              <a:rPr lang="en-US" sz="1200" dirty="0">
                <a:solidFill>
                  <a:schemeClr val="bg1"/>
                </a:solidFill>
              </a:rPr>
              <a:t>(itT1.Get());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flVector.push_back</a:t>
            </a:r>
            <a:r>
              <a:rPr lang="en-US" sz="1200" dirty="0">
                <a:solidFill>
                  <a:schemeClr val="bg1"/>
                </a:solidFill>
              </a:rPr>
              <a:t>(itT1.Get());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labelsVector.push_back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itLE.Get</a:t>
            </a:r>
            <a:r>
              <a:rPr lang="en-US" sz="1200" dirty="0" smtClean="0">
                <a:solidFill>
                  <a:schemeClr val="bg1"/>
                </a:solidFill>
              </a:rPr>
              <a:t>());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chemeClr val="bg1"/>
                </a:solidFill>
              </a:rPr>
              <a:t>itMask</a:t>
            </a:r>
            <a:r>
              <a:rPr lang="en-US" sz="1200" dirty="0">
                <a:solidFill>
                  <a:schemeClr val="bg1"/>
                </a:solidFill>
              </a:rPr>
              <a:t>++; 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count</a:t>
            </a:r>
            <a:r>
              <a:rPr lang="en-US" sz="1200" dirty="0">
                <a:solidFill>
                  <a:schemeClr val="bg1"/>
                </a:solidFill>
              </a:rPr>
              <a:t>++;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22337C"/>
                </a:solidFill>
              </a:rPr>
              <a:t>Get() </a:t>
            </a:r>
            <a:r>
              <a:rPr lang="en-US" sz="1200" dirty="0" smtClean="0"/>
              <a:t>extracts the value of the voxel at the specified image index.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If the value of mask is not zero, then other images are processed.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70186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if (</a:t>
            </a:r>
            <a:r>
              <a:rPr lang="en-US" sz="1200" dirty="0" err="1"/>
              <a:t>itMask.</a:t>
            </a:r>
            <a:r>
              <a:rPr lang="en-US" sz="1200" dirty="0" err="1">
                <a:solidFill>
                  <a:srgbClr val="00B050"/>
                </a:solidFill>
              </a:rPr>
              <a:t>Get</a:t>
            </a:r>
            <a:r>
              <a:rPr lang="en-US" sz="1200" dirty="0"/>
              <a:t>() == </a:t>
            </a:r>
            <a:r>
              <a:rPr lang="en-US" sz="1200" dirty="0" err="1" smtClean="0"/>
              <a:t>static_cast</a:t>
            </a:r>
            <a:r>
              <a:rPr lang="en-US" sz="1200" dirty="0" smtClean="0"/>
              <a:t>&lt;</a:t>
            </a:r>
            <a:r>
              <a:rPr lang="en-US" sz="1200" dirty="0" err="1" smtClean="0"/>
              <a:t>PixelType</a:t>
            </a:r>
            <a:r>
              <a:rPr lang="en-US" sz="1200" dirty="0"/>
              <a:t>&gt;(1))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FloatImageType</a:t>
            </a:r>
            <a:r>
              <a:rPr lang="en-US" sz="1200" dirty="0"/>
              <a:t>::</a:t>
            </a:r>
            <a:r>
              <a:rPr lang="en-US" sz="1200" dirty="0" err="1" smtClean="0">
                <a:solidFill>
                  <a:srgbClr val="00B050"/>
                </a:solidFill>
              </a:rPr>
              <a:t>IndexType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r>
              <a:rPr lang="en-US" sz="1200" dirty="0" smtClean="0"/>
              <a:t>index = </a:t>
            </a:r>
            <a:r>
              <a:rPr lang="en-US" sz="1200" dirty="0" err="1"/>
              <a:t>itMask.</a:t>
            </a:r>
            <a:r>
              <a:rPr lang="en-US" sz="1200" dirty="0" err="1">
                <a:solidFill>
                  <a:srgbClr val="00B050"/>
                </a:solidFill>
              </a:rPr>
              <a:t>GetIndex</a:t>
            </a:r>
            <a:r>
              <a:rPr lang="en-US" sz="1200" dirty="0" smtClean="0"/>
              <a:t>();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itT1.</a:t>
            </a:r>
            <a:r>
              <a:rPr lang="en-US" sz="1200" dirty="0" smtClean="0">
                <a:solidFill>
                  <a:srgbClr val="00B050"/>
                </a:solidFill>
              </a:rPr>
              <a:t>SetIndex</a:t>
            </a:r>
            <a:r>
              <a:rPr lang="en-US" sz="1200" dirty="0" smtClean="0"/>
              <a:t>( index 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itT2</a:t>
            </a:r>
            <a:r>
              <a:rPr lang="en-US" sz="1200" dirty="0" smtClean="0"/>
              <a:t>.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SetIndex</a:t>
            </a:r>
            <a:r>
              <a:rPr lang="en-US" sz="1200" dirty="0"/>
              <a:t>( index )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itFL</a:t>
            </a:r>
            <a:r>
              <a:rPr lang="en-US" sz="1200" dirty="0" smtClean="0"/>
              <a:t>.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SetIndex</a:t>
            </a:r>
            <a:r>
              <a:rPr lang="en-US" sz="1200" dirty="0"/>
              <a:t>( index )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itPD</a:t>
            </a:r>
            <a:r>
              <a:rPr lang="en-US" sz="1200" dirty="0" smtClean="0"/>
              <a:t>.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SetIndex</a:t>
            </a:r>
            <a:r>
              <a:rPr lang="en-US" sz="1200" dirty="0"/>
              <a:t>( index )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itLE</a:t>
            </a:r>
            <a:r>
              <a:rPr lang="en-US" sz="1200" dirty="0" smtClean="0"/>
              <a:t>.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SetIndex</a:t>
            </a:r>
            <a:r>
              <a:rPr lang="en-US" sz="1200" dirty="0"/>
              <a:t>( index )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endParaRPr lang="en-US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 t1Vector.push_back(itT1.Get</a:t>
            </a:r>
            <a:r>
              <a:rPr lang="en-US" sz="1200" dirty="0">
                <a:solidFill>
                  <a:schemeClr val="bg1"/>
                </a:solidFill>
              </a:rPr>
              <a:t>());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t2Vector.push_back(itT1.Get());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pdVector.push_back</a:t>
            </a:r>
            <a:r>
              <a:rPr lang="en-US" sz="1200" dirty="0">
                <a:solidFill>
                  <a:schemeClr val="bg1"/>
                </a:solidFill>
              </a:rPr>
              <a:t>(itT1.Get());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flVector.push_back</a:t>
            </a:r>
            <a:r>
              <a:rPr lang="en-US" sz="1200" dirty="0">
                <a:solidFill>
                  <a:schemeClr val="bg1"/>
                </a:solidFill>
              </a:rPr>
              <a:t>(itT1.Get());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labelsVector.push_back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itLE.Get</a:t>
            </a:r>
            <a:r>
              <a:rPr lang="en-US" sz="1200" dirty="0" smtClean="0">
                <a:solidFill>
                  <a:schemeClr val="bg1"/>
                </a:solidFill>
              </a:rPr>
              <a:t>());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err="1" smtClean="0"/>
              <a:t>itMask</a:t>
            </a:r>
            <a:r>
              <a:rPr lang="en-US" sz="1200" dirty="0"/>
              <a:t>++;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Store the index of the current non-zero voxel location from the foreground mask.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Set that index to each of the other modalities using </a:t>
            </a:r>
            <a:r>
              <a:rPr lang="en-US" sz="1200" b="1" dirty="0" err="1" smtClean="0">
                <a:solidFill>
                  <a:srgbClr val="22337C"/>
                </a:solidFill>
              </a:rPr>
              <a:t>SetIndex</a:t>
            </a:r>
            <a:r>
              <a:rPr lang="en-US" sz="1200" b="1" dirty="0" smtClean="0">
                <a:solidFill>
                  <a:srgbClr val="22337C"/>
                </a:solidFill>
              </a:rPr>
              <a:t>()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1650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if (</a:t>
            </a:r>
            <a:r>
              <a:rPr lang="en-US" sz="1200" dirty="0" err="1"/>
              <a:t>itMask.</a:t>
            </a:r>
            <a:r>
              <a:rPr lang="en-US" sz="1200" dirty="0" err="1">
                <a:solidFill>
                  <a:srgbClr val="00B050"/>
                </a:solidFill>
              </a:rPr>
              <a:t>Get</a:t>
            </a:r>
            <a:r>
              <a:rPr lang="en-US" sz="1200" dirty="0"/>
              <a:t>() == </a:t>
            </a:r>
            <a:r>
              <a:rPr lang="en-US" sz="1200" dirty="0" err="1" smtClean="0"/>
              <a:t>static_cast</a:t>
            </a:r>
            <a:r>
              <a:rPr lang="en-US" sz="1200" dirty="0" smtClean="0"/>
              <a:t>&lt;</a:t>
            </a:r>
            <a:r>
              <a:rPr lang="en-US" sz="1200" dirty="0" err="1" smtClean="0"/>
              <a:t>PixelType</a:t>
            </a:r>
            <a:r>
              <a:rPr lang="en-US" sz="1200" dirty="0"/>
              <a:t>&gt;(1))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chemeClr val="bg1"/>
                </a:solidFill>
              </a:rPr>
              <a:t>FloatImageType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 smtClean="0">
                <a:solidFill>
                  <a:schemeClr val="bg1"/>
                </a:solidFill>
              </a:rPr>
              <a:t>IndexType</a:t>
            </a:r>
            <a:r>
              <a:rPr lang="en-US" sz="1200" dirty="0" smtClean="0">
                <a:solidFill>
                  <a:schemeClr val="bg1"/>
                </a:solidFill>
              </a:rPr>
              <a:t> index = </a:t>
            </a:r>
            <a:r>
              <a:rPr lang="en-US" sz="1200" dirty="0" err="1">
                <a:solidFill>
                  <a:schemeClr val="bg1"/>
                </a:solidFill>
              </a:rPr>
              <a:t>itMask.GetIndex</a:t>
            </a:r>
            <a:r>
              <a:rPr lang="en-US" sz="1200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 itT1.SetIndex( index );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itT2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SetIndex</a:t>
            </a:r>
            <a:r>
              <a:rPr lang="en-US" sz="1200" dirty="0">
                <a:solidFill>
                  <a:schemeClr val="bg1"/>
                </a:solidFill>
              </a:rPr>
              <a:t>( index )</a:t>
            </a:r>
            <a:r>
              <a:rPr lang="en-US" sz="1200" dirty="0" smtClean="0">
                <a:solidFill>
                  <a:schemeClr val="bg1"/>
                </a:solidFill>
              </a:rPr>
              <a:t>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itFL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SetIndex</a:t>
            </a:r>
            <a:r>
              <a:rPr lang="en-US" sz="1200" dirty="0">
                <a:solidFill>
                  <a:schemeClr val="bg1"/>
                </a:solidFill>
              </a:rPr>
              <a:t>( index )</a:t>
            </a:r>
            <a:r>
              <a:rPr lang="en-US" sz="1200" dirty="0" smtClean="0">
                <a:solidFill>
                  <a:schemeClr val="bg1"/>
                </a:solidFill>
              </a:rPr>
              <a:t>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itPD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SetIndex</a:t>
            </a:r>
            <a:r>
              <a:rPr lang="en-US" sz="1200" dirty="0">
                <a:solidFill>
                  <a:schemeClr val="bg1"/>
                </a:solidFill>
              </a:rPr>
              <a:t>( index )</a:t>
            </a:r>
            <a:r>
              <a:rPr lang="en-US" sz="1200" dirty="0" smtClean="0">
                <a:solidFill>
                  <a:schemeClr val="bg1"/>
                </a:solidFill>
              </a:rPr>
              <a:t>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itLE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SetIndex</a:t>
            </a:r>
            <a:r>
              <a:rPr lang="en-US" sz="1200" dirty="0">
                <a:solidFill>
                  <a:schemeClr val="bg1"/>
                </a:solidFill>
              </a:rPr>
              <a:t>( index )</a:t>
            </a:r>
            <a:r>
              <a:rPr lang="en-US" sz="1200" dirty="0" smtClean="0">
                <a:solidFill>
                  <a:schemeClr val="bg1"/>
                </a:solidFill>
              </a:rPr>
              <a:t>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t1Vector.</a:t>
            </a:r>
            <a:r>
              <a:rPr lang="en-US" sz="1200" dirty="0" smtClean="0">
                <a:solidFill>
                  <a:srgbClr val="00B0F0"/>
                </a:solidFill>
              </a:rPr>
              <a:t>push_back</a:t>
            </a:r>
            <a:r>
              <a:rPr lang="en-US" sz="1200" dirty="0" smtClean="0"/>
              <a:t>( itT1.</a:t>
            </a:r>
            <a:r>
              <a:rPr lang="en-US" sz="1200" dirty="0" smtClean="0">
                <a:solidFill>
                  <a:srgbClr val="00B050"/>
                </a:solidFill>
              </a:rPr>
              <a:t>Get</a:t>
            </a:r>
            <a:r>
              <a:rPr lang="en-US" sz="1200" dirty="0" smtClean="0"/>
              <a:t>() 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smtClean="0"/>
              <a:t>t2Vector.</a:t>
            </a:r>
            <a:r>
              <a:rPr lang="en-US" sz="1200" dirty="0" smtClean="0">
                <a:solidFill>
                  <a:srgbClr val="00B0F0"/>
                </a:solidFill>
              </a:rPr>
              <a:t>push_back</a:t>
            </a:r>
            <a:r>
              <a:rPr lang="en-US" sz="1200" dirty="0" smtClean="0"/>
              <a:t>( itT1.</a:t>
            </a:r>
            <a:r>
              <a:rPr lang="en-US" sz="1200" dirty="0" smtClean="0">
                <a:solidFill>
                  <a:srgbClr val="00B050"/>
                </a:solidFill>
              </a:rPr>
              <a:t>Get</a:t>
            </a:r>
            <a:r>
              <a:rPr lang="en-US" sz="1200" dirty="0" smtClean="0"/>
              <a:t>() 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 smtClean="0"/>
              <a:t>pdVector.</a:t>
            </a:r>
            <a:r>
              <a:rPr lang="en-US" sz="1200" dirty="0" err="1" smtClean="0">
                <a:solidFill>
                  <a:srgbClr val="00B0F0"/>
                </a:solidFill>
              </a:rPr>
              <a:t>push_back</a:t>
            </a:r>
            <a:r>
              <a:rPr lang="en-US" sz="1200" dirty="0" smtClean="0"/>
              <a:t>( itT1.</a:t>
            </a:r>
            <a:r>
              <a:rPr lang="en-US" sz="1200" dirty="0" smtClean="0">
                <a:solidFill>
                  <a:srgbClr val="00B050"/>
                </a:solidFill>
              </a:rPr>
              <a:t>Get</a:t>
            </a:r>
            <a:r>
              <a:rPr lang="en-US" sz="1200" dirty="0" smtClean="0"/>
              <a:t>() 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 smtClean="0"/>
              <a:t>flVector.</a:t>
            </a:r>
            <a:r>
              <a:rPr lang="en-US" sz="1200" dirty="0" err="1" smtClean="0">
                <a:solidFill>
                  <a:srgbClr val="00B0F0"/>
                </a:solidFill>
              </a:rPr>
              <a:t>push_back</a:t>
            </a:r>
            <a:r>
              <a:rPr lang="en-US" sz="1200" dirty="0" smtClean="0"/>
              <a:t>( itT1.</a:t>
            </a:r>
            <a:r>
              <a:rPr lang="en-US" sz="1200" dirty="0" smtClean="0">
                <a:solidFill>
                  <a:srgbClr val="00B050"/>
                </a:solidFill>
              </a:rPr>
              <a:t>Get</a:t>
            </a:r>
            <a:r>
              <a:rPr lang="en-US" sz="1200" dirty="0" smtClean="0"/>
              <a:t>() 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labelsVector.</a:t>
            </a:r>
            <a:r>
              <a:rPr lang="en-US" sz="1200" dirty="0" err="1">
                <a:solidFill>
                  <a:srgbClr val="00B0F0"/>
                </a:solidFill>
              </a:rPr>
              <a:t>push_back</a:t>
            </a:r>
            <a:r>
              <a:rPr lang="en-US" sz="1200" dirty="0" smtClean="0"/>
              <a:t>( </a:t>
            </a:r>
            <a:r>
              <a:rPr lang="en-US" sz="1200" dirty="0" err="1" smtClean="0"/>
              <a:t>itLE.</a:t>
            </a:r>
            <a:r>
              <a:rPr lang="en-US" sz="1200" dirty="0" err="1" smtClean="0">
                <a:solidFill>
                  <a:srgbClr val="00B050"/>
                </a:solidFill>
              </a:rPr>
              <a:t>Get</a:t>
            </a:r>
            <a:r>
              <a:rPr lang="en-US" sz="1200" dirty="0" smtClean="0"/>
              <a:t>() 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err="1" smtClean="0"/>
              <a:t>itMask</a:t>
            </a:r>
            <a:r>
              <a:rPr lang="en-US" sz="1200" dirty="0"/>
              <a:t>++;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Construct vectors of the voxel intensities from the different image modalities at the specific locations.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0185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cv::</a:t>
            </a:r>
            <a:r>
              <a:rPr lang="en-US" sz="1200" dirty="0">
                <a:solidFill>
                  <a:srgbClr val="FF0000"/>
                </a:solidFill>
              </a:rPr>
              <a:t>Mat</a:t>
            </a:r>
            <a:r>
              <a:rPr lang="en-US" sz="1200" dirty="0"/>
              <a:t> </a:t>
            </a:r>
            <a:r>
              <a:rPr lang="en-US" sz="1200" dirty="0" err="1"/>
              <a:t>training_data</a:t>
            </a:r>
            <a:r>
              <a:rPr lang="en-US" sz="1200" dirty="0"/>
              <a:t>, labels(</a:t>
            </a:r>
            <a:r>
              <a:rPr lang="en-US" sz="1200" dirty="0" err="1"/>
              <a:t>labelsVector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cv::</a:t>
            </a:r>
            <a:r>
              <a:rPr lang="en-US" sz="1200" dirty="0" err="1">
                <a:solidFill>
                  <a:srgbClr val="00B0F0"/>
                </a:solidFill>
              </a:rPr>
              <a:t>hconcat</a:t>
            </a:r>
            <a:r>
              <a:rPr lang="en-US" sz="1200" dirty="0"/>
              <a:t>(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FF0000"/>
                </a:solidFill>
              </a:rPr>
              <a:t>vector</a:t>
            </a:r>
            <a:r>
              <a:rPr lang="en-US" sz="1200" dirty="0"/>
              <a:t>&lt;cv::</a:t>
            </a:r>
            <a:r>
              <a:rPr lang="en-US" sz="1200" dirty="0">
                <a:solidFill>
                  <a:srgbClr val="FF0000"/>
                </a:solidFill>
              </a:rPr>
              <a:t>Mat</a:t>
            </a:r>
            <a:r>
              <a:rPr lang="en-US" sz="1200" dirty="0" smtClean="0"/>
              <a:t>&gt;{ 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cv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FF0000"/>
                </a:solidFill>
              </a:rPr>
              <a:t>Mat</a:t>
            </a:r>
            <a:r>
              <a:rPr lang="en-US" sz="1200" dirty="0" smtClean="0"/>
              <a:t>( t1Vector ), 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cv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FF0000"/>
                </a:solidFill>
              </a:rPr>
              <a:t>Mat</a:t>
            </a:r>
            <a:r>
              <a:rPr lang="en-US" sz="1200" dirty="0" smtClean="0"/>
              <a:t>( t2Vector ), 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cv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FF0000"/>
                </a:solidFill>
              </a:rPr>
              <a:t>Mat</a:t>
            </a:r>
            <a:r>
              <a:rPr lang="en-US" sz="1200" dirty="0" smtClean="0"/>
              <a:t>( </a:t>
            </a:r>
            <a:r>
              <a:rPr lang="en-US" sz="1200" dirty="0" err="1" smtClean="0"/>
              <a:t>pdVector</a:t>
            </a:r>
            <a:r>
              <a:rPr lang="en-US" sz="1200" dirty="0" smtClean="0"/>
              <a:t> ), 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cv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FF0000"/>
                </a:solidFill>
              </a:rPr>
              <a:t>Mat</a:t>
            </a:r>
            <a:r>
              <a:rPr lang="en-US" sz="1200" dirty="0" smtClean="0"/>
              <a:t>( </a:t>
            </a:r>
            <a:r>
              <a:rPr lang="en-US" sz="1200" dirty="0" err="1" smtClean="0"/>
              <a:t>flVector</a:t>
            </a:r>
            <a:r>
              <a:rPr lang="en-US" sz="1200" dirty="0" smtClean="0"/>
              <a:t> ) },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training_data</a:t>
            </a:r>
            <a:r>
              <a:rPr lang="en-US" sz="1200" dirty="0"/>
              <a:t>);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Construct the training matrix and labels vector in the cv::Mat domain using </a:t>
            </a:r>
            <a:r>
              <a:rPr lang="en-US" sz="1200" dirty="0" err="1" smtClean="0"/>
              <a:t>std</a:t>
            </a:r>
            <a:r>
              <a:rPr lang="en-US" sz="1200" dirty="0" smtClean="0"/>
              <a:t>::vectors.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This is required because </a:t>
            </a:r>
            <a:r>
              <a:rPr lang="en-US" sz="1200" dirty="0" err="1" smtClean="0"/>
              <a:t>OpenCV’s</a:t>
            </a:r>
            <a:r>
              <a:rPr lang="en-US" sz="1200" dirty="0" smtClean="0"/>
              <a:t> SVM class uses cv::Mat as inputs.</a:t>
            </a:r>
            <a:endParaRPr lang="en-US" sz="1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 smtClean="0"/>
              <a:t>[7</a:t>
            </a:r>
            <a:r>
              <a:rPr lang="en-US" dirty="0"/>
              <a:t>] http://docs.opencv.org/ref/master/d2/de8/group__core__array.html#gaf9771c991763233866bf76b5b5d1776f&amp;gsc.tab=0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20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cv::</a:t>
            </a:r>
            <a:r>
              <a:rPr lang="en-US" sz="1200" dirty="0" err="1">
                <a:solidFill>
                  <a:srgbClr val="00B0F0"/>
                </a:solidFill>
              </a:rPr>
              <a:t>SVMParams</a:t>
            </a:r>
            <a:r>
              <a:rPr lang="en-US" sz="1200" dirty="0"/>
              <a:t> </a:t>
            </a:r>
            <a:r>
              <a:rPr lang="en-US" sz="1200" dirty="0" err="1"/>
              <a:t>params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 err="1"/>
              <a:t>params.</a:t>
            </a:r>
            <a:r>
              <a:rPr lang="en-US" sz="1200" dirty="0" err="1">
                <a:solidFill>
                  <a:srgbClr val="00B050"/>
                </a:solidFill>
              </a:rPr>
              <a:t>svm_type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FF0000"/>
                </a:solidFill>
              </a:rPr>
              <a:t>CvSVM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F0"/>
                </a:solidFill>
              </a:rPr>
              <a:t>C_SVC</a:t>
            </a:r>
            <a:r>
              <a:rPr lang="en-US" sz="1200" dirty="0"/>
              <a:t>; // C-Support Vector Classification</a:t>
            </a:r>
          </a:p>
          <a:p>
            <a:pPr marL="0" indent="0">
              <a:buNone/>
            </a:pPr>
            <a:r>
              <a:rPr lang="en-US" sz="1200" dirty="0" err="1"/>
              <a:t>params.</a:t>
            </a:r>
            <a:r>
              <a:rPr lang="en-US" sz="1200" dirty="0" err="1">
                <a:solidFill>
                  <a:srgbClr val="00B050"/>
                </a:solidFill>
              </a:rPr>
              <a:t>kernel_type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FF0000"/>
                </a:solidFill>
              </a:rPr>
              <a:t>CvSVM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F0"/>
                </a:solidFill>
              </a:rPr>
              <a:t>LINEAR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 err="1"/>
              <a:t>params.</a:t>
            </a:r>
            <a:r>
              <a:rPr lang="en-US" sz="1200" dirty="0" err="1">
                <a:solidFill>
                  <a:srgbClr val="00B050"/>
                </a:solidFill>
              </a:rPr>
              <a:t>term_crit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FF0000"/>
                </a:solidFill>
              </a:rPr>
              <a:t>cvTermCriteria</a:t>
            </a:r>
            <a:r>
              <a:rPr lang="en-US" sz="1200" dirty="0" smtClean="0"/>
              <a:t>( CV_TERMCRIT_ITER</a:t>
            </a:r>
            <a:r>
              <a:rPr lang="en-US" sz="1200" dirty="0"/>
              <a:t>, 100, </a:t>
            </a:r>
            <a:r>
              <a:rPr lang="en-US" sz="1200" dirty="0" smtClean="0"/>
              <a:t>1e-6 ); </a:t>
            </a:r>
            <a:r>
              <a:rPr lang="en-US" sz="1200" dirty="0"/>
              <a:t>// when to stop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cv::SVM </a:t>
            </a:r>
            <a:r>
              <a:rPr lang="en-US" sz="1200" dirty="0" err="1">
                <a:solidFill>
                  <a:schemeClr val="bg1"/>
                </a:solidFill>
              </a:rPr>
              <a:t>svm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svm.train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training_data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labels_data</a:t>
            </a:r>
            <a:r>
              <a:rPr lang="en-US" sz="1200" dirty="0">
                <a:solidFill>
                  <a:schemeClr val="bg1"/>
                </a:solidFill>
              </a:rPr>
              <a:t>, cv::Mat(), cv::Mat(), </a:t>
            </a:r>
            <a:r>
              <a:rPr lang="en-US" sz="1200" dirty="0" err="1">
                <a:solidFill>
                  <a:schemeClr val="bg1"/>
                </a:solidFill>
              </a:rPr>
              <a:t>params</a:t>
            </a:r>
            <a:r>
              <a:rPr lang="en-US" sz="12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Set up </a:t>
            </a:r>
            <a:r>
              <a:rPr lang="en-US" sz="1200" dirty="0" err="1" smtClean="0"/>
              <a:t>OpenCV’s</a:t>
            </a: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rgbClr val="22337C"/>
                </a:solidFill>
              </a:rPr>
              <a:t>Support Vector Machine </a:t>
            </a:r>
            <a:r>
              <a:rPr lang="en-US" sz="1200" dirty="0" smtClean="0"/>
              <a:t>class </a:t>
            </a:r>
            <a:r>
              <a:rPr lang="en-US" sz="1200" baseline="30000" dirty="0" smtClean="0"/>
              <a:t>[8]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In this case, the parameters being used are: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22337C"/>
                </a:solidFill>
              </a:rPr>
              <a:t>C-Support Vector Classification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22337C"/>
                </a:solidFill>
              </a:rPr>
              <a:t>Linear Kernel</a:t>
            </a:r>
          </a:p>
          <a:p>
            <a:pPr marL="0" indent="0">
              <a:buNone/>
            </a:pPr>
            <a:r>
              <a:rPr lang="en-US" sz="1200" dirty="0" smtClean="0"/>
              <a:t>Termination criteria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6F2927"/>
                </a:solidFill>
              </a:rPr>
              <a:t>iterations</a:t>
            </a:r>
            <a:r>
              <a:rPr lang="en-US" sz="1200" dirty="0"/>
              <a:t> </a:t>
            </a:r>
            <a:r>
              <a:rPr lang="en-US" sz="1200" dirty="0" smtClean="0"/>
              <a:t>= 100 and </a:t>
            </a:r>
            <a:r>
              <a:rPr lang="en-US" sz="1200" b="1" dirty="0">
                <a:solidFill>
                  <a:srgbClr val="6F2927"/>
                </a:solidFill>
              </a:rPr>
              <a:t>epsilon</a:t>
            </a:r>
            <a:r>
              <a:rPr lang="en-US" sz="1200" dirty="0"/>
              <a:t> </a:t>
            </a:r>
            <a:r>
              <a:rPr lang="en-US" sz="1200" dirty="0" smtClean="0"/>
              <a:t>= 1e-6</a:t>
            </a:r>
            <a:endParaRPr lang="en-US" sz="1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 smtClean="0"/>
              <a:t>[8] </a:t>
            </a:r>
            <a:r>
              <a:rPr lang="en-US" dirty="0"/>
              <a:t>docs.opencv.org/modules/ml/doc/support_vector_machines.html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3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cv::</a:t>
            </a:r>
            <a:r>
              <a:rPr lang="en-US" sz="1200" dirty="0" err="1">
                <a:solidFill>
                  <a:schemeClr val="bg1"/>
                </a:solidFill>
              </a:rPr>
              <a:t>SVMParams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params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params.svm_type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CvSVM</a:t>
            </a:r>
            <a:r>
              <a:rPr lang="en-US" sz="1200" dirty="0">
                <a:solidFill>
                  <a:schemeClr val="bg1"/>
                </a:solidFill>
              </a:rPr>
              <a:t>::C_SVC; // C-Support Vector Classification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params.kernel_type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CvSVM</a:t>
            </a:r>
            <a:r>
              <a:rPr lang="en-US" sz="1200" dirty="0">
                <a:solidFill>
                  <a:schemeClr val="bg1"/>
                </a:solidFill>
              </a:rPr>
              <a:t>::LINEAR;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params.term_crit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cvTermCriteria</a:t>
            </a:r>
            <a:r>
              <a:rPr lang="en-US" sz="1200" dirty="0" smtClean="0">
                <a:solidFill>
                  <a:schemeClr val="bg1"/>
                </a:solidFill>
              </a:rPr>
              <a:t>( CV_TERMCRIT_ITER</a:t>
            </a:r>
            <a:r>
              <a:rPr lang="en-US" sz="1200" dirty="0">
                <a:solidFill>
                  <a:schemeClr val="bg1"/>
                </a:solidFill>
              </a:rPr>
              <a:t>, 100, </a:t>
            </a:r>
            <a:r>
              <a:rPr lang="en-US" sz="1200" dirty="0" smtClean="0">
                <a:solidFill>
                  <a:schemeClr val="bg1"/>
                </a:solidFill>
              </a:rPr>
              <a:t>1e-6 ); </a:t>
            </a:r>
            <a:r>
              <a:rPr lang="en-US" sz="1200" dirty="0">
                <a:solidFill>
                  <a:schemeClr val="bg1"/>
                </a:solidFill>
              </a:rPr>
              <a:t>// when to stop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cv::</a:t>
            </a:r>
            <a:r>
              <a:rPr lang="en-US" sz="1200" dirty="0">
                <a:solidFill>
                  <a:srgbClr val="00B0F0"/>
                </a:solidFill>
              </a:rPr>
              <a:t>SVM</a:t>
            </a:r>
            <a:r>
              <a:rPr lang="en-US" sz="1200" dirty="0"/>
              <a:t> </a:t>
            </a:r>
            <a:r>
              <a:rPr lang="en-US" sz="1200" dirty="0" err="1"/>
              <a:t>svm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 err="1"/>
              <a:t>svm.</a:t>
            </a:r>
            <a:r>
              <a:rPr lang="en-US" sz="1200" dirty="0" err="1">
                <a:solidFill>
                  <a:srgbClr val="00B050"/>
                </a:solidFill>
              </a:rPr>
              <a:t>train</a:t>
            </a:r>
            <a:r>
              <a:rPr lang="en-US" sz="1200" dirty="0"/>
              <a:t>(</a:t>
            </a:r>
            <a:r>
              <a:rPr lang="en-US" sz="1200" dirty="0" err="1"/>
              <a:t>training_data</a:t>
            </a:r>
            <a:r>
              <a:rPr lang="en-US" sz="1200" dirty="0"/>
              <a:t>, </a:t>
            </a:r>
            <a:r>
              <a:rPr lang="en-US" sz="1200" dirty="0" err="1"/>
              <a:t>labels_data</a:t>
            </a:r>
            <a:r>
              <a:rPr lang="en-US" sz="1200" dirty="0"/>
              <a:t>, cv::Mat(), cv::Mat(), </a:t>
            </a:r>
            <a:r>
              <a:rPr lang="en-US" sz="1200" dirty="0" err="1"/>
              <a:t>params</a:t>
            </a:r>
            <a:r>
              <a:rPr lang="en-US" sz="1200" dirty="0"/>
              <a:t>);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Train the SVM using training data and corresponding labels.</a:t>
            </a:r>
            <a:endParaRPr lang="en-US" sz="1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 smtClean="0"/>
              <a:t>[5] </a:t>
            </a:r>
            <a:r>
              <a:rPr lang="en-US" dirty="0"/>
              <a:t>http://itk.org/Doxygen/html/classitk_1_1OpenCVImageBridge.html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9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template</a:t>
            </a:r>
            <a:r>
              <a:rPr lang="en-US" dirty="0"/>
              <a:t> &lt;class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SafeReadImage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image,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 &amp;</a:t>
            </a:r>
            <a:r>
              <a:rPr lang="en-US" dirty="0" err="1"/>
              <a:t>fName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typedef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ImageFileReader</a:t>
            </a:r>
            <a:r>
              <a:rPr lang="en-US" dirty="0"/>
              <a:t>&lt; </a:t>
            </a:r>
            <a:r>
              <a:rPr lang="en-US" dirty="0" err="1" smtClean="0">
                <a:solidFill>
                  <a:srgbClr val="FF0000"/>
                </a:solidFill>
              </a:rPr>
              <a:t>TImageType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&gt; </a:t>
            </a:r>
            <a:r>
              <a:rPr lang="en-US" dirty="0" err="1">
                <a:solidFill>
                  <a:srgbClr val="FF0000"/>
                </a:solidFill>
              </a:rPr>
              <a:t>ImageReaderType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reader = </a:t>
            </a:r>
            <a:r>
              <a:rPr lang="en-US" dirty="0" err="1"/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reader-&gt;</a:t>
            </a:r>
            <a:r>
              <a:rPr lang="en-US" dirty="0" err="1">
                <a:solidFill>
                  <a:srgbClr val="00B050"/>
                </a:solidFill>
              </a:rPr>
              <a:t>SetFileName</a:t>
            </a:r>
            <a:r>
              <a:rPr lang="en-US" dirty="0" smtClean="0"/>
              <a:t>( </a:t>
            </a:r>
            <a:r>
              <a:rPr lang="en-US" dirty="0" err="1" smtClean="0"/>
              <a:t>fName</a:t>
            </a:r>
            <a:r>
              <a:rPr lang="en-US" dirty="0" smtClean="0"/>
              <a:t> 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try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reader-&gt;</a:t>
            </a:r>
            <a:r>
              <a:rPr lang="en-US" dirty="0">
                <a:solidFill>
                  <a:srgbClr val="00B050"/>
                </a:solidFill>
              </a:rPr>
              <a:t>Update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catch (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ExceptionObject</a:t>
            </a:r>
            <a:r>
              <a:rPr lang="en-US" dirty="0"/>
              <a:t>&amp; e)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cerr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&lt;&lt; "Exception caught: " &lt;&lt; </a:t>
            </a:r>
            <a:r>
              <a:rPr lang="en-US" dirty="0" err="1"/>
              <a:t>e.what</a:t>
            </a:r>
            <a:r>
              <a:rPr lang="en-US" dirty="0" smtClean="0"/>
              <a:t>() 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exit</a:t>
            </a:r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EXIT_FAILURE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image-&gt;</a:t>
            </a:r>
            <a:r>
              <a:rPr lang="en-US" dirty="0">
                <a:solidFill>
                  <a:srgbClr val="00B050"/>
                </a:solidFill>
              </a:rPr>
              <a:t>Graft</a:t>
            </a:r>
            <a:r>
              <a:rPr lang="en-US" dirty="0" smtClean="0"/>
              <a:t>( reader-</a:t>
            </a:r>
            <a:r>
              <a:rPr lang="en-US" dirty="0"/>
              <a:t>&gt;</a:t>
            </a:r>
            <a:r>
              <a:rPr lang="en-US" dirty="0" err="1">
                <a:solidFill>
                  <a:srgbClr val="00B050"/>
                </a:solidFill>
              </a:rPr>
              <a:t>GetOutput</a:t>
            </a:r>
            <a:r>
              <a:rPr lang="en-US" dirty="0" smtClean="0"/>
              <a:t>()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Type safe code to read an image from supplied file name and throw an exception of there is an issue.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Code borrows from the first ITK tutorial where image reading is explained.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4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43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4400" b="0" i="0" u="none" strike="noStrike" kern="1200" cap="none" spc="0" normalizeH="0" baseline="0" noProof="0" dirty="0" smtClean="0">
                <a:ln w="38100">
                  <a:solidFill>
                    <a:schemeClr val="bg1"/>
                  </a:solidFill>
                </a:ln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kumimoji="0" lang="en-US" sz="11500" b="0" i="0" u="none" strike="noStrike" kern="1200" cap="none" spc="0" normalizeH="0" baseline="0" noProof="0" dirty="0">
              <a:ln w="38100">
                <a:solidFill>
                  <a:schemeClr val="bg1"/>
                </a:solidFill>
              </a:ln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81400" y="6324600"/>
            <a:ext cx="1981200" cy="365125"/>
          </a:xfrm>
        </p:spPr>
        <p:txBody>
          <a:bodyPr/>
          <a:lstStyle/>
          <a:p>
            <a:r>
              <a:rPr lang="en-US" dirty="0" smtClean="0"/>
              <a:t>tutorials@cbica.upenn.edu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00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bool</a:t>
            </a:r>
            <a:r>
              <a:rPr lang="en-US" sz="1200" dirty="0"/>
              <a:t> </a:t>
            </a:r>
            <a:r>
              <a:rPr lang="en-US" sz="1200" dirty="0" err="1"/>
              <a:t>splitFileName</a:t>
            </a:r>
            <a:r>
              <a:rPr lang="en-US" sz="1200" dirty="0"/>
              <a:t>( </a:t>
            </a:r>
            <a:r>
              <a:rPr lang="en-US" sz="1200" dirty="0" err="1" smtClean="0"/>
              <a:t>const</a:t>
            </a:r>
            <a:r>
              <a:rPr lang="en-US" sz="1200" dirty="0" smtClean="0"/>
              <a:t> </a:t>
            </a:r>
            <a:r>
              <a:rPr lang="en-US" sz="1200" dirty="0" err="1">
                <a:solidFill>
                  <a:srgbClr val="00B0F0"/>
                </a:solidFill>
              </a:rPr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string</a:t>
            </a:r>
            <a:r>
              <a:rPr lang="en-US" sz="1200" dirty="0"/>
              <a:t> &amp;</a:t>
            </a:r>
            <a:r>
              <a:rPr lang="en-US" sz="1200" dirty="0" err="1"/>
              <a:t>dataFile</a:t>
            </a:r>
            <a:r>
              <a:rPr lang="en-US" sz="1200" dirty="0"/>
              <a:t>,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	</a:t>
            </a:r>
            <a:r>
              <a:rPr lang="en-US" sz="1200" dirty="0" err="1" smtClean="0">
                <a:solidFill>
                  <a:srgbClr val="00B0F0"/>
                </a:solidFill>
              </a:rPr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string</a:t>
            </a:r>
            <a:r>
              <a:rPr lang="en-US" sz="1200" dirty="0"/>
              <a:t> &amp;path</a:t>
            </a:r>
            <a:r>
              <a:rPr lang="en-US" sz="1200" dirty="0" smtClean="0"/>
              <a:t>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	</a:t>
            </a:r>
            <a:r>
              <a:rPr lang="en-US" sz="1200" dirty="0" err="1" smtClean="0">
                <a:solidFill>
                  <a:srgbClr val="00B0F0"/>
                </a:solidFill>
              </a:rPr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string</a:t>
            </a:r>
            <a:r>
              <a:rPr lang="en-US" sz="1200" dirty="0"/>
              <a:t> &amp;</a:t>
            </a:r>
            <a:r>
              <a:rPr lang="en-US" sz="1200" dirty="0" err="1"/>
              <a:t>baseName</a:t>
            </a:r>
            <a:r>
              <a:rPr lang="en-US" sz="1200" dirty="0"/>
              <a:t>,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>
                <a:solidFill>
                  <a:srgbClr val="00B0F0"/>
                </a:solidFill>
              </a:rPr>
              <a:t>	</a:t>
            </a:r>
            <a:r>
              <a:rPr lang="en-US" sz="1200" dirty="0" err="1" smtClean="0">
                <a:solidFill>
                  <a:srgbClr val="00B0F0"/>
                </a:solidFill>
              </a:rPr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string</a:t>
            </a:r>
            <a:r>
              <a:rPr lang="en-US" sz="1200" dirty="0"/>
              <a:t> &amp;extension )  </a:t>
            </a:r>
          </a:p>
          <a:p>
            <a:pPr marL="0" indent="0">
              <a:buNone/>
            </a:pPr>
            <a:r>
              <a:rPr lang="en-US" sz="1200" dirty="0"/>
              <a:t>{ </a:t>
            </a:r>
            <a:endParaRPr lang="en-US" sz="1200" dirty="0" smtClean="0"/>
          </a:p>
          <a:p>
            <a:pPr marL="0" indent="0">
              <a:buNone/>
            </a:pPr>
            <a:endParaRPr lang="en-US" sz="12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92D050"/>
                </a:solidFill>
              </a:rPr>
              <a:t>// lots of code goes here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Splits a given file name (</a:t>
            </a:r>
            <a:r>
              <a:rPr lang="en-US" sz="1200" dirty="0" err="1" smtClean="0"/>
              <a:t>dataFile</a:t>
            </a:r>
            <a:r>
              <a:rPr lang="en-US" sz="1200" dirty="0" smtClean="0"/>
              <a:t>) into the path, base name and extension.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For example,</a:t>
            </a:r>
          </a:p>
          <a:p>
            <a:pPr marL="0" indent="0">
              <a:buNone/>
            </a:pPr>
            <a:r>
              <a:rPr lang="en-US" sz="1200" dirty="0" smtClean="0"/>
              <a:t>Input: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22337C"/>
                </a:solidFill>
              </a:rPr>
              <a:t>dataFile</a:t>
            </a:r>
            <a:r>
              <a:rPr lang="en-US" sz="1200" dirty="0" smtClean="0">
                <a:solidFill>
                  <a:srgbClr val="22337C"/>
                </a:solidFill>
              </a:rPr>
              <a:t> </a:t>
            </a:r>
            <a:r>
              <a:rPr lang="en-US" sz="1200" dirty="0" smtClean="0"/>
              <a:t>= </a:t>
            </a:r>
            <a:r>
              <a:rPr lang="en-US" sz="1200" dirty="0" smtClean="0">
                <a:solidFill>
                  <a:srgbClr val="C00000"/>
                </a:solidFill>
              </a:rPr>
              <a:t>“C:/Data/Examples/ITK-ML2/test1.nii.gz”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22337C"/>
              </a:solidFill>
            </a:endParaRPr>
          </a:p>
          <a:p>
            <a:pPr marL="0" indent="0">
              <a:buNone/>
            </a:pPr>
            <a:r>
              <a:rPr lang="en-US" sz="1200" dirty="0" smtClean="0"/>
              <a:t>Outputs: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 smtClean="0">
                <a:solidFill>
                  <a:srgbClr val="22337C"/>
                </a:solidFill>
              </a:rPr>
              <a:t>path</a:t>
            </a:r>
            <a:r>
              <a:rPr lang="en-US" sz="1200" dirty="0" smtClean="0"/>
              <a:t> = </a:t>
            </a:r>
            <a:r>
              <a:rPr lang="en-US" sz="1200" dirty="0" smtClean="0">
                <a:solidFill>
                  <a:srgbClr val="C00000"/>
                </a:solidFill>
              </a:rPr>
              <a:t>“</a:t>
            </a:r>
            <a:r>
              <a:rPr lang="en-US" sz="1200" dirty="0">
                <a:solidFill>
                  <a:srgbClr val="C00000"/>
                </a:solidFill>
              </a:rPr>
              <a:t>C:/Data/Examples/ITK-ML2</a:t>
            </a:r>
            <a:r>
              <a:rPr lang="en-US" sz="1200" dirty="0" smtClean="0">
                <a:solidFill>
                  <a:srgbClr val="C00000"/>
                </a:solidFill>
              </a:rPr>
              <a:t>/”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22337C"/>
                </a:solidFill>
              </a:rPr>
              <a:t>baseName</a:t>
            </a:r>
            <a:r>
              <a:rPr lang="en-US" sz="1200" dirty="0" smtClean="0">
                <a:solidFill>
                  <a:srgbClr val="22337C"/>
                </a:solidFill>
              </a:rPr>
              <a:t> </a:t>
            </a:r>
            <a:r>
              <a:rPr lang="en-US" sz="1200" dirty="0" smtClean="0"/>
              <a:t>= </a:t>
            </a:r>
            <a:r>
              <a:rPr lang="en-US" sz="1200" dirty="0" smtClean="0">
                <a:solidFill>
                  <a:srgbClr val="C00000"/>
                </a:solidFill>
              </a:rPr>
              <a:t>“</a:t>
            </a:r>
            <a:r>
              <a:rPr lang="en-US" sz="1200" dirty="0">
                <a:solidFill>
                  <a:srgbClr val="C00000"/>
                </a:solidFill>
              </a:rPr>
              <a:t>test1</a:t>
            </a:r>
            <a:r>
              <a:rPr lang="en-US" sz="1200" dirty="0" smtClean="0">
                <a:solidFill>
                  <a:srgbClr val="C00000"/>
                </a:solidFill>
              </a:rPr>
              <a:t>”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22337C"/>
                </a:solidFill>
              </a:rPr>
              <a:t>extension</a:t>
            </a:r>
            <a:r>
              <a:rPr lang="en-US" sz="1200" dirty="0" smtClean="0"/>
              <a:t> = </a:t>
            </a:r>
            <a:r>
              <a:rPr lang="en-US" sz="1200" dirty="0" smtClean="0">
                <a:solidFill>
                  <a:srgbClr val="C00000"/>
                </a:solidFill>
              </a:rPr>
              <a:t>“.nii.gz”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55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rgbClr val="00B050"/>
                </a:solidFill>
              </a:rPr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F0"/>
                </a:solidFill>
              </a:rPr>
              <a:t>string</a:t>
            </a:r>
            <a:r>
              <a:rPr lang="en-US" sz="1200" dirty="0"/>
              <a:t> </a:t>
            </a:r>
            <a:r>
              <a:rPr lang="en-US" sz="1200" dirty="0" err="1"/>
              <a:t>replaceString</a:t>
            </a:r>
            <a:r>
              <a:rPr lang="en-US" sz="1200" dirty="0"/>
              <a:t>( </a:t>
            </a:r>
            <a:r>
              <a:rPr lang="en-US" sz="1200" dirty="0" err="1"/>
              <a:t>const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00B050"/>
                </a:solidFill>
              </a:rPr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F0"/>
                </a:solidFill>
              </a:rPr>
              <a:t>string</a:t>
            </a:r>
            <a:r>
              <a:rPr lang="en-US" sz="1200" dirty="0"/>
              <a:t> &amp;</a:t>
            </a:r>
            <a:r>
              <a:rPr lang="en-US" sz="1200" dirty="0" err="1"/>
              <a:t>entireString</a:t>
            </a:r>
            <a:r>
              <a:rPr lang="en-US" sz="1200" dirty="0"/>
              <a:t>,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const</a:t>
            </a:r>
            <a:r>
              <a:rPr lang="en-US" sz="1200" dirty="0" smtClean="0"/>
              <a:t> </a:t>
            </a:r>
            <a:r>
              <a:rPr lang="en-US" sz="1200" dirty="0" err="1">
                <a:solidFill>
                  <a:srgbClr val="00B050"/>
                </a:solidFill>
              </a:rPr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F0"/>
                </a:solidFill>
              </a:rPr>
              <a:t>string</a:t>
            </a:r>
            <a:r>
              <a:rPr lang="en-US" sz="1200" dirty="0"/>
              <a:t> &amp;</a:t>
            </a:r>
            <a:r>
              <a:rPr lang="en-US" sz="1200" dirty="0" err="1"/>
              <a:t>toReplace</a:t>
            </a:r>
            <a:r>
              <a:rPr lang="en-US" sz="1200" dirty="0"/>
              <a:t>,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const</a:t>
            </a:r>
            <a:r>
              <a:rPr lang="en-US" sz="1200" dirty="0" smtClean="0"/>
              <a:t> </a:t>
            </a:r>
            <a:r>
              <a:rPr lang="en-US" sz="1200" dirty="0" err="1">
                <a:solidFill>
                  <a:srgbClr val="00B050"/>
                </a:solidFill>
              </a:rPr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F0"/>
                </a:solidFill>
              </a:rPr>
              <a:t>string</a:t>
            </a:r>
            <a:r>
              <a:rPr lang="en-US" sz="1200" dirty="0"/>
              <a:t> &amp;</a:t>
            </a:r>
            <a:r>
              <a:rPr lang="en-US" sz="1200" dirty="0" err="1"/>
              <a:t>replaceWith</a:t>
            </a:r>
            <a:r>
              <a:rPr lang="en-US" sz="1200" dirty="0"/>
              <a:t> </a:t>
            </a:r>
            <a:r>
              <a:rPr lang="en-US" sz="1200" dirty="0" smtClean="0"/>
              <a:t>)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{ </a:t>
            </a:r>
            <a:endParaRPr lang="en-US" sz="1200" dirty="0" smtClean="0"/>
          </a:p>
          <a:p>
            <a:pPr marL="0" indent="0">
              <a:buNone/>
            </a:pPr>
            <a:endParaRPr lang="en-US" sz="12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92D050"/>
                </a:solidFill>
              </a:rPr>
              <a:t>// lots of code goes here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Searches for a </a:t>
            </a:r>
            <a:r>
              <a:rPr lang="en-US" sz="1200" dirty="0"/>
              <a:t>smaller string (</a:t>
            </a:r>
            <a:r>
              <a:rPr lang="en-US" sz="1200" b="1" dirty="0" err="1">
                <a:solidFill>
                  <a:srgbClr val="22337C"/>
                </a:solidFill>
              </a:rPr>
              <a:t>toReplace</a:t>
            </a:r>
            <a:r>
              <a:rPr lang="en-US" sz="1200" dirty="0"/>
              <a:t>) </a:t>
            </a:r>
            <a:r>
              <a:rPr lang="en-US" sz="1200" dirty="0" smtClean="0"/>
              <a:t>in a </a:t>
            </a:r>
            <a:r>
              <a:rPr lang="en-US" sz="1200" dirty="0"/>
              <a:t>larger string (</a:t>
            </a:r>
            <a:r>
              <a:rPr lang="en-US" sz="1200" b="1" dirty="0" err="1">
                <a:solidFill>
                  <a:srgbClr val="22337C"/>
                </a:solidFill>
              </a:rPr>
              <a:t>entireString</a:t>
            </a:r>
            <a:r>
              <a:rPr lang="en-US" sz="1200" dirty="0" smtClean="0"/>
              <a:t>) and replaces it with user defined input (</a:t>
            </a:r>
            <a:r>
              <a:rPr lang="en-US" sz="1200" b="1" dirty="0" err="1" smtClean="0">
                <a:solidFill>
                  <a:srgbClr val="22337C"/>
                </a:solidFill>
              </a:rPr>
              <a:t>replaceWith</a:t>
            </a:r>
            <a:r>
              <a:rPr lang="en-US" sz="1200" dirty="0" smtClean="0"/>
              <a:t>).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For example,</a:t>
            </a:r>
          </a:p>
          <a:p>
            <a:pPr marL="0" indent="0">
              <a:buNone/>
            </a:pPr>
            <a:r>
              <a:rPr lang="en-US" sz="1200" dirty="0" smtClean="0"/>
              <a:t>Inputs: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b="1" dirty="0" err="1">
                <a:solidFill>
                  <a:srgbClr val="22337C"/>
                </a:solidFill>
              </a:rPr>
              <a:t>entireString</a:t>
            </a:r>
            <a:r>
              <a:rPr lang="en-US" sz="1200" b="1" dirty="0">
                <a:solidFill>
                  <a:srgbClr val="22337C"/>
                </a:solidFill>
              </a:rPr>
              <a:t> </a:t>
            </a:r>
            <a:r>
              <a:rPr lang="en-US" sz="1200" dirty="0" smtClean="0"/>
              <a:t>= </a:t>
            </a:r>
            <a:r>
              <a:rPr lang="en-US" sz="1200" dirty="0" smtClean="0">
                <a:solidFill>
                  <a:srgbClr val="C00000"/>
                </a:solidFill>
              </a:rPr>
              <a:t>“this is a test string”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22337C"/>
                </a:solidFill>
              </a:rPr>
              <a:t>toReplace</a:t>
            </a:r>
            <a:r>
              <a:rPr lang="en-US" sz="1200" dirty="0"/>
              <a:t> = </a:t>
            </a:r>
            <a:r>
              <a:rPr lang="en-US" sz="1200" dirty="0" smtClean="0">
                <a:solidFill>
                  <a:srgbClr val="C00000"/>
                </a:solidFill>
              </a:rPr>
              <a:t>“test”</a:t>
            </a:r>
            <a:endParaRPr lang="en-US" sz="1200" b="1" dirty="0" smtClean="0">
              <a:solidFill>
                <a:srgbClr val="22337C"/>
              </a:solidFill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22337C"/>
                </a:solidFill>
              </a:rPr>
              <a:t>replaceWith</a:t>
            </a:r>
            <a:r>
              <a:rPr lang="en-US" sz="1200" dirty="0"/>
              <a:t> = </a:t>
            </a:r>
            <a:r>
              <a:rPr lang="en-US" sz="1200" dirty="0" smtClean="0">
                <a:solidFill>
                  <a:srgbClr val="C00000"/>
                </a:solidFill>
              </a:rPr>
              <a:t>“random”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22337C"/>
              </a:solidFill>
            </a:endParaRPr>
          </a:p>
          <a:p>
            <a:pPr marL="0" indent="0">
              <a:buNone/>
            </a:pPr>
            <a:r>
              <a:rPr lang="en-US" sz="1200" dirty="0" smtClean="0"/>
              <a:t>Outputs: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00000"/>
                </a:solidFill>
              </a:rPr>
              <a:t>“this is a </a:t>
            </a:r>
            <a:r>
              <a:rPr lang="en-US" sz="1200" dirty="0" smtClean="0">
                <a:solidFill>
                  <a:srgbClr val="C00000"/>
                </a:solidFill>
              </a:rPr>
              <a:t>random string”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4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rgbClr val="00B0F0"/>
                </a:solidFill>
              </a:rPr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vector</a:t>
            </a:r>
            <a:r>
              <a:rPr lang="en-US" sz="1200" dirty="0"/>
              <a:t>&lt; </a:t>
            </a:r>
            <a:r>
              <a:rPr lang="en-US" sz="1200" dirty="0" err="1">
                <a:solidFill>
                  <a:srgbClr val="00B0F0"/>
                </a:solidFill>
              </a:rPr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string</a:t>
            </a:r>
            <a:r>
              <a:rPr lang="en-US" sz="1200" dirty="0"/>
              <a:t> &gt; </a:t>
            </a:r>
            <a:r>
              <a:rPr lang="en-US" sz="1200" dirty="0" err="1"/>
              <a:t>filesInDirectory</a:t>
            </a:r>
            <a:r>
              <a:rPr lang="en-US" sz="1200" dirty="0"/>
              <a:t>(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const</a:t>
            </a:r>
            <a:r>
              <a:rPr lang="en-US" sz="1200" dirty="0" smtClean="0"/>
              <a:t> </a:t>
            </a:r>
            <a:r>
              <a:rPr lang="en-US" sz="1200" dirty="0" err="1">
                <a:solidFill>
                  <a:srgbClr val="00B0F0"/>
                </a:solidFill>
              </a:rPr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string</a:t>
            </a:r>
            <a:r>
              <a:rPr lang="en-US" sz="1200" dirty="0"/>
              <a:t> &amp;</a:t>
            </a:r>
            <a:r>
              <a:rPr lang="en-US" sz="1200" dirty="0" err="1"/>
              <a:t>dirName</a:t>
            </a:r>
            <a:r>
              <a:rPr lang="en-US" sz="1200" dirty="0"/>
              <a:t> ) </a:t>
            </a:r>
            <a:r>
              <a:rPr lang="en-US" sz="1200" dirty="0" smtClean="0"/>
              <a:t>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{ </a:t>
            </a:r>
            <a:endParaRPr lang="en-US" sz="1200" dirty="0" smtClean="0"/>
          </a:p>
          <a:p>
            <a:pPr marL="0" indent="0">
              <a:buNone/>
            </a:pPr>
            <a:endParaRPr lang="en-US" sz="12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92D050"/>
                </a:solidFill>
              </a:rPr>
              <a:t>// lots of code goes here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Extracts all files and folders in supplied directory as a vector of strings.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170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code assumes a list of subject IDs stored in a CSV file (for an example, see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F2927"/>
                </a:solidFill>
              </a:rPr>
              <a:t>/code/data/</a:t>
            </a:r>
            <a:r>
              <a:rPr lang="en-US" b="1" dirty="0" err="1" smtClean="0">
                <a:solidFill>
                  <a:srgbClr val="6F2927"/>
                </a:solidFill>
              </a:rPr>
              <a:t>machine_learning</a:t>
            </a:r>
            <a:r>
              <a:rPr lang="en-US" b="1" dirty="0" smtClean="0">
                <a:solidFill>
                  <a:srgbClr val="6F2927"/>
                </a:solidFill>
              </a:rPr>
              <a:t>/list.csv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9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main(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/>
              <a:t>argc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rgbClr val="FF0000"/>
                </a:solidFill>
              </a:rPr>
              <a:t>char</a:t>
            </a:r>
            <a:r>
              <a:rPr lang="en-US" sz="1200" dirty="0" smtClean="0"/>
              <a:t> **</a:t>
            </a:r>
            <a:r>
              <a:rPr lang="en-US" sz="1200" dirty="0" err="1" smtClean="0"/>
              <a:t>argv</a:t>
            </a:r>
            <a:r>
              <a:rPr lang="en-US" sz="1200" dirty="0" smtClean="0"/>
              <a:t> )</a:t>
            </a:r>
          </a:p>
          <a:p>
            <a:pPr marL="0" indent="0">
              <a:buNone/>
            </a:pPr>
            <a:r>
              <a:rPr lang="en-US" sz="1200" dirty="0"/>
              <a:t>{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00B0F0"/>
                </a:solidFill>
              </a:rPr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vector</a:t>
            </a:r>
            <a:r>
              <a:rPr lang="en-US" sz="1200" dirty="0"/>
              <a:t>&lt;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rgbClr val="00B0F0"/>
                </a:solidFill>
              </a:rPr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tuple</a:t>
            </a:r>
            <a:r>
              <a:rPr lang="en-US" sz="1200" dirty="0"/>
              <a:t>&lt;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rgbClr val="00B0F0"/>
                </a:solidFill>
              </a:rPr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FF0000"/>
                </a:solidFill>
              </a:rPr>
              <a:t>string</a:t>
            </a:r>
            <a:r>
              <a:rPr lang="en-US" sz="1200" dirty="0"/>
              <a:t>,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FF0000"/>
                </a:solidFill>
              </a:rPr>
              <a:t>string</a:t>
            </a:r>
            <a:r>
              <a:rPr lang="en-US" sz="1200" dirty="0"/>
              <a:t>,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FF0000"/>
                </a:solidFill>
              </a:rPr>
              <a:t>string</a:t>
            </a:r>
            <a:r>
              <a:rPr lang="en-US" sz="1200" dirty="0"/>
              <a:t>,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FF0000"/>
                </a:solidFill>
              </a:rPr>
              <a:t>string</a:t>
            </a:r>
            <a:r>
              <a:rPr lang="en-US" sz="1200" dirty="0"/>
              <a:t>,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FF0000"/>
                </a:solidFill>
              </a:rPr>
              <a:t>string</a:t>
            </a:r>
            <a:r>
              <a:rPr lang="en-US" sz="1200" dirty="0"/>
              <a:t>, </a:t>
            </a:r>
            <a:r>
              <a:rPr lang="en-US" sz="1200" dirty="0" smtClean="0"/>
              <a:t>      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FF0000"/>
                </a:solidFill>
              </a:rPr>
              <a:t>string</a:t>
            </a:r>
            <a:r>
              <a:rPr lang="en-US" sz="1200" dirty="0"/>
              <a:t> &gt; &gt; </a:t>
            </a:r>
            <a:r>
              <a:rPr lang="en-US" sz="1200" dirty="0" err="1" smtClean="0"/>
              <a:t>sortedFileNames</a:t>
            </a:r>
            <a:r>
              <a:rPr lang="en-US" sz="1200" dirty="0" smtClean="0"/>
              <a:t>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Initializes a vector </a:t>
            </a:r>
            <a:r>
              <a:rPr lang="en-US" sz="1200" baseline="30000" dirty="0" smtClean="0"/>
              <a:t>[2]</a:t>
            </a:r>
            <a:r>
              <a:rPr lang="en-US" sz="1200" dirty="0" smtClean="0"/>
              <a:t> of tuples </a:t>
            </a:r>
            <a:r>
              <a:rPr lang="en-US" sz="1200" baseline="30000" dirty="0" smtClean="0"/>
              <a:t>[3]</a:t>
            </a:r>
            <a:r>
              <a:rPr lang="en-US" sz="1200" dirty="0" smtClean="0"/>
              <a:t>, each of which is a collection of six strings.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This data structure is used to save the sorted file names in the input data directory.</a:t>
            </a:r>
            <a:endParaRPr lang="en-US" sz="1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 smtClean="0"/>
              <a:t>[2] </a:t>
            </a:r>
            <a:r>
              <a:rPr lang="en-US" dirty="0"/>
              <a:t>http://en.cppreference.com/w/cpp/container/vector</a:t>
            </a:r>
          </a:p>
          <a:p>
            <a:pPr algn="l"/>
            <a:r>
              <a:rPr lang="en-US" dirty="0" smtClean="0"/>
              <a:t>[3] </a:t>
            </a:r>
            <a:r>
              <a:rPr lang="en-US" dirty="0"/>
              <a:t>http://</a:t>
            </a:r>
            <a:r>
              <a:rPr lang="en-US" dirty="0" smtClean="0"/>
              <a:t>en.cppreference.com/w/cpp/utility/tuple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for</a:t>
            </a:r>
            <a:r>
              <a:rPr lang="en-US" sz="1200" dirty="0"/>
              <a:t> (</a:t>
            </a:r>
            <a:r>
              <a:rPr lang="en-US" sz="1200" dirty="0" err="1">
                <a:solidFill>
                  <a:srgbClr val="FF0000"/>
                </a:solidFill>
              </a:rPr>
              <a:t>size_t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allFileNames.size</a:t>
            </a:r>
            <a:r>
              <a:rPr lang="en-US" sz="1200" dirty="0"/>
              <a:t>(); </a:t>
            </a:r>
            <a:r>
              <a:rPr lang="en-US" sz="1200" dirty="0" err="1"/>
              <a:t>i</a:t>
            </a:r>
            <a:r>
              <a:rPr lang="en-US" sz="1200" dirty="0"/>
              <a:t>++)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FF0000"/>
                </a:solidFill>
              </a:rPr>
              <a:t>string</a:t>
            </a:r>
            <a:r>
              <a:rPr lang="en-US" sz="1200" dirty="0"/>
              <a:t> temp_1, temp_2, </a:t>
            </a:r>
            <a:r>
              <a:rPr lang="en-US" sz="1200" dirty="0" err="1"/>
              <a:t>ext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splitFileName</a:t>
            </a:r>
            <a:r>
              <a:rPr lang="en-US" sz="1200" dirty="0"/>
              <a:t>(</a:t>
            </a:r>
            <a:r>
              <a:rPr lang="en-US" sz="1200" dirty="0" err="1"/>
              <a:t>dirName+allFileNames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], temp_1, temp_2, </a:t>
            </a:r>
            <a:r>
              <a:rPr lang="en-US" sz="1200" dirty="0" err="1"/>
              <a:t>ext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if</a:t>
            </a:r>
            <a:r>
              <a:rPr lang="en-US" sz="1200" dirty="0"/>
              <a:t> (</a:t>
            </a:r>
            <a:r>
              <a:rPr lang="en-US" sz="1200" dirty="0" err="1"/>
              <a:t>ext</a:t>
            </a:r>
            <a:r>
              <a:rPr lang="en-US" sz="1200" dirty="0"/>
              <a:t> == </a:t>
            </a:r>
            <a:r>
              <a:rPr lang="en-US" sz="1200" dirty="0">
                <a:solidFill>
                  <a:srgbClr val="7030A0"/>
                </a:solidFill>
              </a:rPr>
              <a:t>".csv"</a:t>
            </a:r>
            <a:r>
              <a:rPr lang="en-US" sz="1200" dirty="0"/>
              <a:t>) </a:t>
            </a:r>
            <a:r>
              <a:rPr lang="en-US" sz="1200" dirty="0">
                <a:solidFill>
                  <a:srgbClr val="92D050"/>
                </a:solidFill>
              </a:rPr>
              <a:t>// obtain subject IDs from CSV file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subjectIDs.clear</a:t>
            </a:r>
            <a:r>
              <a:rPr lang="en-US" sz="1200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multipleSubjects</a:t>
            </a:r>
            <a:r>
              <a:rPr lang="en-US" sz="1200" dirty="0">
                <a:solidFill>
                  <a:schemeClr val="bg1"/>
                </a:solidFill>
              </a:rPr>
              <a:t> = true;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temp_1 = </a:t>
            </a:r>
            <a:r>
              <a:rPr lang="en-US" sz="1200" dirty="0" err="1">
                <a:solidFill>
                  <a:schemeClr val="bg1"/>
                </a:solidFill>
              </a:rPr>
              <a:t>dirName</a:t>
            </a:r>
            <a:r>
              <a:rPr lang="en-US" sz="1200" dirty="0">
                <a:solidFill>
                  <a:schemeClr val="bg1"/>
                </a:solidFill>
              </a:rPr>
              <a:t> + "/" + </a:t>
            </a:r>
            <a:r>
              <a:rPr lang="en-US" sz="1200" dirty="0" err="1">
                <a:solidFill>
                  <a:schemeClr val="bg1"/>
                </a:solidFill>
              </a:rPr>
              <a:t>allFileNames</a:t>
            </a:r>
            <a:r>
              <a:rPr lang="en-US" sz="1200" dirty="0">
                <a:solidFill>
                  <a:schemeClr val="bg1"/>
                </a:solidFill>
              </a:rPr>
              <a:t>[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];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ifstream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infile</a:t>
            </a:r>
            <a:r>
              <a:rPr lang="en-US" sz="1200" dirty="0">
                <a:solidFill>
                  <a:schemeClr val="bg1"/>
                </a:solidFill>
              </a:rPr>
              <a:t>(temp_1);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for (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::string line; 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getline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infile</a:t>
            </a:r>
            <a:r>
              <a:rPr lang="en-US" sz="1200" dirty="0">
                <a:solidFill>
                  <a:schemeClr val="bg1"/>
                </a:solidFill>
              </a:rPr>
              <a:t>, line, '\n');)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  </a:t>
            </a:r>
            <a:r>
              <a:rPr lang="en-US" sz="1200" dirty="0" err="1">
                <a:solidFill>
                  <a:schemeClr val="bg1"/>
                </a:solidFill>
              </a:rPr>
              <a:t>line.erase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::remove(</a:t>
            </a:r>
            <a:r>
              <a:rPr lang="en-US" sz="1200" dirty="0" err="1">
                <a:solidFill>
                  <a:schemeClr val="bg1"/>
                </a:solidFill>
              </a:rPr>
              <a:t>line.begin</a:t>
            </a:r>
            <a:r>
              <a:rPr lang="en-US" sz="1200" dirty="0">
                <a:solidFill>
                  <a:schemeClr val="bg1"/>
                </a:solidFill>
              </a:rPr>
              <a:t>(), </a:t>
            </a:r>
            <a:r>
              <a:rPr lang="en-US" sz="1200" dirty="0" err="1">
                <a:solidFill>
                  <a:schemeClr val="bg1"/>
                </a:solidFill>
              </a:rPr>
              <a:t>line.end</a:t>
            </a:r>
            <a:r>
              <a:rPr lang="en-US" sz="1200" dirty="0">
                <a:solidFill>
                  <a:schemeClr val="bg1"/>
                </a:solidFill>
              </a:rPr>
              <a:t>(), '"'), </a:t>
            </a:r>
            <a:r>
              <a:rPr lang="en-US" sz="1200" dirty="0" err="1">
                <a:solidFill>
                  <a:schemeClr val="bg1"/>
                </a:solidFill>
              </a:rPr>
              <a:t>line.end</a:t>
            </a:r>
            <a:r>
              <a:rPr lang="en-US" sz="1200" dirty="0">
                <a:solidFill>
                  <a:schemeClr val="bg1"/>
                </a:solidFill>
              </a:rPr>
              <a:t>());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  </a:t>
            </a:r>
            <a:r>
              <a:rPr lang="en-US" sz="1200" dirty="0" err="1">
                <a:solidFill>
                  <a:schemeClr val="bg1"/>
                </a:solidFill>
              </a:rPr>
              <a:t>subjectIDs.push_back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::move(line)); 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goto</a:t>
            </a:r>
            <a:r>
              <a:rPr lang="en-US" sz="1200" dirty="0">
                <a:solidFill>
                  <a:schemeClr val="bg1"/>
                </a:solidFill>
              </a:rPr>
              <a:t> continuation;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}     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continuation: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 smtClean="0"/>
              <a:t>Loop through the entire collection of files and detect the single CSV file present in the directory.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9450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1">
  <a:themeElements>
    <a:clrScheme name="Custom 1">
      <a:dk1>
        <a:srgbClr val="000000"/>
      </a:dk1>
      <a:lt1>
        <a:srgbClr val="FFFFFF"/>
      </a:lt1>
      <a:dk2>
        <a:srgbClr val="6F2927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</Template>
  <TotalTime>265</TotalTime>
  <Words>2879</Words>
  <Application>Microsoft Office PowerPoint</Application>
  <PresentationFormat>On-screen Show (4:3)</PresentationFormat>
  <Paragraphs>441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Segoe UI</vt:lpstr>
      <vt:lpstr>template_1</vt:lpstr>
      <vt:lpstr>CBICA S/W Dev Tutorials 10 – ITK Machine Learning 2</vt:lpstr>
      <vt:lpstr>Classes demonstrated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PowerPoint Presentation</vt:lpstr>
    </vt:vector>
  </TitlesOfParts>
  <Company>UPHS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Sarthak Pati</dc:creator>
  <cp:lastModifiedBy>Pati, Sarthak</cp:lastModifiedBy>
  <cp:revision>41</cp:revision>
  <dcterms:created xsi:type="dcterms:W3CDTF">2015-03-02T14:56:53Z</dcterms:created>
  <dcterms:modified xsi:type="dcterms:W3CDTF">2016-01-11T20:21:44Z</dcterms:modified>
</cp:coreProperties>
</file>