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D45"/>
    <a:srgbClr val="162152"/>
    <a:srgbClr val="22337C"/>
    <a:srgbClr val="6F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CA6-2F49-404B-A121-1E292EC8C83B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36D0-5043-4840-859E-796DD342D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5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pPr lvl="0"/>
            <a:r>
              <a:rPr lang="it-IT" dirty="0"/>
              <a:t>CBICA S/W Dev Tutorials</a:t>
            </a:r>
            <a:r>
              <a:rPr lang="it-IT"/>
              <a:t/>
            </a:r>
            <a:br>
              <a:rPr lang="it-IT"/>
            </a:br>
            <a:r>
              <a:rPr lang="it-IT" smtClean="0"/>
              <a:t>12 </a:t>
            </a:r>
            <a:r>
              <a:rPr lang="it-IT" dirty="0" smtClean="0"/>
              <a:t>– Error Handling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assert.h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include &lt;string&gt;</a:t>
            </a:r>
          </a:p>
          <a:p>
            <a:pPr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B050"/>
                </a:solidFill>
              </a:rPr>
              <a:t>// Tests a string to see if it is empty or longer than 2 </a:t>
            </a:r>
            <a:r>
              <a:rPr lang="en-US" sz="1100" dirty="0" smtClean="0">
                <a:solidFill>
                  <a:srgbClr val="00B050"/>
                </a:solidFill>
              </a:rPr>
              <a:t>characters</a:t>
            </a:r>
            <a:endParaRPr lang="en-US" sz="11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B0F0"/>
                </a:solidFill>
              </a:rPr>
              <a:t>void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 smtClean="0"/>
              <a:t>analyze_string</a:t>
            </a:r>
            <a:r>
              <a:rPr lang="en-US" sz="1100" dirty="0" smtClean="0">
                <a:solidFill>
                  <a:srgbClr val="0070C0"/>
                </a:solidFill>
              </a:rPr>
              <a:t> ( </a:t>
            </a:r>
            <a:r>
              <a:rPr lang="en-US" sz="1100" dirty="0" err="1" smtClean="0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 smtClean="0">
                <a:solidFill>
                  <a:srgbClr val="0070C0"/>
                </a:solidFill>
              </a:rPr>
              <a:t>inputString</a:t>
            </a:r>
            <a:r>
              <a:rPr lang="en-US" sz="1100" dirty="0" smtClean="0">
                <a:solidFill>
                  <a:srgbClr val="0070C0"/>
                </a:solidFill>
              </a:rPr>
              <a:t> )</a:t>
            </a: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smtClean="0">
                <a:solidFill>
                  <a:srgbClr val="7030A0"/>
                </a:solidFill>
              </a:rPr>
              <a:t>assert</a:t>
            </a:r>
            <a:r>
              <a:rPr lang="en-US" sz="1100" dirty="0" smtClean="0">
                <a:solidFill>
                  <a:srgbClr val="0070C0"/>
                </a:solidFill>
              </a:rPr>
              <a:t> (</a:t>
            </a:r>
            <a:r>
              <a:rPr lang="en-US" sz="1100" dirty="0" err="1" smtClean="0"/>
              <a:t>inputString</a:t>
            </a:r>
            <a:r>
              <a:rPr lang="en-US" sz="1100" dirty="0" smtClean="0">
                <a:solidFill>
                  <a:srgbClr val="0070C0"/>
                </a:solidFill>
              </a:rPr>
              <a:t> != "");  </a:t>
            </a:r>
            <a:r>
              <a:rPr lang="en-US" sz="1100" dirty="0" smtClean="0">
                <a:solidFill>
                  <a:srgbClr val="00B050"/>
                </a:solidFill>
              </a:rPr>
              <a:t>// </a:t>
            </a:r>
            <a:r>
              <a:rPr lang="en-US" sz="1100" dirty="0">
                <a:solidFill>
                  <a:srgbClr val="00B050"/>
                </a:solidFill>
              </a:rPr>
              <a:t>Cannot be </a:t>
            </a:r>
            <a:r>
              <a:rPr lang="en-US" sz="1100" dirty="0" smtClean="0">
                <a:solidFill>
                  <a:srgbClr val="00B050"/>
                </a:solidFill>
              </a:rPr>
              <a:t>empty</a:t>
            </a:r>
            <a:endParaRPr lang="en-US" sz="11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smtClean="0">
                <a:solidFill>
                  <a:srgbClr val="7030A0"/>
                </a:solidFill>
              </a:rPr>
              <a:t>assert</a:t>
            </a:r>
            <a:r>
              <a:rPr lang="en-US" sz="1100" dirty="0" smtClean="0">
                <a:solidFill>
                  <a:srgbClr val="0070C0"/>
                </a:solidFill>
              </a:rPr>
              <a:t> (</a:t>
            </a:r>
            <a:r>
              <a:rPr lang="en-US" sz="1100" dirty="0" err="1"/>
              <a:t>inputString</a:t>
            </a:r>
            <a:r>
              <a:rPr lang="en-US" sz="1100" dirty="0" err="1" smtClean="0">
                <a:solidFill>
                  <a:srgbClr val="0070C0"/>
                </a:solidFill>
              </a:rPr>
              <a:t>.</a:t>
            </a:r>
            <a:r>
              <a:rPr lang="en-US" sz="1100" dirty="0" err="1" smtClean="0">
                <a:solidFill>
                  <a:srgbClr val="00B0F0"/>
                </a:solidFill>
              </a:rPr>
              <a:t>length</a:t>
            </a:r>
            <a:r>
              <a:rPr lang="en-US" sz="1100" dirty="0" smtClean="0">
                <a:solidFill>
                  <a:srgbClr val="0070C0"/>
                </a:solidFill>
              </a:rPr>
              <a:t>( ) </a:t>
            </a:r>
            <a:r>
              <a:rPr lang="en-US" sz="1100" dirty="0">
                <a:solidFill>
                  <a:srgbClr val="0070C0"/>
                </a:solidFill>
              </a:rPr>
              <a:t>&gt; 2); </a:t>
            </a:r>
            <a:r>
              <a:rPr lang="en-US" sz="1100" dirty="0">
                <a:solidFill>
                  <a:srgbClr val="00B050"/>
                </a:solidFill>
              </a:rPr>
              <a:t> // Length must exceed 2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342900" lvl="0" indent="-342900" algn="r">
              <a:spcBef>
                <a:spcPct val="20000"/>
              </a:spcBef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00B0F0"/>
                </a:solidFill>
              </a:rPr>
              <a:t>assert</a:t>
            </a:r>
            <a:r>
              <a:rPr lang="en-US" sz="2000" dirty="0"/>
              <a:t> function basically terminates program execution if the condition is not satisfied</a:t>
            </a:r>
            <a:r>
              <a:rPr lang="en-US" sz="2000" dirty="0" smtClean="0"/>
              <a:t>.</a:t>
            </a:r>
          </a:p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These two assertions can be replaced with just the second.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19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iostream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#include &lt;</a:t>
            </a:r>
            <a:r>
              <a:rPr lang="en-US" sz="1100" dirty="0" err="1" smtClean="0">
                <a:solidFill>
                  <a:schemeClr val="bg1">
                    <a:lumMod val="75000"/>
                  </a:schemeClr>
                </a:solidFill>
              </a:rPr>
              <a:t>assert.h</a:t>
            </a: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</a:rPr>
              <a:t>#</a:t>
            </a:r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include &lt;string&gt;</a:t>
            </a:r>
          </a:p>
          <a:p>
            <a:pPr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B050"/>
                </a:solidFill>
              </a:rPr>
              <a:t>// Tests a string to see if it is empty or longer than 2 </a:t>
            </a:r>
            <a:r>
              <a:rPr lang="en-US" sz="1100" dirty="0" smtClean="0">
                <a:solidFill>
                  <a:srgbClr val="00B050"/>
                </a:solidFill>
              </a:rPr>
              <a:t>characters</a:t>
            </a:r>
            <a:endParaRPr lang="en-US" sz="11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B0F0"/>
                </a:solidFill>
              </a:rPr>
              <a:t>void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 smtClean="0"/>
              <a:t>analyze_string</a:t>
            </a:r>
            <a:r>
              <a:rPr lang="en-US" sz="1100" dirty="0" smtClean="0">
                <a:solidFill>
                  <a:srgbClr val="0070C0"/>
                </a:solidFill>
              </a:rPr>
              <a:t> ( </a:t>
            </a:r>
            <a:r>
              <a:rPr lang="en-US" sz="1100" dirty="0" err="1" smtClean="0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inputString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smtClean="0">
                <a:solidFill>
                  <a:srgbClr val="0070C0"/>
                </a:solidFill>
              </a:rPr>
              <a:t>)</a:t>
            </a: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 smtClean="0">
                <a:solidFill>
                  <a:srgbClr val="7030A0"/>
                </a:solidFill>
              </a:rPr>
              <a:t>assert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0070C0"/>
                </a:solidFill>
              </a:rPr>
              <a:t>(</a:t>
            </a:r>
            <a:r>
              <a:rPr lang="en-US" sz="1100" dirty="0" err="1"/>
              <a:t>inputString</a:t>
            </a:r>
            <a:r>
              <a:rPr lang="en-US" sz="1100" dirty="0" err="1">
                <a:solidFill>
                  <a:srgbClr val="0070C0"/>
                </a:solidFill>
              </a:rPr>
              <a:t>.</a:t>
            </a:r>
            <a:r>
              <a:rPr lang="en-US" sz="1100" dirty="0" err="1">
                <a:solidFill>
                  <a:srgbClr val="00B0F0"/>
                </a:solidFill>
              </a:rPr>
              <a:t>length</a:t>
            </a:r>
            <a:r>
              <a:rPr lang="en-US" sz="1100" dirty="0">
                <a:solidFill>
                  <a:srgbClr val="0070C0"/>
                </a:solidFill>
              </a:rPr>
              <a:t>( ) &gt; 2); </a:t>
            </a:r>
            <a:r>
              <a:rPr lang="en-US" sz="1100" dirty="0">
                <a:solidFill>
                  <a:srgbClr val="00B050"/>
                </a:solidFill>
              </a:rPr>
              <a:t> // Length must exceed 2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}</a:t>
            </a: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 err="1">
                <a:solidFill>
                  <a:srgbClr val="00B0F0"/>
                </a:solidFill>
              </a:rPr>
              <a:t>int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 smtClean="0"/>
              <a:t>main</a:t>
            </a:r>
            <a:r>
              <a:rPr lang="en-US" sz="1100" dirty="0" smtClean="0">
                <a:solidFill>
                  <a:srgbClr val="0070C0"/>
                </a:solidFill>
              </a:rPr>
              <a:t> ( )</a:t>
            </a: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smtClean="0">
                <a:solidFill>
                  <a:srgbClr val="0070C0"/>
                </a:solidFill>
              </a:rPr>
              <a:t> </a:t>
            </a:r>
            <a:r>
              <a:rPr lang="en-US" sz="1100" dirty="0" err="1" smtClean="0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 test1 = 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 err="1">
                <a:solidFill>
                  <a:srgbClr val="7030A0"/>
                </a:solidFill>
              </a:rPr>
              <a:t>abc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>
                <a:solidFill>
                  <a:srgbClr val="0070C0"/>
                </a:solidFill>
              </a:rPr>
              <a:t>, test2, test3 = </a:t>
            </a:r>
            <a:r>
              <a:rPr lang="en-US" sz="1100" dirty="0" smtClean="0">
                <a:solidFill>
                  <a:srgbClr val="7030A0"/>
                </a:solidFill>
              </a:rPr>
              <a:t>""</a:t>
            </a:r>
            <a:r>
              <a:rPr lang="en-US" sz="1100" dirty="0" smtClean="0">
                <a:solidFill>
                  <a:srgbClr val="0070C0"/>
                </a:solidFill>
              </a:rPr>
              <a:t>;</a:t>
            </a:r>
            <a:endParaRPr lang="en-US" sz="11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 err="1">
                <a:solidFill>
                  <a:srgbClr val="0070C0"/>
                </a:solidFill>
              </a:rPr>
              <a:t>cout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"Analyzing string '"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test1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"'\n'"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 smtClean="0">
                <a:solidFill>
                  <a:srgbClr val="0070C0"/>
                </a:solidFill>
              </a:rPr>
              <a:t>analyze_string</a:t>
            </a:r>
            <a:r>
              <a:rPr lang="en-US" sz="1100" dirty="0" smtClean="0">
                <a:solidFill>
                  <a:srgbClr val="0070C0"/>
                </a:solidFill>
              </a:rPr>
              <a:t> (</a:t>
            </a:r>
            <a:r>
              <a:rPr lang="en-US" sz="1100" dirty="0"/>
              <a:t>test1</a:t>
            </a:r>
            <a:r>
              <a:rPr lang="en-US" sz="1100" dirty="0">
                <a:solidFill>
                  <a:srgbClr val="0070C0"/>
                </a:solidFill>
              </a:rPr>
              <a:t>);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 err="1">
                <a:solidFill>
                  <a:srgbClr val="0070C0"/>
                </a:solidFill>
              </a:rPr>
              <a:t>cout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"Analyzing string '"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test2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"'\n'"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 smtClean="0">
                <a:solidFill>
                  <a:srgbClr val="0070C0"/>
                </a:solidFill>
              </a:rPr>
              <a:t>analyze_string</a:t>
            </a:r>
            <a:r>
              <a:rPr lang="en-US" sz="1100" dirty="0" smtClean="0">
                <a:solidFill>
                  <a:srgbClr val="0070C0"/>
                </a:solidFill>
              </a:rPr>
              <a:t> (</a:t>
            </a:r>
            <a:r>
              <a:rPr lang="en-US" sz="1100" dirty="0"/>
              <a:t>test2</a:t>
            </a:r>
            <a:r>
              <a:rPr lang="en-US" sz="1100" dirty="0" smtClean="0">
                <a:solidFill>
                  <a:srgbClr val="0070C0"/>
                </a:solidFill>
              </a:rPr>
              <a:t>); </a:t>
            </a:r>
            <a:r>
              <a:rPr lang="en-US" sz="1100" dirty="0" smtClean="0">
                <a:solidFill>
                  <a:srgbClr val="00B050"/>
                </a:solidFill>
              </a:rPr>
              <a:t>// assert obtained here</a:t>
            </a:r>
            <a:endParaRPr lang="en-US" sz="11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/>
              <a:t>std</a:t>
            </a:r>
            <a:r>
              <a:rPr lang="en-US" sz="1100" dirty="0">
                <a:solidFill>
                  <a:srgbClr val="0070C0"/>
                </a:solidFill>
              </a:rPr>
              <a:t>::</a:t>
            </a:r>
            <a:r>
              <a:rPr lang="en-US" sz="1100" dirty="0" err="1">
                <a:solidFill>
                  <a:srgbClr val="0070C0"/>
                </a:solidFill>
              </a:rPr>
              <a:t>cout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"Analyzing string '"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test3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&lt;&lt;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7030A0"/>
                </a:solidFill>
              </a:rPr>
              <a:t>"'\n'"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  </a:t>
            </a:r>
            <a:r>
              <a:rPr lang="en-US" sz="1100" dirty="0" err="1" smtClean="0">
                <a:solidFill>
                  <a:srgbClr val="0070C0"/>
                </a:solidFill>
              </a:rPr>
              <a:t>analyze_string</a:t>
            </a:r>
            <a:r>
              <a:rPr lang="en-US" sz="1100" dirty="0" smtClean="0">
                <a:solidFill>
                  <a:srgbClr val="0070C0"/>
                </a:solidFill>
              </a:rPr>
              <a:t> (</a:t>
            </a:r>
            <a:r>
              <a:rPr lang="en-US" sz="1100" dirty="0"/>
              <a:t>test3</a:t>
            </a:r>
            <a:r>
              <a:rPr lang="en-US" sz="1100" dirty="0" smtClean="0">
                <a:solidFill>
                  <a:srgbClr val="0070C0"/>
                </a:solidFill>
              </a:rPr>
              <a:t>);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00B050"/>
                </a:solidFill>
              </a:rPr>
              <a:t>// assert obtained here</a:t>
            </a:r>
            <a:endParaRPr lang="en-US" sz="11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  </a:t>
            </a:r>
            <a:r>
              <a:rPr lang="en-US" sz="1100" dirty="0">
                <a:solidFill>
                  <a:srgbClr val="7030A0"/>
                </a:solidFill>
              </a:rPr>
              <a:t>return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>
                <a:solidFill>
                  <a:srgbClr val="FF0000"/>
                </a:solidFill>
              </a:rPr>
              <a:t>EXIT_SUCCESS</a:t>
            </a:r>
            <a:r>
              <a:rPr lang="en-US" sz="1100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}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smtClean="0"/>
              <a:t>In this example, the variable </a:t>
            </a:r>
            <a:r>
              <a:rPr lang="en-US" sz="2000" dirty="0" smtClean="0">
                <a:solidFill>
                  <a:srgbClr val="00B0F0"/>
                </a:solidFill>
              </a:rPr>
              <a:t>test2</a:t>
            </a:r>
            <a:r>
              <a:rPr lang="en-US" sz="2000" dirty="0" smtClean="0"/>
              <a:t> is automatically initialized to </a:t>
            </a:r>
            <a:r>
              <a:rPr lang="en-US" sz="2000" dirty="0" smtClean="0">
                <a:solidFill>
                  <a:srgbClr val="7030A0"/>
                </a:solidFill>
              </a:rPr>
              <a:t>“”</a:t>
            </a:r>
          </a:p>
        </p:txBody>
      </p:sp>
    </p:spTree>
    <p:extLst>
      <p:ext uri="{BB962C8B-B14F-4D97-AF65-F5344CB8AC3E}">
        <p14:creationId xmlns:p14="http://schemas.microsoft.com/office/powerpoint/2010/main" val="139464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</a:t>
            </a:r>
            <a:r>
              <a:rPr lang="en-US" sz="1100" dirty="0" smtClean="0">
                <a:solidFill>
                  <a:srgbClr val="0070C0"/>
                </a:solidFill>
              </a:rPr>
              <a:t>include</a:t>
            </a:r>
            <a:r>
              <a:rPr lang="en-US" sz="1100" dirty="0" smtClean="0"/>
              <a:t> &lt;</a:t>
            </a:r>
            <a:r>
              <a:rPr lang="en-US" sz="1100" dirty="0" err="1" smtClean="0">
                <a:solidFill>
                  <a:srgbClr val="FF0000"/>
                </a:solidFill>
              </a:rPr>
              <a:t>iostream</a:t>
            </a:r>
            <a:r>
              <a:rPr lang="en-US" sz="1100" dirty="0" smtClean="0"/>
              <a:t>&gt;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</a:t>
            </a:r>
            <a:r>
              <a:rPr lang="en-US" sz="1100" dirty="0" smtClean="0">
                <a:solidFill>
                  <a:srgbClr val="0070C0"/>
                </a:solidFill>
              </a:rPr>
              <a:t>include</a:t>
            </a:r>
            <a:r>
              <a:rPr lang="en-US" sz="1100" dirty="0"/>
              <a:t> 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FF0000"/>
                </a:solidFill>
              </a:rPr>
              <a:t>string</a:t>
            </a:r>
            <a:r>
              <a:rPr lang="en-US" sz="1100" dirty="0" smtClean="0"/>
              <a:t>&gt;</a:t>
            </a: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0070C0"/>
                </a:solidFill>
              </a:rPr>
              <a:t>#</a:t>
            </a:r>
            <a:r>
              <a:rPr lang="en-US" sz="1100" dirty="0" smtClean="0">
                <a:solidFill>
                  <a:srgbClr val="0070C0"/>
                </a:solidFill>
              </a:rPr>
              <a:t>include &lt;</a:t>
            </a:r>
            <a:r>
              <a:rPr lang="en-US" sz="1100" dirty="0" smtClean="0">
                <a:solidFill>
                  <a:srgbClr val="FF0000"/>
                </a:solidFill>
              </a:rPr>
              <a:t>exception</a:t>
            </a:r>
            <a:r>
              <a:rPr lang="en-US" sz="1100" dirty="0" smtClean="0">
                <a:solidFill>
                  <a:srgbClr val="0070C0"/>
                </a:solidFill>
              </a:rPr>
              <a:t>&gt;</a:t>
            </a:r>
            <a:endParaRPr lang="en-US" sz="11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sz="1100" dirty="0" err="1">
                <a:solidFill>
                  <a:srgbClr val="00B0F0"/>
                </a:solidFill>
              </a:rPr>
              <a:t>int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main ( )</a:t>
            </a:r>
          </a:p>
          <a:p>
            <a:pPr>
              <a:buNone/>
            </a:pPr>
            <a:r>
              <a:rPr lang="en-US" sz="1100" dirty="0"/>
              <a:t>{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F0"/>
                </a:solidFill>
              </a:rPr>
              <a:t>string</a:t>
            </a:r>
            <a:r>
              <a:rPr lang="en-US" sz="1100" dirty="0"/>
              <a:t> test1 = 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 err="1">
                <a:solidFill>
                  <a:srgbClr val="7030A0"/>
                </a:solidFill>
              </a:rPr>
              <a:t>abc</a:t>
            </a:r>
            <a:r>
              <a:rPr lang="en-US" sz="1100" dirty="0">
                <a:solidFill>
                  <a:srgbClr val="7030A0"/>
                </a:solidFill>
              </a:rPr>
              <a:t>"</a:t>
            </a:r>
            <a:r>
              <a:rPr lang="en-US" sz="1100" dirty="0"/>
              <a:t>, test2 = </a:t>
            </a:r>
            <a:r>
              <a:rPr lang="en-US" sz="1100" dirty="0">
                <a:solidFill>
                  <a:srgbClr val="7030A0"/>
                </a:solidFill>
              </a:rPr>
              <a:t>"d"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C00000"/>
                </a:solidFill>
              </a:rPr>
              <a:t>try</a:t>
            </a:r>
          </a:p>
          <a:p>
            <a:pPr>
              <a:buNone/>
            </a:pPr>
            <a:r>
              <a:rPr lang="en-US" sz="1100" dirty="0"/>
              <a:t>  {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cout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"Adding two strings: " </a:t>
            </a:r>
            <a:r>
              <a:rPr lang="en-US" sz="1100" dirty="0"/>
              <a:t>&lt;&lt; test1 + test2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}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C00000"/>
                </a:solidFill>
              </a:rPr>
              <a:t>catch</a:t>
            </a:r>
            <a:r>
              <a:rPr lang="en-US" sz="1100" dirty="0"/>
              <a:t> (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>
                <a:solidFill>
                  <a:srgbClr val="00B0F0"/>
                </a:solidFill>
              </a:rPr>
              <a:t>exception</a:t>
            </a:r>
            <a:r>
              <a:rPr lang="en-US" sz="1100" dirty="0"/>
              <a:t> &amp;e)</a:t>
            </a:r>
          </a:p>
          <a:p>
            <a:pPr>
              <a:buNone/>
            </a:pPr>
            <a:r>
              <a:rPr lang="en-US" sz="1100" dirty="0"/>
              <a:t>  {</a:t>
            </a:r>
          </a:p>
          <a:p>
            <a:pPr>
              <a:buNone/>
            </a:pPr>
            <a:r>
              <a:rPr lang="en-US" sz="1100" dirty="0"/>
              <a:t>    </a:t>
            </a:r>
            <a:r>
              <a:rPr lang="en-US" sz="1100" dirty="0" err="1"/>
              <a:t>std</a:t>
            </a:r>
            <a:r>
              <a:rPr lang="en-US" sz="1100" dirty="0"/>
              <a:t>::</a:t>
            </a:r>
            <a:r>
              <a:rPr lang="en-US" sz="1100" dirty="0" err="1">
                <a:solidFill>
                  <a:srgbClr val="00B0F0"/>
                </a:solidFill>
              </a:rPr>
              <a:t>cerr</a:t>
            </a:r>
            <a:r>
              <a:rPr lang="en-US" sz="1100" dirty="0">
                <a:solidFill>
                  <a:srgbClr val="00B0F0"/>
                </a:solidFill>
              </a:rPr>
              <a:t> </a:t>
            </a:r>
            <a:r>
              <a:rPr lang="en-US" sz="1100" dirty="0"/>
              <a:t>&lt;&lt; </a:t>
            </a:r>
            <a:r>
              <a:rPr lang="en-US" sz="1100" dirty="0">
                <a:solidFill>
                  <a:srgbClr val="7030A0"/>
                </a:solidFill>
              </a:rPr>
              <a:t>"Exception caught: " </a:t>
            </a:r>
            <a:r>
              <a:rPr lang="en-US" sz="1100" dirty="0"/>
              <a:t>&lt;&lt; </a:t>
            </a:r>
            <a:r>
              <a:rPr lang="en-US" sz="1100" dirty="0" err="1"/>
              <a:t>e.</a:t>
            </a:r>
            <a:r>
              <a:rPr lang="en-US" sz="1100" dirty="0" err="1">
                <a:solidFill>
                  <a:srgbClr val="00B0F0"/>
                </a:solidFill>
              </a:rPr>
              <a:t>what</a:t>
            </a:r>
            <a:r>
              <a:rPr lang="en-US" sz="1100" dirty="0"/>
              <a:t>() &lt;&lt; </a:t>
            </a:r>
            <a:r>
              <a:rPr lang="en-US" sz="1100" dirty="0">
                <a:solidFill>
                  <a:srgbClr val="7030A0"/>
                </a:solidFill>
              </a:rPr>
              <a:t>"\n"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  }</a:t>
            </a:r>
          </a:p>
          <a:p>
            <a:pPr>
              <a:buNone/>
            </a:pPr>
            <a:r>
              <a:rPr lang="en-US" sz="1100" dirty="0"/>
              <a:t>  </a:t>
            </a:r>
          </a:p>
          <a:p>
            <a:pPr>
              <a:buNone/>
            </a:pPr>
            <a:r>
              <a:rPr lang="en-US" sz="1100" dirty="0"/>
              <a:t>  </a:t>
            </a:r>
            <a:r>
              <a:rPr lang="en-US" sz="1100" dirty="0">
                <a:solidFill>
                  <a:srgbClr val="00B0F0"/>
                </a:solidFill>
              </a:rPr>
              <a:t>return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EXIT_SUCCESS</a:t>
            </a:r>
            <a:r>
              <a:rPr lang="en-US" sz="1100" dirty="0"/>
              <a:t>;</a:t>
            </a:r>
          </a:p>
          <a:p>
            <a:pPr>
              <a:buNone/>
            </a:pPr>
            <a:r>
              <a:rPr lang="en-US" sz="1100" dirty="0"/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>
                <a:solidFill>
                  <a:srgbClr val="00B0F0"/>
                </a:solidFill>
              </a:rPr>
              <a:t>cout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== regular console output</a:t>
            </a:r>
          </a:p>
          <a:p>
            <a:pPr marL="342900" lvl="0" indent="-342900" algn="r">
              <a:spcBef>
                <a:spcPct val="20000"/>
              </a:spcBef>
            </a:pP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err="1" smtClean="0">
                <a:solidFill>
                  <a:srgbClr val="00B0F0"/>
                </a:solidFill>
              </a:rPr>
              <a:t>cerr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== console error output</a:t>
            </a:r>
          </a:p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342900" lvl="0" indent="-342900" algn="r">
              <a:spcBef>
                <a:spcPct val="20000"/>
              </a:spcBef>
            </a:pPr>
            <a:r>
              <a:rPr lang="en-US" sz="2000" dirty="0" err="1" smtClean="0"/>
              <a:t>std</a:t>
            </a:r>
            <a:r>
              <a:rPr lang="en-US" sz="2000" dirty="0" smtClean="0"/>
              <a:t>::</a:t>
            </a:r>
            <a:r>
              <a:rPr lang="en-US" sz="2000" dirty="0" smtClean="0">
                <a:solidFill>
                  <a:srgbClr val="00B0F0"/>
                </a:solidFill>
              </a:rPr>
              <a:t>exception</a:t>
            </a:r>
            <a:r>
              <a:rPr lang="en-US" sz="2000" dirty="0" smtClean="0"/>
              <a:t> is a specialized class</a:t>
            </a:r>
          </a:p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342900" lvl="0" indent="-342900" algn="r">
              <a:spcBef>
                <a:spcPct val="20000"/>
              </a:spcBef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 smtClean="0">
                <a:solidFill>
                  <a:srgbClr val="00B0F0"/>
                </a:solidFill>
              </a:rPr>
              <a:t>exception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rgbClr val="FF0000"/>
                </a:solidFill>
              </a:rPr>
              <a:t>what</a:t>
            </a:r>
            <a:r>
              <a:rPr lang="en-US" sz="2000" dirty="0" smtClean="0"/>
              <a:t>( ) can be customized to give the output the developer wants (using </a:t>
            </a:r>
            <a:r>
              <a:rPr lang="en-US" sz="2000" dirty="0" smtClean="0">
                <a:solidFill>
                  <a:srgbClr val="FF0000"/>
                </a:solidFill>
              </a:rPr>
              <a:t>throw </a:t>
            </a:r>
            <a:r>
              <a:rPr lang="en-US" sz="2000" baseline="30000" dirty="0" smtClean="0"/>
              <a:t>[2]</a:t>
            </a:r>
            <a:r>
              <a:rPr lang="en-US" sz="2000" dirty="0" smtClean="0"/>
              <a:t>) or a </a:t>
            </a:r>
            <a:r>
              <a:rPr lang="en-US" sz="2000" dirty="0"/>
              <a:t>system-generated exception ID </a:t>
            </a:r>
            <a:r>
              <a:rPr lang="en-US" sz="2000" dirty="0" smtClean="0"/>
              <a:t>(for example, </a:t>
            </a:r>
            <a:r>
              <a:rPr lang="en-US" sz="2000" dirty="0" err="1" smtClean="0">
                <a:solidFill>
                  <a:srgbClr val="00B0F0"/>
                </a:solidFill>
              </a:rPr>
              <a:t>bad_typeid</a:t>
            </a:r>
            <a:r>
              <a:rPr lang="en-US" sz="2000" dirty="0" smtClean="0"/>
              <a:t>)</a:t>
            </a:r>
          </a:p>
          <a:p>
            <a:pPr marL="342900" lvl="0" indent="-342900" algn="r">
              <a:spcBef>
                <a:spcPct val="20000"/>
              </a:spcBef>
            </a:pPr>
            <a:endParaRPr lang="en-US" sz="2000" dirty="0"/>
          </a:p>
          <a:p>
            <a:pPr marL="342900" lvl="0" indent="-342900" algn="r">
              <a:spcBef>
                <a:spcPct val="20000"/>
              </a:spcBef>
            </a:pPr>
            <a:r>
              <a:rPr lang="en-US" sz="2000" dirty="0" err="1" smtClean="0"/>
              <a:t>itk</a:t>
            </a:r>
            <a:r>
              <a:rPr lang="en-US" sz="2000" dirty="0" smtClean="0"/>
              <a:t>::</a:t>
            </a:r>
            <a:r>
              <a:rPr lang="en-US" sz="2000" dirty="0" err="1" smtClean="0">
                <a:solidFill>
                  <a:srgbClr val="00B0F0"/>
                </a:solidFill>
              </a:rPr>
              <a:t>ExceptionObject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can handle </a:t>
            </a:r>
            <a:r>
              <a:rPr lang="en-US" sz="2000" dirty="0" err="1" smtClean="0"/>
              <a:t>itk</a:t>
            </a:r>
            <a:r>
              <a:rPr lang="en-US" sz="2000" dirty="0" smtClean="0"/>
              <a:t>-specific exceptions </a:t>
            </a:r>
            <a:r>
              <a:rPr lang="en-US" sz="2000" baseline="30000" dirty="0" smtClean="0"/>
              <a:t>[3]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[2] Throw Usage - </a:t>
            </a:r>
            <a:r>
              <a:rPr lang="en-US" sz="1000" dirty="0"/>
              <a:t>http://www.cplusplus.com/doc/tutorial/exceptions</a:t>
            </a:r>
            <a:r>
              <a:rPr lang="en-US" sz="1000" dirty="0" smtClean="0"/>
              <a:t>/</a:t>
            </a:r>
          </a:p>
          <a:p>
            <a:pPr algn="l"/>
            <a:r>
              <a:rPr lang="en-US" sz="1000" dirty="0" smtClean="0"/>
              <a:t>[3] </a:t>
            </a:r>
            <a:r>
              <a:rPr lang="en-US" sz="1000" dirty="0"/>
              <a:t>ITK Exception - http://itk.org/Doxygen/html/classitk_1_1ExceptionObject.html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2577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</a:t>
            </a:r>
            <a:r>
              <a:rPr lang="en-US" dirty="0" err="1" smtClean="0"/>
              <a:t>vs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Assert and Exceptions at SO - </a:t>
            </a:r>
            <a:r>
              <a:rPr lang="en-US" sz="1000" dirty="0"/>
              <a:t>http://stackoverflow.com/a/117224/1228757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0813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</a:t>
            </a:r>
            <a:r>
              <a:rPr lang="en-US" dirty="0" err="1" smtClean="0"/>
              <a:t>vs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Asserts are used for critical errors where the program can </a:t>
            </a:r>
            <a:r>
              <a:rPr lang="en-US" b="1" dirty="0" smtClean="0"/>
              <a:t>never</a:t>
            </a:r>
            <a:r>
              <a:rPr lang="en-US" dirty="0" smtClean="0"/>
              <a:t> recover from and exceptions are used for solid debugging</a:t>
            </a:r>
          </a:p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Assert and Exceptions at SO - </a:t>
            </a:r>
            <a:r>
              <a:rPr lang="en-US" sz="1000" dirty="0"/>
              <a:t>http://stackoverflow.com/a/117224/1228757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21054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</a:t>
            </a:r>
            <a:r>
              <a:rPr lang="en-US" dirty="0" err="1" smtClean="0"/>
              <a:t>vs</a:t>
            </a:r>
            <a:r>
              <a:rPr lang="en-US" dirty="0" smtClean="0"/>
              <a:t>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Asserts are used for critical errors where the program can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never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recover from and exceptions are used for solid debugging</a:t>
            </a:r>
          </a:p>
          <a:p>
            <a:endParaRPr lang="en-US" dirty="0"/>
          </a:p>
          <a:p>
            <a:r>
              <a:rPr lang="en-US" dirty="0" smtClean="0"/>
              <a:t>Use of exceptions is better during development and make better sense than to see a program “crash”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[4] Assert and Exceptions at SO - </a:t>
            </a:r>
            <a:r>
              <a:rPr lang="en-US" sz="1000" dirty="0"/>
              <a:t>http://stackoverflow.com/a/117224/1228757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5739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69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42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process of responding to the occurrence of anomalous or </a:t>
            </a:r>
            <a:r>
              <a:rPr lang="en-US" i="1" dirty="0" smtClean="0"/>
              <a:t>exceptional conditions</a:t>
            </a:r>
            <a:r>
              <a:rPr lang="en-US" dirty="0" smtClean="0"/>
              <a:t> during computation 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Exception Wiki Article - </a:t>
            </a:r>
            <a:r>
              <a:rPr lang="en-US" sz="1000" dirty="0"/>
              <a:t>https://</a:t>
            </a:r>
            <a:r>
              <a:rPr lang="en-US" sz="1000" dirty="0" smtClean="0"/>
              <a:t>en.wikipedia.org/wiki/Exception_handling</a:t>
            </a:r>
          </a:p>
        </p:txBody>
      </p:sp>
    </p:spTree>
    <p:extLst>
      <p:ext uri="{BB962C8B-B14F-4D97-AF65-F5344CB8AC3E}">
        <p14:creationId xmlns:p14="http://schemas.microsoft.com/office/powerpoint/2010/main" val="31342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process of responding to the occurrence of anomalous or </a:t>
            </a:r>
            <a:r>
              <a:rPr lang="en-US" i="1" dirty="0" smtClean="0"/>
              <a:t>exceptional conditions</a:t>
            </a:r>
            <a:r>
              <a:rPr lang="en-US" dirty="0" smtClean="0"/>
              <a:t> during computation 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They require special processing, typically to avoid processor or memory related errors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248400"/>
            <a:ext cx="4800600" cy="457200"/>
          </a:xfrm>
        </p:spPr>
        <p:txBody>
          <a:bodyPr anchor="t"/>
          <a:lstStyle/>
          <a:p>
            <a:pPr algn="l"/>
            <a:r>
              <a:rPr lang="en-US" sz="1000" dirty="0" smtClean="0"/>
              <a:t>[1] Exception Wiki Article - </a:t>
            </a:r>
            <a:r>
              <a:rPr lang="en-US" sz="1000" dirty="0"/>
              <a:t>https://</a:t>
            </a:r>
            <a:r>
              <a:rPr lang="en-US" sz="1000" dirty="0" smtClean="0"/>
              <a:t>en.wikipedia.org/wiki/Exception_handling</a:t>
            </a:r>
          </a:p>
        </p:txBody>
      </p:sp>
    </p:spTree>
    <p:extLst>
      <p:ext uri="{BB962C8B-B14F-4D97-AF65-F5344CB8AC3E}">
        <p14:creationId xmlns:p14="http://schemas.microsoft.com/office/powerpoint/2010/main" val="17646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Meaningful Errors</a:t>
            </a:r>
            <a:endParaRPr lang="en-US" dirty="0"/>
          </a:p>
        </p:txBody>
      </p:sp>
      <p:pic>
        <p:nvPicPr>
          <p:cNvPr id="1027" name="Picture 3" descr="C:\Users\patis\Downloads\Error_4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41" y="1572112"/>
            <a:ext cx="5979318" cy="46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to make sure the user knows what to do next.</a:t>
            </a:r>
          </a:p>
        </p:txBody>
      </p:sp>
    </p:spTree>
    <p:extLst>
      <p:ext uri="{BB962C8B-B14F-4D97-AF65-F5344CB8AC3E}">
        <p14:creationId xmlns:p14="http://schemas.microsoft.com/office/powerpoint/2010/main" val="22470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Required to make sure the user knows what to do next.</a:t>
            </a:r>
          </a:p>
          <a:p>
            <a:endParaRPr lang="en-US" dirty="0"/>
          </a:p>
          <a:p>
            <a:r>
              <a:rPr lang="en-US" dirty="0" smtClean="0"/>
              <a:t>Generate comprehensible system logs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5547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Meaningful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Required to make sure the user knows what to do next.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Generate comprehensible system logs for developers</a:t>
            </a:r>
          </a:p>
          <a:p>
            <a:endParaRPr lang="en-US" dirty="0"/>
          </a:p>
          <a:p>
            <a:r>
              <a:rPr lang="en-US" dirty="0" smtClean="0"/>
              <a:t>Make life easier all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72000"/>
          </a:xfrm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#include</a:t>
            </a:r>
            <a:r>
              <a:rPr lang="en-US" sz="1100" dirty="0" smtClean="0"/>
              <a:t> &lt;</a:t>
            </a:r>
            <a:r>
              <a:rPr lang="en-US" sz="1100" dirty="0" err="1" smtClean="0">
                <a:solidFill>
                  <a:srgbClr val="FF0000"/>
                </a:solidFill>
              </a:rPr>
              <a:t>iostream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#include</a:t>
            </a:r>
            <a:r>
              <a:rPr lang="en-US" sz="1100" dirty="0" smtClean="0"/>
              <a:t> &lt;</a:t>
            </a:r>
            <a:r>
              <a:rPr lang="en-US" sz="1100" dirty="0" err="1" smtClean="0">
                <a:solidFill>
                  <a:srgbClr val="FF0000"/>
                </a:solidFill>
              </a:rPr>
              <a:t>assert.h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>
                <a:solidFill>
                  <a:srgbClr val="0070C0"/>
                </a:solidFill>
              </a:rPr>
              <a:t>#</a:t>
            </a:r>
            <a:r>
              <a:rPr lang="en-US" sz="1100" dirty="0">
                <a:solidFill>
                  <a:srgbClr val="0070C0"/>
                </a:solidFill>
              </a:rPr>
              <a:t>include &lt;</a:t>
            </a:r>
            <a:r>
              <a:rPr lang="en-US" sz="1100" dirty="0">
                <a:solidFill>
                  <a:srgbClr val="FF0000"/>
                </a:solidFill>
              </a:rPr>
              <a:t>string</a:t>
            </a:r>
            <a:r>
              <a:rPr lang="en-US" sz="1100" dirty="0">
                <a:solidFill>
                  <a:srgbClr val="0070C0"/>
                </a:solidFill>
              </a:rPr>
              <a:t>&gt;</a:t>
            </a:r>
          </a:p>
          <a:p>
            <a:pPr>
              <a:buNone/>
            </a:pPr>
            <a:endParaRPr lang="en-US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600200"/>
            <a:ext cx="4114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sz="2000" dirty="0" err="1" smtClean="0">
                <a:solidFill>
                  <a:srgbClr val="FF0000"/>
                </a:solidFill>
              </a:rPr>
              <a:t>assert.h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is the include required for the “assert” function</a:t>
            </a:r>
          </a:p>
        </p:txBody>
      </p:sp>
    </p:spTree>
    <p:extLst>
      <p:ext uri="{BB962C8B-B14F-4D97-AF65-F5344CB8AC3E}">
        <p14:creationId xmlns:p14="http://schemas.microsoft.com/office/powerpoint/2010/main" val="1774211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7313</TotalTime>
  <Words>716</Words>
  <Application>Microsoft Office PowerPoint</Application>
  <PresentationFormat>On-screen Show (4:3)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template_1</vt:lpstr>
      <vt:lpstr>CBICA S/W Dev Tutorials 12 – Error Handling </vt:lpstr>
      <vt:lpstr>What is it?</vt:lpstr>
      <vt:lpstr>What is it?</vt:lpstr>
      <vt:lpstr>What is it?</vt:lpstr>
      <vt:lpstr>Giving Meaningful Errors</vt:lpstr>
      <vt:lpstr>Giving Meaningful Errors</vt:lpstr>
      <vt:lpstr>Giving Meaningful Errors</vt:lpstr>
      <vt:lpstr>Giving Meaningful Errors</vt:lpstr>
      <vt:lpstr>Assert</vt:lpstr>
      <vt:lpstr>Assert</vt:lpstr>
      <vt:lpstr>Assert</vt:lpstr>
      <vt:lpstr>Exception</vt:lpstr>
      <vt:lpstr>Assert vs Exception</vt:lpstr>
      <vt:lpstr>Assert vs Exception</vt:lpstr>
      <vt:lpstr>Assert vs Exception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75</cp:revision>
  <dcterms:created xsi:type="dcterms:W3CDTF">2015-03-02T14:56:53Z</dcterms:created>
  <dcterms:modified xsi:type="dcterms:W3CDTF">2016-01-11T20:22:20Z</dcterms:modified>
</cp:coreProperties>
</file>