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3" r:id="rId8"/>
    <p:sldId id="264" r:id="rId9"/>
    <p:sldId id="262" r:id="rId10"/>
    <p:sldId id="267" r:id="rId11"/>
    <p:sldId id="265" r:id="rId12"/>
    <p:sldId id="268" r:id="rId13"/>
    <p:sldId id="269" r:id="rId14"/>
    <p:sldId id="270" r:id="rId15"/>
    <p:sldId id="272" r:id="rId16"/>
    <p:sldId id="271" r:id="rId17"/>
    <p:sldId id="273" r:id="rId18"/>
    <p:sldId id="274" r:id="rId19"/>
    <p:sldId id="275" r:id="rId20"/>
    <p:sldId id="276" r:id="rId21"/>
  </p:sldIdLst>
  <p:sldSz cx="12192000" cy="6858000"/>
  <p:notesSz cx="6858000" cy="9144000"/>
  <p:embeddedFontLst>
    <p:embeddedFont>
      <p:font typeface="a고딕16" panose="02020600000000000000" pitchFamily="18" charset="-127"/>
      <p:regular r:id="rId23"/>
    </p:embeddedFont>
    <p:embeddedFont>
      <p:font typeface="a로케트" panose="02020600000000000000" pitchFamily="18" charset="-127"/>
      <p:regular r:id="rId24"/>
    </p:embeddedFont>
    <p:embeddedFont>
      <p:font typeface="맑은 고딕" panose="020B0503020000020004" pitchFamily="50" charset="-127"/>
      <p:regular r:id="rId25"/>
      <p:bold r:id="rId26"/>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5F"/>
    <a:srgbClr val="3C3C45"/>
    <a:srgbClr val="3BA6CE"/>
    <a:srgbClr val="F4E3DC"/>
    <a:srgbClr val="B49885"/>
    <a:srgbClr val="55758A"/>
    <a:srgbClr val="D0D6D6"/>
    <a:srgbClr val="91BFCC"/>
    <a:srgbClr val="263842"/>
    <a:srgbClr val="9C89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84257" autoAdjust="0"/>
  </p:normalViewPr>
  <p:slideViewPr>
    <p:cSldViewPr snapToGrid="0">
      <p:cViewPr varScale="1">
        <p:scale>
          <a:sx n="72" d="100"/>
          <a:sy n="72" d="100"/>
        </p:scale>
        <p:origin x="13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A265B-A5A3-4717-901A-846EB28E6620}" type="datetimeFigureOut">
              <a:rPr lang="ko-KR" altLang="en-US" smtClean="0"/>
              <a:t>2019-06-07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1B09D-A623-4C27-BA80-79AF7AC888F6}" type="slidenum">
              <a:rPr lang="ko-KR" altLang="en-US" smtClean="0"/>
              <a:t>‹#›</a:t>
            </a:fld>
            <a:endParaRPr lang="ko-KR" altLang="en-US"/>
          </a:p>
        </p:txBody>
      </p:sp>
    </p:spTree>
    <p:extLst>
      <p:ext uri="{BB962C8B-B14F-4D97-AF65-F5344CB8AC3E}">
        <p14:creationId xmlns:p14="http://schemas.microsoft.com/office/powerpoint/2010/main" val="168358553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r>
              <a:rPr lang="ko-KR" altLang="en-US" sz="1200" b="0" i="0" u="none" strike="noStrike" kern="1200" baseline="0" dirty="0">
                <a:solidFill>
                  <a:schemeClr val="tx1"/>
                </a:solidFill>
                <a:latin typeface="+mn-lt"/>
                <a:ea typeface="+mn-ea"/>
                <a:cs typeface="+mn-cs"/>
              </a:rPr>
              <a:t>평가데이터로</a:t>
            </a:r>
            <a:r>
              <a:rPr lang="en-US" altLang="ko-KR" sz="1200" b="0" i="0" u="none" strike="noStrike" kern="1200" baseline="0" dirty="0">
                <a:solidFill>
                  <a:schemeClr val="tx1"/>
                </a:solidFill>
                <a:latin typeface="+mn-lt"/>
                <a:ea typeface="+mn-ea"/>
                <a:cs typeface="+mn-cs"/>
              </a:rPr>
              <a:t>TF-</a:t>
            </a:r>
            <a:r>
              <a:rPr lang="en-US" altLang="ko-KR" sz="1200" b="0" i="0" u="none" strike="noStrike" kern="1200" baseline="0" dirty="0" err="1">
                <a:solidFill>
                  <a:schemeClr val="tx1"/>
                </a:solidFill>
                <a:latin typeface="+mn-lt"/>
                <a:ea typeface="+mn-ea"/>
                <a:cs typeface="+mn-cs"/>
              </a:rPr>
              <a:t>IDFfeature</a:t>
            </a:r>
            <a:r>
              <a:rPr lang="ko-KR" altLang="en-US" sz="1200" b="0" i="0" u="none" strike="noStrike" kern="1200" baseline="0" dirty="0" err="1">
                <a:solidFill>
                  <a:schemeClr val="tx1"/>
                </a:solidFill>
                <a:latin typeface="+mn-lt"/>
                <a:ea typeface="+mn-ea"/>
                <a:cs typeface="+mn-cs"/>
              </a:rPr>
              <a:t>를만들때는반드시학습데이터에서이전에결정한</a:t>
            </a:r>
            <a:r>
              <a:rPr lang="en-US" altLang="ko-KR" sz="1200" b="0" i="0" u="none" strike="noStrike" kern="1200" baseline="0" dirty="0">
                <a:solidFill>
                  <a:schemeClr val="tx1"/>
                </a:solidFill>
                <a:latin typeface="+mn-lt"/>
                <a:ea typeface="+mn-ea"/>
                <a:cs typeface="+mn-cs"/>
              </a:rPr>
              <a:t>5000</a:t>
            </a:r>
            <a:r>
              <a:rPr lang="ko-KR" altLang="en-US" sz="1200" b="0" i="0" u="none" strike="noStrike" kern="1200" baseline="0" dirty="0" err="1">
                <a:solidFill>
                  <a:schemeClr val="tx1"/>
                </a:solidFill>
                <a:latin typeface="+mn-lt"/>
                <a:ea typeface="+mn-ea"/>
                <a:cs typeface="+mn-cs"/>
              </a:rPr>
              <a:t>개의명사류형태소에대하여</a:t>
            </a:r>
            <a:r>
              <a:rPr lang="en-US" altLang="ko-KR" sz="1200" b="0" i="0" u="none" strike="noStrike" kern="1200" baseline="0" dirty="0">
                <a:solidFill>
                  <a:schemeClr val="tx1"/>
                </a:solidFill>
                <a:latin typeface="+mn-lt"/>
                <a:ea typeface="+mn-ea"/>
                <a:cs typeface="+mn-cs"/>
              </a:rPr>
              <a:t>TF-IDF</a:t>
            </a:r>
            <a:r>
              <a:rPr lang="ko-KR" altLang="en-US" sz="1200" b="0" i="0" u="none" strike="noStrike" kern="1200" baseline="0" dirty="0" err="1">
                <a:solidFill>
                  <a:schemeClr val="tx1"/>
                </a:solidFill>
                <a:latin typeface="+mn-lt"/>
                <a:ea typeface="+mn-ea"/>
                <a:cs typeface="+mn-cs"/>
              </a:rPr>
              <a:t>값을계산하는것이다</a:t>
            </a:r>
            <a:r>
              <a:rPr lang="en-US" altLang="ko-KR" sz="1200" b="0" i="0" u="none" strike="noStrike" kern="1200" baseline="0" dirty="0">
                <a:solidFill>
                  <a:schemeClr val="tx1"/>
                </a:solidFill>
                <a:latin typeface="+mn-lt"/>
                <a:ea typeface="+mn-ea"/>
                <a:cs typeface="+mn-cs"/>
              </a:rPr>
              <a:t>.</a:t>
            </a:r>
          </a:p>
          <a:p>
            <a:r>
              <a:rPr lang="ko-KR" altLang="en-US" sz="1200" b="0" i="0" u="none" strike="noStrike" kern="1200" baseline="0" dirty="0">
                <a:solidFill>
                  <a:schemeClr val="tx1"/>
                </a:solidFill>
                <a:latin typeface="+mn-lt"/>
                <a:ea typeface="+mn-ea"/>
                <a:cs typeface="+mn-cs"/>
              </a:rPr>
              <a:t></a:t>
            </a:r>
            <a:r>
              <a:rPr lang="ko-KR" altLang="en-US" sz="1200" b="0" i="0" u="none" strike="noStrike" kern="1200" baseline="0" dirty="0" err="1">
                <a:solidFill>
                  <a:schemeClr val="tx1"/>
                </a:solidFill>
                <a:latin typeface="+mn-lt"/>
                <a:ea typeface="+mn-ea"/>
                <a:cs typeface="+mn-cs"/>
              </a:rPr>
              <a:t>뿐만아니라</a:t>
            </a:r>
            <a:r>
              <a:rPr lang="en-US" altLang="ko-KR" sz="1200" b="0" i="0" u="none" strike="noStrike" kern="1200" baseline="0" dirty="0">
                <a:solidFill>
                  <a:schemeClr val="tx1"/>
                </a:solidFill>
                <a:latin typeface="+mn-lt"/>
                <a:ea typeface="+mn-ea"/>
                <a:cs typeface="+mn-cs"/>
              </a:rPr>
              <a:t>,</a:t>
            </a:r>
            <a:r>
              <a:rPr lang="ko-KR" altLang="en-US" sz="1200" b="0" i="0" u="none" strike="noStrike" kern="1200" baseline="0" dirty="0" err="1">
                <a:solidFill>
                  <a:schemeClr val="tx1"/>
                </a:solidFill>
                <a:latin typeface="+mn-lt"/>
                <a:ea typeface="+mn-ea"/>
                <a:cs typeface="+mn-cs"/>
              </a:rPr>
              <a:t>학습데이터에서사용한</a:t>
            </a:r>
            <a:r>
              <a:rPr lang="en-US" altLang="ko-KR" sz="1200" b="0" i="0" u="none" strike="noStrike" kern="1200" baseline="0" dirty="0">
                <a:solidFill>
                  <a:schemeClr val="tx1"/>
                </a:solidFill>
                <a:latin typeface="+mn-lt"/>
                <a:ea typeface="+mn-ea"/>
                <a:cs typeface="+mn-cs"/>
              </a:rPr>
              <a:t>5000</a:t>
            </a:r>
            <a:r>
              <a:rPr lang="ko-KR" altLang="en-US" sz="1200" b="0" i="0" u="none" strike="noStrike" kern="1200" baseline="0" dirty="0" err="1">
                <a:solidFill>
                  <a:schemeClr val="tx1"/>
                </a:solidFill>
                <a:latin typeface="+mn-lt"/>
                <a:ea typeface="+mn-ea"/>
                <a:cs typeface="+mn-cs"/>
              </a:rPr>
              <a:t>개명사류형태소에대한</a:t>
            </a:r>
            <a:r>
              <a:rPr lang="en-US" altLang="ko-KR" sz="1200" b="0" i="0" u="none" strike="noStrike" kern="1200" baseline="0" dirty="0">
                <a:solidFill>
                  <a:schemeClr val="tx1"/>
                </a:solidFill>
                <a:latin typeface="+mn-lt"/>
                <a:ea typeface="+mn-ea"/>
                <a:cs typeface="+mn-cs"/>
              </a:rPr>
              <a:t>IDF</a:t>
            </a:r>
            <a:r>
              <a:rPr lang="ko-KR" altLang="en-US" sz="1200" b="0" i="0" u="none" strike="noStrike" kern="1200" baseline="0" dirty="0" err="1">
                <a:solidFill>
                  <a:schemeClr val="tx1"/>
                </a:solidFill>
                <a:latin typeface="+mn-lt"/>
                <a:ea typeface="+mn-ea"/>
                <a:cs typeface="+mn-cs"/>
              </a:rPr>
              <a:t>값을평가데이터에서사용하여</a:t>
            </a:r>
            <a:r>
              <a:rPr lang="en-US" altLang="ko-KR" sz="1200" b="0" i="0" u="none" strike="noStrike" kern="1200" baseline="0" dirty="0">
                <a:solidFill>
                  <a:schemeClr val="tx1"/>
                </a:solidFill>
                <a:latin typeface="+mn-lt"/>
                <a:ea typeface="+mn-ea"/>
                <a:cs typeface="+mn-cs"/>
              </a:rPr>
              <a:t>TF-IDF</a:t>
            </a:r>
            <a:r>
              <a:rPr lang="ko-KR" altLang="en-US" sz="1200" b="0" i="0" u="none" strike="noStrike" kern="1200" baseline="0" dirty="0" err="1">
                <a:solidFill>
                  <a:schemeClr val="tx1"/>
                </a:solidFill>
                <a:latin typeface="+mn-lt"/>
                <a:ea typeface="+mn-ea"/>
                <a:cs typeface="+mn-cs"/>
              </a:rPr>
              <a:t>값을계산한다</a:t>
            </a:r>
            <a:r>
              <a:rPr lang="en-US" altLang="ko-KR" sz="1200" b="0" i="0" u="none" strike="noStrike" kern="1200" baseline="0" dirty="0">
                <a:solidFill>
                  <a:schemeClr val="tx1"/>
                </a:solidFill>
                <a:latin typeface="+mn-lt"/>
                <a:ea typeface="+mn-ea"/>
                <a:cs typeface="+mn-cs"/>
              </a:rPr>
              <a:t>.</a:t>
            </a:r>
          </a:p>
          <a:p>
            <a:r>
              <a:rPr lang="ko-KR" altLang="en-US" sz="1200" b="0" i="0" u="none" strike="noStrike" kern="1200" baseline="0" dirty="0">
                <a:solidFill>
                  <a:schemeClr val="tx1"/>
                </a:solidFill>
                <a:latin typeface="+mn-lt"/>
                <a:ea typeface="+mn-ea"/>
                <a:cs typeface="+mn-cs"/>
              </a:rPr>
              <a:t>즉</a:t>
            </a:r>
            <a:r>
              <a:rPr lang="en-US" altLang="ko-KR" sz="1200" b="0" i="0" u="none" strike="noStrike" kern="1200" baseline="0" dirty="0">
                <a:solidFill>
                  <a:schemeClr val="tx1"/>
                </a:solidFill>
                <a:latin typeface="+mn-lt"/>
                <a:ea typeface="+mn-ea"/>
                <a:cs typeface="+mn-cs"/>
              </a:rPr>
              <a:t>,</a:t>
            </a:r>
            <a:r>
              <a:rPr lang="ko-KR" altLang="en-US" sz="1200" b="0" i="0" u="none" strike="noStrike" kern="1200" baseline="0" dirty="0" err="1">
                <a:solidFill>
                  <a:schemeClr val="tx1"/>
                </a:solidFill>
                <a:latin typeface="+mn-lt"/>
                <a:ea typeface="+mn-ea"/>
                <a:cs typeface="+mn-cs"/>
              </a:rPr>
              <a:t>하나의문서에대한</a:t>
            </a:r>
            <a:r>
              <a:rPr lang="en-US" altLang="ko-KR" sz="1200" b="0" i="0" u="none" strike="noStrike" kern="1200" baseline="0" dirty="0">
                <a:solidFill>
                  <a:schemeClr val="tx1"/>
                </a:solidFill>
                <a:latin typeface="+mn-lt"/>
                <a:ea typeface="+mn-ea"/>
                <a:cs typeface="+mn-cs"/>
              </a:rPr>
              <a:t>TF-IDF</a:t>
            </a:r>
            <a:r>
              <a:rPr lang="ko-KR" altLang="en-US" sz="1200" b="0" i="0" u="none" strike="noStrike" kern="1200" baseline="0" dirty="0" err="1">
                <a:solidFill>
                  <a:schemeClr val="tx1"/>
                </a:solidFill>
                <a:latin typeface="+mn-lt"/>
                <a:ea typeface="+mn-ea"/>
                <a:cs typeface="+mn-cs"/>
              </a:rPr>
              <a:t>벡터를만들때는</a:t>
            </a:r>
            <a:r>
              <a:rPr lang="en-US" altLang="ko-KR" sz="1200" b="0" i="0" u="none" strike="noStrike" kern="1200" baseline="0" dirty="0">
                <a:solidFill>
                  <a:schemeClr val="tx1"/>
                </a:solidFill>
                <a:latin typeface="+mn-lt"/>
                <a:ea typeface="+mn-ea"/>
                <a:cs typeface="+mn-cs"/>
              </a:rPr>
              <a:t>1)</a:t>
            </a:r>
            <a:r>
              <a:rPr lang="ko-KR" altLang="en-US" sz="1200" b="0" i="0" u="none" strike="noStrike" kern="1200" baseline="0" dirty="0" err="1">
                <a:solidFill>
                  <a:schemeClr val="tx1"/>
                </a:solidFill>
                <a:latin typeface="+mn-lt"/>
                <a:ea typeface="+mn-ea"/>
                <a:cs typeface="+mn-cs"/>
              </a:rPr>
              <a:t>학습과정에서결정한</a:t>
            </a:r>
            <a:r>
              <a:rPr lang="en-US" altLang="ko-KR" sz="1200" b="0" i="0" u="none" strike="noStrike" kern="1200" baseline="0" dirty="0">
                <a:solidFill>
                  <a:schemeClr val="tx1"/>
                </a:solidFill>
                <a:latin typeface="+mn-lt"/>
                <a:ea typeface="+mn-ea"/>
                <a:cs typeface="+mn-cs"/>
              </a:rPr>
              <a:t>5000</a:t>
            </a:r>
            <a:r>
              <a:rPr lang="ko-KR" altLang="en-US" sz="1200" b="0" i="0" u="none" strike="noStrike" kern="1200" baseline="0" dirty="0" err="1">
                <a:solidFill>
                  <a:schemeClr val="tx1"/>
                </a:solidFill>
                <a:latin typeface="+mn-lt"/>
                <a:ea typeface="+mn-ea"/>
                <a:cs typeface="+mn-cs"/>
              </a:rPr>
              <a:t>개명사류형태소가현재문서에서각각몇번씩나타났는지빈도수를계산</a:t>
            </a:r>
            <a:r>
              <a:rPr lang="en-US" altLang="ko-KR" sz="1200" b="0" i="0" u="none" strike="noStrike" kern="1200" baseline="0" dirty="0">
                <a:solidFill>
                  <a:schemeClr val="tx1"/>
                </a:solidFill>
                <a:latin typeface="+mn-lt"/>
                <a:ea typeface="+mn-ea"/>
                <a:cs typeface="+mn-cs"/>
              </a:rPr>
              <a:t>(Term-Frequency)2) </a:t>
            </a:r>
            <a:r>
              <a:rPr lang="ko-KR" altLang="en-US" sz="1200" b="0" i="0" u="none" strike="noStrike" kern="1200" baseline="0" dirty="0">
                <a:solidFill>
                  <a:schemeClr val="tx1"/>
                </a:solidFill>
                <a:latin typeface="+mn-lt"/>
                <a:ea typeface="+mn-ea"/>
                <a:cs typeface="+mn-cs"/>
              </a:rPr>
              <a:t>현재문서에서</a:t>
            </a:r>
            <a:r>
              <a:rPr lang="en-US" altLang="ko-KR" sz="1200" b="0" i="0" u="none" strike="noStrike" kern="1200" baseline="0" dirty="0">
                <a:solidFill>
                  <a:schemeClr val="tx1"/>
                </a:solidFill>
                <a:latin typeface="+mn-lt"/>
                <a:ea typeface="+mn-ea"/>
                <a:cs typeface="+mn-cs"/>
              </a:rPr>
              <a:t>5000</a:t>
            </a:r>
            <a:r>
              <a:rPr lang="ko-KR" altLang="en-US" sz="1200" b="0" i="0" u="none" strike="noStrike" kern="1200" baseline="0" dirty="0" err="1">
                <a:solidFill>
                  <a:schemeClr val="tx1"/>
                </a:solidFill>
                <a:latin typeface="+mn-lt"/>
                <a:ea typeface="+mn-ea"/>
                <a:cs typeface="+mn-cs"/>
              </a:rPr>
              <a:t>개의명사류형태소에대한</a:t>
            </a:r>
            <a:r>
              <a:rPr lang="en-US" altLang="ko-KR" sz="1200" b="0" i="0" u="none" strike="noStrike" kern="1200" baseline="0" dirty="0">
                <a:solidFill>
                  <a:schemeClr val="tx1"/>
                </a:solidFill>
                <a:latin typeface="+mn-lt"/>
                <a:ea typeface="+mn-ea"/>
                <a:cs typeface="+mn-cs"/>
              </a:rPr>
              <a:t>IDF</a:t>
            </a:r>
            <a:r>
              <a:rPr lang="ko-KR" altLang="en-US" sz="1200" b="0" i="0" u="none" strike="noStrike" kern="1200" baseline="0" dirty="0" err="1">
                <a:solidFill>
                  <a:schemeClr val="tx1"/>
                </a:solidFill>
                <a:latin typeface="+mn-lt"/>
                <a:ea typeface="+mn-ea"/>
                <a:cs typeface="+mn-cs"/>
              </a:rPr>
              <a:t>값은학습과정에서사용한각형태소의</a:t>
            </a:r>
            <a:r>
              <a:rPr lang="en-US" altLang="ko-KR" sz="1200" b="0" i="0" u="none" strike="noStrike" kern="1200" baseline="0" dirty="0">
                <a:solidFill>
                  <a:schemeClr val="tx1"/>
                </a:solidFill>
                <a:latin typeface="+mn-lt"/>
                <a:ea typeface="+mn-ea"/>
                <a:cs typeface="+mn-cs"/>
              </a:rPr>
              <a:t>IDF</a:t>
            </a:r>
            <a:r>
              <a:rPr lang="ko-KR" altLang="en-US" sz="1200" b="0" i="0" u="none" strike="noStrike" kern="1200" baseline="0" dirty="0" err="1">
                <a:solidFill>
                  <a:schemeClr val="tx1"/>
                </a:solidFill>
                <a:latin typeface="+mn-lt"/>
                <a:ea typeface="+mn-ea"/>
                <a:cs typeface="+mn-cs"/>
              </a:rPr>
              <a:t>값을그대로사용한다</a:t>
            </a:r>
            <a:r>
              <a:rPr lang="en-US" altLang="ko-KR" sz="1200" b="0" i="0" u="none" strike="noStrike" kern="1200" baseline="0" dirty="0">
                <a:solidFill>
                  <a:schemeClr val="tx1"/>
                </a:solidFill>
                <a:latin typeface="+mn-lt"/>
                <a:ea typeface="+mn-ea"/>
                <a:cs typeface="+mn-cs"/>
              </a:rPr>
              <a:t>.(IDF)3)1), 2)</a:t>
            </a:r>
            <a:r>
              <a:rPr lang="ko-KR" altLang="en-US" sz="1200" b="0" i="0" u="none" strike="noStrike" kern="1200" baseline="0" dirty="0">
                <a:solidFill>
                  <a:schemeClr val="tx1"/>
                </a:solidFill>
                <a:latin typeface="+mn-lt"/>
                <a:ea typeface="+mn-ea"/>
                <a:cs typeface="+mn-cs"/>
              </a:rPr>
              <a:t>에서</a:t>
            </a:r>
            <a:r>
              <a:rPr lang="en-US" altLang="ko-KR" sz="1200" b="0" i="0" u="none" strike="noStrike" kern="1200" baseline="0" dirty="0">
                <a:solidFill>
                  <a:schemeClr val="tx1"/>
                </a:solidFill>
                <a:latin typeface="+mn-lt"/>
                <a:ea typeface="+mn-ea"/>
                <a:cs typeface="+mn-cs"/>
              </a:rPr>
              <a:t>TF, IDF</a:t>
            </a:r>
            <a:r>
              <a:rPr lang="ko-KR" altLang="en-US" sz="1200" b="0" i="0" u="none" strike="noStrike" kern="1200" baseline="0" dirty="0" err="1">
                <a:solidFill>
                  <a:schemeClr val="tx1"/>
                </a:solidFill>
                <a:latin typeface="+mn-lt"/>
                <a:ea typeface="+mn-ea"/>
                <a:cs typeface="+mn-cs"/>
              </a:rPr>
              <a:t>값각각을구했으니</a:t>
            </a:r>
            <a:r>
              <a:rPr lang="en-US" altLang="ko-KR" sz="1200" b="0" i="0" u="none" strike="noStrike" kern="1200" baseline="0" dirty="0">
                <a:solidFill>
                  <a:schemeClr val="tx1"/>
                </a:solidFill>
                <a:latin typeface="+mn-lt"/>
                <a:ea typeface="+mn-ea"/>
                <a:cs typeface="+mn-cs"/>
              </a:rPr>
              <a:t>,</a:t>
            </a:r>
            <a:r>
              <a:rPr lang="ko-KR" altLang="en-US" sz="1200" b="0" i="0" u="none" strike="noStrike" kern="1200" baseline="0" dirty="0" err="1">
                <a:solidFill>
                  <a:schemeClr val="tx1"/>
                </a:solidFill>
                <a:latin typeface="+mn-lt"/>
                <a:ea typeface="+mn-ea"/>
                <a:cs typeface="+mn-cs"/>
              </a:rPr>
              <a:t>이두값을곱하고벡터전체에대한정규화를하면이때나온벡터가최종적인평가데이터의한문서에대한</a:t>
            </a:r>
            <a:r>
              <a:rPr lang="en-US" altLang="ko-KR" sz="1200" b="0" i="0" u="none" strike="noStrike" kern="1200" baseline="0" dirty="0">
                <a:solidFill>
                  <a:schemeClr val="tx1"/>
                </a:solidFill>
                <a:latin typeface="+mn-lt"/>
                <a:ea typeface="+mn-ea"/>
                <a:cs typeface="+mn-cs"/>
              </a:rPr>
              <a:t>TF-IDF </a:t>
            </a:r>
            <a:r>
              <a:rPr lang="ko-KR" altLang="en-US" sz="1200" b="0" i="0" u="none" strike="noStrike" kern="1200" baseline="0" dirty="0" err="1">
                <a:solidFill>
                  <a:schemeClr val="tx1"/>
                </a:solidFill>
                <a:latin typeface="+mn-lt"/>
                <a:ea typeface="+mn-ea"/>
                <a:cs typeface="+mn-cs"/>
              </a:rPr>
              <a:t>벡터가됨</a:t>
            </a:r>
            <a:r>
              <a:rPr lang="en-US" altLang="ko-KR" sz="1200" b="0" i="0" u="none" strike="noStrike" kern="1200" baseline="0" dirty="0">
                <a:solidFill>
                  <a:schemeClr val="tx1"/>
                </a:solidFill>
                <a:latin typeface="+mn-lt"/>
                <a:ea typeface="+mn-ea"/>
                <a:cs typeface="+mn-cs"/>
              </a:rPr>
              <a:t>.</a:t>
            </a: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7</a:t>
            </a:fld>
            <a:endParaRPr lang="ko-KR" altLang="en-US"/>
          </a:p>
        </p:txBody>
      </p:sp>
    </p:spTree>
    <p:extLst>
      <p:ext uri="{BB962C8B-B14F-4D97-AF65-F5344CB8AC3E}">
        <p14:creationId xmlns:p14="http://schemas.microsoft.com/office/powerpoint/2010/main" val="247873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r>
              <a:rPr lang="en-US" altLang="ko-KR" sz="1200" b="0" i="0" u="none" strike="noStrike" kern="1200" baseline="0" dirty="0">
                <a:solidFill>
                  <a:schemeClr val="tx1"/>
                </a:solidFill>
                <a:latin typeface="+mn-lt"/>
                <a:ea typeface="+mn-ea"/>
                <a:cs typeface="+mn-cs"/>
              </a:rPr>
              <a:t>output.</a:t>
            </a:r>
            <a:r>
              <a:rPr lang="ko-KR" altLang="en-US" sz="1200" b="0" i="0" u="none" strike="noStrike" kern="1200" baseline="0" dirty="0">
                <a:solidFill>
                  <a:schemeClr val="tx1"/>
                </a:solidFill>
                <a:latin typeface="+mn-lt"/>
                <a:ea typeface="+mn-ea"/>
                <a:cs typeface="+mn-cs"/>
              </a:rPr>
              <a:t>은 평가 데이터가 각각의 카테고리에 속할 것으로 모델이 예측된 </a:t>
            </a:r>
            <a:r>
              <a:rPr lang="ko-KR" altLang="en-US" sz="1200" b="0" i="0" u="none" strike="noStrike" kern="1200" baseline="0" dirty="0" err="1">
                <a:solidFill>
                  <a:schemeClr val="tx1"/>
                </a:solidFill>
                <a:latin typeface="+mn-lt"/>
                <a:ea typeface="+mn-ea"/>
                <a:cs typeface="+mn-cs"/>
              </a:rPr>
              <a:t>확률값이</a:t>
            </a:r>
            <a:r>
              <a:rPr lang="en-US" altLang="ko-KR" sz="1200" b="0" i="0" u="none" strike="noStrike" kern="1200" baseline="0" dirty="0">
                <a:solidFill>
                  <a:schemeClr val="tx1"/>
                </a:solidFill>
                <a:latin typeface="+mn-lt"/>
                <a:ea typeface="+mn-ea"/>
                <a:cs typeface="+mn-cs"/>
              </a:rPr>
              <a:t>,</a:t>
            </a:r>
          </a:p>
          <a:p>
            <a:r>
              <a:rPr lang="en-US" altLang="ko-KR" sz="1200" b="0" i="0" u="none" strike="noStrike" kern="1200" baseline="0" dirty="0">
                <a:solidFill>
                  <a:schemeClr val="tx1"/>
                </a:solidFill>
                <a:latin typeface="+mn-lt"/>
                <a:ea typeface="+mn-ea"/>
                <a:cs typeface="+mn-cs"/>
              </a:rPr>
              <a:t>Answer</a:t>
            </a:r>
            <a:r>
              <a:rPr lang="ko-KR" altLang="en-US" sz="1200" b="0" i="0" u="none" strike="noStrike" kern="1200" baseline="0" dirty="0">
                <a:solidFill>
                  <a:schemeClr val="tx1"/>
                </a:solidFill>
                <a:latin typeface="+mn-lt"/>
                <a:ea typeface="+mn-ea"/>
                <a:cs typeface="+mn-cs"/>
              </a:rPr>
              <a:t>은 실제 정답 카테고리가 저장된다</a:t>
            </a:r>
            <a:r>
              <a:rPr lang="en-US" altLang="ko-KR" sz="1200" b="0" i="0" u="none" strike="noStrike" kern="1200" baseline="0" dirty="0">
                <a:solidFill>
                  <a:schemeClr val="tx1"/>
                </a:solidFill>
                <a:latin typeface="+mn-lt"/>
                <a:ea typeface="+mn-ea"/>
                <a:cs typeface="+mn-cs"/>
              </a:rPr>
              <a:t>.</a:t>
            </a:r>
            <a:endParaRPr lang="ko-KR" altLang="en-US" sz="1200" b="0" i="0" u="none" strike="noStrike" kern="1200" baseline="0" dirty="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16</a:t>
            </a:fld>
            <a:endParaRPr lang="ko-KR" altLang="en-US"/>
          </a:p>
        </p:txBody>
      </p:sp>
    </p:spTree>
    <p:extLst>
      <p:ext uri="{BB962C8B-B14F-4D97-AF65-F5344CB8AC3E}">
        <p14:creationId xmlns:p14="http://schemas.microsoft.com/office/powerpoint/2010/main" val="2093642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17</a:t>
            </a:fld>
            <a:endParaRPr lang="ko-KR" altLang="en-US"/>
          </a:p>
        </p:txBody>
      </p:sp>
    </p:spTree>
    <p:extLst>
      <p:ext uri="{BB962C8B-B14F-4D97-AF65-F5344CB8AC3E}">
        <p14:creationId xmlns:p14="http://schemas.microsoft.com/office/powerpoint/2010/main" val="1731579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18</a:t>
            </a:fld>
            <a:endParaRPr lang="ko-KR" altLang="en-US"/>
          </a:p>
        </p:txBody>
      </p:sp>
    </p:spTree>
    <p:extLst>
      <p:ext uri="{BB962C8B-B14F-4D97-AF65-F5344CB8AC3E}">
        <p14:creationId xmlns:p14="http://schemas.microsoft.com/office/powerpoint/2010/main" val="4135911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19</a:t>
            </a:fld>
            <a:endParaRPr lang="ko-KR" altLang="en-US"/>
          </a:p>
        </p:txBody>
      </p:sp>
    </p:spTree>
    <p:extLst>
      <p:ext uri="{BB962C8B-B14F-4D97-AF65-F5344CB8AC3E}">
        <p14:creationId xmlns:p14="http://schemas.microsoft.com/office/powerpoint/2010/main" val="3475943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r>
              <a:rPr lang="ko-KR" altLang="en-US" sz="1200" b="0" i="0" u="none" strike="noStrike" kern="1200" baseline="0" dirty="0">
                <a:solidFill>
                  <a:schemeClr val="tx1"/>
                </a:solidFill>
                <a:latin typeface="+mn-lt"/>
                <a:ea typeface="+mn-ea"/>
                <a:cs typeface="+mn-cs"/>
              </a:rPr>
              <a:t>평가데이터로</a:t>
            </a:r>
            <a:r>
              <a:rPr lang="en-US" altLang="ko-KR" sz="1200" b="0" i="0" u="none" strike="noStrike" kern="1200" baseline="0" dirty="0">
                <a:solidFill>
                  <a:schemeClr val="tx1"/>
                </a:solidFill>
                <a:latin typeface="+mn-lt"/>
                <a:ea typeface="+mn-ea"/>
                <a:cs typeface="+mn-cs"/>
              </a:rPr>
              <a:t>TF-</a:t>
            </a:r>
            <a:r>
              <a:rPr lang="en-US" altLang="ko-KR" sz="1200" b="0" i="0" u="none" strike="noStrike" kern="1200" baseline="0" dirty="0" err="1">
                <a:solidFill>
                  <a:schemeClr val="tx1"/>
                </a:solidFill>
                <a:latin typeface="+mn-lt"/>
                <a:ea typeface="+mn-ea"/>
                <a:cs typeface="+mn-cs"/>
              </a:rPr>
              <a:t>IDFfeature</a:t>
            </a:r>
            <a:r>
              <a:rPr lang="ko-KR" altLang="en-US" sz="1200" b="0" i="0" u="none" strike="noStrike" kern="1200" baseline="0" dirty="0" err="1">
                <a:solidFill>
                  <a:schemeClr val="tx1"/>
                </a:solidFill>
                <a:latin typeface="+mn-lt"/>
                <a:ea typeface="+mn-ea"/>
                <a:cs typeface="+mn-cs"/>
              </a:rPr>
              <a:t>를만들때는반드시학습데이터에서이전에결정한</a:t>
            </a:r>
            <a:r>
              <a:rPr lang="en-US" altLang="ko-KR" sz="1200" b="0" i="0" u="none" strike="noStrike" kern="1200" baseline="0" dirty="0">
                <a:solidFill>
                  <a:schemeClr val="tx1"/>
                </a:solidFill>
                <a:latin typeface="+mn-lt"/>
                <a:ea typeface="+mn-ea"/>
                <a:cs typeface="+mn-cs"/>
              </a:rPr>
              <a:t>5000</a:t>
            </a:r>
            <a:r>
              <a:rPr lang="ko-KR" altLang="en-US" sz="1200" b="0" i="0" u="none" strike="noStrike" kern="1200" baseline="0" dirty="0" err="1">
                <a:solidFill>
                  <a:schemeClr val="tx1"/>
                </a:solidFill>
                <a:latin typeface="+mn-lt"/>
                <a:ea typeface="+mn-ea"/>
                <a:cs typeface="+mn-cs"/>
              </a:rPr>
              <a:t>개의명사류형태소에대하여</a:t>
            </a:r>
            <a:r>
              <a:rPr lang="en-US" altLang="ko-KR" sz="1200" b="0" i="0" u="none" strike="noStrike" kern="1200" baseline="0" dirty="0">
                <a:solidFill>
                  <a:schemeClr val="tx1"/>
                </a:solidFill>
                <a:latin typeface="+mn-lt"/>
                <a:ea typeface="+mn-ea"/>
                <a:cs typeface="+mn-cs"/>
              </a:rPr>
              <a:t>TF-IDF</a:t>
            </a:r>
            <a:r>
              <a:rPr lang="ko-KR" altLang="en-US" sz="1200" b="0" i="0" u="none" strike="noStrike" kern="1200" baseline="0" dirty="0" err="1">
                <a:solidFill>
                  <a:schemeClr val="tx1"/>
                </a:solidFill>
                <a:latin typeface="+mn-lt"/>
                <a:ea typeface="+mn-ea"/>
                <a:cs typeface="+mn-cs"/>
              </a:rPr>
              <a:t>값을계산하는것이다</a:t>
            </a:r>
            <a:r>
              <a:rPr lang="en-US" altLang="ko-KR" sz="1200" b="0" i="0" u="none" strike="noStrike" kern="1200" baseline="0" dirty="0">
                <a:solidFill>
                  <a:schemeClr val="tx1"/>
                </a:solidFill>
                <a:latin typeface="+mn-lt"/>
                <a:ea typeface="+mn-ea"/>
                <a:cs typeface="+mn-cs"/>
              </a:rPr>
              <a:t>.</a:t>
            </a:r>
          </a:p>
          <a:p>
            <a:r>
              <a:rPr lang="ko-KR" altLang="en-US" sz="1200" b="0" i="0" u="none" strike="noStrike" kern="1200" baseline="0" dirty="0">
                <a:solidFill>
                  <a:schemeClr val="tx1"/>
                </a:solidFill>
                <a:latin typeface="+mn-lt"/>
                <a:ea typeface="+mn-ea"/>
                <a:cs typeface="+mn-cs"/>
              </a:rPr>
              <a:t></a:t>
            </a:r>
            <a:r>
              <a:rPr lang="ko-KR" altLang="en-US" sz="1200" b="0" i="0" u="none" strike="noStrike" kern="1200" baseline="0" dirty="0" err="1">
                <a:solidFill>
                  <a:schemeClr val="tx1"/>
                </a:solidFill>
                <a:latin typeface="+mn-lt"/>
                <a:ea typeface="+mn-ea"/>
                <a:cs typeface="+mn-cs"/>
              </a:rPr>
              <a:t>뿐만아니라</a:t>
            </a:r>
            <a:r>
              <a:rPr lang="en-US" altLang="ko-KR" sz="1200" b="0" i="0" u="none" strike="noStrike" kern="1200" baseline="0" dirty="0">
                <a:solidFill>
                  <a:schemeClr val="tx1"/>
                </a:solidFill>
                <a:latin typeface="+mn-lt"/>
                <a:ea typeface="+mn-ea"/>
                <a:cs typeface="+mn-cs"/>
              </a:rPr>
              <a:t>,</a:t>
            </a:r>
            <a:r>
              <a:rPr lang="ko-KR" altLang="en-US" sz="1200" b="0" i="0" u="none" strike="noStrike" kern="1200" baseline="0" dirty="0" err="1">
                <a:solidFill>
                  <a:schemeClr val="tx1"/>
                </a:solidFill>
                <a:latin typeface="+mn-lt"/>
                <a:ea typeface="+mn-ea"/>
                <a:cs typeface="+mn-cs"/>
              </a:rPr>
              <a:t>학습데이터에서사용한</a:t>
            </a:r>
            <a:r>
              <a:rPr lang="en-US" altLang="ko-KR" sz="1200" b="0" i="0" u="none" strike="noStrike" kern="1200" baseline="0" dirty="0">
                <a:solidFill>
                  <a:schemeClr val="tx1"/>
                </a:solidFill>
                <a:latin typeface="+mn-lt"/>
                <a:ea typeface="+mn-ea"/>
                <a:cs typeface="+mn-cs"/>
              </a:rPr>
              <a:t>5000</a:t>
            </a:r>
            <a:r>
              <a:rPr lang="ko-KR" altLang="en-US" sz="1200" b="0" i="0" u="none" strike="noStrike" kern="1200" baseline="0" dirty="0" err="1">
                <a:solidFill>
                  <a:schemeClr val="tx1"/>
                </a:solidFill>
                <a:latin typeface="+mn-lt"/>
                <a:ea typeface="+mn-ea"/>
                <a:cs typeface="+mn-cs"/>
              </a:rPr>
              <a:t>개명사류형태소에대한</a:t>
            </a:r>
            <a:r>
              <a:rPr lang="en-US" altLang="ko-KR" sz="1200" b="0" i="0" u="none" strike="noStrike" kern="1200" baseline="0" dirty="0">
                <a:solidFill>
                  <a:schemeClr val="tx1"/>
                </a:solidFill>
                <a:latin typeface="+mn-lt"/>
                <a:ea typeface="+mn-ea"/>
                <a:cs typeface="+mn-cs"/>
              </a:rPr>
              <a:t>IDF</a:t>
            </a:r>
            <a:r>
              <a:rPr lang="ko-KR" altLang="en-US" sz="1200" b="0" i="0" u="none" strike="noStrike" kern="1200" baseline="0" dirty="0" err="1">
                <a:solidFill>
                  <a:schemeClr val="tx1"/>
                </a:solidFill>
                <a:latin typeface="+mn-lt"/>
                <a:ea typeface="+mn-ea"/>
                <a:cs typeface="+mn-cs"/>
              </a:rPr>
              <a:t>값을평가데이터에서사용하여</a:t>
            </a:r>
            <a:r>
              <a:rPr lang="en-US" altLang="ko-KR" sz="1200" b="0" i="0" u="none" strike="noStrike" kern="1200" baseline="0" dirty="0">
                <a:solidFill>
                  <a:schemeClr val="tx1"/>
                </a:solidFill>
                <a:latin typeface="+mn-lt"/>
                <a:ea typeface="+mn-ea"/>
                <a:cs typeface="+mn-cs"/>
              </a:rPr>
              <a:t>TF-IDF</a:t>
            </a:r>
            <a:r>
              <a:rPr lang="ko-KR" altLang="en-US" sz="1200" b="0" i="0" u="none" strike="noStrike" kern="1200" baseline="0" dirty="0" err="1">
                <a:solidFill>
                  <a:schemeClr val="tx1"/>
                </a:solidFill>
                <a:latin typeface="+mn-lt"/>
                <a:ea typeface="+mn-ea"/>
                <a:cs typeface="+mn-cs"/>
              </a:rPr>
              <a:t>값을계산한다</a:t>
            </a:r>
            <a:r>
              <a:rPr lang="en-US" altLang="ko-KR" sz="1200" b="0" i="0" u="none" strike="noStrike" kern="1200" baseline="0" dirty="0">
                <a:solidFill>
                  <a:schemeClr val="tx1"/>
                </a:solidFill>
                <a:latin typeface="+mn-lt"/>
                <a:ea typeface="+mn-ea"/>
                <a:cs typeface="+mn-cs"/>
              </a:rPr>
              <a:t>.</a:t>
            </a:r>
          </a:p>
          <a:p>
            <a:r>
              <a:rPr lang="ko-KR" altLang="en-US" sz="1200" b="0" i="0" u="none" strike="noStrike" kern="1200" baseline="0" dirty="0">
                <a:solidFill>
                  <a:schemeClr val="tx1"/>
                </a:solidFill>
                <a:latin typeface="+mn-lt"/>
                <a:ea typeface="+mn-ea"/>
                <a:cs typeface="+mn-cs"/>
              </a:rPr>
              <a:t>즉</a:t>
            </a:r>
            <a:r>
              <a:rPr lang="en-US" altLang="ko-KR" sz="1200" b="0" i="0" u="none" strike="noStrike" kern="1200" baseline="0" dirty="0">
                <a:solidFill>
                  <a:schemeClr val="tx1"/>
                </a:solidFill>
                <a:latin typeface="+mn-lt"/>
                <a:ea typeface="+mn-ea"/>
                <a:cs typeface="+mn-cs"/>
              </a:rPr>
              <a:t>,</a:t>
            </a:r>
            <a:r>
              <a:rPr lang="ko-KR" altLang="en-US" sz="1200" b="0" i="0" u="none" strike="noStrike" kern="1200" baseline="0" dirty="0" err="1">
                <a:solidFill>
                  <a:schemeClr val="tx1"/>
                </a:solidFill>
                <a:latin typeface="+mn-lt"/>
                <a:ea typeface="+mn-ea"/>
                <a:cs typeface="+mn-cs"/>
              </a:rPr>
              <a:t>하나의문서에대한</a:t>
            </a:r>
            <a:r>
              <a:rPr lang="en-US" altLang="ko-KR" sz="1200" b="0" i="0" u="none" strike="noStrike" kern="1200" baseline="0" dirty="0">
                <a:solidFill>
                  <a:schemeClr val="tx1"/>
                </a:solidFill>
                <a:latin typeface="+mn-lt"/>
                <a:ea typeface="+mn-ea"/>
                <a:cs typeface="+mn-cs"/>
              </a:rPr>
              <a:t>TF-IDF</a:t>
            </a:r>
            <a:r>
              <a:rPr lang="ko-KR" altLang="en-US" sz="1200" b="0" i="0" u="none" strike="noStrike" kern="1200" baseline="0" dirty="0" err="1">
                <a:solidFill>
                  <a:schemeClr val="tx1"/>
                </a:solidFill>
                <a:latin typeface="+mn-lt"/>
                <a:ea typeface="+mn-ea"/>
                <a:cs typeface="+mn-cs"/>
              </a:rPr>
              <a:t>벡터를만들때는</a:t>
            </a:r>
            <a:r>
              <a:rPr lang="en-US" altLang="ko-KR" sz="1200" b="0" i="0" u="none" strike="noStrike" kern="1200" baseline="0" dirty="0">
                <a:solidFill>
                  <a:schemeClr val="tx1"/>
                </a:solidFill>
                <a:latin typeface="+mn-lt"/>
                <a:ea typeface="+mn-ea"/>
                <a:cs typeface="+mn-cs"/>
              </a:rPr>
              <a:t>1)</a:t>
            </a:r>
            <a:r>
              <a:rPr lang="ko-KR" altLang="en-US" sz="1200" b="0" i="0" u="none" strike="noStrike" kern="1200" baseline="0" dirty="0" err="1">
                <a:solidFill>
                  <a:schemeClr val="tx1"/>
                </a:solidFill>
                <a:latin typeface="+mn-lt"/>
                <a:ea typeface="+mn-ea"/>
                <a:cs typeface="+mn-cs"/>
              </a:rPr>
              <a:t>학습과정에서결정한</a:t>
            </a:r>
            <a:r>
              <a:rPr lang="en-US" altLang="ko-KR" sz="1200" b="0" i="0" u="none" strike="noStrike" kern="1200" baseline="0" dirty="0">
                <a:solidFill>
                  <a:schemeClr val="tx1"/>
                </a:solidFill>
                <a:latin typeface="+mn-lt"/>
                <a:ea typeface="+mn-ea"/>
                <a:cs typeface="+mn-cs"/>
              </a:rPr>
              <a:t>5000</a:t>
            </a:r>
            <a:r>
              <a:rPr lang="ko-KR" altLang="en-US" sz="1200" b="0" i="0" u="none" strike="noStrike" kern="1200" baseline="0" dirty="0" err="1">
                <a:solidFill>
                  <a:schemeClr val="tx1"/>
                </a:solidFill>
                <a:latin typeface="+mn-lt"/>
                <a:ea typeface="+mn-ea"/>
                <a:cs typeface="+mn-cs"/>
              </a:rPr>
              <a:t>개명사류형태소가현재문서에서각각몇번씩나타났는지빈도수를계산</a:t>
            </a:r>
            <a:r>
              <a:rPr lang="en-US" altLang="ko-KR" sz="1200" b="0" i="0" u="none" strike="noStrike" kern="1200" baseline="0" dirty="0">
                <a:solidFill>
                  <a:schemeClr val="tx1"/>
                </a:solidFill>
                <a:latin typeface="+mn-lt"/>
                <a:ea typeface="+mn-ea"/>
                <a:cs typeface="+mn-cs"/>
              </a:rPr>
              <a:t>(Term-Frequency)2) </a:t>
            </a:r>
            <a:r>
              <a:rPr lang="ko-KR" altLang="en-US" sz="1200" b="0" i="0" u="none" strike="noStrike" kern="1200" baseline="0" dirty="0">
                <a:solidFill>
                  <a:schemeClr val="tx1"/>
                </a:solidFill>
                <a:latin typeface="+mn-lt"/>
                <a:ea typeface="+mn-ea"/>
                <a:cs typeface="+mn-cs"/>
              </a:rPr>
              <a:t>현재문서에서</a:t>
            </a:r>
            <a:r>
              <a:rPr lang="en-US" altLang="ko-KR" sz="1200" b="0" i="0" u="none" strike="noStrike" kern="1200" baseline="0" dirty="0">
                <a:solidFill>
                  <a:schemeClr val="tx1"/>
                </a:solidFill>
                <a:latin typeface="+mn-lt"/>
                <a:ea typeface="+mn-ea"/>
                <a:cs typeface="+mn-cs"/>
              </a:rPr>
              <a:t>5000</a:t>
            </a:r>
            <a:r>
              <a:rPr lang="ko-KR" altLang="en-US" sz="1200" b="0" i="0" u="none" strike="noStrike" kern="1200" baseline="0" dirty="0" err="1">
                <a:solidFill>
                  <a:schemeClr val="tx1"/>
                </a:solidFill>
                <a:latin typeface="+mn-lt"/>
                <a:ea typeface="+mn-ea"/>
                <a:cs typeface="+mn-cs"/>
              </a:rPr>
              <a:t>개의명사류형태소에대한</a:t>
            </a:r>
            <a:r>
              <a:rPr lang="en-US" altLang="ko-KR" sz="1200" b="0" i="0" u="none" strike="noStrike" kern="1200" baseline="0" dirty="0">
                <a:solidFill>
                  <a:schemeClr val="tx1"/>
                </a:solidFill>
                <a:latin typeface="+mn-lt"/>
                <a:ea typeface="+mn-ea"/>
                <a:cs typeface="+mn-cs"/>
              </a:rPr>
              <a:t>IDF</a:t>
            </a:r>
            <a:r>
              <a:rPr lang="ko-KR" altLang="en-US" sz="1200" b="0" i="0" u="none" strike="noStrike" kern="1200" baseline="0" dirty="0" err="1">
                <a:solidFill>
                  <a:schemeClr val="tx1"/>
                </a:solidFill>
                <a:latin typeface="+mn-lt"/>
                <a:ea typeface="+mn-ea"/>
                <a:cs typeface="+mn-cs"/>
              </a:rPr>
              <a:t>값은학습과정에서사용한각형태소의</a:t>
            </a:r>
            <a:r>
              <a:rPr lang="en-US" altLang="ko-KR" sz="1200" b="0" i="0" u="none" strike="noStrike" kern="1200" baseline="0" dirty="0">
                <a:solidFill>
                  <a:schemeClr val="tx1"/>
                </a:solidFill>
                <a:latin typeface="+mn-lt"/>
                <a:ea typeface="+mn-ea"/>
                <a:cs typeface="+mn-cs"/>
              </a:rPr>
              <a:t>IDF</a:t>
            </a:r>
            <a:r>
              <a:rPr lang="ko-KR" altLang="en-US" sz="1200" b="0" i="0" u="none" strike="noStrike" kern="1200" baseline="0" dirty="0" err="1">
                <a:solidFill>
                  <a:schemeClr val="tx1"/>
                </a:solidFill>
                <a:latin typeface="+mn-lt"/>
                <a:ea typeface="+mn-ea"/>
                <a:cs typeface="+mn-cs"/>
              </a:rPr>
              <a:t>값을그대로사용한다</a:t>
            </a:r>
            <a:r>
              <a:rPr lang="en-US" altLang="ko-KR" sz="1200" b="0" i="0" u="none" strike="noStrike" kern="1200" baseline="0" dirty="0">
                <a:solidFill>
                  <a:schemeClr val="tx1"/>
                </a:solidFill>
                <a:latin typeface="+mn-lt"/>
                <a:ea typeface="+mn-ea"/>
                <a:cs typeface="+mn-cs"/>
              </a:rPr>
              <a:t>.(IDF)3)1), 2)</a:t>
            </a:r>
            <a:r>
              <a:rPr lang="ko-KR" altLang="en-US" sz="1200" b="0" i="0" u="none" strike="noStrike" kern="1200" baseline="0" dirty="0">
                <a:solidFill>
                  <a:schemeClr val="tx1"/>
                </a:solidFill>
                <a:latin typeface="+mn-lt"/>
                <a:ea typeface="+mn-ea"/>
                <a:cs typeface="+mn-cs"/>
              </a:rPr>
              <a:t>에서</a:t>
            </a:r>
            <a:r>
              <a:rPr lang="en-US" altLang="ko-KR" sz="1200" b="0" i="0" u="none" strike="noStrike" kern="1200" baseline="0" dirty="0">
                <a:solidFill>
                  <a:schemeClr val="tx1"/>
                </a:solidFill>
                <a:latin typeface="+mn-lt"/>
                <a:ea typeface="+mn-ea"/>
                <a:cs typeface="+mn-cs"/>
              </a:rPr>
              <a:t>TF, IDF</a:t>
            </a:r>
            <a:r>
              <a:rPr lang="ko-KR" altLang="en-US" sz="1200" b="0" i="0" u="none" strike="noStrike" kern="1200" baseline="0" dirty="0" err="1">
                <a:solidFill>
                  <a:schemeClr val="tx1"/>
                </a:solidFill>
                <a:latin typeface="+mn-lt"/>
                <a:ea typeface="+mn-ea"/>
                <a:cs typeface="+mn-cs"/>
              </a:rPr>
              <a:t>값각각을구했으니</a:t>
            </a:r>
            <a:r>
              <a:rPr lang="en-US" altLang="ko-KR" sz="1200" b="0" i="0" u="none" strike="noStrike" kern="1200" baseline="0" dirty="0">
                <a:solidFill>
                  <a:schemeClr val="tx1"/>
                </a:solidFill>
                <a:latin typeface="+mn-lt"/>
                <a:ea typeface="+mn-ea"/>
                <a:cs typeface="+mn-cs"/>
              </a:rPr>
              <a:t>,</a:t>
            </a:r>
            <a:r>
              <a:rPr lang="ko-KR" altLang="en-US" sz="1200" b="0" i="0" u="none" strike="noStrike" kern="1200" baseline="0" dirty="0" err="1">
                <a:solidFill>
                  <a:schemeClr val="tx1"/>
                </a:solidFill>
                <a:latin typeface="+mn-lt"/>
                <a:ea typeface="+mn-ea"/>
                <a:cs typeface="+mn-cs"/>
              </a:rPr>
              <a:t>이두값을곱하고벡터전체에대한정규화를하면이때나온벡터가최종적인평가데이터의한문서에대한</a:t>
            </a:r>
            <a:r>
              <a:rPr lang="en-US" altLang="ko-KR" sz="1200" b="0" i="0" u="none" strike="noStrike" kern="1200" baseline="0" dirty="0">
                <a:solidFill>
                  <a:schemeClr val="tx1"/>
                </a:solidFill>
                <a:latin typeface="+mn-lt"/>
                <a:ea typeface="+mn-ea"/>
                <a:cs typeface="+mn-cs"/>
              </a:rPr>
              <a:t>TF-IDF </a:t>
            </a:r>
            <a:r>
              <a:rPr lang="ko-KR" altLang="en-US" sz="1200" b="0" i="0" u="none" strike="noStrike" kern="1200" baseline="0" dirty="0" err="1">
                <a:solidFill>
                  <a:schemeClr val="tx1"/>
                </a:solidFill>
                <a:latin typeface="+mn-lt"/>
                <a:ea typeface="+mn-ea"/>
                <a:cs typeface="+mn-cs"/>
              </a:rPr>
              <a:t>벡터가됨</a:t>
            </a:r>
            <a:r>
              <a:rPr lang="en-US" altLang="ko-KR" sz="1200" b="0" i="0" u="none" strike="noStrike" kern="1200" baseline="0" dirty="0">
                <a:solidFill>
                  <a:schemeClr val="tx1"/>
                </a:solidFill>
                <a:latin typeface="+mn-lt"/>
                <a:ea typeface="+mn-ea"/>
                <a:cs typeface="+mn-cs"/>
              </a:rPr>
              <a:t>.</a:t>
            </a: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8</a:t>
            </a:fld>
            <a:endParaRPr lang="ko-KR" altLang="en-US"/>
          </a:p>
        </p:txBody>
      </p:sp>
    </p:spTree>
    <p:extLst>
      <p:ext uri="{BB962C8B-B14F-4D97-AF65-F5344CB8AC3E}">
        <p14:creationId xmlns:p14="http://schemas.microsoft.com/office/powerpoint/2010/main" val="2396525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9</a:t>
            </a:fld>
            <a:endParaRPr lang="ko-KR" altLang="en-US"/>
          </a:p>
        </p:txBody>
      </p:sp>
    </p:spTree>
    <p:extLst>
      <p:ext uri="{BB962C8B-B14F-4D97-AF65-F5344CB8AC3E}">
        <p14:creationId xmlns:p14="http://schemas.microsoft.com/office/powerpoint/2010/main" val="2677047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10</a:t>
            </a:fld>
            <a:endParaRPr lang="ko-KR" altLang="en-US"/>
          </a:p>
        </p:txBody>
      </p:sp>
    </p:spTree>
    <p:extLst>
      <p:ext uri="{BB962C8B-B14F-4D97-AF65-F5344CB8AC3E}">
        <p14:creationId xmlns:p14="http://schemas.microsoft.com/office/powerpoint/2010/main" val="3010935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11</a:t>
            </a:fld>
            <a:endParaRPr lang="ko-KR" altLang="en-US"/>
          </a:p>
        </p:txBody>
      </p:sp>
    </p:spTree>
    <p:extLst>
      <p:ext uri="{BB962C8B-B14F-4D97-AF65-F5344CB8AC3E}">
        <p14:creationId xmlns:p14="http://schemas.microsoft.com/office/powerpoint/2010/main" val="378467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12</a:t>
            </a:fld>
            <a:endParaRPr lang="ko-KR" altLang="en-US"/>
          </a:p>
        </p:txBody>
      </p:sp>
    </p:spTree>
    <p:extLst>
      <p:ext uri="{BB962C8B-B14F-4D97-AF65-F5344CB8AC3E}">
        <p14:creationId xmlns:p14="http://schemas.microsoft.com/office/powerpoint/2010/main" val="156995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13</a:t>
            </a:fld>
            <a:endParaRPr lang="ko-KR" altLang="en-US"/>
          </a:p>
        </p:txBody>
      </p:sp>
    </p:spTree>
    <p:extLst>
      <p:ext uri="{BB962C8B-B14F-4D97-AF65-F5344CB8AC3E}">
        <p14:creationId xmlns:p14="http://schemas.microsoft.com/office/powerpoint/2010/main" val="2941139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sz="1200" b="0" i="0" u="none" strike="noStrike" kern="1200" baseline="0" dirty="0">
              <a:solidFill>
                <a:schemeClr val="tx1"/>
              </a:solidFill>
              <a:latin typeface="+mn-lt"/>
              <a:ea typeface="+mn-ea"/>
              <a:cs typeface="+mn-cs"/>
            </a:endParaRPr>
          </a:p>
          <a:p>
            <a:endParaRPr lang="ko-KR" altLang="en-US" dirty="0"/>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14</a:t>
            </a:fld>
            <a:endParaRPr lang="ko-KR" altLang="en-US"/>
          </a:p>
        </p:txBody>
      </p:sp>
    </p:spTree>
    <p:extLst>
      <p:ext uri="{BB962C8B-B14F-4D97-AF65-F5344CB8AC3E}">
        <p14:creationId xmlns:p14="http://schemas.microsoft.com/office/powerpoint/2010/main" val="3883351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b="0" i="0" u="none" strike="noStrike" kern="1200" baseline="0" dirty="0">
                <a:solidFill>
                  <a:schemeClr val="tx1"/>
                </a:solidFill>
                <a:latin typeface="+mn-lt"/>
                <a:ea typeface="+mn-ea"/>
                <a:cs typeface="+mn-cs"/>
              </a:rPr>
              <a:t>output.</a:t>
            </a:r>
            <a:r>
              <a:rPr lang="ko-KR" altLang="en-US" sz="1200" b="0" i="0" u="none" strike="noStrike" kern="1200" baseline="0" dirty="0">
                <a:solidFill>
                  <a:schemeClr val="tx1"/>
                </a:solidFill>
                <a:latin typeface="+mn-lt"/>
                <a:ea typeface="+mn-ea"/>
                <a:cs typeface="+mn-cs"/>
              </a:rPr>
              <a:t>은 평가 데이터가 각각의 카테고리에 속할 것으로 모델이 예측된 </a:t>
            </a:r>
            <a:r>
              <a:rPr lang="ko-KR" altLang="en-US" sz="1200" b="0" i="0" u="none" strike="noStrike" kern="1200" baseline="0" dirty="0" err="1">
                <a:solidFill>
                  <a:schemeClr val="tx1"/>
                </a:solidFill>
                <a:latin typeface="+mn-lt"/>
                <a:ea typeface="+mn-ea"/>
                <a:cs typeface="+mn-cs"/>
              </a:rPr>
              <a:t>확률값이</a:t>
            </a:r>
            <a:r>
              <a:rPr lang="en-US" altLang="ko-KR" sz="1200" b="0" i="0" u="none" strike="noStrike" kern="1200" baseline="0" dirty="0">
                <a:solidFill>
                  <a:schemeClr val="tx1"/>
                </a:solidFill>
                <a:latin typeface="+mn-lt"/>
                <a:ea typeface="+mn-ea"/>
                <a:cs typeface="+mn-cs"/>
              </a:rPr>
              <a:t>,</a:t>
            </a:r>
          </a:p>
          <a:p>
            <a:r>
              <a:rPr lang="en-US" altLang="ko-KR" sz="1200" b="0" i="0" u="none" strike="noStrike" kern="1200" baseline="0" dirty="0">
                <a:solidFill>
                  <a:schemeClr val="tx1"/>
                </a:solidFill>
                <a:latin typeface="+mn-lt"/>
                <a:ea typeface="+mn-ea"/>
                <a:cs typeface="+mn-cs"/>
              </a:rPr>
              <a:t>Answer</a:t>
            </a:r>
            <a:r>
              <a:rPr lang="ko-KR" altLang="en-US" sz="1200" b="0" i="0" u="none" strike="noStrike" kern="1200" baseline="0" dirty="0">
                <a:solidFill>
                  <a:schemeClr val="tx1"/>
                </a:solidFill>
                <a:latin typeface="+mn-lt"/>
                <a:ea typeface="+mn-ea"/>
                <a:cs typeface="+mn-cs"/>
              </a:rPr>
              <a:t>은 실제 정답 카테고리가 저장된다</a:t>
            </a:r>
            <a:r>
              <a:rPr lang="en-US" altLang="ko-KR" sz="1200" b="0" i="0" u="none" strike="noStrike" kern="1200" baseline="0" dirty="0">
                <a:solidFill>
                  <a:schemeClr val="tx1"/>
                </a:solidFill>
                <a:latin typeface="+mn-lt"/>
                <a:ea typeface="+mn-ea"/>
                <a:cs typeface="+mn-cs"/>
              </a:rPr>
              <a:t>.</a:t>
            </a:r>
            <a:endParaRPr lang="ko-KR" altLang="en-US" sz="1200" b="0" i="0" u="none" strike="noStrike" kern="1200" baseline="0" dirty="0">
              <a:solidFill>
                <a:schemeClr val="tx1"/>
              </a:solidFill>
              <a:latin typeface="+mn-lt"/>
              <a:ea typeface="+mn-ea"/>
              <a:cs typeface="+mn-cs"/>
            </a:endParaRPr>
          </a:p>
        </p:txBody>
      </p:sp>
      <p:sp>
        <p:nvSpPr>
          <p:cNvPr id="4" name="슬라이드 번호 개체 틀 3"/>
          <p:cNvSpPr>
            <a:spLocks noGrp="1"/>
          </p:cNvSpPr>
          <p:nvPr>
            <p:ph type="sldNum" sz="quarter" idx="5"/>
          </p:nvPr>
        </p:nvSpPr>
        <p:spPr/>
        <p:txBody>
          <a:bodyPr/>
          <a:lstStyle/>
          <a:p>
            <a:fld id="{C411B09D-A623-4C27-BA80-79AF7AC888F6}" type="slidenum">
              <a:rPr lang="ko-KR" altLang="en-US" smtClean="0"/>
              <a:t>15</a:t>
            </a:fld>
            <a:endParaRPr lang="ko-KR" altLang="en-US"/>
          </a:p>
        </p:txBody>
      </p:sp>
    </p:spTree>
    <p:extLst>
      <p:ext uri="{BB962C8B-B14F-4D97-AF65-F5344CB8AC3E}">
        <p14:creationId xmlns:p14="http://schemas.microsoft.com/office/powerpoint/2010/main" val="235252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E87456-71B8-466B-9427-BC4E2336E0A3}"/>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0193282-CCAB-4899-ACE2-0F6A1A78A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5F6E9B2-7700-4DEC-8B15-7D09EC62CBE8}"/>
              </a:ext>
            </a:extLst>
          </p:cNvPr>
          <p:cNvSpPr>
            <a:spLocks noGrp="1"/>
          </p:cNvSpPr>
          <p:nvPr>
            <p:ph type="dt" sz="half" idx="10"/>
          </p:nvPr>
        </p:nvSpPr>
        <p:spPr/>
        <p:txBody>
          <a:bodyPr/>
          <a:lstStyle/>
          <a:p>
            <a:fld id="{9234861E-41C1-4897-8166-2BA9EB582B82}" type="datetimeFigureOut">
              <a:rPr lang="ko-KR" altLang="en-US" smtClean="0"/>
              <a:t>2019-06-07</a:t>
            </a:fld>
            <a:endParaRPr lang="ko-KR" altLang="en-US"/>
          </a:p>
        </p:txBody>
      </p:sp>
      <p:sp>
        <p:nvSpPr>
          <p:cNvPr id="5" name="바닥글 개체 틀 4">
            <a:extLst>
              <a:ext uri="{FF2B5EF4-FFF2-40B4-BE49-F238E27FC236}">
                <a16:creationId xmlns:a16="http://schemas.microsoft.com/office/drawing/2014/main" id="{F15D25A9-2DFD-4B09-BB27-2B34853AA78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1BE1649-0988-4D86-A0E3-300F0C7E1E01}"/>
              </a:ext>
            </a:extLst>
          </p:cNvPr>
          <p:cNvSpPr>
            <a:spLocks noGrp="1"/>
          </p:cNvSpPr>
          <p:nvPr>
            <p:ph type="sldNum" sz="quarter" idx="12"/>
          </p:nvPr>
        </p:nvSpPr>
        <p:spPr/>
        <p:txBody>
          <a:body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44280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6D8A81-EEAE-44B9-AC62-D3C024D40F0F}"/>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1AE23141-A182-4804-B2C4-B5C6E5C90A2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F02DCE8-D17E-44B7-9404-136061CF1616}"/>
              </a:ext>
            </a:extLst>
          </p:cNvPr>
          <p:cNvSpPr>
            <a:spLocks noGrp="1"/>
          </p:cNvSpPr>
          <p:nvPr>
            <p:ph type="dt" sz="half" idx="10"/>
          </p:nvPr>
        </p:nvSpPr>
        <p:spPr/>
        <p:txBody>
          <a:bodyPr/>
          <a:lstStyle/>
          <a:p>
            <a:fld id="{9234861E-41C1-4897-8166-2BA9EB582B82}" type="datetimeFigureOut">
              <a:rPr lang="ko-KR" altLang="en-US" smtClean="0"/>
              <a:t>2019-06-07</a:t>
            </a:fld>
            <a:endParaRPr lang="ko-KR" altLang="en-US"/>
          </a:p>
        </p:txBody>
      </p:sp>
      <p:sp>
        <p:nvSpPr>
          <p:cNvPr id="5" name="바닥글 개체 틀 4">
            <a:extLst>
              <a:ext uri="{FF2B5EF4-FFF2-40B4-BE49-F238E27FC236}">
                <a16:creationId xmlns:a16="http://schemas.microsoft.com/office/drawing/2014/main" id="{C537E3E1-F3B6-4C1F-9544-96EEB02C25E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7DD6AC5-D254-4485-9157-B6EFA8E370FF}"/>
              </a:ext>
            </a:extLst>
          </p:cNvPr>
          <p:cNvSpPr>
            <a:spLocks noGrp="1"/>
          </p:cNvSpPr>
          <p:nvPr>
            <p:ph type="sldNum" sz="quarter" idx="12"/>
          </p:nvPr>
        </p:nvSpPr>
        <p:spPr/>
        <p:txBody>
          <a:body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142964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31A5705-5096-4BF0-8EE0-619DC53418D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08D8265-5237-4E58-B53F-54F299A8DDE8}"/>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2A01376-8CE3-46BF-AA2C-2A23C73630BD}"/>
              </a:ext>
            </a:extLst>
          </p:cNvPr>
          <p:cNvSpPr>
            <a:spLocks noGrp="1"/>
          </p:cNvSpPr>
          <p:nvPr>
            <p:ph type="dt" sz="half" idx="10"/>
          </p:nvPr>
        </p:nvSpPr>
        <p:spPr/>
        <p:txBody>
          <a:bodyPr/>
          <a:lstStyle/>
          <a:p>
            <a:fld id="{9234861E-41C1-4897-8166-2BA9EB582B82}" type="datetimeFigureOut">
              <a:rPr lang="ko-KR" altLang="en-US" smtClean="0"/>
              <a:t>2019-06-07</a:t>
            </a:fld>
            <a:endParaRPr lang="ko-KR" altLang="en-US"/>
          </a:p>
        </p:txBody>
      </p:sp>
      <p:sp>
        <p:nvSpPr>
          <p:cNvPr id="5" name="바닥글 개체 틀 4">
            <a:extLst>
              <a:ext uri="{FF2B5EF4-FFF2-40B4-BE49-F238E27FC236}">
                <a16:creationId xmlns:a16="http://schemas.microsoft.com/office/drawing/2014/main" id="{092EF505-4460-4601-9BE7-E0ACB8D592E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A0EF16-51F2-43D7-9004-D216148F5E0A}"/>
              </a:ext>
            </a:extLst>
          </p:cNvPr>
          <p:cNvSpPr>
            <a:spLocks noGrp="1"/>
          </p:cNvSpPr>
          <p:nvPr>
            <p:ph type="sldNum" sz="quarter" idx="12"/>
          </p:nvPr>
        </p:nvSpPr>
        <p:spPr/>
        <p:txBody>
          <a:body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21856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7AA2F9-A70E-4347-BFB7-00B3C3714B6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2C217D8-C6E0-448F-B1DB-F5B40EF491C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CA5B90A-C3AB-4B54-BC1B-FC088329780C}"/>
              </a:ext>
            </a:extLst>
          </p:cNvPr>
          <p:cNvSpPr>
            <a:spLocks noGrp="1"/>
          </p:cNvSpPr>
          <p:nvPr>
            <p:ph type="dt" sz="half" idx="10"/>
          </p:nvPr>
        </p:nvSpPr>
        <p:spPr/>
        <p:txBody>
          <a:bodyPr/>
          <a:lstStyle/>
          <a:p>
            <a:fld id="{9234861E-41C1-4897-8166-2BA9EB582B82}" type="datetimeFigureOut">
              <a:rPr lang="ko-KR" altLang="en-US" smtClean="0"/>
              <a:t>2019-06-07</a:t>
            </a:fld>
            <a:endParaRPr lang="ko-KR" altLang="en-US"/>
          </a:p>
        </p:txBody>
      </p:sp>
      <p:sp>
        <p:nvSpPr>
          <p:cNvPr id="5" name="바닥글 개체 틀 4">
            <a:extLst>
              <a:ext uri="{FF2B5EF4-FFF2-40B4-BE49-F238E27FC236}">
                <a16:creationId xmlns:a16="http://schemas.microsoft.com/office/drawing/2014/main" id="{C80A9CEC-EA72-4977-8CF9-9CA67A3CAF8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87EBF87-B812-4262-8D23-FD8DEB34131B}"/>
              </a:ext>
            </a:extLst>
          </p:cNvPr>
          <p:cNvSpPr>
            <a:spLocks noGrp="1"/>
          </p:cNvSpPr>
          <p:nvPr>
            <p:ph type="sldNum" sz="quarter" idx="12"/>
          </p:nvPr>
        </p:nvSpPr>
        <p:spPr/>
        <p:txBody>
          <a:body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360555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4712C0-2612-441C-8D9E-372E6F1A641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91628D81-EBA9-47B5-B31C-56ACFB301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FD7C0DC-0A62-453D-8639-15E79ACDEDE5}"/>
              </a:ext>
            </a:extLst>
          </p:cNvPr>
          <p:cNvSpPr>
            <a:spLocks noGrp="1"/>
          </p:cNvSpPr>
          <p:nvPr>
            <p:ph type="dt" sz="half" idx="10"/>
          </p:nvPr>
        </p:nvSpPr>
        <p:spPr/>
        <p:txBody>
          <a:bodyPr/>
          <a:lstStyle/>
          <a:p>
            <a:fld id="{9234861E-41C1-4897-8166-2BA9EB582B82}" type="datetimeFigureOut">
              <a:rPr lang="ko-KR" altLang="en-US" smtClean="0"/>
              <a:t>2019-06-07</a:t>
            </a:fld>
            <a:endParaRPr lang="ko-KR" altLang="en-US"/>
          </a:p>
        </p:txBody>
      </p:sp>
      <p:sp>
        <p:nvSpPr>
          <p:cNvPr id="5" name="바닥글 개체 틀 4">
            <a:extLst>
              <a:ext uri="{FF2B5EF4-FFF2-40B4-BE49-F238E27FC236}">
                <a16:creationId xmlns:a16="http://schemas.microsoft.com/office/drawing/2014/main" id="{413202AF-A1FE-468E-8638-75EFEDC1B9A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4AB791F-648A-49C1-8EB3-1544BB3F3851}"/>
              </a:ext>
            </a:extLst>
          </p:cNvPr>
          <p:cNvSpPr>
            <a:spLocks noGrp="1"/>
          </p:cNvSpPr>
          <p:nvPr>
            <p:ph type="sldNum" sz="quarter" idx="12"/>
          </p:nvPr>
        </p:nvSpPr>
        <p:spPr/>
        <p:txBody>
          <a:body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242420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F6BF9B2-073E-43C2-B880-E5268E4F657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4EBCA01-4EA4-416F-9CFD-3A5B95F57AAB}"/>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CD911471-087F-4080-84E2-FA679E1ABD3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CBD925D-D5B0-488D-891F-9C02C14504DE}"/>
              </a:ext>
            </a:extLst>
          </p:cNvPr>
          <p:cNvSpPr>
            <a:spLocks noGrp="1"/>
          </p:cNvSpPr>
          <p:nvPr>
            <p:ph type="dt" sz="half" idx="10"/>
          </p:nvPr>
        </p:nvSpPr>
        <p:spPr/>
        <p:txBody>
          <a:bodyPr/>
          <a:lstStyle/>
          <a:p>
            <a:fld id="{9234861E-41C1-4897-8166-2BA9EB582B82}" type="datetimeFigureOut">
              <a:rPr lang="ko-KR" altLang="en-US" smtClean="0"/>
              <a:t>2019-06-07</a:t>
            </a:fld>
            <a:endParaRPr lang="ko-KR" altLang="en-US"/>
          </a:p>
        </p:txBody>
      </p:sp>
      <p:sp>
        <p:nvSpPr>
          <p:cNvPr id="6" name="바닥글 개체 틀 5">
            <a:extLst>
              <a:ext uri="{FF2B5EF4-FFF2-40B4-BE49-F238E27FC236}">
                <a16:creationId xmlns:a16="http://schemas.microsoft.com/office/drawing/2014/main" id="{2592A0B6-F36B-4EC7-BB10-04F67C92E89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CC1F035-401E-4809-BEB0-64B1B1FDF6BC}"/>
              </a:ext>
            </a:extLst>
          </p:cNvPr>
          <p:cNvSpPr>
            <a:spLocks noGrp="1"/>
          </p:cNvSpPr>
          <p:nvPr>
            <p:ph type="sldNum" sz="quarter" idx="12"/>
          </p:nvPr>
        </p:nvSpPr>
        <p:spPr/>
        <p:txBody>
          <a:body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1576914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8DA358-CB1E-4F1A-AEFE-9CE0643ED87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5F429E6-007D-4D86-8AA2-D2C96D9E19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9BBB090-6AAE-4FBC-A34F-5D4B5945043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A3C721A-7635-45B0-8397-D824084C55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F0B1984-46FB-46F2-81DA-C58944FBE52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6D72DCC-C924-4002-B474-F766CE5E4F5E}"/>
              </a:ext>
            </a:extLst>
          </p:cNvPr>
          <p:cNvSpPr>
            <a:spLocks noGrp="1"/>
          </p:cNvSpPr>
          <p:nvPr>
            <p:ph type="dt" sz="half" idx="10"/>
          </p:nvPr>
        </p:nvSpPr>
        <p:spPr/>
        <p:txBody>
          <a:bodyPr/>
          <a:lstStyle/>
          <a:p>
            <a:fld id="{9234861E-41C1-4897-8166-2BA9EB582B82}" type="datetimeFigureOut">
              <a:rPr lang="ko-KR" altLang="en-US" smtClean="0"/>
              <a:t>2019-06-07</a:t>
            </a:fld>
            <a:endParaRPr lang="ko-KR" altLang="en-US"/>
          </a:p>
        </p:txBody>
      </p:sp>
      <p:sp>
        <p:nvSpPr>
          <p:cNvPr id="8" name="바닥글 개체 틀 7">
            <a:extLst>
              <a:ext uri="{FF2B5EF4-FFF2-40B4-BE49-F238E27FC236}">
                <a16:creationId xmlns:a16="http://schemas.microsoft.com/office/drawing/2014/main" id="{B4C29552-7189-49AF-A31A-63E43BC9C13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94D793E-FF65-40CF-9925-1DA2516EA7BE}"/>
              </a:ext>
            </a:extLst>
          </p:cNvPr>
          <p:cNvSpPr>
            <a:spLocks noGrp="1"/>
          </p:cNvSpPr>
          <p:nvPr>
            <p:ph type="sldNum" sz="quarter" idx="12"/>
          </p:nvPr>
        </p:nvSpPr>
        <p:spPr/>
        <p:txBody>
          <a:body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380920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774C98-E90A-4856-9986-C6622BAEBF41}"/>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A37458B-6242-4D3B-A6E5-9519F60D702B}"/>
              </a:ext>
            </a:extLst>
          </p:cNvPr>
          <p:cNvSpPr>
            <a:spLocks noGrp="1"/>
          </p:cNvSpPr>
          <p:nvPr>
            <p:ph type="dt" sz="half" idx="10"/>
          </p:nvPr>
        </p:nvSpPr>
        <p:spPr/>
        <p:txBody>
          <a:bodyPr/>
          <a:lstStyle/>
          <a:p>
            <a:fld id="{9234861E-41C1-4897-8166-2BA9EB582B82}" type="datetimeFigureOut">
              <a:rPr lang="ko-KR" altLang="en-US" smtClean="0"/>
              <a:t>2019-06-07</a:t>
            </a:fld>
            <a:endParaRPr lang="ko-KR" altLang="en-US"/>
          </a:p>
        </p:txBody>
      </p:sp>
      <p:sp>
        <p:nvSpPr>
          <p:cNvPr id="4" name="바닥글 개체 틀 3">
            <a:extLst>
              <a:ext uri="{FF2B5EF4-FFF2-40B4-BE49-F238E27FC236}">
                <a16:creationId xmlns:a16="http://schemas.microsoft.com/office/drawing/2014/main" id="{AC7CBFBA-8E35-49A6-8A48-E82ACC24CF2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4DF9E72-6F3A-41FE-8C10-8D3C3FCE1BB5}"/>
              </a:ext>
            </a:extLst>
          </p:cNvPr>
          <p:cNvSpPr>
            <a:spLocks noGrp="1"/>
          </p:cNvSpPr>
          <p:nvPr>
            <p:ph type="sldNum" sz="quarter" idx="12"/>
          </p:nvPr>
        </p:nvSpPr>
        <p:spPr/>
        <p:txBody>
          <a:body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6908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30B3D09-9977-48EE-9A3E-BA0CA56AFF5D}"/>
              </a:ext>
            </a:extLst>
          </p:cNvPr>
          <p:cNvSpPr>
            <a:spLocks noGrp="1"/>
          </p:cNvSpPr>
          <p:nvPr>
            <p:ph type="dt" sz="half" idx="10"/>
          </p:nvPr>
        </p:nvSpPr>
        <p:spPr/>
        <p:txBody>
          <a:bodyPr/>
          <a:lstStyle/>
          <a:p>
            <a:fld id="{9234861E-41C1-4897-8166-2BA9EB582B82}" type="datetimeFigureOut">
              <a:rPr lang="ko-KR" altLang="en-US" smtClean="0"/>
              <a:t>2019-06-07</a:t>
            </a:fld>
            <a:endParaRPr lang="ko-KR" altLang="en-US"/>
          </a:p>
        </p:txBody>
      </p:sp>
      <p:sp>
        <p:nvSpPr>
          <p:cNvPr id="3" name="바닥글 개체 틀 2">
            <a:extLst>
              <a:ext uri="{FF2B5EF4-FFF2-40B4-BE49-F238E27FC236}">
                <a16:creationId xmlns:a16="http://schemas.microsoft.com/office/drawing/2014/main" id="{86BA53F8-B6B4-4092-B6E6-457A8F567D1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D913E96-A85F-4DB5-A7C3-8317F23A91C6}"/>
              </a:ext>
            </a:extLst>
          </p:cNvPr>
          <p:cNvSpPr>
            <a:spLocks noGrp="1"/>
          </p:cNvSpPr>
          <p:nvPr>
            <p:ph type="sldNum" sz="quarter" idx="12"/>
          </p:nvPr>
        </p:nvSpPr>
        <p:spPr/>
        <p:txBody>
          <a:body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419701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D05A75-22A3-4A00-994E-B33C6B34CA8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327F0362-5BEC-4CE7-9494-1BAD75A4C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A5092D31-F846-49CB-BF02-7597E23CD2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E10A5F1-F549-408A-8439-1B66E66662E5}"/>
              </a:ext>
            </a:extLst>
          </p:cNvPr>
          <p:cNvSpPr>
            <a:spLocks noGrp="1"/>
          </p:cNvSpPr>
          <p:nvPr>
            <p:ph type="dt" sz="half" idx="10"/>
          </p:nvPr>
        </p:nvSpPr>
        <p:spPr/>
        <p:txBody>
          <a:bodyPr/>
          <a:lstStyle/>
          <a:p>
            <a:fld id="{9234861E-41C1-4897-8166-2BA9EB582B82}" type="datetimeFigureOut">
              <a:rPr lang="ko-KR" altLang="en-US" smtClean="0"/>
              <a:t>2019-06-07</a:t>
            </a:fld>
            <a:endParaRPr lang="ko-KR" altLang="en-US"/>
          </a:p>
        </p:txBody>
      </p:sp>
      <p:sp>
        <p:nvSpPr>
          <p:cNvPr id="6" name="바닥글 개체 틀 5">
            <a:extLst>
              <a:ext uri="{FF2B5EF4-FFF2-40B4-BE49-F238E27FC236}">
                <a16:creationId xmlns:a16="http://schemas.microsoft.com/office/drawing/2014/main" id="{266362AF-AD60-4C2D-84FB-06E619A9DDF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27A86D7-8FB7-4243-8E84-03A98552B6E4}"/>
              </a:ext>
            </a:extLst>
          </p:cNvPr>
          <p:cNvSpPr>
            <a:spLocks noGrp="1"/>
          </p:cNvSpPr>
          <p:nvPr>
            <p:ph type="sldNum" sz="quarter" idx="12"/>
          </p:nvPr>
        </p:nvSpPr>
        <p:spPr/>
        <p:txBody>
          <a:body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124631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DC1720-0F87-417D-A2E0-8A7EA41ECD4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22B9C42-F490-4E45-A2FD-28F57B12A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F45AD21-087B-4AF6-AB62-9C32B8C4D8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5047251-7500-4D18-A5D8-941580E3E012}"/>
              </a:ext>
            </a:extLst>
          </p:cNvPr>
          <p:cNvSpPr>
            <a:spLocks noGrp="1"/>
          </p:cNvSpPr>
          <p:nvPr>
            <p:ph type="dt" sz="half" idx="10"/>
          </p:nvPr>
        </p:nvSpPr>
        <p:spPr/>
        <p:txBody>
          <a:bodyPr/>
          <a:lstStyle/>
          <a:p>
            <a:fld id="{9234861E-41C1-4897-8166-2BA9EB582B82}" type="datetimeFigureOut">
              <a:rPr lang="ko-KR" altLang="en-US" smtClean="0"/>
              <a:t>2019-06-07</a:t>
            </a:fld>
            <a:endParaRPr lang="ko-KR" altLang="en-US"/>
          </a:p>
        </p:txBody>
      </p:sp>
      <p:sp>
        <p:nvSpPr>
          <p:cNvPr id="6" name="바닥글 개체 틀 5">
            <a:extLst>
              <a:ext uri="{FF2B5EF4-FFF2-40B4-BE49-F238E27FC236}">
                <a16:creationId xmlns:a16="http://schemas.microsoft.com/office/drawing/2014/main" id="{161BA119-1CDE-4EB8-8CA5-D68188D678E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C14B0A4-2155-4360-B2EC-AD86D1AA643D}"/>
              </a:ext>
            </a:extLst>
          </p:cNvPr>
          <p:cNvSpPr>
            <a:spLocks noGrp="1"/>
          </p:cNvSpPr>
          <p:nvPr>
            <p:ph type="sldNum" sz="quarter" idx="12"/>
          </p:nvPr>
        </p:nvSpPr>
        <p:spPr/>
        <p:txBody>
          <a:body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199834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DFC33830-EB3E-4CE6-AEC5-FCCBE293ED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3E342FA-97D0-497C-AB6F-BDC50D4F1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C80210D-0A92-4E9B-866A-C718B19EC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4861E-41C1-4897-8166-2BA9EB582B82}" type="datetimeFigureOut">
              <a:rPr lang="ko-KR" altLang="en-US" smtClean="0"/>
              <a:t>2019-06-07</a:t>
            </a:fld>
            <a:endParaRPr lang="ko-KR" altLang="en-US"/>
          </a:p>
        </p:txBody>
      </p:sp>
      <p:sp>
        <p:nvSpPr>
          <p:cNvPr id="5" name="바닥글 개체 틀 4">
            <a:extLst>
              <a:ext uri="{FF2B5EF4-FFF2-40B4-BE49-F238E27FC236}">
                <a16:creationId xmlns:a16="http://schemas.microsoft.com/office/drawing/2014/main" id="{FE7AD86E-03F4-4291-8294-B85558B5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524D7706-80B6-4124-8CCD-8EA6F5DD1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43D78-5F87-4334-859F-8B2A6C7055E8}" type="slidenum">
              <a:rPr lang="ko-KR" altLang="en-US" smtClean="0"/>
              <a:t>‹#›</a:t>
            </a:fld>
            <a:endParaRPr lang="ko-KR" altLang="en-US"/>
          </a:p>
        </p:txBody>
      </p:sp>
    </p:spTree>
    <p:extLst>
      <p:ext uri="{BB962C8B-B14F-4D97-AF65-F5344CB8AC3E}">
        <p14:creationId xmlns:p14="http://schemas.microsoft.com/office/powerpoint/2010/main" val="2103743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11" name="그룹 10">
            <a:extLst>
              <a:ext uri="{FF2B5EF4-FFF2-40B4-BE49-F238E27FC236}">
                <a16:creationId xmlns:a16="http://schemas.microsoft.com/office/drawing/2014/main" id="{C8DB2F3D-3C57-4B9A-BC10-9BA21EF5DCD7}"/>
              </a:ext>
            </a:extLst>
          </p:cNvPr>
          <p:cNvGrpSpPr/>
          <p:nvPr/>
        </p:nvGrpSpPr>
        <p:grpSpPr>
          <a:xfrm>
            <a:off x="798980" y="756035"/>
            <a:ext cx="4815757" cy="1689693"/>
            <a:chOff x="953621" y="700565"/>
            <a:chExt cx="4815757" cy="1689693"/>
          </a:xfrm>
        </p:grpSpPr>
        <p:sp>
          <p:nvSpPr>
            <p:cNvPr id="8" name="TextBox 7">
              <a:extLst>
                <a:ext uri="{FF2B5EF4-FFF2-40B4-BE49-F238E27FC236}">
                  <a16:creationId xmlns:a16="http://schemas.microsoft.com/office/drawing/2014/main" id="{E5A22709-421E-4420-BFA4-19E727245758}"/>
                </a:ext>
              </a:extLst>
            </p:cNvPr>
            <p:cNvSpPr txBox="1"/>
            <p:nvPr/>
          </p:nvSpPr>
          <p:spPr>
            <a:xfrm>
              <a:off x="1090612" y="700565"/>
              <a:ext cx="4678766" cy="1689693"/>
            </a:xfrm>
            <a:prstGeom prst="rect">
              <a:avLst/>
            </a:prstGeom>
            <a:noFill/>
          </p:spPr>
          <p:txBody>
            <a:bodyPr wrap="square" rtlCol="0">
              <a:spAutoFit/>
            </a:bodyPr>
            <a:lstStyle/>
            <a:p>
              <a:pPr>
                <a:lnSpc>
                  <a:spcPct val="150000"/>
                </a:lnSpc>
              </a:pPr>
              <a:r>
                <a:rPr lang="en-US" altLang="ko-KR" sz="2400" dirty="0">
                  <a:latin typeface="a로케트" panose="02020600000000000000" pitchFamily="18" charset="-127"/>
                  <a:ea typeface="a로케트" panose="02020600000000000000" pitchFamily="18" charset="-127"/>
                </a:rPr>
                <a:t>Data Mining</a:t>
              </a:r>
            </a:p>
            <a:p>
              <a:pPr>
                <a:lnSpc>
                  <a:spcPct val="150000"/>
                </a:lnSpc>
              </a:pPr>
              <a:r>
                <a:rPr lang="en-US" altLang="ko-KR" sz="2400" dirty="0">
                  <a:latin typeface="a로케트" panose="02020600000000000000" pitchFamily="18" charset="-127"/>
                  <a:ea typeface="a로케트" panose="02020600000000000000" pitchFamily="18" charset="-127"/>
                </a:rPr>
                <a:t>Text Classification with </a:t>
              </a:r>
              <a:r>
                <a:rPr lang="en-US" altLang="ko-KR" sz="2400" dirty="0" err="1">
                  <a:latin typeface="a로케트" panose="02020600000000000000" pitchFamily="18" charset="-127"/>
                  <a:ea typeface="a로케트" panose="02020600000000000000" pitchFamily="18" charset="-127"/>
                </a:rPr>
                <a:t>Tensorflow</a:t>
              </a:r>
              <a:endParaRPr lang="ko-KR" altLang="en-US" sz="2400" dirty="0">
                <a:latin typeface="a로케트" panose="02020600000000000000" pitchFamily="18" charset="-127"/>
                <a:ea typeface="a로케트" panose="02020600000000000000" pitchFamily="18" charset="-127"/>
              </a:endParaRPr>
            </a:p>
          </p:txBody>
        </p:sp>
        <p:cxnSp>
          <p:nvCxnSpPr>
            <p:cNvPr id="10" name="직선 연결선 9">
              <a:extLst>
                <a:ext uri="{FF2B5EF4-FFF2-40B4-BE49-F238E27FC236}">
                  <a16:creationId xmlns:a16="http://schemas.microsoft.com/office/drawing/2014/main" id="{190A6ACE-34B7-4E39-9086-3A0C2BE283B5}"/>
                </a:ext>
              </a:extLst>
            </p:cNvPr>
            <p:cNvCxnSpPr>
              <a:cxnSpLocks/>
            </p:cNvCxnSpPr>
            <p:nvPr/>
          </p:nvCxnSpPr>
          <p:spPr>
            <a:xfrm>
              <a:off x="953621" y="858931"/>
              <a:ext cx="0" cy="15313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직사각형 12">
            <a:extLst>
              <a:ext uri="{FF2B5EF4-FFF2-40B4-BE49-F238E27FC236}">
                <a16:creationId xmlns:a16="http://schemas.microsoft.com/office/drawing/2014/main" id="{D6866571-4C1E-42EA-AB02-FA3935F14260}"/>
              </a:ext>
            </a:extLst>
          </p:cNvPr>
          <p:cNvSpPr/>
          <p:nvPr/>
        </p:nvSpPr>
        <p:spPr>
          <a:xfrm>
            <a:off x="0" y="3751240"/>
            <a:ext cx="12191999" cy="3106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1" name="그룹 50">
            <a:extLst>
              <a:ext uri="{FF2B5EF4-FFF2-40B4-BE49-F238E27FC236}">
                <a16:creationId xmlns:a16="http://schemas.microsoft.com/office/drawing/2014/main" id="{FD8452B2-B2FE-4AF9-910D-300E0BDC08BF}"/>
              </a:ext>
            </a:extLst>
          </p:cNvPr>
          <p:cNvGrpSpPr/>
          <p:nvPr/>
        </p:nvGrpSpPr>
        <p:grpSpPr>
          <a:xfrm>
            <a:off x="5085175" y="2647497"/>
            <a:ext cx="2021648" cy="1962150"/>
            <a:chOff x="4991947" y="2712011"/>
            <a:chExt cx="2021648" cy="1962150"/>
          </a:xfrm>
        </p:grpSpPr>
        <p:sp>
          <p:nvSpPr>
            <p:cNvPr id="12" name="타원 11">
              <a:extLst>
                <a:ext uri="{FF2B5EF4-FFF2-40B4-BE49-F238E27FC236}">
                  <a16:creationId xmlns:a16="http://schemas.microsoft.com/office/drawing/2014/main" id="{9C32120E-B0B9-409C-AA60-BE97E806239C}"/>
                </a:ext>
              </a:extLst>
            </p:cNvPr>
            <p:cNvSpPr/>
            <p:nvPr/>
          </p:nvSpPr>
          <p:spPr>
            <a:xfrm>
              <a:off x="4991947" y="2712011"/>
              <a:ext cx="2021648" cy="1962150"/>
            </a:xfrm>
            <a:prstGeom prst="ellipse">
              <a:avLst/>
            </a:prstGeom>
            <a:solidFill>
              <a:schemeClr val="bg1"/>
            </a:solidFill>
            <a:ln w="50800">
              <a:solidFill>
                <a:srgbClr val="FF8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그림 14">
              <a:extLst>
                <a:ext uri="{FF2B5EF4-FFF2-40B4-BE49-F238E27FC236}">
                  <a16:creationId xmlns:a16="http://schemas.microsoft.com/office/drawing/2014/main" id="{67AE8550-7976-4414-9DD8-CD2B7412D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167" y="3130207"/>
              <a:ext cx="1297208" cy="1297208"/>
            </a:xfrm>
            <a:prstGeom prst="rect">
              <a:avLst/>
            </a:prstGeom>
          </p:spPr>
        </p:pic>
      </p:grpSp>
      <p:sp>
        <p:nvSpPr>
          <p:cNvPr id="50" name="TextBox 49">
            <a:extLst>
              <a:ext uri="{FF2B5EF4-FFF2-40B4-BE49-F238E27FC236}">
                <a16:creationId xmlns:a16="http://schemas.microsoft.com/office/drawing/2014/main" id="{8E7321B0-C234-438F-9D39-ACBF8BF01A62}"/>
              </a:ext>
            </a:extLst>
          </p:cNvPr>
          <p:cNvSpPr txBox="1"/>
          <p:nvPr/>
        </p:nvSpPr>
        <p:spPr>
          <a:xfrm>
            <a:off x="4964885" y="4835837"/>
            <a:ext cx="2262228" cy="459357"/>
          </a:xfrm>
          <a:prstGeom prst="rect">
            <a:avLst/>
          </a:prstGeom>
          <a:noFill/>
        </p:spPr>
        <p:txBody>
          <a:bodyPr wrap="square" rtlCol="0">
            <a:spAutoFit/>
          </a:bodyPr>
          <a:lstStyle/>
          <a:p>
            <a:pPr>
              <a:lnSpc>
                <a:spcPct val="150000"/>
              </a:lnSpc>
            </a:pPr>
            <a:r>
              <a:rPr lang="en-US" altLang="ko-KR" dirty="0">
                <a:latin typeface="a로케트" panose="02020600000000000000" pitchFamily="18" charset="-127"/>
                <a:ea typeface="a로케트" panose="02020600000000000000" pitchFamily="18" charset="-127"/>
              </a:rPr>
              <a:t>201635838 </a:t>
            </a:r>
            <a:r>
              <a:rPr lang="ko-KR" altLang="en-US" dirty="0">
                <a:latin typeface="a로케트" panose="02020600000000000000" pitchFamily="18" charset="-127"/>
                <a:ea typeface="a로케트" panose="02020600000000000000" pitchFamily="18" charset="-127"/>
              </a:rPr>
              <a:t>이예지</a:t>
            </a:r>
          </a:p>
        </p:txBody>
      </p:sp>
    </p:spTree>
    <p:extLst>
      <p:ext uri="{BB962C8B-B14F-4D97-AF65-F5344CB8AC3E}">
        <p14:creationId xmlns:p14="http://schemas.microsoft.com/office/powerpoint/2010/main" val="2339767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2</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EB068980-2ABB-4D44-B204-3069B7447C20}"/>
              </a:ext>
            </a:extLst>
          </p:cNvPr>
          <p:cNvGrpSpPr/>
          <p:nvPr/>
        </p:nvGrpSpPr>
        <p:grpSpPr>
          <a:xfrm>
            <a:off x="2906315" y="1100214"/>
            <a:ext cx="6971705" cy="921021"/>
            <a:chOff x="3760040" y="1131545"/>
            <a:chExt cx="4933714" cy="921021"/>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4633910" cy="62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78004" y="1131545"/>
              <a:ext cx="4815750" cy="921021"/>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Document(Vector) Representation with TF-IDF</a:t>
              </a:r>
              <a:endParaRPr lang="ko-KR" altLang="en-US" dirty="0">
                <a:latin typeface="a로케트" panose="02020600000000000000" pitchFamily="18" charset="-127"/>
                <a:ea typeface="a로케트" panose="02020600000000000000" pitchFamily="18" charset="-127"/>
              </a:endParaRPr>
            </a:p>
          </p:txBody>
        </p:sp>
      </p:grpSp>
      <p:pic>
        <p:nvPicPr>
          <p:cNvPr id="6" name="그림 5">
            <a:extLst>
              <a:ext uri="{FF2B5EF4-FFF2-40B4-BE49-F238E27FC236}">
                <a16:creationId xmlns:a16="http://schemas.microsoft.com/office/drawing/2014/main" id="{ED1D1D6D-D184-4B10-8294-2A9DA4763293}"/>
              </a:ext>
            </a:extLst>
          </p:cNvPr>
          <p:cNvPicPr>
            <a:picLocks noChangeAspect="1"/>
          </p:cNvPicPr>
          <p:nvPr/>
        </p:nvPicPr>
        <p:blipFill>
          <a:blip r:embed="rId3"/>
          <a:stretch>
            <a:fillRect/>
          </a:stretch>
        </p:blipFill>
        <p:spPr>
          <a:xfrm>
            <a:off x="2708125" y="2482591"/>
            <a:ext cx="7086600" cy="276225"/>
          </a:xfrm>
          <a:prstGeom prst="rect">
            <a:avLst/>
          </a:prstGeom>
          <a:effectLst>
            <a:outerShdw blurRad="50800" dist="38100" dir="2700000" algn="tl" rotWithShape="0">
              <a:prstClr val="black">
                <a:alpha val="40000"/>
              </a:prstClr>
            </a:outerShdw>
          </a:effectLst>
        </p:spPr>
      </p:pic>
      <p:pic>
        <p:nvPicPr>
          <p:cNvPr id="8" name="그림 7">
            <a:extLst>
              <a:ext uri="{FF2B5EF4-FFF2-40B4-BE49-F238E27FC236}">
                <a16:creationId xmlns:a16="http://schemas.microsoft.com/office/drawing/2014/main" id="{C38736F2-434E-481B-A2E4-B29CD50AABAA}"/>
              </a:ext>
            </a:extLst>
          </p:cNvPr>
          <p:cNvPicPr>
            <a:picLocks noChangeAspect="1"/>
          </p:cNvPicPr>
          <p:nvPr/>
        </p:nvPicPr>
        <p:blipFill>
          <a:blip r:embed="rId4"/>
          <a:stretch>
            <a:fillRect/>
          </a:stretch>
        </p:blipFill>
        <p:spPr>
          <a:xfrm>
            <a:off x="2708125" y="2934184"/>
            <a:ext cx="6210300" cy="285750"/>
          </a:xfrm>
          <a:prstGeom prst="rect">
            <a:avLst/>
          </a:prstGeom>
          <a:effectLst>
            <a:outerShdw blurRad="50800" dist="38100" dir="2700000" algn="tl" rotWithShape="0">
              <a:prstClr val="black">
                <a:alpha val="40000"/>
              </a:prstClr>
            </a:outerShdw>
          </a:effectLst>
        </p:spPr>
      </p:pic>
      <p:sp>
        <p:nvSpPr>
          <p:cNvPr id="22" name="직사각형 21">
            <a:extLst>
              <a:ext uri="{FF2B5EF4-FFF2-40B4-BE49-F238E27FC236}">
                <a16:creationId xmlns:a16="http://schemas.microsoft.com/office/drawing/2014/main" id="{A50D21BC-D14D-4E61-9FF5-45AF3D6FB772}"/>
              </a:ext>
            </a:extLst>
          </p:cNvPr>
          <p:cNvSpPr/>
          <p:nvPr/>
        </p:nvSpPr>
        <p:spPr>
          <a:xfrm>
            <a:off x="5261405" y="3395302"/>
            <a:ext cx="2148730"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(POS)child_119.txt</a:t>
            </a:r>
            <a:endParaRPr lang="ko-KR" altLang="en-US" dirty="0">
              <a:latin typeface="a고딕16" panose="02020600000000000000" pitchFamily="18" charset="-127"/>
              <a:ea typeface="a고딕16" panose="02020600000000000000" pitchFamily="18" charset="-127"/>
            </a:endParaRPr>
          </a:p>
        </p:txBody>
      </p:sp>
      <p:sp>
        <p:nvSpPr>
          <p:cNvPr id="9" name="직사각형 8">
            <a:extLst>
              <a:ext uri="{FF2B5EF4-FFF2-40B4-BE49-F238E27FC236}">
                <a16:creationId xmlns:a16="http://schemas.microsoft.com/office/drawing/2014/main" id="{25A65279-574F-47D0-AD57-DAA11451939A}"/>
              </a:ext>
            </a:extLst>
          </p:cNvPr>
          <p:cNvSpPr/>
          <p:nvPr/>
        </p:nvSpPr>
        <p:spPr>
          <a:xfrm>
            <a:off x="2145422" y="4906747"/>
            <a:ext cx="5854038" cy="500137"/>
          </a:xfrm>
          <a:prstGeom prst="rect">
            <a:avLst/>
          </a:prstGeom>
        </p:spPr>
        <p:txBody>
          <a:bodyPr wrap="none">
            <a:spAutoFit/>
          </a:bodyPr>
          <a:lstStyle/>
          <a:p>
            <a:pPr>
              <a:lnSpc>
                <a:spcPct val="150000"/>
              </a:lnSpc>
            </a:pPr>
            <a:r>
              <a:rPr lang="en-US" altLang="ko-KR" dirty="0">
                <a:latin typeface="a로케트" panose="02020600000000000000" pitchFamily="18" charset="-127"/>
                <a:ea typeface="a로케트" panose="02020600000000000000" pitchFamily="18" charset="-127"/>
              </a:rPr>
              <a:t>Output</a:t>
            </a:r>
            <a:r>
              <a:rPr lang="en-US" altLang="ko-KR" sz="2000" dirty="0">
                <a:latin typeface="a로케트" panose="02020600000000000000" pitchFamily="18" charset="-127"/>
                <a:ea typeface="a로케트" panose="02020600000000000000" pitchFamily="18" charset="-127"/>
              </a:rPr>
              <a:t>: TF-IDF </a:t>
            </a:r>
            <a:r>
              <a:rPr lang="en-US" altLang="ko-KR" dirty="0">
                <a:latin typeface="a로케트" panose="02020600000000000000" pitchFamily="18" charset="-127"/>
                <a:ea typeface="a로케트" panose="02020600000000000000" pitchFamily="18" charset="-127"/>
              </a:rPr>
              <a:t>Vector (about each categories)</a:t>
            </a:r>
          </a:p>
        </p:txBody>
      </p:sp>
      <p:sp>
        <p:nvSpPr>
          <p:cNvPr id="23" name="직사각형 22">
            <a:extLst>
              <a:ext uri="{FF2B5EF4-FFF2-40B4-BE49-F238E27FC236}">
                <a16:creationId xmlns:a16="http://schemas.microsoft.com/office/drawing/2014/main" id="{1F2EE20D-0A67-4CA9-A4C4-733258C2D314}"/>
              </a:ext>
            </a:extLst>
          </p:cNvPr>
          <p:cNvSpPr/>
          <p:nvPr/>
        </p:nvSpPr>
        <p:spPr>
          <a:xfrm>
            <a:off x="3498453" y="2473066"/>
            <a:ext cx="963876"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3C656D30-1779-4027-9859-16B7F0CCFA5E}"/>
              </a:ext>
            </a:extLst>
          </p:cNvPr>
          <p:cNvSpPr/>
          <p:nvPr/>
        </p:nvSpPr>
        <p:spPr>
          <a:xfrm>
            <a:off x="5371894" y="2934184"/>
            <a:ext cx="963876"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 name="그림 1">
            <a:extLst>
              <a:ext uri="{FF2B5EF4-FFF2-40B4-BE49-F238E27FC236}">
                <a16:creationId xmlns:a16="http://schemas.microsoft.com/office/drawing/2014/main" id="{5C631B0C-0F40-41E2-A3B6-1C9020222B14}"/>
              </a:ext>
            </a:extLst>
          </p:cNvPr>
          <p:cNvPicPr>
            <a:picLocks noChangeAspect="1"/>
          </p:cNvPicPr>
          <p:nvPr/>
        </p:nvPicPr>
        <p:blipFill>
          <a:blip r:embed="rId5"/>
          <a:stretch>
            <a:fillRect/>
          </a:stretch>
        </p:blipFill>
        <p:spPr>
          <a:xfrm>
            <a:off x="8268276" y="3854659"/>
            <a:ext cx="2372197" cy="2116458"/>
          </a:xfrm>
          <a:prstGeom prst="rect">
            <a:avLst/>
          </a:prstGeom>
          <a:effectLst>
            <a:outerShdw blurRad="50800" dist="38100" dir="2700000" algn="tl" rotWithShape="0">
              <a:prstClr val="black">
                <a:alpha val="40000"/>
              </a:prstClr>
            </a:outerShdw>
          </a:effectLst>
        </p:spPr>
      </p:pic>
      <p:sp>
        <p:nvSpPr>
          <p:cNvPr id="16" name="직사각형 15">
            <a:extLst>
              <a:ext uri="{FF2B5EF4-FFF2-40B4-BE49-F238E27FC236}">
                <a16:creationId xmlns:a16="http://schemas.microsoft.com/office/drawing/2014/main" id="{A807C413-5865-47AB-A8C9-538FA2582ACF}"/>
              </a:ext>
            </a:extLst>
          </p:cNvPr>
          <p:cNvSpPr/>
          <p:nvPr/>
        </p:nvSpPr>
        <p:spPr>
          <a:xfrm>
            <a:off x="2469111" y="4394156"/>
            <a:ext cx="4751429" cy="459357"/>
          </a:xfrm>
          <a:prstGeom prst="rect">
            <a:avLst/>
          </a:prstGeom>
        </p:spPr>
        <p:txBody>
          <a:bodyPr wrap="none">
            <a:spAutoFit/>
          </a:bodyPr>
          <a:lstStyle/>
          <a:p>
            <a:pPr>
              <a:lnSpc>
                <a:spcPct val="150000"/>
              </a:lnSpc>
            </a:pPr>
            <a:r>
              <a:rPr lang="en-US" altLang="ko-KR" dirty="0">
                <a:latin typeface="a로케트" panose="02020600000000000000" pitchFamily="18" charset="-127"/>
                <a:ea typeface="a로케트" panose="02020600000000000000" pitchFamily="18" charset="-127"/>
              </a:rPr>
              <a:t>Make </a:t>
            </a:r>
            <a:r>
              <a:rPr lang="en-US" altLang="ko-KR" dirty="0" err="1">
                <a:latin typeface="a로케트" panose="02020600000000000000" pitchFamily="18" charset="-127"/>
                <a:ea typeface="a로케트" panose="02020600000000000000" pitchFamily="18" charset="-127"/>
              </a:rPr>
              <a:t>Input_Data</a:t>
            </a:r>
            <a:r>
              <a:rPr lang="en-US" altLang="ko-KR" dirty="0">
                <a:latin typeface="a로케트" panose="02020600000000000000" pitchFamily="18" charset="-127"/>
                <a:ea typeface="a로케트" panose="02020600000000000000" pitchFamily="18" charset="-127"/>
              </a:rPr>
              <a:t>, </a:t>
            </a:r>
            <a:r>
              <a:rPr lang="en-US" altLang="ko-KR" dirty="0" err="1">
                <a:latin typeface="a로케트" panose="02020600000000000000" pitchFamily="18" charset="-127"/>
                <a:ea typeface="a로케트" panose="02020600000000000000" pitchFamily="18" charset="-127"/>
              </a:rPr>
              <a:t>Test_Data</a:t>
            </a:r>
            <a:r>
              <a:rPr lang="en-US" altLang="ko-KR" dirty="0">
                <a:latin typeface="a로케트" panose="02020600000000000000" pitchFamily="18" charset="-127"/>
                <a:ea typeface="a로케트" panose="02020600000000000000" pitchFamily="18" charset="-127"/>
              </a:rPr>
              <a:t>, </a:t>
            </a:r>
            <a:r>
              <a:rPr lang="en-US" altLang="ko-KR" dirty="0" err="1">
                <a:latin typeface="a로케트" panose="02020600000000000000" pitchFamily="18" charset="-127"/>
                <a:ea typeface="a로케트" panose="02020600000000000000" pitchFamily="18" charset="-127"/>
              </a:rPr>
              <a:t>Val_Data</a:t>
            </a:r>
            <a:endParaRPr lang="en-US" altLang="ko-KR" dirty="0">
              <a:latin typeface="a로케트" panose="02020600000000000000" pitchFamily="18" charset="-127"/>
              <a:ea typeface="a로케트" panose="02020600000000000000" pitchFamily="18" charset="-127"/>
            </a:endParaRPr>
          </a:p>
        </p:txBody>
      </p:sp>
      <p:sp>
        <p:nvSpPr>
          <p:cNvPr id="17" name="화살표: 오른쪽 16">
            <a:extLst>
              <a:ext uri="{FF2B5EF4-FFF2-40B4-BE49-F238E27FC236}">
                <a16:creationId xmlns:a16="http://schemas.microsoft.com/office/drawing/2014/main" id="{62DDCCE1-2C5D-46F8-9573-D8C5679E4F1B}"/>
              </a:ext>
            </a:extLst>
          </p:cNvPr>
          <p:cNvSpPr/>
          <p:nvPr/>
        </p:nvSpPr>
        <p:spPr>
          <a:xfrm>
            <a:off x="7381390" y="4501701"/>
            <a:ext cx="434715" cy="359764"/>
          </a:xfrm>
          <a:prstGeom prst="rightArrow">
            <a:avLst/>
          </a:prstGeom>
          <a:solidFill>
            <a:srgbClr val="3C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0867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animBg="1"/>
      <p:bldP spid="24" grpId="0" animBg="1"/>
      <p:bldP spid="16" grpId="0"/>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3</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2651483" y="1295087"/>
            <a:ext cx="7272006" cy="1148310"/>
            <a:chOff x="3760040" y="1131546"/>
            <a:chExt cx="5146230" cy="1148310"/>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5146230" cy="1148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56787" y="1221214"/>
              <a:ext cx="5049483" cy="921021"/>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Learn Neural Network for news article category classification and </a:t>
              </a:r>
              <a:r>
                <a:rPr lang="en-US" altLang="ko-KR" u="sng" dirty="0">
                  <a:latin typeface="a로케트" panose="02020600000000000000" pitchFamily="18" charset="-127"/>
                  <a:ea typeface="a로케트" panose="02020600000000000000" pitchFamily="18" charset="-127"/>
                </a:rPr>
                <a:t>check out prediction results</a:t>
              </a:r>
            </a:p>
          </p:txBody>
        </p:sp>
      </p:grpSp>
      <p:grpSp>
        <p:nvGrpSpPr>
          <p:cNvPr id="37" name="그룹 36">
            <a:extLst>
              <a:ext uri="{FF2B5EF4-FFF2-40B4-BE49-F238E27FC236}">
                <a16:creationId xmlns:a16="http://schemas.microsoft.com/office/drawing/2014/main" id="{75FF060B-17DE-4BA3-84CD-27171588CCB0}"/>
              </a:ext>
            </a:extLst>
          </p:cNvPr>
          <p:cNvGrpSpPr/>
          <p:nvPr/>
        </p:nvGrpSpPr>
        <p:grpSpPr>
          <a:xfrm>
            <a:off x="3979161" y="3583438"/>
            <a:ext cx="1350691" cy="1662332"/>
            <a:chOff x="3697365" y="3429000"/>
            <a:chExt cx="1350691" cy="1662332"/>
          </a:xfrm>
        </p:grpSpPr>
        <p:pic>
          <p:nvPicPr>
            <p:cNvPr id="9" name="그림 8">
              <a:extLst>
                <a:ext uri="{FF2B5EF4-FFF2-40B4-BE49-F238E27FC236}">
                  <a16:creationId xmlns:a16="http://schemas.microsoft.com/office/drawing/2014/main" id="{73D39C18-503D-4567-8F4F-E61144A00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299" y="3429000"/>
              <a:ext cx="902824" cy="902824"/>
            </a:xfrm>
            <a:prstGeom prst="rect">
              <a:avLst/>
            </a:prstGeom>
          </p:spPr>
        </p:pic>
        <p:sp>
          <p:nvSpPr>
            <p:cNvPr id="22" name="직사각형 21">
              <a:extLst>
                <a:ext uri="{FF2B5EF4-FFF2-40B4-BE49-F238E27FC236}">
                  <a16:creationId xmlns:a16="http://schemas.microsoft.com/office/drawing/2014/main" id="{FFDF64C3-E098-4556-A5C9-199AD25ADCBF}"/>
                </a:ext>
              </a:extLst>
            </p:cNvPr>
            <p:cNvSpPr/>
            <p:nvPr/>
          </p:nvSpPr>
          <p:spPr>
            <a:xfrm>
              <a:off x="3697365" y="4390371"/>
              <a:ext cx="1350691" cy="700961"/>
            </a:xfrm>
            <a:prstGeom prst="rect">
              <a:avLst/>
            </a:prstGeom>
          </p:spPr>
          <p:txBody>
            <a:bodyPr wrap="none">
              <a:spAutoFit/>
            </a:bodyPr>
            <a:lstStyle/>
            <a:p>
              <a:pPr algn="ctr">
                <a:lnSpc>
                  <a:spcPct val="150000"/>
                </a:lnSpc>
              </a:pPr>
              <a:r>
                <a:rPr lang="en-US" altLang="ko-KR" sz="1400" dirty="0">
                  <a:latin typeface="a로케트" panose="02020600000000000000" pitchFamily="18" charset="-127"/>
                  <a:ea typeface="a로케트" panose="02020600000000000000" pitchFamily="18" charset="-127"/>
                </a:rPr>
                <a:t>Start server</a:t>
              </a:r>
            </a:p>
            <a:p>
              <a:pPr algn="ctr">
                <a:lnSpc>
                  <a:spcPct val="150000"/>
                </a:lnSpc>
              </a:pPr>
              <a:r>
                <a:rPr lang="en-US" altLang="ko-KR" sz="1400" dirty="0">
                  <a:latin typeface="a로케트" panose="02020600000000000000" pitchFamily="18" charset="-127"/>
                  <a:ea typeface="a로케트" panose="02020600000000000000" pitchFamily="18" charset="-127"/>
                </a:rPr>
                <a:t>(Putty)</a:t>
              </a:r>
            </a:p>
          </p:txBody>
        </p:sp>
      </p:grpSp>
      <p:grpSp>
        <p:nvGrpSpPr>
          <p:cNvPr id="18" name="그룹 17">
            <a:extLst>
              <a:ext uri="{FF2B5EF4-FFF2-40B4-BE49-F238E27FC236}">
                <a16:creationId xmlns:a16="http://schemas.microsoft.com/office/drawing/2014/main" id="{32A701E4-A2AE-4FC7-ACAB-1C9B85C6A276}"/>
              </a:ext>
            </a:extLst>
          </p:cNvPr>
          <p:cNvGrpSpPr/>
          <p:nvPr/>
        </p:nvGrpSpPr>
        <p:grpSpPr>
          <a:xfrm>
            <a:off x="2011708" y="3534370"/>
            <a:ext cx="1737783" cy="1711400"/>
            <a:chOff x="1107248" y="3379932"/>
            <a:chExt cx="1737783" cy="1711400"/>
          </a:xfrm>
        </p:grpSpPr>
        <p:sp>
          <p:nvSpPr>
            <p:cNvPr id="25" name="직사각형 24">
              <a:extLst>
                <a:ext uri="{FF2B5EF4-FFF2-40B4-BE49-F238E27FC236}">
                  <a16:creationId xmlns:a16="http://schemas.microsoft.com/office/drawing/2014/main" id="{D5B03F83-C7E2-49A7-AA6B-27BFBA3FC35A}"/>
                </a:ext>
              </a:extLst>
            </p:cNvPr>
            <p:cNvSpPr/>
            <p:nvPr/>
          </p:nvSpPr>
          <p:spPr>
            <a:xfrm>
              <a:off x="1107248" y="4390371"/>
              <a:ext cx="1737783" cy="700961"/>
            </a:xfrm>
            <a:prstGeom prst="rect">
              <a:avLst/>
            </a:prstGeom>
          </p:spPr>
          <p:txBody>
            <a:bodyPr wrap="none">
              <a:spAutoFit/>
            </a:bodyPr>
            <a:lstStyle/>
            <a:p>
              <a:pPr algn="ctr">
                <a:lnSpc>
                  <a:spcPct val="150000"/>
                </a:lnSpc>
              </a:pPr>
              <a:r>
                <a:rPr lang="en-US" altLang="ko-KR" sz="1400" dirty="0">
                  <a:latin typeface="a로케트" panose="02020600000000000000" pitchFamily="18" charset="-127"/>
                  <a:ea typeface="a로케트" panose="02020600000000000000" pitchFamily="18" charset="-127"/>
                </a:rPr>
                <a:t>Input File upload</a:t>
              </a:r>
            </a:p>
            <a:p>
              <a:pPr algn="ctr">
                <a:lnSpc>
                  <a:spcPct val="150000"/>
                </a:lnSpc>
              </a:pPr>
              <a:r>
                <a:rPr lang="en-US" altLang="ko-KR" sz="1400" dirty="0">
                  <a:latin typeface="a로케트" panose="02020600000000000000" pitchFamily="18" charset="-127"/>
                  <a:ea typeface="a로케트" panose="02020600000000000000" pitchFamily="18" charset="-127"/>
                </a:rPr>
                <a:t>(</a:t>
              </a:r>
              <a:r>
                <a:rPr lang="en-US" altLang="ko-KR" sz="1400" dirty="0" err="1">
                  <a:latin typeface="a로케트" panose="02020600000000000000" pitchFamily="18" charset="-127"/>
                  <a:ea typeface="a로케트" panose="02020600000000000000" pitchFamily="18" charset="-127"/>
                </a:rPr>
                <a:t>Filezilla</a:t>
              </a:r>
              <a:r>
                <a:rPr lang="en-US" altLang="ko-KR" sz="1400" dirty="0">
                  <a:latin typeface="a로케트" panose="02020600000000000000" pitchFamily="18" charset="-127"/>
                  <a:ea typeface="a로케트" panose="02020600000000000000" pitchFamily="18" charset="-127"/>
                </a:rPr>
                <a:t>)</a:t>
              </a:r>
            </a:p>
          </p:txBody>
        </p:sp>
        <p:pic>
          <p:nvPicPr>
            <p:cNvPr id="17" name="그림 16" descr="벡터그래픽이(가) 표시된 사진&#10;&#10;자동 생성된 설명">
              <a:extLst>
                <a:ext uri="{FF2B5EF4-FFF2-40B4-BE49-F238E27FC236}">
                  <a16:creationId xmlns:a16="http://schemas.microsoft.com/office/drawing/2014/main" id="{99A5E832-5310-4D42-BA75-906C77AF64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6091" y="3379932"/>
              <a:ext cx="904841" cy="904841"/>
            </a:xfrm>
            <a:prstGeom prst="rect">
              <a:avLst/>
            </a:prstGeom>
          </p:spPr>
        </p:pic>
      </p:grpSp>
      <p:sp>
        <p:nvSpPr>
          <p:cNvPr id="28" name="화살표: 오른쪽 27">
            <a:extLst>
              <a:ext uri="{FF2B5EF4-FFF2-40B4-BE49-F238E27FC236}">
                <a16:creationId xmlns:a16="http://schemas.microsoft.com/office/drawing/2014/main" id="{6A55AA3B-591C-42BD-894E-EE53AFBB8D21}"/>
              </a:ext>
            </a:extLst>
          </p:cNvPr>
          <p:cNvSpPr/>
          <p:nvPr/>
        </p:nvSpPr>
        <p:spPr>
          <a:xfrm>
            <a:off x="5792840" y="4259329"/>
            <a:ext cx="434715" cy="359764"/>
          </a:xfrm>
          <a:prstGeom prst="rightArrow">
            <a:avLst/>
          </a:prstGeom>
          <a:solidFill>
            <a:srgbClr val="3C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9" name="그룹 38">
            <a:extLst>
              <a:ext uri="{FF2B5EF4-FFF2-40B4-BE49-F238E27FC236}">
                <a16:creationId xmlns:a16="http://schemas.microsoft.com/office/drawing/2014/main" id="{7599034D-1F15-40F0-BC27-1F1C86C4CE45}"/>
              </a:ext>
            </a:extLst>
          </p:cNvPr>
          <p:cNvGrpSpPr/>
          <p:nvPr/>
        </p:nvGrpSpPr>
        <p:grpSpPr>
          <a:xfrm>
            <a:off x="6519279" y="3534370"/>
            <a:ext cx="1515223" cy="1544432"/>
            <a:chOff x="6237483" y="3379932"/>
            <a:chExt cx="1515223" cy="1544432"/>
          </a:xfrm>
        </p:grpSpPr>
        <p:sp>
          <p:nvSpPr>
            <p:cNvPr id="33" name="직사각형 32">
              <a:extLst>
                <a:ext uri="{FF2B5EF4-FFF2-40B4-BE49-F238E27FC236}">
                  <a16:creationId xmlns:a16="http://schemas.microsoft.com/office/drawing/2014/main" id="{E6429DEB-4603-477B-AD26-DECE4C0522FB}"/>
                </a:ext>
              </a:extLst>
            </p:cNvPr>
            <p:cNvSpPr/>
            <p:nvPr/>
          </p:nvSpPr>
          <p:spPr>
            <a:xfrm>
              <a:off x="6237483" y="4546568"/>
              <a:ext cx="1515223" cy="377796"/>
            </a:xfrm>
            <a:prstGeom prst="rect">
              <a:avLst/>
            </a:prstGeom>
          </p:spPr>
          <p:txBody>
            <a:bodyPr wrap="none">
              <a:spAutoFit/>
            </a:bodyPr>
            <a:lstStyle/>
            <a:p>
              <a:pPr algn="ctr">
                <a:lnSpc>
                  <a:spcPct val="150000"/>
                </a:lnSpc>
              </a:pPr>
              <a:r>
                <a:rPr lang="en-US" altLang="ko-KR" sz="1400" dirty="0">
                  <a:latin typeface="a로케트" panose="02020600000000000000" pitchFamily="18" charset="-127"/>
                  <a:ea typeface="a로케트" panose="02020600000000000000" pitchFamily="18" charset="-127"/>
                </a:rPr>
                <a:t>Preprocessing</a:t>
              </a:r>
            </a:p>
          </p:txBody>
        </p:sp>
        <p:pic>
          <p:nvPicPr>
            <p:cNvPr id="30" name="그림 29">
              <a:extLst>
                <a:ext uri="{FF2B5EF4-FFF2-40B4-BE49-F238E27FC236}">
                  <a16:creationId xmlns:a16="http://schemas.microsoft.com/office/drawing/2014/main" id="{45227EC8-04DD-4D83-BBBA-EBB55457BD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0876" y="3429000"/>
              <a:ext cx="902824" cy="902824"/>
            </a:xfrm>
            <a:prstGeom prst="rect">
              <a:avLst/>
            </a:prstGeom>
          </p:spPr>
        </p:pic>
        <p:pic>
          <p:nvPicPr>
            <p:cNvPr id="27" name="그림 26">
              <a:extLst>
                <a:ext uri="{FF2B5EF4-FFF2-40B4-BE49-F238E27FC236}">
                  <a16:creationId xmlns:a16="http://schemas.microsoft.com/office/drawing/2014/main" id="{8D4DED4A-35E9-48FF-86F6-0B43600E9D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2893" y="3379932"/>
              <a:ext cx="615966" cy="615966"/>
            </a:xfrm>
            <a:prstGeom prst="rect">
              <a:avLst/>
            </a:prstGeom>
          </p:spPr>
        </p:pic>
      </p:grpSp>
      <p:sp>
        <p:nvSpPr>
          <p:cNvPr id="34" name="화살표: 오른쪽 33">
            <a:extLst>
              <a:ext uri="{FF2B5EF4-FFF2-40B4-BE49-F238E27FC236}">
                <a16:creationId xmlns:a16="http://schemas.microsoft.com/office/drawing/2014/main" id="{B2F05140-D0A7-4FB4-BF8C-6666C75C29E9}"/>
              </a:ext>
            </a:extLst>
          </p:cNvPr>
          <p:cNvSpPr/>
          <p:nvPr/>
        </p:nvSpPr>
        <p:spPr>
          <a:xfrm>
            <a:off x="8326226" y="4259329"/>
            <a:ext cx="434715" cy="359764"/>
          </a:xfrm>
          <a:prstGeom prst="rightArrow">
            <a:avLst/>
          </a:prstGeom>
          <a:solidFill>
            <a:srgbClr val="3C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6" name="그룹 35">
            <a:extLst>
              <a:ext uri="{FF2B5EF4-FFF2-40B4-BE49-F238E27FC236}">
                <a16:creationId xmlns:a16="http://schemas.microsoft.com/office/drawing/2014/main" id="{1F6D91F7-74DC-42B5-976A-B331F229C8BC}"/>
              </a:ext>
            </a:extLst>
          </p:cNvPr>
          <p:cNvGrpSpPr/>
          <p:nvPr/>
        </p:nvGrpSpPr>
        <p:grpSpPr>
          <a:xfrm>
            <a:off x="8846681" y="3534370"/>
            <a:ext cx="1877502" cy="1861082"/>
            <a:chOff x="7895319" y="3248223"/>
            <a:chExt cx="1877502" cy="1861082"/>
          </a:xfrm>
        </p:grpSpPr>
        <p:sp>
          <p:nvSpPr>
            <p:cNvPr id="38" name="직사각형 37">
              <a:extLst>
                <a:ext uri="{FF2B5EF4-FFF2-40B4-BE49-F238E27FC236}">
                  <a16:creationId xmlns:a16="http://schemas.microsoft.com/office/drawing/2014/main" id="{0E081866-70DF-4598-BBF1-DA8D6CEB42AB}"/>
                </a:ext>
              </a:extLst>
            </p:cNvPr>
            <p:cNvSpPr/>
            <p:nvPr/>
          </p:nvSpPr>
          <p:spPr>
            <a:xfrm>
              <a:off x="7895319" y="4408344"/>
              <a:ext cx="1877502" cy="700961"/>
            </a:xfrm>
            <a:prstGeom prst="rect">
              <a:avLst/>
            </a:prstGeom>
          </p:spPr>
          <p:txBody>
            <a:bodyPr wrap="none">
              <a:spAutoFit/>
            </a:bodyPr>
            <a:lstStyle/>
            <a:p>
              <a:pPr algn="ctr">
                <a:lnSpc>
                  <a:spcPct val="150000"/>
                </a:lnSpc>
              </a:pPr>
              <a:r>
                <a:rPr lang="en-US" altLang="ko-KR" sz="1400" dirty="0">
                  <a:latin typeface="a로케트" panose="02020600000000000000" pitchFamily="18" charset="-127"/>
                  <a:ea typeface="a로케트" panose="02020600000000000000" pitchFamily="18" charset="-127"/>
                </a:rPr>
                <a:t>Check out</a:t>
              </a:r>
            </a:p>
            <a:p>
              <a:pPr algn="ctr">
                <a:lnSpc>
                  <a:spcPct val="150000"/>
                </a:lnSpc>
              </a:pPr>
              <a:r>
                <a:rPr lang="en-US" altLang="ko-KR" sz="1400" dirty="0">
                  <a:latin typeface="a로케트" panose="02020600000000000000" pitchFamily="18" charset="-127"/>
                  <a:ea typeface="a로케트" panose="02020600000000000000" pitchFamily="18" charset="-127"/>
                </a:rPr>
                <a:t>Prediction results</a:t>
              </a:r>
            </a:p>
          </p:txBody>
        </p:sp>
        <p:pic>
          <p:nvPicPr>
            <p:cNvPr id="35" name="그림 34" descr="개체이(가) 표시된 사진&#10;&#10;자동 생성된 설명">
              <a:extLst>
                <a:ext uri="{FF2B5EF4-FFF2-40B4-BE49-F238E27FC236}">
                  <a16:creationId xmlns:a16="http://schemas.microsoft.com/office/drawing/2014/main" id="{AFE5C3C5-6636-49F0-B3A0-9FA57E59615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4963" y="3248223"/>
              <a:ext cx="1078208" cy="1078208"/>
            </a:xfrm>
            <a:prstGeom prst="rect">
              <a:avLst/>
            </a:prstGeom>
          </p:spPr>
        </p:pic>
      </p:grpSp>
      <p:sp>
        <p:nvSpPr>
          <p:cNvPr id="42" name="직사각형 41">
            <a:extLst>
              <a:ext uri="{FF2B5EF4-FFF2-40B4-BE49-F238E27FC236}">
                <a16:creationId xmlns:a16="http://schemas.microsoft.com/office/drawing/2014/main" id="{67C18968-9FA9-40BB-8B15-24DAB8254DA3}"/>
              </a:ext>
            </a:extLst>
          </p:cNvPr>
          <p:cNvSpPr/>
          <p:nvPr/>
        </p:nvSpPr>
        <p:spPr>
          <a:xfrm>
            <a:off x="831627" y="2851733"/>
            <a:ext cx="1375698"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Sequence&gt;&gt;</a:t>
            </a:r>
            <a:endParaRPr lang="ko-KR" altLang="en-US" dirty="0">
              <a:latin typeface="a고딕16" panose="02020600000000000000" pitchFamily="18" charset="-127"/>
              <a:ea typeface="a고딕16" panose="02020600000000000000" pitchFamily="18" charset="-127"/>
            </a:endParaRPr>
          </a:p>
        </p:txBody>
      </p:sp>
    </p:spTree>
    <p:extLst>
      <p:ext uri="{BB962C8B-B14F-4D97-AF65-F5344CB8AC3E}">
        <p14:creationId xmlns:p14="http://schemas.microsoft.com/office/powerpoint/2010/main" val="183521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3</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2651483" y="1295087"/>
            <a:ext cx="7272006" cy="1148310"/>
            <a:chOff x="3760040" y="1131546"/>
            <a:chExt cx="5146230" cy="1148310"/>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5146230" cy="1148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56787" y="1221214"/>
              <a:ext cx="5049483" cy="921021"/>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Learn Neural Network for news article category classification and </a:t>
              </a:r>
              <a:r>
                <a:rPr lang="en-US" altLang="ko-KR" u="sng" dirty="0">
                  <a:latin typeface="a로케트" panose="02020600000000000000" pitchFamily="18" charset="-127"/>
                  <a:ea typeface="a로케트" panose="02020600000000000000" pitchFamily="18" charset="-127"/>
                </a:rPr>
                <a:t>check out prediction results</a:t>
              </a:r>
            </a:p>
          </p:txBody>
        </p:sp>
      </p:grpSp>
      <p:sp>
        <p:nvSpPr>
          <p:cNvPr id="32" name="TextBox 31">
            <a:extLst>
              <a:ext uri="{FF2B5EF4-FFF2-40B4-BE49-F238E27FC236}">
                <a16:creationId xmlns:a16="http://schemas.microsoft.com/office/drawing/2014/main" id="{D79FB336-1B6F-433E-99AE-5E6DB5723AA2}"/>
              </a:ext>
            </a:extLst>
          </p:cNvPr>
          <p:cNvSpPr txBox="1"/>
          <p:nvPr/>
        </p:nvSpPr>
        <p:spPr>
          <a:xfrm>
            <a:off x="3213913" y="5088706"/>
            <a:ext cx="6283855" cy="581698"/>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 Need to optimized </a:t>
            </a:r>
            <a:r>
              <a:rPr lang="en-US" altLang="ko-KR" sz="2400" dirty="0">
                <a:latin typeface="a로케트" panose="02020600000000000000" pitchFamily="18" charset="-127"/>
                <a:ea typeface="a로케트" panose="02020600000000000000" pitchFamily="18" charset="-127"/>
              </a:rPr>
              <a:t>hyper parameters</a:t>
            </a:r>
            <a:r>
              <a:rPr lang="en-US" altLang="ko-KR" sz="2000" dirty="0">
                <a:latin typeface="a로케트" panose="02020600000000000000" pitchFamily="18" charset="-127"/>
                <a:ea typeface="a로케트" panose="02020600000000000000" pitchFamily="18" charset="-127"/>
              </a:rPr>
              <a:t>!</a:t>
            </a:r>
            <a:endParaRPr lang="en-US" altLang="ko-KR" dirty="0">
              <a:latin typeface="a로케트" panose="02020600000000000000" pitchFamily="18" charset="-127"/>
              <a:ea typeface="a로케트" panose="02020600000000000000" pitchFamily="18" charset="-127"/>
            </a:endParaRPr>
          </a:p>
        </p:txBody>
      </p:sp>
      <p:grpSp>
        <p:nvGrpSpPr>
          <p:cNvPr id="7" name="그룹 6">
            <a:extLst>
              <a:ext uri="{FF2B5EF4-FFF2-40B4-BE49-F238E27FC236}">
                <a16:creationId xmlns:a16="http://schemas.microsoft.com/office/drawing/2014/main" id="{56FDBED3-B36F-44EC-9B92-38C26413383F}"/>
              </a:ext>
            </a:extLst>
          </p:cNvPr>
          <p:cNvGrpSpPr/>
          <p:nvPr/>
        </p:nvGrpSpPr>
        <p:grpSpPr>
          <a:xfrm>
            <a:off x="5058292" y="2784796"/>
            <a:ext cx="2458387" cy="1989793"/>
            <a:chOff x="5058292" y="2639624"/>
            <a:chExt cx="2458387" cy="1989793"/>
          </a:xfrm>
        </p:grpSpPr>
        <p:grpSp>
          <p:nvGrpSpPr>
            <p:cNvPr id="4" name="그룹 3">
              <a:extLst>
                <a:ext uri="{FF2B5EF4-FFF2-40B4-BE49-F238E27FC236}">
                  <a16:creationId xmlns:a16="http://schemas.microsoft.com/office/drawing/2014/main" id="{E2FD533A-65A1-4A82-8812-D13973A8881F}"/>
                </a:ext>
              </a:extLst>
            </p:cNvPr>
            <p:cNvGrpSpPr/>
            <p:nvPr/>
          </p:nvGrpSpPr>
          <p:grpSpPr>
            <a:xfrm>
              <a:off x="5376583" y="2934324"/>
              <a:ext cx="1821806" cy="1243148"/>
              <a:chOff x="5376583" y="2934324"/>
              <a:chExt cx="1821806" cy="1243148"/>
            </a:xfrm>
          </p:grpSpPr>
          <p:sp>
            <p:nvSpPr>
              <p:cNvPr id="24" name="TextBox 23">
                <a:extLst>
                  <a:ext uri="{FF2B5EF4-FFF2-40B4-BE49-F238E27FC236}">
                    <a16:creationId xmlns:a16="http://schemas.microsoft.com/office/drawing/2014/main" id="{18C10422-4FEE-482C-B444-96E2D1BC88E7}"/>
                  </a:ext>
                </a:extLst>
              </p:cNvPr>
              <p:cNvSpPr txBox="1"/>
              <p:nvPr/>
            </p:nvSpPr>
            <p:spPr>
              <a:xfrm>
                <a:off x="5645816" y="2934324"/>
                <a:ext cx="821937" cy="500137"/>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Loss</a:t>
                </a:r>
                <a:endParaRPr lang="en-US" altLang="ko-KR" dirty="0">
                  <a:latin typeface="a로케트" panose="02020600000000000000" pitchFamily="18" charset="-127"/>
                  <a:ea typeface="a로케트" panose="02020600000000000000" pitchFamily="18" charset="-127"/>
                </a:endParaRPr>
              </a:p>
            </p:txBody>
          </p:sp>
          <p:sp>
            <p:nvSpPr>
              <p:cNvPr id="26" name="TextBox 25">
                <a:extLst>
                  <a:ext uri="{FF2B5EF4-FFF2-40B4-BE49-F238E27FC236}">
                    <a16:creationId xmlns:a16="http://schemas.microsoft.com/office/drawing/2014/main" id="{22781208-453D-47A7-8790-DA6F15910B11}"/>
                  </a:ext>
                </a:extLst>
              </p:cNvPr>
              <p:cNvSpPr txBox="1"/>
              <p:nvPr/>
            </p:nvSpPr>
            <p:spPr>
              <a:xfrm>
                <a:off x="5376583" y="3675301"/>
                <a:ext cx="1599522" cy="500137"/>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Accuracy</a:t>
                </a:r>
                <a:endParaRPr lang="en-US" altLang="ko-KR" dirty="0">
                  <a:latin typeface="a로케트" panose="02020600000000000000" pitchFamily="18" charset="-127"/>
                  <a:ea typeface="a로케트" panose="02020600000000000000" pitchFamily="18" charset="-127"/>
                </a:endParaRPr>
              </a:p>
            </p:txBody>
          </p:sp>
          <p:sp>
            <p:nvSpPr>
              <p:cNvPr id="29" name="화살표: 오른쪽 28">
                <a:extLst>
                  <a:ext uri="{FF2B5EF4-FFF2-40B4-BE49-F238E27FC236}">
                    <a16:creationId xmlns:a16="http://schemas.microsoft.com/office/drawing/2014/main" id="{B425B811-383A-46CD-A88E-F45F830A35DF}"/>
                  </a:ext>
                </a:extLst>
              </p:cNvPr>
              <p:cNvSpPr/>
              <p:nvPr/>
            </p:nvSpPr>
            <p:spPr>
              <a:xfrm rot="5400000">
                <a:off x="6621266" y="3104678"/>
                <a:ext cx="434715" cy="359764"/>
              </a:xfrm>
              <a:prstGeom prst="rightArrow">
                <a:avLst/>
              </a:prstGeom>
              <a:solidFill>
                <a:srgbClr val="3C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화살표: 오른쪽 30">
                <a:extLst>
                  <a:ext uri="{FF2B5EF4-FFF2-40B4-BE49-F238E27FC236}">
                    <a16:creationId xmlns:a16="http://schemas.microsoft.com/office/drawing/2014/main" id="{10B0923F-D3CB-48D7-B412-A23168B40F47}"/>
                  </a:ext>
                </a:extLst>
              </p:cNvPr>
              <p:cNvSpPr/>
              <p:nvPr/>
            </p:nvSpPr>
            <p:spPr>
              <a:xfrm rot="16200000">
                <a:off x="6801149" y="3780233"/>
                <a:ext cx="434715" cy="35976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사각형: 둥근 모서리 5">
              <a:extLst>
                <a:ext uri="{FF2B5EF4-FFF2-40B4-BE49-F238E27FC236}">
                  <a16:creationId xmlns:a16="http://schemas.microsoft.com/office/drawing/2014/main" id="{FE2F5952-B9F4-4DF5-B187-66FEFFCA9BB4}"/>
                </a:ext>
              </a:extLst>
            </p:cNvPr>
            <p:cNvSpPr/>
            <p:nvPr/>
          </p:nvSpPr>
          <p:spPr>
            <a:xfrm>
              <a:off x="5058292" y="2639624"/>
              <a:ext cx="2458387" cy="1989793"/>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00050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3</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2651483" y="1295087"/>
            <a:ext cx="7272006" cy="1148310"/>
            <a:chOff x="3760040" y="1131546"/>
            <a:chExt cx="5146230" cy="1148310"/>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5146230" cy="1148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56787" y="1221214"/>
              <a:ext cx="5049483" cy="921021"/>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Learn Neural Network for news article category classification and </a:t>
              </a:r>
              <a:r>
                <a:rPr lang="en-US" altLang="ko-KR" u="sng" dirty="0">
                  <a:latin typeface="a로케트" panose="02020600000000000000" pitchFamily="18" charset="-127"/>
                  <a:ea typeface="a로케트" panose="02020600000000000000" pitchFamily="18" charset="-127"/>
                </a:rPr>
                <a:t>check out prediction results</a:t>
              </a:r>
            </a:p>
          </p:txBody>
        </p:sp>
      </p:grpSp>
      <p:sp>
        <p:nvSpPr>
          <p:cNvPr id="16" name="직사각형 15">
            <a:extLst>
              <a:ext uri="{FF2B5EF4-FFF2-40B4-BE49-F238E27FC236}">
                <a16:creationId xmlns:a16="http://schemas.microsoft.com/office/drawing/2014/main" id="{79CA79A3-F53E-44A9-8110-CC0D46045A5A}"/>
              </a:ext>
            </a:extLst>
          </p:cNvPr>
          <p:cNvSpPr/>
          <p:nvPr/>
        </p:nvSpPr>
        <p:spPr>
          <a:xfrm>
            <a:off x="1944645" y="4967828"/>
            <a:ext cx="2890215"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Default hyper parameters</a:t>
            </a:r>
            <a:endParaRPr lang="ko-KR" altLang="en-US" dirty="0">
              <a:latin typeface="a고딕16" panose="02020600000000000000" pitchFamily="18" charset="-127"/>
              <a:ea typeface="a고딕16" panose="02020600000000000000" pitchFamily="18" charset="-127"/>
            </a:endParaRPr>
          </a:p>
        </p:txBody>
      </p:sp>
      <p:pic>
        <p:nvPicPr>
          <p:cNvPr id="17" name="그림 16">
            <a:extLst>
              <a:ext uri="{FF2B5EF4-FFF2-40B4-BE49-F238E27FC236}">
                <a16:creationId xmlns:a16="http://schemas.microsoft.com/office/drawing/2014/main" id="{663444B0-A758-4F2F-A0B4-C70D7A025A4B}"/>
              </a:ext>
            </a:extLst>
          </p:cNvPr>
          <p:cNvPicPr/>
          <p:nvPr/>
        </p:nvPicPr>
        <p:blipFill rotWithShape="1">
          <a:blip r:embed="rId3">
            <a:extLst>
              <a:ext uri="{28A0092B-C50C-407E-A947-70E740481C1C}">
                <a14:useLocalDpi xmlns:a14="http://schemas.microsoft.com/office/drawing/2010/main" val="0"/>
              </a:ext>
            </a:extLst>
          </a:blip>
          <a:srcRect t="36856" r="48944" b="38819"/>
          <a:stretch/>
        </p:blipFill>
        <p:spPr bwMode="auto">
          <a:xfrm>
            <a:off x="2051931" y="3149727"/>
            <a:ext cx="2675645" cy="1722474"/>
          </a:xfrm>
          <a:prstGeom prst="rect">
            <a:avLst/>
          </a:prstGeom>
          <a:effectLst>
            <a:outerShdw blurRad="50800" dist="38100" dir="2700000" algn="tl" rotWithShape="0">
              <a:prstClr val="black">
                <a:alpha val="40000"/>
              </a:prstClr>
            </a:outerShdw>
          </a:effectLst>
        </p:spPr>
      </p:pic>
      <p:sp>
        <p:nvSpPr>
          <p:cNvPr id="20" name="화살표: 오른쪽 19">
            <a:extLst>
              <a:ext uri="{FF2B5EF4-FFF2-40B4-BE49-F238E27FC236}">
                <a16:creationId xmlns:a16="http://schemas.microsoft.com/office/drawing/2014/main" id="{B1FE7732-4FE9-44EC-8983-2D44F15934FD}"/>
              </a:ext>
            </a:extLst>
          </p:cNvPr>
          <p:cNvSpPr/>
          <p:nvPr/>
        </p:nvSpPr>
        <p:spPr>
          <a:xfrm>
            <a:off x="5066485" y="3721400"/>
            <a:ext cx="650487" cy="554856"/>
          </a:xfrm>
          <a:prstGeom prst="rightArrow">
            <a:avLst/>
          </a:prstGeom>
          <a:solidFill>
            <a:srgbClr val="3C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1" name="그림 20">
            <a:extLst>
              <a:ext uri="{FF2B5EF4-FFF2-40B4-BE49-F238E27FC236}">
                <a16:creationId xmlns:a16="http://schemas.microsoft.com/office/drawing/2014/main" id="{0AA360BF-49CB-4844-AFC3-629BC81657C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68687" y="2813091"/>
            <a:ext cx="4149202" cy="2660154"/>
          </a:xfrm>
          <a:prstGeom prst="rect">
            <a:avLst/>
          </a:prstGeom>
          <a:effectLst>
            <a:outerShdw blurRad="50800" dist="38100" dir="2700000" algn="tl" rotWithShape="0">
              <a:prstClr val="black">
                <a:alpha val="40000"/>
              </a:prstClr>
            </a:outerShdw>
          </a:effectLst>
        </p:spPr>
      </p:pic>
      <p:sp>
        <p:nvSpPr>
          <p:cNvPr id="23" name="직사각형 22">
            <a:extLst>
              <a:ext uri="{FF2B5EF4-FFF2-40B4-BE49-F238E27FC236}">
                <a16:creationId xmlns:a16="http://schemas.microsoft.com/office/drawing/2014/main" id="{4CBF5A45-FF60-4225-AEED-E88ED16CD15D}"/>
              </a:ext>
            </a:extLst>
          </p:cNvPr>
          <p:cNvSpPr/>
          <p:nvPr/>
        </p:nvSpPr>
        <p:spPr>
          <a:xfrm>
            <a:off x="8048846" y="3486363"/>
            <a:ext cx="1690577" cy="2521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6BF53388-28DB-410C-B681-56D577B0242D}"/>
              </a:ext>
            </a:extLst>
          </p:cNvPr>
          <p:cNvSpPr/>
          <p:nvPr/>
        </p:nvSpPr>
        <p:spPr>
          <a:xfrm>
            <a:off x="6899389" y="5473245"/>
            <a:ext cx="2364365"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Validation loss : 3.59</a:t>
            </a:r>
            <a:endParaRPr lang="ko-KR" altLang="en-US" dirty="0">
              <a:latin typeface="a고딕16" panose="02020600000000000000" pitchFamily="18" charset="-127"/>
              <a:ea typeface="a고딕16" panose="02020600000000000000" pitchFamily="18" charset="-127"/>
            </a:endParaRPr>
          </a:p>
        </p:txBody>
      </p:sp>
      <p:sp>
        <p:nvSpPr>
          <p:cNvPr id="27" name="직사각형 26">
            <a:extLst>
              <a:ext uri="{FF2B5EF4-FFF2-40B4-BE49-F238E27FC236}">
                <a16:creationId xmlns:a16="http://schemas.microsoft.com/office/drawing/2014/main" id="{5C2EDCAD-819C-4BDE-B2F4-5CB7B1E5CAB5}"/>
              </a:ext>
            </a:extLst>
          </p:cNvPr>
          <p:cNvSpPr/>
          <p:nvPr/>
        </p:nvSpPr>
        <p:spPr>
          <a:xfrm>
            <a:off x="8536338" y="3718780"/>
            <a:ext cx="1442318" cy="459357"/>
          </a:xfrm>
          <a:prstGeom prst="rect">
            <a:avLst/>
          </a:prstGeom>
        </p:spPr>
        <p:txBody>
          <a:bodyPr wrap="none">
            <a:spAutoFit/>
          </a:bodyPr>
          <a:lstStyle/>
          <a:p>
            <a:pPr>
              <a:lnSpc>
                <a:spcPct val="150000"/>
              </a:lnSpc>
            </a:pPr>
            <a:r>
              <a:rPr lang="en-US" altLang="ko-KR" dirty="0">
                <a:solidFill>
                  <a:srgbClr val="FF8B5F"/>
                </a:solidFill>
                <a:latin typeface="a로케트" panose="02020600000000000000" pitchFamily="18" charset="-127"/>
                <a:ea typeface="a로케트" panose="02020600000000000000" pitchFamily="18" charset="-127"/>
              </a:rPr>
              <a:t>High loss!!</a:t>
            </a:r>
          </a:p>
        </p:txBody>
      </p:sp>
    </p:spTree>
    <p:extLst>
      <p:ext uri="{BB962C8B-B14F-4D97-AF65-F5344CB8AC3E}">
        <p14:creationId xmlns:p14="http://schemas.microsoft.com/office/powerpoint/2010/main" val="323250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pic>
        <p:nvPicPr>
          <p:cNvPr id="19" name="그림 18">
            <a:extLst>
              <a:ext uri="{FF2B5EF4-FFF2-40B4-BE49-F238E27FC236}">
                <a16:creationId xmlns:a16="http://schemas.microsoft.com/office/drawing/2014/main" id="{006914D2-02C6-45F6-A8C3-58B6D0115AB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29238" y="2967245"/>
            <a:ext cx="4105607" cy="2157648"/>
          </a:xfrm>
          <a:prstGeom prst="rect">
            <a:avLst/>
          </a:prstGeom>
          <a:effectLst>
            <a:outerShdw blurRad="50800" dist="38100" dir="2700000" algn="tl" rotWithShape="0">
              <a:prstClr val="black">
                <a:alpha val="40000"/>
              </a:prstClr>
            </a:outerShdw>
          </a:effectLst>
        </p:spPr>
      </p:pic>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3</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2651483" y="1295087"/>
            <a:ext cx="7272006" cy="1148310"/>
            <a:chOff x="3760040" y="1131546"/>
            <a:chExt cx="5146230" cy="1148310"/>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5146230" cy="1148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56787" y="1221214"/>
              <a:ext cx="5049483" cy="921021"/>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Learn Neural Network for news article category classification and </a:t>
              </a:r>
              <a:r>
                <a:rPr lang="en-US" altLang="ko-KR" u="sng" dirty="0">
                  <a:latin typeface="a로케트" panose="02020600000000000000" pitchFamily="18" charset="-127"/>
                  <a:ea typeface="a로케트" panose="02020600000000000000" pitchFamily="18" charset="-127"/>
                </a:rPr>
                <a:t>check out prediction results</a:t>
              </a:r>
            </a:p>
          </p:txBody>
        </p:sp>
      </p:grpSp>
      <p:sp>
        <p:nvSpPr>
          <p:cNvPr id="16" name="직사각형 15">
            <a:extLst>
              <a:ext uri="{FF2B5EF4-FFF2-40B4-BE49-F238E27FC236}">
                <a16:creationId xmlns:a16="http://schemas.microsoft.com/office/drawing/2014/main" id="{79CA79A3-F53E-44A9-8110-CC0D46045A5A}"/>
              </a:ext>
            </a:extLst>
          </p:cNvPr>
          <p:cNvSpPr/>
          <p:nvPr/>
        </p:nvSpPr>
        <p:spPr>
          <a:xfrm>
            <a:off x="1976541" y="5020886"/>
            <a:ext cx="3006336"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changed hyper parameters</a:t>
            </a:r>
            <a:endParaRPr lang="ko-KR" altLang="en-US" dirty="0">
              <a:latin typeface="a고딕16" panose="02020600000000000000" pitchFamily="18" charset="-127"/>
              <a:ea typeface="a고딕16" panose="02020600000000000000" pitchFamily="18" charset="-127"/>
            </a:endParaRPr>
          </a:p>
        </p:txBody>
      </p:sp>
      <p:sp>
        <p:nvSpPr>
          <p:cNvPr id="20" name="화살표: 오른쪽 19">
            <a:extLst>
              <a:ext uri="{FF2B5EF4-FFF2-40B4-BE49-F238E27FC236}">
                <a16:creationId xmlns:a16="http://schemas.microsoft.com/office/drawing/2014/main" id="{B1FE7732-4FE9-44EC-8983-2D44F15934FD}"/>
              </a:ext>
            </a:extLst>
          </p:cNvPr>
          <p:cNvSpPr/>
          <p:nvPr/>
        </p:nvSpPr>
        <p:spPr>
          <a:xfrm>
            <a:off x="5280814" y="3872279"/>
            <a:ext cx="650487" cy="554856"/>
          </a:xfrm>
          <a:prstGeom prst="rightArrow">
            <a:avLst/>
          </a:prstGeom>
          <a:solidFill>
            <a:srgbClr val="3C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4CBF5A45-FF60-4225-AEED-E88ED16CD15D}"/>
              </a:ext>
            </a:extLst>
          </p:cNvPr>
          <p:cNvSpPr/>
          <p:nvPr/>
        </p:nvSpPr>
        <p:spPr>
          <a:xfrm>
            <a:off x="8282041" y="4008474"/>
            <a:ext cx="1776359" cy="2673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6BF53388-28DB-410C-B681-56D577B0242D}"/>
              </a:ext>
            </a:extLst>
          </p:cNvPr>
          <p:cNvSpPr/>
          <p:nvPr/>
        </p:nvSpPr>
        <p:spPr>
          <a:xfrm>
            <a:off x="7165203" y="5244030"/>
            <a:ext cx="2364365"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Validation loss : 0.54</a:t>
            </a:r>
            <a:endParaRPr lang="ko-KR" altLang="en-US" dirty="0">
              <a:latin typeface="a고딕16" panose="02020600000000000000" pitchFamily="18" charset="-127"/>
              <a:ea typeface="a고딕16" panose="02020600000000000000" pitchFamily="18" charset="-127"/>
            </a:endParaRPr>
          </a:p>
        </p:txBody>
      </p:sp>
      <p:sp>
        <p:nvSpPr>
          <p:cNvPr id="27" name="직사각형 26">
            <a:extLst>
              <a:ext uri="{FF2B5EF4-FFF2-40B4-BE49-F238E27FC236}">
                <a16:creationId xmlns:a16="http://schemas.microsoft.com/office/drawing/2014/main" id="{5C2EDCAD-819C-4BDE-B2F4-5CB7B1E5CAB5}"/>
              </a:ext>
            </a:extLst>
          </p:cNvPr>
          <p:cNvSpPr/>
          <p:nvPr/>
        </p:nvSpPr>
        <p:spPr>
          <a:xfrm>
            <a:off x="8659343" y="4240978"/>
            <a:ext cx="1537280" cy="459357"/>
          </a:xfrm>
          <a:prstGeom prst="rect">
            <a:avLst/>
          </a:prstGeom>
        </p:spPr>
        <p:txBody>
          <a:bodyPr wrap="none">
            <a:spAutoFit/>
          </a:bodyPr>
          <a:lstStyle/>
          <a:p>
            <a:pPr>
              <a:lnSpc>
                <a:spcPct val="150000"/>
              </a:lnSpc>
            </a:pPr>
            <a:r>
              <a:rPr lang="en-US" altLang="ko-KR" dirty="0">
                <a:solidFill>
                  <a:srgbClr val="FF8B5F"/>
                </a:solidFill>
                <a:latin typeface="a로케트" panose="02020600000000000000" pitchFamily="18" charset="-127"/>
                <a:ea typeface="a로케트" panose="02020600000000000000" pitchFamily="18" charset="-127"/>
              </a:rPr>
              <a:t>lower loss!!</a:t>
            </a:r>
          </a:p>
        </p:txBody>
      </p:sp>
      <p:pic>
        <p:nvPicPr>
          <p:cNvPr id="18" name="그림 17">
            <a:extLst>
              <a:ext uri="{FF2B5EF4-FFF2-40B4-BE49-F238E27FC236}">
                <a16:creationId xmlns:a16="http://schemas.microsoft.com/office/drawing/2014/main" id="{7B32C21B-05B9-49D7-9370-72B014FF8907}"/>
              </a:ext>
            </a:extLst>
          </p:cNvPr>
          <p:cNvPicPr/>
          <p:nvPr/>
        </p:nvPicPr>
        <p:blipFill rotWithShape="1">
          <a:blip r:embed="rId4">
            <a:extLst>
              <a:ext uri="{28A0092B-C50C-407E-A947-70E740481C1C}">
                <a14:useLocalDpi xmlns:a14="http://schemas.microsoft.com/office/drawing/2010/main" val="0"/>
              </a:ext>
            </a:extLst>
          </a:blip>
          <a:srcRect t="37006" r="51151" b="39162"/>
          <a:stretch/>
        </p:blipFill>
        <p:spPr bwMode="auto">
          <a:xfrm>
            <a:off x="2124606" y="3278529"/>
            <a:ext cx="2710207" cy="1742357"/>
          </a:xfrm>
          <a:prstGeom prst="rect">
            <a:avLst/>
          </a:prstGeom>
          <a:effectLst>
            <a:outerShdw blurRad="50800" dist="38100" dir="2700000" algn="tl" rotWithShape="0">
              <a:prstClr val="black">
                <a:alpha val="40000"/>
              </a:prstClr>
            </a:outerShdw>
          </a:effectLst>
        </p:spPr>
      </p:pic>
      <p:sp>
        <p:nvSpPr>
          <p:cNvPr id="31" name="직사각형 30">
            <a:extLst>
              <a:ext uri="{FF2B5EF4-FFF2-40B4-BE49-F238E27FC236}">
                <a16:creationId xmlns:a16="http://schemas.microsoft.com/office/drawing/2014/main" id="{5A957892-0419-4F09-AFED-0AC761F86DD6}"/>
              </a:ext>
            </a:extLst>
          </p:cNvPr>
          <p:cNvSpPr/>
          <p:nvPr/>
        </p:nvSpPr>
        <p:spPr>
          <a:xfrm>
            <a:off x="640244" y="2758403"/>
            <a:ext cx="1090363"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Result &gt;&gt;</a:t>
            </a:r>
            <a:endParaRPr lang="ko-KR" altLang="en-US" dirty="0">
              <a:latin typeface="a고딕16" panose="02020600000000000000" pitchFamily="18" charset="-127"/>
              <a:ea typeface="a고딕16" panose="02020600000000000000" pitchFamily="18" charset="-127"/>
            </a:endParaRPr>
          </a:p>
        </p:txBody>
      </p:sp>
    </p:spTree>
    <p:extLst>
      <p:ext uri="{BB962C8B-B14F-4D97-AF65-F5344CB8AC3E}">
        <p14:creationId xmlns:p14="http://schemas.microsoft.com/office/powerpoint/2010/main" val="34165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3</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2651483" y="1295087"/>
            <a:ext cx="7272006" cy="1148310"/>
            <a:chOff x="3760040" y="1131546"/>
            <a:chExt cx="5146230" cy="1148310"/>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5146230" cy="1148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56787" y="1221214"/>
              <a:ext cx="5049483" cy="921021"/>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Learn Neural Network for news article category classification and </a:t>
              </a:r>
              <a:r>
                <a:rPr lang="en-US" altLang="ko-KR" u="sng" dirty="0">
                  <a:latin typeface="a로케트" panose="02020600000000000000" pitchFamily="18" charset="-127"/>
                  <a:ea typeface="a로케트" panose="02020600000000000000" pitchFamily="18" charset="-127"/>
                </a:rPr>
                <a:t>check out prediction results</a:t>
              </a:r>
            </a:p>
          </p:txBody>
        </p:sp>
      </p:grpSp>
      <p:grpSp>
        <p:nvGrpSpPr>
          <p:cNvPr id="2" name="그룹 1">
            <a:extLst>
              <a:ext uri="{FF2B5EF4-FFF2-40B4-BE49-F238E27FC236}">
                <a16:creationId xmlns:a16="http://schemas.microsoft.com/office/drawing/2014/main" id="{993526E4-50B9-499F-95D3-4B88817A0996}"/>
              </a:ext>
            </a:extLst>
          </p:cNvPr>
          <p:cNvGrpSpPr/>
          <p:nvPr/>
        </p:nvGrpSpPr>
        <p:grpSpPr>
          <a:xfrm>
            <a:off x="6706961" y="3590423"/>
            <a:ext cx="4974963" cy="961802"/>
            <a:chOff x="6377178" y="3280725"/>
            <a:chExt cx="4974963" cy="961802"/>
          </a:xfrm>
        </p:grpSpPr>
        <p:cxnSp>
          <p:nvCxnSpPr>
            <p:cNvPr id="17" name="직선 연결선 16">
              <a:extLst>
                <a:ext uri="{FF2B5EF4-FFF2-40B4-BE49-F238E27FC236}">
                  <a16:creationId xmlns:a16="http://schemas.microsoft.com/office/drawing/2014/main" id="{5B4B8DD6-00E0-4F74-966E-CC2BAD63E9BF}"/>
                </a:ext>
              </a:extLst>
            </p:cNvPr>
            <p:cNvCxnSpPr>
              <a:cxnSpLocks/>
            </p:cNvCxnSpPr>
            <p:nvPr/>
          </p:nvCxnSpPr>
          <p:spPr>
            <a:xfrm>
              <a:off x="6377178" y="3426826"/>
              <a:ext cx="0" cy="815701"/>
            </a:xfrm>
            <a:prstGeom prst="line">
              <a:avLst/>
            </a:prstGeom>
            <a:ln w="38100">
              <a:solidFill>
                <a:schemeClr val="bg1">
                  <a:alpha val="69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E6B9C8F-602E-420D-B7EB-11705E972C7D}"/>
                </a:ext>
              </a:extLst>
            </p:cNvPr>
            <p:cNvSpPr txBox="1"/>
            <p:nvPr/>
          </p:nvSpPr>
          <p:spPr>
            <a:xfrm>
              <a:off x="6536390" y="3280725"/>
              <a:ext cx="4815751" cy="921021"/>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Output</a:t>
              </a:r>
            </a:p>
            <a:p>
              <a:pPr>
                <a:lnSpc>
                  <a:spcPct val="150000"/>
                </a:lnSpc>
              </a:pPr>
              <a:r>
                <a:rPr lang="en-US" altLang="ko-KR" dirty="0">
                  <a:latin typeface="a고딕16" panose="02020600000000000000" pitchFamily="18" charset="-127"/>
                  <a:ea typeface="a고딕16" panose="02020600000000000000" pitchFamily="18" charset="-127"/>
                </a:rPr>
                <a:t>Output.txt &amp; Answer.txt</a:t>
              </a:r>
            </a:p>
          </p:txBody>
        </p:sp>
      </p:grpSp>
      <p:pic>
        <p:nvPicPr>
          <p:cNvPr id="4" name="그림 3">
            <a:extLst>
              <a:ext uri="{FF2B5EF4-FFF2-40B4-BE49-F238E27FC236}">
                <a16:creationId xmlns:a16="http://schemas.microsoft.com/office/drawing/2014/main" id="{875FBC79-7830-463B-8316-77DE4C2D3DC1}"/>
              </a:ext>
            </a:extLst>
          </p:cNvPr>
          <p:cNvPicPr>
            <a:picLocks noChangeAspect="1"/>
          </p:cNvPicPr>
          <p:nvPr/>
        </p:nvPicPr>
        <p:blipFill>
          <a:blip r:embed="rId3"/>
          <a:stretch>
            <a:fillRect/>
          </a:stretch>
        </p:blipFill>
        <p:spPr>
          <a:xfrm>
            <a:off x="3111162" y="2653129"/>
            <a:ext cx="2984838" cy="3522950"/>
          </a:xfrm>
          <a:prstGeom prst="rect">
            <a:avLst/>
          </a:prstGeom>
          <a:effectLst>
            <a:outerShdw blurRad="50800" dist="38100" dir="2700000" algn="tl" rotWithShape="0">
              <a:prstClr val="black">
                <a:alpha val="40000"/>
              </a:prstClr>
            </a:outerShdw>
          </a:effectLst>
        </p:spPr>
      </p:pic>
      <p:sp>
        <p:nvSpPr>
          <p:cNvPr id="22" name="직사각형 21">
            <a:extLst>
              <a:ext uri="{FF2B5EF4-FFF2-40B4-BE49-F238E27FC236}">
                <a16:creationId xmlns:a16="http://schemas.microsoft.com/office/drawing/2014/main" id="{DE0D766F-113E-435C-A2AC-8EEB5B1E2091}"/>
              </a:ext>
            </a:extLst>
          </p:cNvPr>
          <p:cNvSpPr/>
          <p:nvPr/>
        </p:nvSpPr>
        <p:spPr>
          <a:xfrm>
            <a:off x="3111163" y="5186597"/>
            <a:ext cx="936182" cy="179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2496AB35-12E1-49FA-A71F-8DA3C14538E3}"/>
              </a:ext>
            </a:extLst>
          </p:cNvPr>
          <p:cNvSpPr/>
          <p:nvPr/>
        </p:nvSpPr>
        <p:spPr>
          <a:xfrm>
            <a:off x="3111161" y="5998696"/>
            <a:ext cx="936182" cy="179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5195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4</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3351912" y="1310078"/>
            <a:ext cx="5488176" cy="787908"/>
            <a:chOff x="3760040" y="1131546"/>
            <a:chExt cx="3883855" cy="787908"/>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3883855" cy="787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56787" y="1221214"/>
              <a:ext cx="3638593" cy="500137"/>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Evaluation for Text Classification</a:t>
              </a:r>
              <a:endParaRPr lang="en-US" altLang="ko-KR" u="sng" dirty="0">
                <a:latin typeface="a로케트" panose="02020600000000000000" pitchFamily="18" charset="-127"/>
                <a:ea typeface="a로케트" panose="02020600000000000000" pitchFamily="18" charset="-127"/>
              </a:endParaRPr>
            </a:p>
          </p:txBody>
        </p:sp>
      </p:grpSp>
      <p:grpSp>
        <p:nvGrpSpPr>
          <p:cNvPr id="17" name="그룹 16">
            <a:extLst>
              <a:ext uri="{FF2B5EF4-FFF2-40B4-BE49-F238E27FC236}">
                <a16:creationId xmlns:a16="http://schemas.microsoft.com/office/drawing/2014/main" id="{76DBB109-D0B6-4E89-BB53-D9FCADFD2918}"/>
              </a:ext>
            </a:extLst>
          </p:cNvPr>
          <p:cNvGrpSpPr/>
          <p:nvPr/>
        </p:nvGrpSpPr>
        <p:grpSpPr>
          <a:xfrm>
            <a:off x="6706961" y="3590423"/>
            <a:ext cx="4974963" cy="961802"/>
            <a:chOff x="6377178" y="3280725"/>
            <a:chExt cx="4974963" cy="961802"/>
          </a:xfrm>
        </p:grpSpPr>
        <p:cxnSp>
          <p:nvCxnSpPr>
            <p:cNvPr id="21" name="직선 연결선 20">
              <a:extLst>
                <a:ext uri="{FF2B5EF4-FFF2-40B4-BE49-F238E27FC236}">
                  <a16:creationId xmlns:a16="http://schemas.microsoft.com/office/drawing/2014/main" id="{DEC9E30A-2DA1-4555-BC57-AE2141217DF0}"/>
                </a:ext>
              </a:extLst>
            </p:cNvPr>
            <p:cNvCxnSpPr>
              <a:cxnSpLocks/>
            </p:cNvCxnSpPr>
            <p:nvPr/>
          </p:nvCxnSpPr>
          <p:spPr>
            <a:xfrm>
              <a:off x="6377178" y="3426826"/>
              <a:ext cx="0" cy="815701"/>
            </a:xfrm>
            <a:prstGeom prst="line">
              <a:avLst/>
            </a:prstGeom>
            <a:ln w="38100">
              <a:solidFill>
                <a:schemeClr val="bg1">
                  <a:alpha val="69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EBD8AAC-0FB5-49B4-8D24-899F1CC2AF7D}"/>
                </a:ext>
              </a:extLst>
            </p:cNvPr>
            <p:cNvSpPr txBox="1"/>
            <p:nvPr/>
          </p:nvSpPr>
          <p:spPr>
            <a:xfrm>
              <a:off x="6536390" y="3280725"/>
              <a:ext cx="4815751" cy="921021"/>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Input</a:t>
              </a:r>
            </a:p>
            <a:p>
              <a:pPr>
                <a:lnSpc>
                  <a:spcPct val="150000"/>
                </a:lnSpc>
              </a:pPr>
              <a:r>
                <a:rPr lang="en-US" altLang="ko-KR" dirty="0">
                  <a:latin typeface="a고딕16" panose="02020600000000000000" pitchFamily="18" charset="-127"/>
                  <a:ea typeface="a고딕16" panose="02020600000000000000" pitchFamily="18" charset="-127"/>
                </a:rPr>
                <a:t>Output.txt &amp; Answer.txt</a:t>
              </a:r>
            </a:p>
          </p:txBody>
        </p:sp>
      </p:grpSp>
      <p:pic>
        <p:nvPicPr>
          <p:cNvPr id="24" name="그림 23">
            <a:extLst>
              <a:ext uri="{FF2B5EF4-FFF2-40B4-BE49-F238E27FC236}">
                <a16:creationId xmlns:a16="http://schemas.microsoft.com/office/drawing/2014/main" id="{F8D17F5E-887B-4035-B8B1-271DE5B01DCF}"/>
              </a:ext>
            </a:extLst>
          </p:cNvPr>
          <p:cNvPicPr>
            <a:picLocks noChangeAspect="1"/>
          </p:cNvPicPr>
          <p:nvPr/>
        </p:nvPicPr>
        <p:blipFill>
          <a:blip r:embed="rId3"/>
          <a:stretch>
            <a:fillRect/>
          </a:stretch>
        </p:blipFill>
        <p:spPr>
          <a:xfrm>
            <a:off x="3111162" y="2653129"/>
            <a:ext cx="2984838" cy="3522950"/>
          </a:xfrm>
          <a:prstGeom prst="rect">
            <a:avLst/>
          </a:prstGeom>
          <a:effectLst>
            <a:outerShdw blurRad="50800" dist="38100" dir="2700000" algn="tl" rotWithShape="0">
              <a:prstClr val="black">
                <a:alpha val="40000"/>
              </a:prstClr>
            </a:outerShdw>
          </a:effectLst>
        </p:spPr>
      </p:pic>
      <p:sp>
        <p:nvSpPr>
          <p:cNvPr id="26" name="직사각형 25">
            <a:extLst>
              <a:ext uri="{FF2B5EF4-FFF2-40B4-BE49-F238E27FC236}">
                <a16:creationId xmlns:a16="http://schemas.microsoft.com/office/drawing/2014/main" id="{86A69B01-7BCD-42D7-85F1-832BC88EF43C}"/>
              </a:ext>
            </a:extLst>
          </p:cNvPr>
          <p:cNvSpPr/>
          <p:nvPr/>
        </p:nvSpPr>
        <p:spPr>
          <a:xfrm>
            <a:off x="3111163" y="5186597"/>
            <a:ext cx="936182" cy="179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C95921E3-579F-4B65-8BF5-873BD36ACCE0}"/>
              </a:ext>
            </a:extLst>
          </p:cNvPr>
          <p:cNvSpPr/>
          <p:nvPr/>
        </p:nvSpPr>
        <p:spPr>
          <a:xfrm>
            <a:off x="3111161" y="5998696"/>
            <a:ext cx="936182" cy="1798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77104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4</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3351912" y="1310078"/>
            <a:ext cx="5488176" cy="787908"/>
            <a:chOff x="3760040" y="1131546"/>
            <a:chExt cx="3883855" cy="787908"/>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3883855" cy="787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56787" y="1221214"/>
              <a:ext cx="3638593" cy="500137"/>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Evaluation for Text Classification</a:t>
              </a:r>
              <a:endParaRPr lang="en-US" altLang="ko-KR" u="sng" dirty="0">
                <a:latin typeface="a로케트" panose="02020600000000000000" pitchFamily="18" charset="-127"/>
                <a:ea typeface="a로케트" panose="02020600000000000000" pitchFamily="18" charset="-127"/>
              </a:endParaRPr>
            </a:p>
          </p:txBody>
        </p:sp>
      </p:grpSp>
      <p:sp>
        <p:nvSpPr>
          <p:cNvPr id="16" name="직사각형 15">
            <a:extLst>
              <a:ext uri="{FF2B5EF4-FFF2-40B4-BE49-F238E27FC236}">
                <a16:creationId xmlns:a16="http://schemas.microsoft.com/office/drawing/2014/main" id="{33B709B9-250B-4547-A440-D4A4E93029CA}"/>
              </a:ext>
            </a:extLst>
          </p:cNvPr>
          <p:cNvSpPr/>
          <p:nvPr/>
        </p:nvSpPr>
        <p:spPr>
          <a:xfrm>
            <a:off x="2923564" y="5842025"/>
            <a:ext cx="1130118"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Key code</a:t>
            </a:r>
            <a:endParaRPr lang="ko-KR" altLang="en-US" dirty="0">
              <a:latin typeface="a고딕16" panose="02020600000000000000" pitchFamily="18" charset="-127"/>
              <a:ea typeface="a고딕16" panose="02020600000000000000" pitchFamily="18" charset="-127"/>
            </a:endParaRPr>
          </a:p>
        </p:txBody>
      </p:sp>
      <p:pic>
        <p:nvPicPr>
          <p:cNvPr id="2" name="그림 1">
            <a:extLst>
              <a:ext uri="{FF2B5EF4-FFF2-40B4-BE49-F238E27FC236}">
                <a16:creationId xmlns:a16="http://schemas.microsoft.com/office/drawing/2014/main" id="{DC0CDB77-73A0-43B1-B555-E8457E7F3E19}"/>
              </a:ext>
            </a:extLst>
          </p:cNvPr>
          <p:cNvPicPr>
            <a:picLocks noChangeAspect="1"/>
          </p:cNvPicPr>
          <p:nvPr/>
        </p:nvPicPr>
        <p:blipFill>
          <a:blip r:embed="rId3"/>
          <a:stretch>
            <a:fillRect/>
          </a:stretch>
        </p:blipFill>
        <p:spPr>
          <a:xfrm>
            <a:off x="1407719" y="2385942"/>
            <a:ext cx="4393474" cy="3457644"/>
          </a:xfrm>
          <a:prstGeom prst="rect">
            <a:avLst/>
          </a:prstGeom>
          <a:effectLst>
            <a:outerShdw blurRad="50800" dist="38100" dir="2700000" algn="tl" rotWithShape="0">
              <a:prstClr val="black">
                <a:alpha val="40000"/>
              </a:prstClr>
            </a:outerShdw>
          </a:effectLst>
        </p:spPr>
      </p:pic>
      <p:sp>
        <p:nvSpPr>
          <p:cNvPr id="18" name="TextBox 17">
            <a:extLst>
              <a:ext uri="{FF2B5EF4-FFF2-40B4-BE49-F238E27FC236}">
                <a16:creationId xmlns:a16="http://schemas.microsoft.com/office/drawing/2014/main" id="{DF306186-046F-4430-935C-3A73B532B5F5}"/>
              </a:ext>
            </a:extLst>
          </p:cNvPr>
          <p:cNvSpPr txBox="1"/>
          <p:nvPr/>
        </p:nvSpPr>
        <p:spPr>
          <a:xfrm>
            <a:off x="6261442" y="3535325"/>
            <a:ext cx="5328046" cy="961802"/>
          </a:xfrm>
          <a:prstGeom prst="rect">
            <a:avLst/>
          </a:prstGeom>
          <a:noFill/>
        </p:spPr>
        <p:txBody>
          <a:bodyPr wrap="square" rtlCol="0">
            <a:spAutoFit/>
          </a:bodyPr>
          <a:lstStyle/>
          <a:p>
            <a:pPr>
              <a:lnSpc>
                <a:spcPct val="150000"/>
              </a:lnSpc>
            </a:pPr>
            <a:r>
              <a:rPr lang="en-US" altLang="ko-KR" dirty="0">
                <a:latin typeface="a로케트" panose="02020600000000000000" pitchFamily="18" charset="-127"/>
                <a:ea typeface="a로케트" panose="02020600000000000000" pitchFamily="18" charset="-127"/>
              </a:rPr>
              <a:t>Define the </a:t>
            </a:r>
            <a:r>
              <a:rPr lang="en-US" altLang="ko-KR" sz="2000" dirty="0">
                <a:latin typeface="a로케트" panose="02020600000000000000" pitchFamily="18" charset="-127"/>
                <a:ea typeface="a로케트" panose="02020600000000000000" pitchFamily="18" charset="-127"/>
              </a:rPr>
              <a:t>max index </a:t>
            </a:r>
            <a:r>
              <a:rPr lang="en-US" altLang="ko-KR" dirty="0">
                <a:latin typeface="a로케트" panose="02020600000000000000" pitchFamily="18" charset="-127"/>
                <a:ea typeface="a로케트" panose="02020600000000000000" pitchFamily="18" charset="-127"/>
              </a:rPr>
              <a:t>that</a:t>
            </a:r>
            <a:r>
              <a:rPr lang="en-US" altLang="ko-KR" sz="2000" dirty="0">
                <a:latin typeface="a로케트" panose="02020600000000000000" pitchFamily="18" charset="-127"/>
                <a:ea typeface="a로케트" panose="02020600000000000000" pitchFamily="18" charset="-127"/>
              </a:rPr>
              <a:t> </a:t>
            </a:r>
            <a:r>
              <a:rPr lang="en-US" altLang="ko-KR" dirty="0">
                <a:latin typeface="a로케트" panose="02020600000000000000" pitchFamily="18" charset="-127"/>
                <a:ea typeface="a로케트" panose="02020600000000000000" pitchFamily="18" charset="-127"/>
              </a:rPr>
              <a:t>have</a:t>
            </a:r>
            <a:r>
              <a:rPr lang="en-US" altLang="ko-KR" sz="2000" dirty="0">
                <a:latin typeface="a로케트" panose="02020600000000000000" pitchFamily="18" charset="-127"/>
                <a:ea typeface="a로케트" panose="02020600000000000000" pitchFamily="18" charset="-127"/>
              </a:rPr>
              <a:t> </a:t>
            </a:r>
          </a:p>
          <a:p>
            <a:pPr>
              <a:lnSpc>
                <a:spcPct val="150000"/>
              </a:lnSpc>
            </a:pPr>
            <a:r>
              <a:rPr lang="en-US" altLang="ko-KR" sz="2000" dirty="0">
                <a:latin typeface="a로케트" panose="02020600000000000000" pitchFamily="18" charset="-127"/>
                <a:ea typeface="a로케트" panose="02020600000000000000" pitchFamily="18" charset="-127"/>
              </a:rPr>
              <a:t>max probability </a:t>
            </a:r>
            <a:r>
              <a:rPr lang="en-US" altLang="ko-KR" dirty="0">
                <a:latin typeface="a로케트" panose="02020600000000000000" pitchFamily="18" charset="-127"/>
                <a:ea typeface="a로케트" panose="02020600000000000000" pitchFamily="18" charset="-127"/>
              </a:rPr>
              <a:t>in output.txt each row</a:t>
            </a:r>
            <a:endParaRPr lang="en-US" altLang="ko-KR" sz="1600" u="sng" dirty="0">
              <a:latin typeface="a로케트" panose="02020600000000000000" pitchFamily="18" charset="-127"/>
              <a:ea typeface="a로케트" panose="02020600000000000000" pitchFamily="18" charset="-127"/>
            </a:endParaRPr>
          </a:p>
        </p:txBody>
      </p:sp>
      <p:sp>
        <p:nvSpPr>
          <p:cNvPr id="19" name="직사각형 18">
            <a:extLst>
              <a:ext uri="{FF2B5EF4-FFF2-40B4-BE49-F238E27FC236}">
                <a16:creationId xmlns:a16="http://schemas.microsoft.com/office/drawing/2014/main" id="{1A1FB0B3-12AE-4DCC-878D-ED1FFF2DC227}"/>
              </a:ext>
            </a:extLst>
          </p:cNvPr>
          <p:cNvSpPr/>
          <p:nvPr/>
        </p:nvSpPr>
        <p:spPr>
          <a:xfrm>
            <a:off x="1575553" y="3846679"/>
            <a:ext cx="4090729" cy="10101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4208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4</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3351912" y="1310078"/>
            <a:ext cx="5488176" cy="787908"/>
            <a:chOff x="3760040" y="1131546"/>
            <a:chExt cx="3883855" cy="787908"/>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3883855" cy="787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56787" y="1221214"/>
              <a:ext cx="3638593" cy="500137"/>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Evaluation for Text Classification</a:t>
              </a:r>
              <a:endParaRPr lang="en-US" altLang="ko-KR" u="sng" dirty="0">
                <a:latin typeface="a로케트" panose="02020600000000000000" pitchFamily="18" charset="-127"/>
                <a:ea typeface="a로케트" panose="02020600000000000000" pitchFamily="18" charset="-127"/>
              </a:endParaRPr>
            </a:p>
          </p:txBody>
        </p:sp>
      </p:grpSp>
      <p:sp>
        <p:nvSpPr>
          <p:cNvPr id="16" name="직사각형 15">
            <a:extLst>
              <a:ext uri="{FF2B5EF4-FFF2-40B4-BE49-F238E27FC236}">
                <a16:creationId xmlns:a16="http://schemas.microsoft.com/office/drawing/2014/main" id="{33B709B9-250B-4547-A440-D4A4E93029CA}"/>
              </a:ext>
            </a:extLst>
          </p:cNvPr>
          <p:cNvSpPr/>
          <p:nvPr/>
        </p:nvSpPr>
        <p:spPr>
          <a:xfrm>
            <a:off x="3365741" y="6055006"/>
            <a:ext cx="1130118"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Key code</a:t>
            </a:r>
            <a:endParaRPr lang="ko-KR" altLang="en-US" dirty="0">
              <a:latin typeface="a고딕16" panose="02020600000000000000" pitchFamily="18" charset="-127"/>
              <a:ea typeface="a고딕16" panose="02020600000000000000" pitchFamily="18" charset="-127"/>
            </a:endParaRPr>
          </a:p>
        </p:txBody>
      </p:sp>
      <p:pic>
        <p:nvPicPr>
          <p:cNvPr id="7" name="그림 6">
            <a:extLst>
              <a:ext uri="{FF2B5EF4-FFF2-40B4-BE49-F238E27FC236}">
                <a16:creationId xmlns:a16="http://schemas.microsoft.com/office/drawing/2014/main" id="{D1763A05-3300-431A-AB62-12EA92EAD4D1}"/>
              </a:ext>
            </a:extLst>
          </p:cNvPr>
          <p:cNvPicPr>
            <a:picLocks noChangeAspect="1"/>
          </p:cNvPicPr>
          <p:nvPr/>
        </p:nvPicPr>
        <p:blipFill>
          <a:blip r:embed="rId3"/>
          <a:stretch>
            <a:fillRect/>
          </a:stretch>
        </p:blipFill>
        <p:spPr>
          <a:xfrm>
            <a:off x="968142" y="2372212"/>
            <a:ext cx="5925317" cy="3674992"/>
          </a:xfrm>
          <a:prstGeom prst="rect">
            <a:avLst/>
          </a:prstGeom>
          <a:effectLst>
            <a:outerShdw blurRad="50800" dist="38100" dir="2700000" algn="tl" rotWithShape="0">
              <a:prstClr val="black">
                <a:alpha val="40000"/>
              </a:prstClr>
            </a:outerShdw>
          </a:effectLst>
        </p:spPr>
      </p:pic>
      <p:sp>
        <p:nvSpPr>
          <p:cNvPr id="18" name="TextBox 17">
            <a:extLst>
              <a:ext uri="{FF2B5EF4-FFF2-40B4-BE49-F238E27FC236}">
                <a16:creationId xmlns:a16="http://schemas.microsoft.com/office/drawing/2014/main" id="{DF306186-046F-4430-935C-3A73B532B5F5}"/>
              </a:ext>
            </a:extLst>
          </p:cNvPr>
          <p:cNvSpPr txBox="1"/>
          <p:nvPr/>
        </p:nvSpPr>
        <p:spPr>
          <a:xfrm>
            <a:off x="4216167" y="4797942"/>
            <a:ext cx="2669906" cy="459357"/>
          </a:xfrm>
          <a:prstGeom prst="rect">
            <a:avLst/>
          </a:prstGeom>
          <a:noFill/>
        </p:spPr>
        <p:txBody>
          <a:bodyPr wrap="square" rtlCol="0">
            <a:spAutoFit/>
          </a:bodyPr>
          <a:lstStyle/>
          <a:p>
            <a:pPr>
              <a:lnSpc>
                <a:spcPct val="150000"/>
              </a:lnSpc>
            </a:pPr>
            <a:r>
              <a:rPr lang="en-US" altLang="ko-KR" dirty="0">
                <a:solidFill>
                  <a:srgbClr val="FF8B5F"/>
                </a:solidFill>
                <a:latin typeface="a로케트" panose="02020600000000000000" pitchFamily="18" charset="-127"/>
                <a:ea typeface="a로케트" panose="02020600000000000000" pitchFamily="18" charset="-127"/>
              </a:rPr>
              <a:t>Calculate macro_F1</a:t>
            </a:r>
            <a:endParaRPr lang="en-US" altLang="ko-KR" sz="1600" u="sng" dirty="0">
              <a:solidFill>
                <a:srgbClr val="FF8B5F"/>
              </a:solidFill>
              <a:latin typeface="a로케트" panose="02020600000000000000" pitchFamily="18" charset="-127"/>
              <a:ea typeface="a로케트" panose="02020600000000000000" pitchFamily="18" charset="-127"/>
            </a:endParaRPr>
          </a:p>
        </p:txBody>
      </p:sp>
      <p:sp>
        <p:nvSpPr>
          <p:cNvPr id="17" name="TextBox 16">
            <a:extLst>
              <a:ext uri="{FF2B5EF4-FFF2-40B4-BE49-F238E27FC236}">
                <a16:creationId xmlns:a16="http://schemas.microsoft.com/office/drawing/2014/main" id="{E44158AE-B9A0-4119-A148-A5EB6C743D4C}"/>
              </a:ext>
            </a:extLst>
          </p:cNvPr>
          <p:cNvSpPr txBox="1"/>
          <p:nvPr/>
        </p:nvSpPr>
        <p:spPr>
          <a:xfrm>
            <a:off x="7476027" y="4338585"/>
            <a:ext cx="2669906" cy="459357"/>
          </a:xfrm>
          <a:prstGeom prst="rect">
            <a:avLst/>
          </a:prstGeom>
          <a:noFill/>
        </p:spPr>
        <p:txBody>
          <a:bodyPr wrap="square" rtlCol="0">
            <a:spAutoFit/>
          </a:bodyPr>
          <a:lstStyle/>
          <a:p>
            <a:pPr>
              <a:lnSpc>
                <a:spcPct val="150000"/>
              </a:lnSpc>
            </a:pPr>
            <a:r>
              <a:rPr lang="en-US" altLang="ko-KR" dirty="0">
                <a:latin typeface="a로케트" panose="02020600000000000000" pitchFamily="18" charset="-127"/>
                <a:ea typeface="a로케트" panose="02020600000000000000" pitchFamily="18" charset="-127"/>
              </a:rPr>
              <a:t>Calculate micro_F1</a:t>
            </a:r>
            <a:endParaRPr lang="en-US" altLang="ko-KR" sz="1600" u="sng" dirty="0">
              <a:latin typeface="a로케트" panose="02020600000000000000" pitchFamily="18" charset="-127"/>
              <a:ea typeface="a로케트" panose="02020600000000000000" pitchFamily="18" charset="-127"/>
            </a:endParaRPr>
          </a:p>
        </p:txBody>
      </p:sp>
      <p:pic>
        <p:nvPicPr>
          <p:cNvPr id="9" name="그림 8">
            <a:extLst>
              <a:ext uri="{FF2B5EF4-FFF2-40B4-BE49-F238E27FC236}">
                <a16:creationId xmlns:a16="http://schemas.microsoft.com/office/drawing/2014/main" id="{F64DF084-B6FA-4285-9A30-C4DCA78C6326}"/>
              </a:ext>
            </a:extLst>
          </p:cNvPr>
          <p:cNvPicPr>
            <a:picLocks noChangeAspect="1"/>
          </p:cNvPicPr>
          <p:nvPr/>
        </p:nvPicPr>
        <p:blipFill>
          <a:blip r:embed="rId4"/>
          <a:stretch>
            <a:fillRect/>
          </a:stretch>
        </p:blipFill>
        <p:spPr>
          <a:xfrm>
            <a:off x="5551120" y="3140550"/>
            <a:ext cx="5867400" cy="11239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09024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4</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3351912" y="1310078"/>
            <a:ext cx="5488176" cy="787908"/>
            <a:chOff x="3760040" y="1131546"/>
            <a:chExt cx="3883855" cy="787908"/>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3883855" cy="787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56787" y="1221214"/>
              <a:ext cx="3638593" cy="500137"/>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Evaluation for Text Classification</a:t>
              </a:r>
              <a:endParaRPr lang="en-US" altLang="ko-KR" u="sng" dirty="0">
                <a:latin typeface="a로케트" panose="02020600000000000000" pitchFamily="18" charset="-127"/>
                <a:ea typeface="a로케트" panose="02020600000000000000" pitchFamily="18" charset="-127"/>
              </a:endParaRPr>
            </a:p>
          </p:txBody>
        </p:sp>
      </p:grpSp>
      <p:pic>
        <p:nvPicPr>
          <p:cNvPr id="4" name="그림 3">
            <a:extLst>
              <a:ext uri="{FF2B5EF4-FFF2-40B4-BE49-F238E27FC236}">
                <a16:creationId xmlns:a16="http://schemas.microsoft.com/office/drawing/2014/main" id="{91E790ED-CD4E-47C6-B106-E86114CB0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6081" y="2546891"/>
            <a:ext cx="5779838" cy="1971945"/>
          </a:xfrm>
          <a:prstGeom prst="rect">
            <a:avLst/>
          </a:prstGeom>
        </p:spPr>
      </p:pic>
      <p:grpSp>
        <p:nvGrpSpPr>
          <p:cNvPr id="19" name="그룹 18">
            <a:extLst>
              <a:ext uri="{FF2B5EF4-FFF2-40B4-BE49-F238E27FC236}">
                <a16:creationId xmlns:a16="http://schemas.microsoft.com/office/drawing/2014/main" id="{3D3D6872-20EB-4463-BAA6-81A234754BF1}"/>
              </a:ext>
            </a:extLst>
          </p:cNvPr>
          <p:cNvGrpSpPr/>
          <p:nvPr/>
        </p:nvGrpSpPr>
        <p:grpSpPr>
          <a:xfrm>
            <a:off x="4282738" y="4807575"/>
            <a:ext cx="4974963" cy="961802"/>
            <a:chOff x="6377178" y="3280725"/>
            <a:chExt cx="4974963" cy="961802"/>
          </a:xfrm>
        </p:grpSpPr>
        <p:cxnSp>
          <p:nvCxnSpPr>
            <p:cNvPr id="20" name="직선 연결선 19">
              <a:extLst>
                <a:ext uri="{FF2B5EF4-FFF2-40B4-BE49-F238E27FC236}">
                  <a16:creationId xmlns:a16="http://schemas.microsoft.com/office/drawing/2014/main" id="{9D8741DD-BFAD-4F96-8B98-E221E7BF5CA3}"/>
                </a:ext>
              </a:extLst>
            </p:cNvPr>
            <p:cNvCxnSpPr>
              <a:cxnSpLocks/>
            </p:cNvCxnSpPr>
            <p:nvPr/>
          </p:nvCxnSpPr>
          <p:spPr>
            <a:xfrm>
              <a:off x="6377178" y="3426826"/>
              <a:ext cx="0" cy="815701"/>
            </a:xfrm>
            <a:prstGeom prst="line">
              <a:avLst/>
            </a:prstGeom>
            <a:ln w="38100">
              <a:solidFill>
                <a:schemeClr val="bg1">
                  <a:alpha val="69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BB5AAFE-0ECC-41B9-9629-A0C09DBF6B4D}"/>
                </a:ext>
              </a:extLst>
            </p:cNvPr>
            <p:cNvSpPr txBox="1"/>
            <p:nvPr/>
          </p:nvSpPr>
          <p:spPr>
            <a:xfrm>
              <a:off x="6536390" y="3280725"/>
              <a:ext cx="4815751" cy="921021"/>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Output</a:t>
              </a:r>
            </a:p>
            <a:p>
              <a:pPr>
                <a:lnSpc>
                  <a:spcPct val="150000"/>
                </a:lnSpc>
              </a:pPr>
              <a:r>
                <a:rPr lang="en-US" altLang="ko-KR" dirty="0">
                  <a:latin typeface="a고딕16" panose="02020600000000000000" pitchFamily="18" charset="-127"/>
                  <a:ea typeface="a고딕16" panose="02020600000000000000" pitchFamily="18" charset="-127"/>
                </a:rPr>
                <a:t>Macro_F1, Precision, recall, Micro_F1</a:t>
              </a:r>
            </a:p>
          </p:txBody>
        </p:sp>
      </p:grpSp>
    </p:spTree>
    <p:extLst>
      <p:ext uri="{BB962C8B-B14F-4D97-AF65-F5344CB8AC3E}">
        <p14:creationId xmlns:p14="http://schemas.microsoft.com/office/powerpoint/2010/main" val="785018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sp>
        <p:nvSpPr>
          <p:cNvPr id="34" name="직사각형 33">
            <a:extLst>
              <a:ext uri="{FF2B5EF4-FFF2-40B4-BE49-F238E27FC236}">
                <a16:creationId xmlns:a16="http://schemas.microsoft.com/office/drawing/2014/main" id="{9C23D621-2A5F-4D87-B9D9-D8F816FC7B68}"/>
              </a:ext>
            </a:extLst>
          </p:cNvPr>
          <p:cNvSpPr/>
          <p:nvPr/>
        </p:nvSpPr>
        <p:spPr>
          <a:xfrm>
            <a:off x="4101350" y="1523516"/>
            <a:ext cx="3989293" cy="4805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D6866571-4C1E-42EA-AB02-FA3935F14260}"/>
              </a:ext>
            </a:extLst>
          </p:cNvPr>
          <p:cNvSpPr/>
          <p:nvPr/>
        </p:nvSpPr>
        <p:spPr>
          <a:xfrm>
            <a:off x="4101350" y="613091"/>
            <a:ext cx="3989293" cy="6962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5544F7BA-11DE-4294-8FEA-0ED23EFADCE0}"/>
              </a:ext>
            </a:extLst>
          </p:cNvPr>
          <p:cNvSpPr txBox="1"/>
          <p:nvPr/>
        </p:nvSpPr>
        <p:spPr>
          <a:xfrm>
            <a:off x="5129628" y="628046"/>
            <a:ext cx="1932735" cy="581698"/>
          </a:xfrm>
          <a:prstGeom prst="rect">
            <a:avLst/>
          </a:prstGeom>
          <a:noFill/>
        </p:spPr>
        <p:txBody>
          <a:bodyPr wrap="square" rtlCol="0">
            <a:spAutoFit/>
          </a:bodyPr>
          <a:lstStyle/>
          <a:p>
            <a:pPr>
              <a:lnSpc>
                <a:spcPct val="150000"/>
              </a:lnSpc>
            </a:pPr>
            <a:r>
              <a:rPr lang="en-US" altLang="ko-KR" sz="2400" dirty="0">
                <a:latin typeface="a로케트" panose="02020600000000000000" pitchFamily="18" charset="-127"/>
                <a:ea typeface="a로케트" panose="02020600000000000000" pitchFamily="18" charset="-127"/>
              </a:rPr>
              <a:t>CONTENTS</a:t>
            </a:r>
            <a:endParaRPr lang="ko-KR" altLang="en-US" sz="2400" dirty="0">
              <a:latin typeface="a로케트" panose="02020600000000000000" pitchFamily="18" charset="-127"/>
              <a:ea typeface="a로케트" panose="02020600000000000000" pitchFamily="18" charset="-127"/>
            </a:endParaRPr>
          </a:p>
        </p:txBody>
      </p:sp>
      <p:sp>
        <p:nvSpPr>
          <p:cNvPr id="27" name="TextBox 26">
            <a:extLst>
              <a:ext uri="{FF2B5EF4-FFF2-40B4-BE49-F238E27FC236}">
                <a16:creationId xmlns:a16="http://schemas.microsoft.com/office/drawing/2014/main" id="{CA509518-583C-4A9E-B902-BC13AF3875F1}"/>
              </a:ext>
            </a:extLst>
          </p:cNvPr>
          <p:cNvSpPr txBox="1"/>
          <p:nvPr/>
        </p:nvSpPr>
        <p:spPr>
          <a:xfrm>
            <a:off x="4627608" y="2037988"/>
            <a:ext cx="3099969" cy="581698"/>
          </a:xfrm>
          <a:prstGeom prst="rect">
            <a:avLst/>
          </a:prstGeom>
          <a:noFill/>
        </p:spPr>
        <p:txBody>
          <a:bodyPr wrap="square" rtlCol="0">
            <a:spAutoFit/>
          </a:bodyPr>
          <a:lstStyle/>
          <a:p>
            <a:pPr>
              <a:lnSpc>
                <a:spcPct val="150000"/>
              </a:lnSpc>
            </a:pPr>
            <a:r>
              <a:rPr lang="en-US" altLang="ko-KR" sz="2400" dirty="0">
                <a:latin typeface="a로케트" panose="02020600000000000000" pitchFamily="18" charset="-127"/>
                <a:ea typeface="a로케트" panose="02020600000000000000" pitchFamily="18" charset="-127"/>
              </a:rPr>
              <a:t>Implementation 1</a:t>
            </a:r>
            <a:endParaRPr lang="ko-KR" altLang="en-US" sz="2400" dirty="0">
              <a:latin typeface="a로케트" panose="02020600000000000000" pitchFamily="18" charset="-127"/>
              <a:ea typeface="a로케트" panose="02020600000000000000" pitchFamily="18" charset="-127"/>
            </a:endParaRPr>
          </a:p>
        </p:txBody>
      </p:sp>
      <p:sp>
        <p:nvSpPr>
          <p:cNvPr id="29" name="TextBox 28">
            <a:extLst>
              <a:ext uri="{FF2B5EF4-FFF2-40B4-BE49-F238E27FC236}">
                <a16:creationId xmlns:a16="http://schemas.microsoft.com/office/drawing/2014/main" id="{4A2C5DF0-0798-43A0-AAAA-1914E31CE3E8}"/>
              </a:ext>
            </a:extLst>
          </p:cNvPr>
          <p:cNvSpPr txBox="1"/>
          <p:nvPr/>
        </p:nvSpPr>
        <p:spPr>
          <a:xfrm>
            <a:off x="4627608" y="2784050"/>
            <a:ext cx="3099969" cy="581698"/>
          </a:xfrm>
          <a:prstGeom prst="rect">
            <a:avLst/>
          </a:prstGeom>
          <a:noFill/>
        </p:spPr>
        <p:txBody>
          <a:bodyPr wrap="square" rtlCol="0">
            <a:spAutoFit/>
          </a:bodyPr>
          <a:lstStyle/>
          <a:p>
            <a:pPr>
              <a:lnSpc>
                <a:spcPct val="150000"/>
              </a:lnSpc>
            </a:pPr>
            <a:r>
              <a:rPr lang="en-US" altLang="ko-KR" sz="2400" dirty="0">
                <a:latin typeface="a로케트" panose="02020600000000000000" pitchFamily="18" charset="-127"/>
                <a:ea typeface="a로케트" panose="02020600000000000000" pitchFamily="18" charset="-127"/>
              </a:rPr>
              <a:t>Implementation 2</a:t>
            </a:r>
            <a:endParaRPr lang="ko-KR" altLang="en-US" sz="2400" dirty="0">
              <a:latin typeface="a로케트" panose="02020600000000000000" pitchFamily="18" charset="-127"/>
              <a:ea typeface="a로케트" panose="02020600000000000000" pitchFamily="18" charset="-127"/>
            </a:endParaRPr>
          </a:p>
        </p:txBody>
      </p:sp>
      <p:sp>
        <p:nvSpPr>
          <p:cNvPr id="30" name="TextBox 29">
            <a:extLst>
              <a:ext uri="{FF2B5EF4-FFF2-40B4-BE49-F238E27FC236}">
                <a16:creationId xmlns:a16="http://schemas.microsoft.com/office/drawing/2014/main" id="{9848AE71-A8C2-4C55-B627-F1C0B45C1064}"/>
              </a:ext>
            </a:extLst>
          </p:cNvPr>
          <p:cNvSpPr txBox="1"/>
          <p:nvPr/>
        </p:nvSpPr>
        <p:spPr>
          <a:xfrm>
            <a:off x="4627608" y="3530112"/>
            <a:ext cx="3099969" cy="581698"/>
          </a:xfrm>
          <a:prstGeom prst="rect">
            <a:avLst/>
          </a:prstGeom>
          <a:noFill/>
        </p:spPr>
        <p:txBody>
          <a:bodyPr wrap="square" rtlCol="0">
            <a:spAutoFit/>
          </a:bodyPr>
          <a:lstStyle/>
          <a:p>
            <a:pPr>
              <a:lnSpc>
                <a:spcPct val="150000"/>
              </a:lnSpc>
            </a:pPr>
            <a:r>
              <a:rPr lang="en-US" altLang="ko-KR" sz="2400" dirty="0">
                <a:latin typeface="a로케트" panose="02020600000000000000" pitchFamily="18" charset="-127"/>
                <a:ea typeface="a로케트" panose="02020600000000000000" pitchFamily="18" charset="-127"/>
              </a:rPr>
              <a:t>Implementation 3</a:t>
            </a:r>
            <a:endParaRPr lang="ko-KR" altLang="en-US" sz="2400" dirty="0">
              <a:latin typeface="a로케트" panose="02020600000000000000" pitchFamily="18" charset="-127"/>
              <a:ea typeface="a로케트" panose="02020600000000000000" pitchFamily="18" charset="-127"/>
            </a:endParaRPr>
          </a:p>
        </p:txBody>
      </p:sp>
      <p:sp>
        <p:nvSpPr>
          <p:cNvPr id="31" name="TextBox 30">
            <a:extLst>
              <a:ext uri="{FF2B5EF4-FFF2-40B4-BE49-F238E27FC236}">
                <a16:creationId xmlns:a16="http://schemas.microsoft.com/office/drawing/2014/main" id="{1A486446-EF0A-463C-A345-605AE2DBD59A}"/>
              </a:ext>
            </a:extLst>
          </p:cNvPr>
          <p:cNvSpPr txBox="1"/>
          <p:nvPr/>
        </p:nvSpPr>
        <p:spPr>
          <a:xfrm>
            <a:off x="4627608" y="4276174"/>
            <a:ext cx="3099969" cy="581698"/>
          </a:xfrm>
          <a:prstGeom prst="rect">
            <a:avLst/>
          </a:prstGeom>
          <a:noFill/>
        </p:spPr>
        <p:txBody>
          <a:bodyPr wrap="square" rtlCol="0">
            <a:spAutoFit/>
          </a:bodyPr>
          <a:lstStyle/>
          <a:p>
            <a:pPr>
              <a:lnSpc>
                <a:spcPct val="150000"/>
              </a:lnSpc>
            </a:pPr>
            <a:r>
              <a:rPr lang="en-US" altLang="ko-KR" sz="2400" dirty="0">
                <a:latin typeface="a로케트" panose="02020600000000000000" pitchFamily="18" charset="-127"/>
                <a:ea typeface="a로케트" panose="02020600000000000000" pitchFamily="18" charset="-127"/>
              </a:rPr>
              <a:t>Implementation 4</a:t>
            </a:r>
            <a:endParaRPr lang="ko-KR" altLang="en-US" sz="2400" dirty="0">
              <a:latin typeface="a로케트" panose="02020600000000000000" pitchFamily="18" charset="-127"/>
              <a:ea typeface="a로케트" panose="02020600000000000000" pitchFamily="18" charset="-127"/>
            </a:endParaRPr>
          </a:p>
        </p:txBody>
      </p:sp>
      <p:sp>
        <p:nvSpPr>
          <p:cNvPr id="32" name="TextBox 31">
            <a:extLst>
              <a:ext uri="{FF2B5EF4-FFF2-40B4-BE49-F238E27FC236}">
                <a16:creationId xmlns:a16="http://schemas.microsoft.com/office/drawing/2014/main" id="{60656190-E452-4239-8897-26C5FD95449C}"/>
              </a:ext>
            </a:extLst>
          </p:cNvPr>
          <p:cNvSpPr txBox="1"/>
          <p:nvPr/>
        </p:nvSpPr>
        <p:spPr>
          <a:xfrm>
            <a:off x="4546013" y="5022236"/>
            <a:ext cx="3099969" cy="581698"/>
          </a:xfrm>
          <a:prstGeom prst="rect">
            <a:avLst/>
          </a:prstGeom>
          <a:noFill/>
        </p:spPr>
        <p:txBody>
          <a:bodyPr wrap="square" rtlCol="0">
            <a:spAutoFit/>
          </a:bodyPr>
          <a:lstStyle/>
          <a:p>
            <a:pPr algn="ctr">
              <a:lnSpc>
                <a:spcPct val="150000"/>
              </a:lnSpc>
            </a:pPr>
            <a:r>
              <a:rPr lang="en-US" altLang="ko-KR" sz="2400" dirty="0">
                <a:latin typeface="a로케트" panose="02020600000000000000" pitchFamily="18" charset="-127"/>
                <a:ea typeface="a로케트" panose="02020600000000000000" pitchFamily="18" charset="-127"/>
              </a:rPr>
              <a:t>Conclusion</a:t>
            </a:r>
            <a:endParaRPr lang="ko-KR" altLang="en-US" sz="2400" dirty="0">
              <a:latin typeface="a로케트" panose="02020600000000000000" pitchFamily="18" charset="-127"/>
              <a:ea typeface="a로케트" panose="02020600000000000000" pitchFamily="18" charset="-127"/>
            </a:endParaRPr>
          </a:p>
        </p:txBody>
      </p:sp>
      <p:grpSp>
        <p:nvGrpSpPr>
          <p:cNvPr id="54" name="그룹 53">
            <a:extLst>
              <a:ext uri="{FF2B5EF4-FFF2-40B4-BE49-F238E27FC236}">
                <a16:creationId xmlns:a16="http://schemas.microsoft.com/office/drawing/2014/main" id="{AF3FCA55-E27E-4E99-B00C-944A7D04A62E}"/>
              </a:ext>
            </a:extLst>
          </p:cNvPr>
          <p:cNvGrpSpPr/>
          <p:nvPr/>
        </p:nvGrpSpPr>
        <p:grpSpPr>
          <a:xfrm>
            <a:off x="400889" y="343637"/>
            <a:ext cx="3349158" cy="787908"/>
            <a:chOff x="989479" y="700565"/>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1090612" y="700565"/>
              <a:ext cx="3248025" cy="787908"/>
            </a:xfrm>
            <a:prstGeom prst="rect">
              <a:avLst/>
            </a:prstGeom>
            <a:noFill/>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Final Presentation</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989479" y="809110"/>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3202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11" name="그룹 10">
            <a:extLst>
              <a:ext uri="{FF2B5EF4-FFF2-40B4-BE49-F238E27FC236}">
                <a16:creationId xmlns:a16="http://schemas.microsoft.com/office/drawing/2014/main" id="{C8DB2F3D-3C57-4B9A-BC10-9BA21EF5DCD7}"/>
              </a:ext>
            </a:extLst>
          </p:cNvPr>
          <p:cNvGrpSpPr/>
          <p:nvPr/>
        </p:nvGrpSpPr>
        <p:grpSpPr>
          <a:xfrm>
            <a:off x="798980" y="756035"/>
            <a:ext cx="4815757" cy="1689693"/>
            <a:chOff x="953621" y="700565"/>
            <a:chExt cx="4815757" cy="1689693"/>
          </a:xfrm>
        </p:grpSpPr>
        <p:sp>
          <p:nvSpPr>
            <p:cNvPr id="8" name="TextBox 7">
              <a:extLst>
                <a:ext uri="{FF2B5EF4-FFF2-40B4-BE49-F238E27FC236}">
                  <a16:creationId xmlns:a16="http://schemas.microsoft.com/office/drawing/2014/main" id="{E5A22709-421E-4420-BFA4-19E727245758}"/>
                </a:ext>
              </a:extLst>
            </p:cNvPr>
            <p:cNvSpPr txBox="1"/>
            <p:nvPr/>
          </p:nvSpPr>
          <p:spPr>
            <a:xfrm>
              <a:off x="1090612" y="700565"/>
              <a:ext cx="4678766" cy="1689693"/>
            </a:xfrm>
            <a:prstGeom prst="rect">
              <a:avLst/>
            </a:prstGeom>
            <a:noFill/>
          </p:spPr>
          <p:txBody>
            <a:bodyPr wrap="square" rtlCol="0">
              <a:spAutoFit/>
            </a:bodyPr>
            <a:lstStyle/>
            <a:p>
              <a:pPr>
                <a:lnSpc>
                  <a:spcPct val="150000"/>
                </a:lnSpc>
              </a:pPr>
              <a:r>
                <a:rPr lang="en-US" altLang="ko-KR" sz="2400" dirty="0">
                  <a:latin typeface="a로케트" panose="02020600000000000000" pitchFamily="18" charset="-127"/>
                  <a:ea typeface="a로케트" panose="02020600000000000000" pitchFamily="18" charset="-127"/>
                </a:rPr>
                <a:t>Data Mining</a:t>
              </a:r>
            </a:p>
            <a:p>
              <a:pPr>
                <a:lnSpc>
                  <a:spcPct val="150000"/>
                </a:lnSpc>
              </a:pPr>
              <a:r>
                <a:rPr lang="en-US" altLang="ko-KR" sz="2400" dirty="0">
                  <a:latin typeface="a로케트" panose="02020600000000000000" pitchFamily="18" charset="-127"/>
                  <a:ea typeface="a로케트" panose="02020600000000000000" pitchFamily="18" charset="-127"/>
                </a:rPr>
                <a:t>Text Classification with </a:t>
              </a:r>
              <a:r>
                <a:rPr lang="en-US" altLang="ko-KR" sz="2400" dirty="0" err="1">
                  <a:latin typeface="a로케트" panose="02020600000000000000" pitchFamily="18" charset="-127"/>
                  <a:ea typeface="a로케트" panose="02020600000000000000" pitchFamily="18" charset="-127"/>
                </a:rPr>
                <a:t>Tensorflow</a:t>
              </a:r>
              <a:endParaRPr lang="ko-KR" altLang="en-US" sz="2400" dirty="0">
                <a:latin typeface="a로케트" panose="02020600000000000000" pitchFamily="18" charset="-127"/>
                <a:ea typeface="a로케트" panose="02020600000000000000" pitchFamily="18" charset="-127"/>
              </a:endParaRPr>
            </a:p>
          </p:txBody>
        </p:sp>
        <p:cxnSp>
          <p:nvCxnSpPr>
            <p:cNvPr id="10" name="직선 연결선 9">
              <a:extLst>
                <a:ext uri="{FF2B5EF4-FFF2-40B4-BE49-F238E27FC236}">
                  <a16:creationId xmlns:a16="http://schemas.microsoft.com/office/drawing/2014/main" id="{190A6ACE-34B7-4E39-9086-3A0C2BE283B5}"/>
                </a:ext>
              </a:extLst>
            </p:cNvPr>
            <p:cNvCxnSpPr>
              <a:cxnSpLocks/>
            </p:cNvCxnSpPr>
            <p:nvPr/>
          </p:nvCxnSpPr>
          <p:spPr>
            <a:xfrm>
              <a:off x="953621" y="858931"/>
              <a:ext cx="0" cy="153132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3" name="직사각형 12">
            <a:extLst>
              <a:ext uri="{FF2B5EF4-FFF2-40B4-BE49-F238E27FC236}">
                <a16:creationId xmlns:a16="http://schemas.microsoft.com/office/drawing/2014/main" id="{D6866571-4C1E-42EA-AB02-FA3935F14260}"/>
              </a:ext>
            </a:extLst>
          </p:cNvPr>
          <p:cNvSpPr/>
          <p:nvPr/>
        </p:nvSpPr>
        <p:spPr>
          <a:xfrm>
            <a:off x="0" y="3751240"/>
            <a:ext cx="12191999" cy="3106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1" name="그룹 50">
            <a:extLst>
              <a:ext uri="{FF2B5EF4-FFF2-40B4-BE49-F238E27FC236}">
                <a16:creationId xmlns:a16="http://schemas.microsoft.com/office/drawing/2014/main" id="{FD8452B2-B2FE-4AF9-910D-300E0BDC08BF}"/>
              </a:ext>
            </a:extLst>
          </p:cNvPr>
          <p:cNvGrpSpPr/>
          <p:nvPr/>
        </p:nvGrpSpPr>
        <p:grpSpPr>
          <a:xfrm>
            <a:off x="5085175" y="2647497"/>
            <a:ext cx="2021648" cy="1962150"/>
            <a:chOff x="4991947" y="2712011"/>
            <a:chExt cx="2021648" cy="1962150"/>
          </a:xfrm>
        </p:grpSpPr>
        <p:sp>
          <p:nvSpPr>
            <p:cNvPr id="12" name="타원 11">
              <a:extLst>
                <a:ext uri="{FF2B5EF4-FFF2-40B4-BE49-F238E27FC236}">
                  <a16:creationId xmlns:a16="http://schemas.microsoft.com/office/drawing/2014/main" id="{9C32120E-B0B9-409C-AA60-BE97E806239C}"/>
                </a:ext>
              </a:extLst>
            </p:cNvPr>
            <p:cNvSpPr/>
            <p:nvPr/>
          </p:nvSpPr>
          <p:spPr>
            <a:xfrm>
              <a:off x="4991947" y="2712011"/>
              <a:ext cx="2021648" cy="1962150"/>
            </a:xfrm>
            <a:prstGeom prst="ellipse">
              <a:avLst/>
            </a:prstGeom>
            <a:solidFill>
              <a:schemeClr val="bg1"/>
            </a:solidFill>
            <a:ln w="50800">
              <a:solidFill>
                <a:srgbClr val="FF8B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5" name="그림 14">
              <a:extLst>
                <a:ext uri="{FF2B5EF4-FFF2-40B4-BE49-F238E27FC236}">
                  <a16:creationId xmlns:a16="http://schemas.microsoft.com/office/drawing/2014/main" id="{67AE8550-7976-4414-9DD8-CD2B7412D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167" y="3130207"/>
              <a:ext cx="1297208" cy="1297208"/>
            </a:xfrm>
            <a:prstGeom prst="rect">
              <a:avLst/>
            </a:prstGeom>
          </p:spPr>
        </p:pic>
      </p:grpSp>
      <p:sp>
        <p:nvSpPr>
          <p:cNvPr id="50" name="TextBox 49">
            <a:extLst>
              <a:ext uri="{FF2B5EF4-FFF2-40B4-BE49-F238E27FC236}">
                <a16:creationId xmlns:a16="http://schemas.microsoft.com/office/drawing/2014/main" id="{8E7321B0-C234-438F-9D39-ACBF8BF01A62}"/>
              </a:ext>
            </a:extLst>
          </p:cNvPr>
          <p:cNvSpPr txBox="1"/>
          <p:nvPr/>
        </p:nvSpPr>
        <p:spPr>
          <a:xfrm>
            <a:off x="9775032" y="6226911"/>
            <a:ext cx="2262228" cy="459357"/>
          </a:xfrm>
          <a:prstGeom prst="rect">
            <a:avLst/>
          </a:prstGeom>
          <a:noFill/>
        </p:spPr>
        <p:txBody>
          <a:bodyPr wrap="square" rtlCol="0">
            <a:spAutoFit/>
          </a:bodyPr>
          <a:lstStyle/>
          <a:p>
            <a:pPr>
              <a:lnSpc>
                <a:spcPct val="150000"/>
              </a:lnSpc>
            </a:pPr>
            <a:r>
              <a:rPr lang="en-US" altLang="ko-KR" dirty="0">
                <a:latin typeface="a로케트" panose="02020600000000000000" pitchFamily="18" charset="-127"/>
                <a:ea typeface="a로케트" panose="02020600000000000000" pitchFamily="18" charset="-127"/>
              </a:rPr>
              <a:t>201635838 </a:t>
            </a:r>
            <a:r>
              <a:rPr lang="ko-KR" altLang="en-US" dirty="0">
                <a:latin typeface="a로케트" panose="02020600000000000000" pitchFamily="18" charset="-127"/>
                <a:ea typeface="a로케트" panose="02020600000000000000" pitchFamily="18" charset="-127"/>
              </a:rPr>
              <a:t>이예지</a:t>
            </a:r>
          </a:p>
        </p:txBody>
      </p:sp>
      <p:sp>
        <p:nvSpPr>
          <p:cNvPr id="14" name="TextBox 13">
            <a:extLst>
              <a:ext uri="{FF2B5EF4-FFF2-40B4-BE49-F238E27FC236}">
                <a16:creationId xmlns:a16="http://schemas.microsoft.com/office/drawing/2014/main" id="{9E1E84D0-1AB6-4682-9DC8-31374FB11F32}"/>
              </a:ext>
            </a:extLst>
          </p:cNvPr>
          <p:cNvSpPr txBox="1"/>
          <p:nvPr/>
        </p:nvSpPr>
        <p:spPr>
          <a:xfrm>
            <a:off x="5170236" y="4648623"/>
            <a:ext cx="2262228" cy="581698"/>
          </a:xfrm>
          <a:prstGeom prst="rect">
            <a:avLst/>
          </a:prstGeom>
          <a:noFill/>
        </p:spPr>
        <p:txBody>
          <a:bodyPr wrap="square" rtlCol="0">
            <a:spAutoFit/>
          </a:bodyPr>
          <a:lstStyle/>
          <a:p>
            <a:pPr>
              <a:lnSpc>
                <a:spcPct val="150000"/>
              </a:lnSpc>
            </a:pPr>
            <a:r>
              <a:rPr lang="en-US" altLang="ko-KR" sz="2400" dirty="0">
                <a:latin typeface="a로케트" panose="02020600000000000000" pitchFamily="18" charset="-127"/>
                <a:ea typeface="a로케트" panose="02020600000000000000" pitchFamily="18" charset="-127"/>
              </a:rPr>
              <a:t>Thank You!</a:t>
            </a:r>
            <a:endParaRPr lang="ko-KR" altLang="en-US" sz="2400" dirty="0">
              <a:latin typeface="a로케트" panose="02020600000000000000" pitchFamily="18" charset="-127"/>
              <a:ea typeface="a로케트" panose="02020600000000000000" pitchFamily="18" charset="-127"/>
            </a:endParaRPr>
          </a:p>
        </p:txBody>
      </p:sp>
    </p:spTree>
    <p:extLst>
      <p:ext uri="{BB962C8B-B14F-4D97-AF65-F5344CB8AC3E}">
        <p14:creationId xmlns:p14="http://schemas.microsoft.com/office/powerpoint/2010/main" val="379139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1</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직선 연결선 18">
            <a:extLst>
              <a:ext uri="{FF2B5EF4-FFF2-40B4-BE49-F238E27FC236}">
                <a16:creationId xmlns:a16="http://schemas.microsoft.com/office/drawing/2014/main" id="{CCCD09FB-20D0-4FB1-96E2-DE317930594A}"/>
              </a:ext>
            </a:extLst>
          </p:cNvPr>
          <p:cNvCxnSpPr>
            <a:cxnSpLocks/>
          </p:cNvCxnSpPr>
          <p:nvPr/>
        </p:nvCxnSpPr>
        <p:spPr>
          <a:xfrm>
            <a:off x="6515993" y="3628009"/>
            <a:ext cx="0" cy="918634"/>
          </a:xfrm>
          <a:prstGeom prst="line">
            <a:avLst/>
          </a:prstGeom>
          <a:ln w="38100">
            <a:solidFill>
              <a:schemeClr val="bg1">
                <a:alpha val="69000"/>
              </a:schemeClr>
            </a:solidFill>
          </a:ln>
        </p:spPr>
        <p:style>
          <a:lnRef idx="1">
            <a:schemeClr val="accent1"/>
          </a:lnRef>
          <a:fillRef idx="0">
            <a:schemeClr val="accent1"/>
          </a:fillRef>
          <a:effectRef idx="0">
            <a:schemeClr val="accent1"/>
          </a:effectRef>
          <a:fontRef idx="minor">
            <a:schemeClr val="tx1"/>
          </a:fontRef>
        </p:style>
      </p:cxnSp>
      <p:grpSp>
        <p:nvGrpSpPr>
          <p:cNvPr id="3" name="그룹 2">
            <a:extLst>
              <a:ext uri="{FF2B5EF4-FFF2-40B4-BE49-F238E27FC236}">
                <a16:creationId xmlns:a16="http://schemas.microsoft.com/office/drawing/2014/main" id="{EB068980-2ABB-4D44-B204-3069B7447C20}"/>
              </a:ext>
            </a:extLst>
          </p:cNvPr>
          <p:cNvGrpSpPr/>
          <p:nvPr/>
        </p:nvGrpSpPr>
        <p:grpSpPr>
          <a:xfrm>
            <a:off x="3851179" y="1088700"/>
            <a:ext cx="4933714" cy="625799"/>
            <a:chOff x="3760040" y="1131545"/>
            <a:chExt cx="4933714" cy="625799"/>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4633910" cy="62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78004" y="1131545"/>
              <a:ext cx="4815750" cy="500137"/>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Construct whole Feature set</a:t>
              </a:r>
              <a:endParaRPr lang="ko-KR" altLang="en-US" dirty="0">
                <a:latin typeface="a로케트" panose="02020600000000000000" pitchFamily="18" charset="-127"/>
                <a:ea typeface="a로케트" panose="02020600000000000000" pitchFamily="18" charset="-127"/>
              </a:endParaRPr>
            </a:p>
          </p:txBody>
        </p:sp>
      </p:grpSp>
      <p:sp>
        <p:nvSpPr>
          <p:cNvPr id="16" name="TextBox 15">
            <a:extLst>
              <a:ext uri="{FF2B5EF4-FFF2-40B4-BE49-F238E27FC236}">
                <a16:creationId xmlns:a16="http://schemas.microsoft.com/office/drawing/2014/main" id="{34D6FCC9-E3B3-4DD8-9FD9-3CBF03E70D5E}"/>
              </a:ext>
            </a:extLst>
          </p:cNvPr>
          <p:cNvSpPr txBox="1"/>
          <p:nvPr/>
        </p:nvSpPr>
        <p:spPr>
          <a:xfrm>
            <a:off x="6656155" y="3584841"/>
            <a:ext cx="4815751" cy="961802"/>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Input</a:t>
            </a:r>
          </a:p>
          <a:p>
            <a:pPr>
              <a:lnSpc>
                <a:spcPct val="150000"/>
              </a:lnSpc>
            </a:pPr>
            <a:r>
              <a:rPr lang="en-US" altLang="ko-KR" sz="2000" dirty="0">
                <a:latin typeface="a고딕16" panose="02020600000000000000" pitchFamily="18" charset="-127"/>
                <a:ea typeface="a고딕16" panose="02020600000000000000" pitchFamily="18" charset="-127"/>
              </a:rPr>
              <a:t>News data with Morphological analysis</a:t>
            </a:r>
            <a:endParaRPr lang="ko-KR" altLang="en-US" sz="2000" dirty="0">
              <a:latin typeface="a고딕16" panose="02020600000000000000" pitchFamily="18" charset="-127"/>
              <a:ea typeface="a고딕16" panose="02020600000000000000" pitchFamily="18" charset="-127"/>
            </a:endParaRPr>
          </a:p>
        </p:txBody>
      </p:sp>
      <p:pic>
        <p:nvPicPr>
          <p:cNvPr id="4" name="그림 3">
            <a:extLst>
              <a:ext uri="{FF2B5EF4-FFF2-40B4-BE49-F238E27FC236}">
                <a16:creationId xmlns:a16="http://schemas.microsoft.com/office/drawing/2014/main" id="{E6B3F3FB-2233-4C17-A3FC-7D911BC471BB}"/>
              </a:ext>
            </a:extLst>
          </p:cNvPr>
          <p:cNvPicPr>
            <a:picLocks noChangeAspect="1"/>
          </p:cNvPicPr>
          <p:nvPr/>
        </p:nvPicPr>
        <p:blipFill>
          <a:blip r:embed="rId2"/>
          <a:stretch>
            <a:fillRect/>
          </a:stretch>
        </p:blipFill>
        <p:spPr>
          <a:xfrm>
            <a:off x="2156766" y="2378136"/>
            <a:ext cx="3624754" cy="3159592"/>
          </a:xfrm>
          <a:prstGeom prst="rect">
            <a:avLst/>
          </a:prstGeom>
          <a:effectLst>
            <a:outerShdw blurRad="50800" dist="38100" dir="2700000" algn="tl" rotWithShape="0">
              <a:prstClr val="black">
                <a:alpha val="40000"/>
              </a:prstClr>
            </a:outerShdw>
          </a:effectLst>
        </p:spPr>
      </p:pic>
      <p:sp>
        <p:nvSpPr>
          <p:cNvPr id="17" name="직사각형 16">
            <a:extLst>
              <a:ext uri="{FF2B5EF4-FFF2-40B4-BE49-F238E27FC236}">
                <a16:creationId xmlns:a16="http://schemas.microsoft.com/office/drawing/2014/main" id="{5AEEE60C-E674-4BDE-8D23-6CDFC7415285}"/>
              </a:ext>
            </a:extLst>
          </p:cNvPr>
          <p:cNvSpPr/>
          <p:nvPr/>
        </p:nvSpPr>
        <p:spPr>
          <a:xfrm>
            <a:off x="3118715" y="5539620"/>
            <a:ext cx="1889043"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(POS)child_1.txt</a:t>
            </a:r>
            <a:endParaRPr lang="ko-KR" altLang="en-US" dirty="0">
              <a:latin typeface="a고딕16" panose="02020600000000000000" pitchFamily="18" charset="-127"/>
              <a:ea typeface="a고딕16" panose="02020600000000000000" pitchFamily="18" charset="-127"/>
            </a:endParaRPr>
          </a:p>
        </p:txBody>
      </p:sp>
    </p:spTree>
    <p:extLst>
      <p:ext uri="{BB962C8B-B14F-4D97-AF65-F5344CB8AC3E}">
        <p14:creationId xmlns:p14="http://schemas.microsoft.com/office/powerpoint/2010/main" val="10422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1</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2" name="그림 21">
            <a:extLst>
              <a:ext uri="{FF2B5EF4-FFF2-40B4-BE49-F238E27FC236}">
                <a16:creationId xmlns:a16="http://schemas.microsoft.com/office/drawing/2014/main" id="{D9480956-4ECC-4B34-BA03-6655A065DFD9}"/>
              </a:ext>
            </a:extLst>
          </p:cNvPr>
          <p:cNvPicPr>
            <a:picLocks noChangeAspect="1"/>
          </p:cNvPicPr>
          <p:nvPr/>
        </p:nvPicPr>
        <p:blipFill>
          <a:blip r:embed="rId2"/>
          <a:stretch>
            <a:fillRect/>
          </a:stretch>
        </p:blipFill>
        <p:spPr>
          <a:xfrm>
            <a:off x="2457450" y="1894899"/>
            <a:ext cx="7277100" cy="4086225"/>
          </a:xfrm>
          <a:prstGeom prst="rect">
            <a:avLst/>
          </a:prstGeom>
        </p:spPr>
      </p:pic>
      <p:grpSp>
        <p:nvGrpSpPr>
          <p:cNvPr id="3" name="그룹 2">
            <a:extLst>
              <a:ext uri="{FF2B5EF4-FFF2-40B4-BE49-F238E27FC236}">
                <a16:creationId xmlns:a16="http://schemas.microsoft.com/office/drawing/2014/main" id="{EB068980-2ABB-4D44-B204-3069B7447C20}"/>
              </a:ext>
            </a:extLst>
          </p:cNvPr>
          <p:cNvGrpSpPr/>
          <p:nvPr/>
        </p:nvGrpSpPr>
        <p:grpSpPr>
          <a:xfrm>
            <a:off x="3851179" y="1088700"/>
            <a:ext cx="4933714" cy="625799"/>
            <a:chOff x="3760040" y="1131545"/>
            <a:chExt cx="4933714" cy="625799"/>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4633910" cy="62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78004" y="1131545"/>
              <a:ext cx="4815750" cy="500137"/>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Construct whole Feature set</a:t>
              </a:r>
              <a:endParaRPr lang="ko-KR" altLang="en-US" dirty="0">
                <a:latin typeface="a로케트" panose="02020600000000000000" pitchFamily="18" charset="-127"/>
                <a:ea typeface="a로케트" panose="02020600000000000000" pitchFamily="18" charset="-127"/>
              </a:endParaRPr>
            </a:p>
          </p:txBody>
        </p:sp>
      </p:grpSp>
      <p:sp>
        <p:nvSpPr>
          <p:cNvPr id="13" name="직사각형 12">
            <a:extLst>
              <a:ext uri="{FF2B5EF4-FFF2-40B4-BE49-F238E27FC236}">
                <a16:creationId xmlns:a16="http://schemas.microsoft.com/office/drawing/2014/main" id="{5FE611A7-08A4-447D-A1B4-1514470C2102}"/>
              </a:ext>
            </a:extLst>
          </p:cNvPr>
          <p:cNvSpPr/>
          <p:nvPr/>
        </p:nvSpPr>
        <p:spPr>
          <a:xfrm>
            <a:off x="5686743" y="5993153"/>
            <a:ext cx="1130118"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Key code</a:t>
            </a:r>
            <a:endParaRPr lang="ko-KR" altLang="en-US" dirty="0">
              <a:latin typeface="a고딕16" panose="02020600000000000000" pitchFamily="18" charset="-127"/>
              <a:ea typeface="a고딕16" panose="02020600000000000000" pitchFamily="18" charset="-127"/>
            </a:endParaRPr>
          </a:p>
        </p:txBody>
      </p:sp>
      <p:sp>
        <p:nvSpPr>
          <p:cNvPr id="6" name="직사각형 5">
            <a:extLst>
              <a:ext uri="{FF2B5EF4-FFF2-40B4-BE49-F238E27FC236}">
                <a16:creationId xmlns:a16="http://schemas.microsoft.com/office/drawing/2014/main" id="{7839A92D-3275-4766-B089-8685486B1B8D}"/>
              </a:ext>
            </a:extLst>
          </p:cNvPr>
          <p:cNvSpPr/>
          <p:nvPr/>
        </p:nvSpPr>
        <p:spPr>
          <a:xfrm>
            <a:off x="2948027" y="4004687"/>
            <a:ext cx="6607549" cy="2958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52F45F8B-4E4B-42C3-A6B6-B0C7D3457EF7}"/>
              </a:ext>
            </a:extLst>
          </p:cNvPr>
          <p:cNvSpPr/>
          <p:nvPr/>
        </p:nvSpPr>
        <p:spPr>
          <a:xfrm>
            <a:off x="7209070" y="3474796"/>
            <a:ext cx="2428229" cy="459357"/>
          </a:xfrm>
          <a:prstGeom prst="rect">
            <a:avLst/>
          </a:prstGeom>
        </p:spPr>
        <p:txBody>
          <a:bodyPr wrap="none">
            <a:spAutoFit/>
          </a:bodyPr>
          <a:lstStyle/>
          <a:p>
            <a:pPr>
              <a:lnSpc>
                <a:spcPct val="150000"/>
              </a:lnSpc>
            </a:pPr>
            <a:r>
              <a:rPr lang="en-US" altLang="ko-KR" dirty="0">
                <a:solidFill>
                  <a:srgbClr val="FF8B5F"/>
                </a:solidFill>
                <a:latin typeface="a로케트" panose="02020600000000000000" pitchFamily="18" charset="-127"/>
                <a:ea typeface="a로케트" panose="02020600000000000000" pitchFamily="18" charset="-127"/>
              </a:rPr>
              <a:t>regular expression</a:t>
            </a:r>
            <a:endParaRPr lang="ko-KR" altLang="en-US" dirty="0">
              <a:solidFill>
                <a:srgbClr val="FF8B5F"/>
              </a:solidFill>
              <a:latin typeface="a로케트" panose="02020600000000000000" pitchFamily="18" charset="-127"/>
              <a:ea typeface="a로케트" panose="02020600000000000000" pitchFamily="18" charset="-127"/>
            </a:endParaRPr>
          </a:p>
        </p:txBody>
      </p:sp>
      <p:cxnSp>
        <p:nvCxnSpPr>
          <p:cNvPr id="9" name="연결선: 꺾임 8">
            <a:extLst>
              <a:ext uri="{FF2B5EF4-FFF2-40B4-BE49-F238E27FC236}">
                <a16:creationId xmlns:a16="http://schemas.microsoft.com/office/drawing/2014/main" id="{16D0BF0D-6E7A-45E6-990D-1E1B2F75A926}"/>
              </a:ext>
            </a:extLst>
          </p:cNvPr>
          <p:cNvCxnSpPr>
            <a:cxnSpLocks/>
            <a:stCxn id="6" idx="0"/>
          </p:cNvCxnSpPr>
          <p:nvPr/>
        </p:nvCxnSpPr>
        <p:spPr>
          <a:xfrm rot="5400000" flipH="1" flipV="1">
            <a:off x="6627627" y="3423244"/>
            <a:ext cx="205619" cy="957268"/>
          </a:xfrm>
          <a:prstGeom prst="bentConnector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23" name="직사각형 22">
            <a:extLst>
              <a:ext uri="{FF2B5EF4-FFF2-40B4-BE49-F238E27FC236}">
                <a16:creationId xmlns:a16="http://schemas.microsoft.com/office/drawing/2014/main" id="{BBD0007B-62C9-4BED-A6E9-EBD8145988B2}"/>
              </a:ext>
            </a:extLst>
          </p:cNvPr>
          <p:cNvSpPr/>
          <p:nvPr/>
        </p:nvSpPr>
        <p:spPr>
          <a:xfrm>
            <a:off x="3012701" y="3324772"/>
            <a:ext cx="4009225" cy="2958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직사각형 23">
            <a:extLst>
              <a:ext uri="{FF2B5EF4-FFF2-40B4-BE49-F238E27FC236}">
                <a16:creationId xmlns:a16="http://schemas.microsoft.com/office/drawing/2014/main" id="{7CDB0369-0E98-4CD3-9901-4C09A36120E4}"/>
              </a:ext>
            </a:extLst>
          </p:cNvPr>
          <p:cNvSpPr/>
          <p:nvPr/>
        </p:nvSpPr>
        <p:spPr>
          <a:xfrm>
            <a:off x="3361495" y="4483460"/>
            <a:ext cx="3311636" cy="501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F7943E4D-D4EC-42B7-83A0-076CDC90F7FE}"/>
              </a:ext>
            </a:extLst>
          </p:cNvPr>
          <p:cNvSpPr/>
          <p:nvPr/>
        </p:nvSpPr>
        <p:spPr>
          <a:xfrm>
            <a:off x="2491656" y="5355165"/>
            <a:ext cx="3470994" cy="5010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B6AC14C6-7BB0-47F8-81D9-18B867CB34B2}"/>
              </a:ext>
            </a:extLst>
          </p:cNvPr>
          <p:cNvSpPr/>
          <p:nvPr/>
        </p:nvSpPr>
        <p:spPr>
          <a:xfrm>
            <a:off x="6018990" y="5309942"/>
            <a:ext cx="2389693" cy="459357"/>
          </a:xfrm>
          <a:prstGeom prst="rect">
            <a:avLst/>
          </a:prstGeom>
        </p:spPr>
        <p:txBody>
          <a:bodyPr wrap="none">
            <a:spAutoFit/>
          </a:bodyPr>
          <a:lstStyle/>
          <a:p>
            <a:pPr>
              <a:lnSpc>
                <a:spcPct val="150000"/>
              </a:lnSpc>
            </a:pPr>
            <a:r>
              <a:rPr lang="en-US" altLang="ko-KR" dirty="0">
                <a:solidFill>
                  <a:srgbClr val="FF8B5F"/>
                </a:solidFill>
                <a:latin typeface="a로케트" panose="02020600000000000000" pitchFamily="18" charset="-127"/>
                <a:ea typeface="a로케트" panose="02020600000000000000" pitchFamily="18" charset="-127"/>
              </a:rPr>
              <a:t>most common 5015</a:t>
            </a:r>
            <a:endParaRPr lang="ko-KR" altLang="en-US" dirty="0">
              <a:solidFill>
                <a:srgbClr val="FF8B5F"/>
              </a:solidFill>
              <a:latin typeface="a로케트" panose="02020600000000000000" pitchFamily="18" charset="-127"/>
              <a:ea typeface="a로케트" panose="02020600000000000000" pitchFamily="18" charset="-127"/>
            </a:endParaRPr>
          </a:p>
        </p:txBody>
      </p:sp>
    </p:spTree>
    <p:extLst>
      <p:ext uri="{BB962C8B-B14F-4D97-AF65-F5344CB8AC3E}">
        <p14:creationId xmlns:p14="http://schemas.microsoft.com/office/powerpoint/2010/main" val="320871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3"/>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24"/>
                                        </p:tgtEl>
                                        <p:attrNameLst>
                                          <p:attrName>style.visibility</p:attrName>
                                        </p:attrNameLst>
                                      </p:cBhvr>
                                      <p:to>
                                        <p:strVal val="hidden"/>
                                      </p:to>
                                    </p:se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23" grpId="0" animBg="1"/>
      <p:bldP spid="23" grpId="1" animBg="1"/>
      <p:bldP spid="24" grpId="0" animBg="1"/>
      <p:bldP spid="24" grpId="1" animBg="1"/>
      <p:bldP spid="29" grpId="0" animBg="1"/>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1</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3851179" y="1088700"/>
            <a:ext cx="4933714" cy="625799"/>
            <a:chOff x="3760040" y="1131545"/>
            <a:chExt cx="4933714" cy="625799"/>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4633910" cy="62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78004" y="1131545"/>
              <a:ext cx="4815750" cy="500137"/>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Construct whole Feature set</a:t>
              </a:r>
              <a:endParaRPr lang="ko-KR" altLang="en-US" dirty="0">
                <a:latin typeface="a로케트" panose="02020600000000000000" pitchFamily="18" charset="-127"/>
                <a:ea typeface="a로케트" panose="02020600000000000000" pitchFamily="18" charset="-127"/>
              </a:endParaRPr>
            </a:p>
          </p:txBody>
        </p:sp>
      </p:grpSp>
      <p:sp>
        <p:nvSpPr>
          <p:cNvPr id="16" name="직사각형 15">
            <a:extLst>
              <a:ext uri="{FF2B5EF4-FFF2-40B4-BE49-F238E27FC236}">
                <a16:creationId xmlns:a16="http://schemas.microsoft.com/office/drawing/2014/main" id="{480CE379-EAA8-4772-B987-B30E44A02C30}"/>
              </a:ext>
            </a:extLst>
          </p:cNvPr>
          <p:cNvSpPr/>
          <p:nvPr/>
        </p:nvSpPr>
        <p:spPr>
          <a:xfrm>
            <a:off x="3663204" y="6063794"/>
            <a:ext cx="1259576"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Output.txt</a:t>
            </a:r>
            <a:endParaRPr lang="ko-KR" altLang="en-US" dirty="0">
              <a:latin typeface="a고딕16" panose="02020600000000000000" pitchFamily="18" charset="-127"/>
              <a:ea typeface="a고딕16" panose="02020600000000000000" pitchFamily="18" charset="-127"/>
            </a:endParaRPr>
          </a:p>
        </p:txBody>
      </p:sp>
      <p:pic>
        <p:nvPicPr>
          <p:cNvPr id="4" name="그림 3">
            <a:extLst>
              <a:ext uri="{FF2B5EF4-FFF2-40B4-BE49-F238E27FC236}">
                <a16:creationId xmlns:a16="http://schemas.microsoft.com/office/drawing/2014/main" id="{929AC31E-8BD4-4463-ABDD-5FCA09094CF2}"/>
              </a:ext>
            </a:extLst>
          </p:cNvPr>
          <p:cNvPicPr>
            <a:picLocks noChangeAspect="1"/>
          </p:cNvPicPr>
          <p:nvPr/>
        </p:nvPicPr>
        <p:blipFill>
          <a:blip r:embed="rId2"/>
          <a:stretch>
            <a:fillRect/>
          </a:stretch>
        </p:blipFill>
        <p:spPr>
          <a:xfrm>
            <a:off x="3030930" y="2027079"/>
            <a:ext cx="2524125" cy="4114772"/>
          </a:xfrm>
          <a:prstGeom prst="rect">
            <a:avLst/>
          </a:prstGeom>
          <a:effectLst>
            <a:outerShdw blurRad="50800" dist="38100" dir="2700000" algn="tl" rotWithShape="0">
              <a:prstClr val="black">
                <a:alpha val="40000"/>
              </a:prstClr>
            </a:outerShdw>
          </a:effectLst>
        </p:spPr>
      </p:pic>
      <p:cxnSp>
        <p:nvCxnSpPr>
          <p:cNvPr id="17" name="직선 연결선 16">
            <a:extLst>
              <a:ext uri="{FF2B5EF4-FFF2-40B4-BE49-F238E27FC236}">
                <a16:creationId xmlns:a16="http://schemas.microsoft.com/office/drawing/2014/main" id="{51B3C755-950F-4147-9C4B-89C49A56FADB}"/>
              </a:ext>
            </a:extLst>
          </p:cNvPr>
          <p:cNvCxnSpPr>
            <a:cxnSpLocks/>
          </p:cNvCxnSpPr>
          <p:nvPr/>
        </p:nvCxnSpPr>
        <p:spPr>
          <a:xfrm>
            <a:off x="6392168" y="3378517"/>
            <a:ext cx="0" cy="1277366"/>
          </a:xfrm>
          <a:prstGeom prst="line">
            <a:avLst/>
          </a:prstGeom>
          <a:ln w="38100">
            <a:solidFill>
              <a:schemeClr val="bg1">
                <a:alpha val="69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719B933-B56F-41AC-B2B1-C7B08155EC0D}"/>
              </a:ext>
            </a:extLst>
          </p:cNvPr>
          <p:cNvSpPr txBox="1"/>
          <p:nvPr/>
        </p:nvSpPr>
        <p:spPr>
          <a:xfrm>
            <a:off x="6551380" y="3232416"/>
            <a:ext cx="4815751" cy="1423467"/>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output</a:t>
            </a:r>
          </a:p>
          <a:p>
            <a:pPr>
              <a:lnSpc>
                <a:spcPct val="150000"/>
              </a:lnSpc>
            </a:pPr>
            <a:r>
              <a:rPr lang="en-US" altLang="ko-KR" sz="2000" dirty="0">
                <a:latin typeface="a고딕16" panose="02020600000000000000" pitchFamily="18" charset="-127"/>
                <a:ea typeface="a고딕16" panose="02020600000000000000" pitchFamily="18" charset="-127"/>
              </a:rPr>
              <a:t>Extract words with high frequency only from folders inside </a:t>
            </a:r>
            <a:r>
              <a:rPr lang="en-US" altLang="ko-KR" sz="2000" dirty="0" err="1">
                <a:latin typeface="a고딕16" panose="02020600000000000000" pitchFamily="18" charset="-127"/>
                <a:ea typeface="a고딕16" panose="02020600000000000000" pitchFamily="18" charset="-127"/>
              </a:rPr>
              <a:t>Input_Data</a:t>
            </a:r>
            <a:endParaRPr lang="ko-KR" altLang="en-US" sz="2000" dirty="0">
              <a:latin typeface="a고딕16" panose="02020600000000000000" pitchFamily="18" charset="-127"/>
              <a:ea typeface="a고딕16" panose="02020600000000000000" pitchFamily="18" charset="-127"/>
            </a:endParaRPr>
          </a:p>
        </p:txBody>
      </p:sp>
    </p:spTree>
    <p:extLst>
      <p:ext uri="{BB962C8B-B14F-4D97-AF65-F5344CB8AC3E}">
        <p14:creationId xmlns:p14="http://schemas.microsoft.com/office/powerpoint/2010/main" val="2499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2</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2906315" y="1100214"/>
            <a:ext cx="6971705" cy="921021"/>
            <a:chOff x="3760040" y="1131545"/>
            <a:chExt cx="4933714" cy="921021"/>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4633910" cy="62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78004" y="1131545"/>
              <a:ext cx="4815750" cy="921021"/>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Document(Vector) Representation with TF-IDF</a:t>
              </a:r>
              <a:endParaRPr lang="ko-KR" altLang="en-US" dirty="0">
                <a:latin typeface="a로케트" panose="02020600000000000000" pitchFamily="18" charset="-127"/>
                <a:ea typeface="a로케트" panose="02020600000000000000" pitchFamily="18" charset="-127"/>
              </a:endParaRPr>
            </a:p>
          </p:txBody>
        </p:sp>
      </p:grpSp>
      <p:cxnSp>
        <p:nvCxnSpPr>
          <p:cNvPr id="17" name="직선 연결선 16">
            <a:extLst>
              <a:ext uri="{FF2B5EF4-FFF2-40B4-BE49-F238E27FC236}">
                <a16:creationId xmlns:a16="http://schemas.microsoft.com/office/drawing/2014/main" id="{51B3C755-950F-4147-9C4B-89C49A56FADB}"/>
              </a:ext>
            </a:extLst>
          </p:cNvPr>
          <p:cNvCxnSpPr>
            <a:cxnSpLocks/>
          </p:cNvCxnSpPr>
          <p:nvPr/>
        </p:nvCxnSpPr>
        <p:spPr>
          <a:xfrm>
            <a:off x="6377178" y="3426826"/>
            <a:ext cx="0" cy="815701"/>
          </a:xfrm>
          <a:prstGeom prst="line">
            <a:avLst/>
          </a:prstGeom>
          <a:ln w="38100">
            <a:solidFill>
              <a:schemeClr val="bg1">
                <a:alpha val="69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719B933-B56F-41AC-B2B1-C7B08155EC0D}"/>
              </a:ext>
            </a:extLst>
          </p:cNvPr>
          <p:cNvSpPr txBox="1"/>
          <p:nvPr/>
        </p:nvSpPr>
        <p:spPr>
          <a:xfrm>
            <a:off x="6536390" y="3280725"/>
            <a:ext cx="4815751" cy="961802"/>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Input</a:t>
            </a:r>
          </a:p>
          <a:p>
            <a:pPr>
              <a:lnSpc>
                <a:spcPct val="150000"/>
              </a:lnSpc>
            </a:pPr>
            <a:r>
              <a:rPr lang="en-US" altLang="ko-KR" sz="2000" dirty="0" err="1">
                <a:latin typeface="a고딕16" panose="02020600000000000000" pitchFamily="18" charset="-127"/>
                <a:ea typeface="a고딕16" panose="02020600000000000000" pitchFamily="18" charset="-127"/>
              </a:rPr>
              <a:t>Input_Data</a:t>
            </a:r>
            <a:r>
              <a:rPr lang="en-US" altLang="ko-KR" sz="2000" dirty="0">
                <a:latin typeface="a고딕16" panose="02020600000000000000" pitchFamily="18" charset="-127"/>
                <a:ea typeface="a고딕16" panose="02020600000000000000" pitchFamily="18" charset="-127"/>
              </a:rPr>
              <a:t> in Corpus folder</a:t>
            </a:r>
          </a:p>
        </p:txBody>
      </p:sp>
      <p:pic>
        <p:nvPicPr>
          <p:cNvPr id="6" name="그림 5">
            <a:extLst>
              <a:ext uri="{FF2B5EF4-FFF2-40B4-BE49-F238E27FC236}">
                <a16:creationId xmlns:a16="http://schemas.microsoft.com/office/drawing/2014/main" id="{5BF2B6CF-985A-46E6-8443-E31E759AD3A9}"/>
              </a:ext>
            </a:extLst>
          </p:cNvPr>
          <p:cNvPicPr>
            <a:picLocks noChangeAspect="1"/>
          </p:cNvPicPr>
          <p:nvPr/>
        </p:nvPicPr>
        <p:blipFill>
          <a:blip r:embed="rId2"/>
          <a:stretch>
            <a:fillRect/>
          </a:stretch>
        </p:blipFill>
        <p:spPr>
          <a:xfrm>
            <a:off x="3217236" y="2050411"/>
            <a:ext cx="2567607" cy="370737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8467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2</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2906315" y="1100214"/>
            <a:ext cx="6971705" cy="921021"/>
            <a:chOff x="3760040" y="1131545"/>
            <a:chExt cx="4933714" cy="921021"/>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4633910" cy="62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78004" y="1131545"/>
              <a:ext cx="4815750" cy="921021"/>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Document(Vector) Representation with TF-IDF</a:t>
              </a:r>
              <a:endParaRPr lang="ko-KR" altLang="en-US" dirty="0">
                <a:latin typeface="a로케트" panose="02020600000000000000" pitchFamily="18" charset="-127"/>
                <a:ea typeface="a로케트" panose="02020600000000000000" pitchFamily="18" charset="-127"/>
              </a:endParaRPr>
            </a:p>
          </p:txBody>
        </p:sp>
      </p:grpSp>
      <p:pic>
        <p:nvPicPr>
          <p:cNvPr id="10" name="그림 9">
            <a:extLst>
              <a:ext uri="{FF2B5EF4-FFF2-40B4-BE49-F238E27FC236}">
                <a16:creationId xmlns:a16="http://schemas.microsoft.com/office/drawing/2014/main" id="{AF835ACC-6271-4813-8026-64082CF962F3}"/>
              </a:ext>
            </a:extLst>
          </p:cNvPr>
          <p:cNvPicPr>
            <a:picLocks noChangeAspect="1"/>
          </p:cNvPicPr>
          <p:nvPr/>
        </p:nvPicPr>
        <p:blipFill>
          <a:blip r:embed="rId3"/>
          <a:stretch>
            <a:fillRect/>
          </a:stretch>
        </p:blipFill>
        <p:spPr>
          <a:xfrm>
            <a:off x="2457450" y="2021235"/>
            <a:ext cx="7277100" cy="4086225"/>
          </a:xfrm>
          <a:prstGeom prst="rect">
            <a:avLst/>
          </a:prstGeom>
          <a:effectLst>
            <a:outerShdw blurRad="50800" dist="38100" dir="2700000" algn="tl" rotWithShape="0">
              <a:prstClr val="black">
                <a:alpha val="40000"/>
              </a:prstClr>
            </a:outerShdw>
          </a:effectLst>
        </p:spPr>
      </p:pic>
      <p:sp>
        <p:nvSpPr>
          <p:cNvPr id="11" name="직사각형 10">
            <a:extLst>
              <a:ext uri="{FF2B5EF4-FFF2-40B4-BE49-F238E27FC236}">
                <a16:creationId xmlns:a16="http://schemas.microsoft.com/office/drawing/2014/main" id="{F5F70AD7-AA1D-40F9-9590-D969BC718034}"/>
              </a:ext>
            </a:extLst>
          </p:cNvPr>
          <p:cNvSpPr/>
          <p:nvPr/>
        </p:nvSpPr>
        <p:spPr>
          <a:xfrm>
            <a:off x="6786303" y="4981841"/>
            <a:ext cx="2802306" cy="459357"/>
          </a:xfrm>
          <a:prstGeom prst="rect">
            <a:avLst/>
          </a:prstGeom>
        </p:spPr>
        <p:txBody>
          <a:bodyPr wrap="none">
            <a:spAutoFit/>
          </a:bodyPr>
          <a:lstStyle/>
          <a:p>
            <a:pPr>
              <a:lnSpc>
                <a:spcPct val="150000"/>
              </a:lnSpc>
            </a:pPr>
            <a:r>
              <a:rPr lang="en-US" altLang="ko-KR" dirty="0">
                <a:solidFill>
                  <a:srgbClr val="FF8B5F"/>
                </a:solidFill>
                <a:latin typeface="a로케트" panose="02020600000000000000" pitchFamily="18" charset="-127"/>
                <a:ea typeface="a로케트" panose="02020600000000000000" pitchFamily="18" charset="-127"/>
              </a:rPr>
              <a:t>Make Term-Frequency</a:t>
            </a:r>
            <a:endParaRPr lang="ko-KR" altLang="en-US" dirty="0">
              <a:solidFill>
                <a:srgbClr val="FF8B5F"/>
              </a:solidFill>
              <a:latin typeface="a로케트" panose="02020600000000000000" pitchFamily="18" charset="-127"/>
              <a:ea typeface="a로케트" panose="02020600000000000000" pitchFamily="18" charset="-127"/>
            </a:endParaRPr>
          </a:p>
        </p:txBody>
      </p:sp>
      <p:sp>
        <p:nvSpPr>
          <p:cNvPr id="13" name="직사각형 12">
            <a:extLst>
              <a:ext uri="{FF2B5EF4-FFF2-40B4-BE49-F238E27FC236}">
                <a16:creationId xmlns:a16="http://schemas.microsoft.com/office/drawing/2014/main" id="{32A07FE1-9D65-4B7D-AB42-7520429212E8}"/>
              </a:ext>
            </a:extLst>
          </p:cNvPr>
          <p:cNvSpPr/>
          <p:nvPr/>
        </p:nvSpPr>
        <p:spPr>
          <a:xfrm>
            <a:off x="1183862" y="2021235"/>
            <a:ext cx="1130118"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Key code</a:t>
            </a:r>
            <a:endParaRPr lang="ko-KR" altLang="en-US" dirty="0">
              <a:latin typeface="a고딕16" panose="02020600000000000000" pitchFamily="18" charset="-127"/>
              <a:ea typeface="a고딕16" panose="02020600000000000000" pitchFamily="18" charset="-127"/>
            </a:endParaRPr>
          </a:p>
        </p:txBody>
      </p:sp>
    </p:spTree>
    <p:extLst>
      <p:ext uri="{BB962C8B-B14F-4D97-AF65-F5344CB8AC3E}">
        <p14:creationId xmlns:p14="http://schemas.microsoft.com/office/powerpoint/2010/main" val="54004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2</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2906315" y="1100214"/>
            <a:ext cx="6971705" cy="921021"/>
            <a:chOff x="3760040" y="1131545"/>
            <a:chExt cx="4933714" cy="921021"/>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4633910" cy="62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78004" y="1131545"/>
              <a:ext cx="4815750" cy="921021"/>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Document(Vector) Representation with TF-IDF</a:t>
              </a:r>
              <a:endParaRPr lang="ko-KR" altLang="en-US" dirty="0">
                <a:latin typeface="a로케트" panose="02020600000000000000" pitchFamily="18" charset="-127"/>
                <a:ea typeface="a로케트" panose="02020600000000000000" pitchFamily="18" charset="-127"/>
              </a:endParaRPr>
            </a:p>
          </p:txBody>
        </p:sp>
      </p:grpSp>
      <p:pic>
        <p:nvPicPr>
          <p:cNvPr id="4" name="그림 3">
            <a:extLst>
              <a:ext uri="{FF2B5EF4-FFF2-40B4-BE49-F238E27FC236}">
                <a16:creationId xmlns:a16="http://schemas.microsoft.com/office/drawing/2014/main" id="{C6F8D4F8-7780-4700-B901-2DE77A9C7029}"/>
              </a:ext>
            </a:extLst>
          </p:cNvPr>
          <p:cNvPicPr>
            <a:picLocks noChangeAspect="1"/>
          </p:cNvPicPr>
          <p:nvPr/>
        </p:nvPicPr>
        <p:blipFill>
          <a:blip r:embed="rId3"/>
          <a:stretch>
            <a:fillRect/>
          </a:stretch>
        </p:blipFill>
        <p:spPr>
          <a:xfrm>
            <a:off x="1971675" y="2021235"/>
            <a:ext cx="8248650" cy="4019550"/>
          </a:xfrm>
          <a:prstGeom prst="rect">
            <a:avLst/>
          </a:prstGeom>
          <a:effectLst>
            <a:outerShdw blurRad="50800" dist="38100" dir="2700000" algn="tl" rotWithShape="0">
              <a:prstClr val="black">
                <a:alpha val="40000"/>
              </a:prstClr>
            </a:outerShdw>
          </a:effectLst>
        </p:spPr>
      </p:pic>
      <p:sp>
        <p:nvSpPr>
          <p:cNvPr id="11" name="직사각형 10">
            <a:extLst>
              <a:ext uri="{FF2B5EF4-FFF2-40B4-BE49-F238E27FC236}">
                <a16:creationId xmlns:a16="http://schemas.microsoft.com/office/drawing/2014/main" id="{C1A909BB-BC32-4195-BC4F-0BBB34CD26FE}"/>
              </a:ext>
            </a:extLst>
          </p:cNvPr>
          <p:cNvSpPr/>
          <p:nvPr/>
        </p:nvSpPr>
        <p:spPr>
          <a:xfrm>
            <a:off x="6786303" y="4981841"/>
            <a:ext cx="2878288" cy="459357"/>
          </a:xfrm>
          <a:prstGeom prst="rect">
            <a:avLst/>
          </a:prstGeom>
        </p:spPr>
        <p:txBody>
          <a:bodyPr wrap="none">
            <a:spAutoFit/>
          </a:bodyPr>
          <a:lstStyle/>
          <a:p>
            <a:pPr>
              <a:lnSpc>
                <a:spcPct val="150000"/>
              </a:lnSpc>
            </a:pPr>
            <a:r>
              <a:rPr lang="en-US" altLang="ko-KR" dirty="0">
                <a:solidFill>
                  <a:srgbClr val="FF8B5F"/>
                </a:solidFill>
                <a:latin typeface="a로케트" panose="02020600000000000000" pitchFamily="18" charset="-127"/>
                <a:ea typeface="a로케트" panose="02020600000000000000" pitchFamily="18" charset="-127"/>
              </a:rPr>
              <a:t>Make whole dictionary</a:t>
            </a:r>
            <a:endParaRPr lang="ko-KR" altLang="en-US" dirty="0">
              <a:solidFill>
                <a:srgbClr val="FF8B5F"/>
              </a:solidFill>
              <a:latin typeface="a로케트" panose="02020600000000000000" pitchFamily="18" charset="-127"/>
              <a:ea typeface="a로케트" panose="02020600000000000000" pitchFamily="18" charset="-127"/>
            </a:endParaRPr>
          </a:p>
        </p:txBody>
      </p:sp>
      <p:sp>
        <p:nvSpPr>
          <p:cNvPr id="13" name="직사각형 12">
            <a:extLst>
              <a:ext uri="{FF2B5EF4-FFF2-40B4-BE49-F238E27FC236}">
                <a16:creationId xmlns:a16="http://schemas.microsoft.com/office/drawing/2014/main" id="{AD8BE6C6-5782-4DCA-9795-6EE7DEA5A808}"/>
              </a:ext>
            </a:extLst>
          </p:cNvPr>
          <p:cNvSpPr/>
          <p:nvPr/>
        </p:nvSpPr>
        <p:spPr>
          <a:xfrm>
            <a:off x="758211" y="2021235"/>
            <a:ext cx="1130118"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Key code</a:t>
            </a:r>
            <a:endParaRPr lang="ko-KR" altLang="en-US" dirty="0">
              <a:latin typeface="a고딕16" panose="02020600000000000000" pitchFamily="18" charset="-127"/>
              <a:ea typeface="a고딕16" panose="02020600000000000000" pitchFamily="18" charset="-127"/>
            </a:endParaRPr>
          </a:p>
        </p:txBody>
      </p:sp>
    </p:spTree>
    <p:extLst>
      <p:ext uri="{BB962C8B-B14F-4D97-AF65-F5344CB8AC3E}">
        <p14:creationId xmlns:p14="http://schemas.microsoft.com/office/powerpoint/2010/main" val="2650357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8B5F"/>
        </a:solidFill>
        <a:effectLst/>
      </p:bgPr>
    </p:bg>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id="{CC8BF442-261D-49AB-A28F-ED6A7F161F71}"/>
              </a:ext>
            </a:extLst>
          </p:cNvPr>
          <p:cNvGrpSpPr/>
          <p:nvPr/>
        </p:nvGrpSpPr>
        <p:grpSpPr>
          <a:xfrm>
            <a:off x="400889" y="343637"/>
            <a:ext cx="3349158" cy="787908"/>
            <a:chOff x="400889" y="343637"/>
            <a:chExt cx="3349158" cy="787908"/>
          </a:xfrm>
        </p:grpSpPr>
        <p:sp>
          <p:nvSpPr>
            <p:cNvPr id="55" name="TextBox 54">
              <a:extLst>
                <a:ext uri="{FF2B5EF4-FFF2-40B4-BE49-F238E27FC236}">
                  <a16:creationId xmlns:a16="http://schemas.microsoft.com/office/drawing/2014/main" id="{F5B7FC04-3B8D-4E3C-99BC-58295694B4FB}"/>
                </a:ext>
              </a:extLst>
            </p:cNvPr>
            <p:cNvSpPr txBox="1"/>
            <p:nvPr/>
          </p:nvSpPr>
          <p:spPr>
            <a:xfrm>
              <a:off x="502022" y="343637"/>
              <a:ext cx="3248025" cy="787908"/>
            </a:xfrm>
            <a:prstGeom prst="rect">
              <a:avLst/>
            </a:prstGeom>
            <a:noFill/>
            <a:ln>
              <a:solidFill>
                <a:srgbClr val="FF8B5F"/>
              </a:solidFill>
            </a:ln>
          </p:spPr>
          <p:txBody>
            <a:bodyPr wrap="square" rtlCol="0">
              <a:spAutoFit/>
            </a:bodyPr>
            <a:lstStyle/>
            <a:p>
              <a:pPr>
                <a:lnSpc>
                  <a:spcPct val="150000"/>
                </a:lnSpc>
              </a:pPr>
              <a:r>
                <a:rPr lang="en-US" altLang="ko-KR" sz="1600" dirty="0">
                  <a:latin typeface="a로케트" panose="02020600000000000000" pitchFamily="18" charset="-127"/>
                  <a:ea typeface="a로케트" panose="02020600000000000000" pitchFamily="18" charset="-127"/>
                </a:rPr>
                <a:t>Data Mining</a:t>
              </a:r>
            </a:p>
            <a:p>
              <a:pPr>
                <a:lnSpc>
                  <a:spcPct val="150000"/>
                </a:lnSpc>
              </a:pPr>
              <a:r>
                <a:rPr lang="en-US" altLang="ko-KR" sz="1600" dirty="0">
                  <a:latin typeface="a로케트" panose="02020600000000000000" pitchFamily="18" charset="-127"/>
                  <a:ea typeface="a로케트" panose="02020600000000000000" pitchFamily="18" charset="-127"/>
                </a:rPr>
                <a:t>Implementation 2</a:t>
              </a:r>
              <a:endParaRPr lang="ko-KR" altLang="en-US" sz="1600" dirty="0">
                <a:latin typeface="a로케트" panose="02020600000000000000" pitchFamily="18" charset="-127"/>
                <a:ea typeface="a로케트" panose="02020600000000000000" pitchFamily="18" charset="-127"/>
              </a:endParaRPr>
            </a:p>
          </p:txBody>
        </p:sp>
        <p:cxnSp>
          <p:nvCxnSpPr>
            <p:cNvPr id="56" name="직선 연결선 55">
              <a:extLst>
                <a:ext uri="{FF2B5EF4-FFF2-40B4-BE49-F238E27FC236}">
                  <a16:creationId xmlns:a16="http://schemas.microsoft.com/office/drawing/2014/main" id="{FC89D743-0A68-4EFA-8C87-28A99B7FB0CD}"/>
                </a:ext>
              </a:extLst>
            </p:cNvPr>
            <p:cNvCxnSpPr>
              <a:cxnSpLocks/>
            </p:cNvCxnSpPr>
            <p:nvPr/>
          </p:nvCxnSpPr>
          <p:spPr>
            <a:xfrm>
              <a:off x="400889" y="461707"/>
              <a:ext cx="0" cy="638507"/>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 name="그룹 2">
            <a:extLst>
              <a:ext uri="{FF2B5EF4-FFF2-40B4-BE49-F238E27FC236}">
                <a16:creationId xmlns:a16="http://schemas.microsoft.com/office/drawing/2014/main" id="{EB068980-2ABB-4D44-B204-3069B7447C20}"/>
              </a:ext>
            </a:extLst>
          </p:cNvPr>
          <p:cNvGrpSpPr/>
          <p:nvPr/>
        </p:nvGrpSpPr>
        <p:grpSpPr>
          <a:xfrm>
            <a:off x="2906315" y="1100214"/>
            <a:ext cx="6971705" cy="921021"/>
            <a:chOff x="3760040" y="1131545"/>
            <a:chExt cx="4933714" cy="921021"/>
          </a:xfrm>
        </p:grpSpPr>
        <p:sp>
          <p:nvSpPr>
            <p:cNvPr id="15" name="직사각형 14">
              <a:extLst>
                <a:ext uri="{FF2B5EF4-FFF2-40B4-BE49-F238E27FC236}">
                  <a16:creationId xmlns:a16="http://schemas.microsoft.com/office/drawing/2014/main" id="{9EC8BC5A-FA39-47B0-BF1C-366A5DD734F8}"/>
                </a:ext>
              </a:extLst>
            </p:cNvPr>
            <p:cNvSpPr/>
            <p:nvPr/>
          </p:nvSpPr>
          <p:spPr>
            <a:xfrm>
              <a:off x="3760040" y="1131546"/>
              <a:ext cx="4633910" cy="625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D347C8A-DDEB-4D9B-ABCC-FC22D3FF5950}"/>
                </a:ext>
              </a:extLst>
            </p:cNvPr>
            <p:cNvSpPr txBox="1"/>
            <p:nvPr/>
          </p:nvSpPr>
          <p:spPr>
            <a:xfrm>
              <a:off x="3878004" y="1131545"/>
              <a:ext cx="4815750" cy="921021"/>
            </a:xfrm>
            <a:prstGeom prst="rect">
              <a:avLst/>
            </a:prstGeom>
            <a:noFill/>
          </p:spPr>
          <p:txBody>
            <a:bodyPr wrap="square" rtlCol="0">
              <a:spAutoFit/>
            </a:bodyPr>
            <a:lstStyle/>
            <a:p>
              <a:pPr>
                <a:lnSpc>
                  <a:spcPct val="150000"/>
                </a:lnSpc>
              </a:pPr>
              <a:r>
                <a:rPr lang="en-US" altLang="ko-KR" sz="2000" dirty="0">
                  <a:solidFill>
                    <a:srgbClr val="FF8B5F"/>
                  </a:solidFill>
                  <a:latin typeface="a로케트" panose="02020600000000000000" pitchFamily="18" charset="-127"/>
                  <a:ea typeface="a로케트" panose="02020600000000000000" pitchFamily="18" charset="-127"/>
                </a:rPr>
                <a:t>Goal</a:t>
              </a:r>
              <a:r>
                <a:rPr lang="en-US" altLang="ko-KR" dirty="0">
                  <a:latin typeface="a로케트" panose="02020600000000000000" pitchFamily="18" charset="-127"/>
                  <a:ea typeface="a로케트" panose="02020600000000000000" pitchFamily="18" charset="-127"/>
                </a:rPr>
                <a:t>: Document(Vector) Representation with TF-IDF</a:t>
              </a:r>
              <a:endParaRPr lang="ko-KR" altLang="en-US" dirty="0">
                <a:latin typeface="a로케트" panose="02020600000000000000" pitchFamily="18" charset="-127"/>
                <a:ea typeface="a로케트" panose="02020600000000000000" pitchFamily="18" charset="-127"/>
              </a:endParaRPr>
            </a:p>
          </p:txBody>
        </p:sp>
      </p:grpSp>
      <p:pic>
        <p:nvPicPr>
          <p:cNvPr id="2" name="그림 1">
            <a:extLst>
              <a:ext uri="{FF2B5EF4-FFF2-40B4-BE49-F238E27FC236}">
                <a16:creationId xmlns:a16="http://schemas.microsoft.com/office/drawing/2014/main" id="{3F8B031D-A509-4230-9DB7-26EF0686FAEF}"/>
              </a:ext>
            </a:extLst>
          </p:cNvPr>
          <p:cNvPicPr>
            <a:picLocks noChangeAspect="1"/>
          </p:cNvPicPr>
          <p:nvPr/>
        </p:nvPicPr>
        <p:blipFill>
          <a:blip r:embed="rId3"/>
          <a:stretch>
            <a:fillRect/>
          </a:stretch>
        </p:blipFill>
        <p:spPr>
          <a:xfrm>
            <a:off x="2126034" y="2259692"/>
            <a:ext cx="7950934" cy="1625329"/>
          </a:xfrm>
          <a:prstGeom prst="rect">
            <a:avLst/>
          </a:prstGeom>
          <a:effectLst>
            <a:outerShdw blurRad="50800" dist="38100" dir="2700000" algn="tl" rotWithShape="0">
              <a:prstClr val="black">
                <a:alpha val="40000"/>
              </a:prstClr>
            </a:outerShdw>
          </a:effectLst>
        </p:spPr>
      </p:pic>
      <p:sp>
        <p:nvSpPr>
          <p:cNvPr id="12" name="직사각형 11">
            <a:extLst>
              <a:ext uri="{FF2B5EF4-FFF2-40B4-BE49-F238E27FC236}">
                <a16:creationId xmlns:a16="http://schemas.microsoft.com/office/drawing/2014/main" id="{DF8BDC65-E736-48EA-9B33-2B87E989FD88}"/>
              </a:ext>
            </a:extLst>
          </p:cNvPr>
          <p:cNvSpPr/>
          <p:nvPr/>
        </p:nvSpPr>
        <p:spPr>
          <a:xfrm>
            <a:off x="7031647" y="2919703"/>
            <a:ext cx="2154436" cy="459357"/>
          </a:xfrm>
          <a:prstGeom prst="rect">
            <a:avLst/>
          </a:prstGeom>
        </p:spPr>
        <p:txBody>
          <a:bodyPr wrap="none">
            <a:spAutoFit/>
          </a:bodyPr>
          <a:lstStyle/>
          <a:p>
            <a:pPr>
              <a:lnSpc>
                <a:spcPct val="150000"/>
              </a:lnSpc>
            </a:pPr>
            <a:r>
              <a:rPr lang="en-US" altLang="ko-KR" dirty="0">
                <a:solidFill>
                  <a:srgbClr val="FF8B5F"/>
                </a:solidFill>
                <a:latin typeface="a로케트" panose="02020600000000000000" pitchFamily="18" charset="-127"/>
                <a:ea typeface="a로케트" panose="02020600000000000000" pitchFamily="18" charset="-127"/>
              </a:rPr>
              <a:t>Calculate TF-IDF</a:t>
            </a:r>
            <a:endParaRPr lang="ko-KR" altLang="en-US" dirty="0">
              <a:solidFill>
                <a:srgbClr val="FF8B5F"/>
              </a:solidFill>
              <a:latin typeface="a로케트" panose="02020600000000000000" pitchFamily="18" charset="-127"/>
              <a:ea typeface="a로케트" panose="02020600000000000000" pitchFamily="18" charset="-127"/>
            </a:endParaRPr>
          </a:p>
        </p:txBody>
      </p:sp>
      <p:grpSp>
        <p:nvGrpSpPr>
          <p:cNvPr id="7" name="그룹 6">
            <a:extLst>
              <a:ext uri="{FF2B5EF4-FFF2-40B4-BE49-F238E27FC236}">
                <a16:creationId xmlns:a16="http://schemas.microsoft.com/office/drawing/2014/main" id="{3410F956-9BCA-497C-88A8-5A09D0C3AC33}"/>
              </a:ext>
            </a:extLst>
          </p:cNvPr>
          <p:cNvGrpSpPr/>
          <p:nvPr/>
        </p:nvGrpSpPr>
        <p:grpSpPr>
          <a:xfrm>
            <a:off x="1554143" y="4425592"/>
            <a:ext cx="9083713" cy="1264454"/>
            <a:chOff x="1569294" y="4508005"/>
            <a:chExt cx="9083713" cy="1264454"/>
          </a:xfrm>
        </p:grpSpPr>
        <p:sp>
          <p:nvSpPr>
            <p:cNvPr id="13" name="직사각형 12">
              <a:extLst>
                <a:ext uri="{FF2B5EF4-FFF2-40B4-BE49-F238E27FC236}">
                  <a16:creationId xmlns:a16="http://schemas.microsoft.com/office/drawing/2014/main" id="{532C8D68-EF51-4132-B3B6-61E7C540980D}"/>
                </a:ext>
              </a:extLst>
            </p:cNvPr>
            <p:cNvSpPr/>
            <p:nvPr/>
          </p:nvSpPr>
          <p:spPr>
            <a:xfrm>
              <a:off x="1569294" y="4555678"/>
              <a:ext cx="1375698"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Sequence&gt;&gt;</a:t>
              </a:r>
              <a:endParaRPr lang="ko-KR" altLang="en-US" dirty="0">
                <a:latin typeface="a고딕16" panose="02020600000000000000" pitchFamily="18" charset="-127"/>
                <a:ea typeface="a고딕16" panose="02020600000000000000" pitchFamily="18" charset="-127"/>
              </a:endParaRPr>
            </a:p>
          </p:txBody>
        </p:sp>
        <p:sp>
          <p:nvSpPr>
            <p:cNvPr id="16" name="TextBox 15">
              <a:extLst>
                <a:ext uri="{FF2B5EF4-FFF2-40B4-BE49-F238E27FC236}">
                  <a16:creationId xmlns:a16="http://schemas.microsoft.com/office/drawing/2014/main" id="{A25747B0-A63F-4A54-B828-A6DD93410BCC}"/>
                </a:ext>
              </a:extLst>
            </p:cNvPr>
            <p:cNvSpPr txBox="1"/>
            <p:nvPr/>
          </p:nvSpPr>
          <p:spPr>
            <a:xfrm>
              <a:off x="3028618" y="4514898"/>
              <a:ext cx="3140811" cy="500137"/>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Make word dictionary</a:t>
              </a:r>
              <a:endParaRPr lang="ko-KR" altLang="en-US" dirty="0">
                <a:latin typeface="a로케트" panose="02020600000000000000" pitchFamily="18" charset="-127"/>
                <a:ea typeface="a로케트" panose="02020600000000000000" pitchFamily="18" charset="-127"/>
              </a:endParaRPr>
            </a:p>
          </p:txBody>
        </p:sp>
        <p:sp>
          <p:nvSpPr>
            <p:cNvPr id="4" name="화살표: 오른쪽 3">
              <a:extLst>
                <a:ext uri="{FF2B5EF4-FFF2-40B4-BE49-F238E27FC236}">
                  <a16:creationId xmlns:a16="http://schemas.microsoft.com/office/drawing/2014/main" id="{65660C75-3639-4EDE-8875-5D12E9E4D4A8}"/>
                </a:ext>
              </a:extLst>
            </p:cNvPr>
            <p:cNvSpPr/>
            <p:nvPr/>
          </p:nvSpPr>
          <p:spPr>
            <a:xfrm>
              <a:off x="6169429" y="4655271"/>
              <a:ext cx="434715" cy="359764"/>
            </a:xfrm>
            <a:prstGeom prst="rightArrow">
              <a:avLst/>
            </a:prstGeom>
            <a:solidFill>
              <a:srgbClr val="3C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FBABD155-3FC8-4D26-B37E-E546AAB3B927}"/>
                </a:ext>
              </a:extLst>
            </p:cNvPr>
            <p:cNvSpPr txBox="1"/>
            <p:nvPr/>
          </p:nvSpPr>
          <p:spPr>
            <a:xfrm>
              <a:off x="6758888" y="4508005"/>
              <a:ext cx="3894119" cy="500137"/>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Make document dictionary</a:t>
              </a:r>
              <a:endParaRPr lang="ko-KR" altLang="en-US" dirty="0">
                <a:latin typeface="a로케트" panose="02020600000000000000" pitchFamily="18" charset="-127"/>
                <a:ea typeface="a로케트" panose="02020600000000000000" pitchFamily="18" charset="-127"/>
              </a:endParaRPr>
            </a:p>
          </p:txBody>
        </p:sp>
        <p:sp>
          <p:nvSpPr>
            <p:cNvPr id="20" name="화살표: 오른쪽 19">
              <a:extLst>
                <a:ext uri="{FF2B5EF4-FFF2-40B4-BE49-F238E27FC236}">
                  <a16:creationId xmlns:a16="http://schemas.microsoft.com/office/drawing/2014/main" id="{B753DD8F-7F6C-49EB-8E1F-A530B0400CF5}"/>
                </a:ext>
              </a:extLst>
            </p:cNvPr>
            <p:cNvSpPr/>
            <p:nvPr/>
          </p:nvSpPr>
          <p:spPr>
            <a:xfrm>
              <a:off x="4955226" y="5409178"/>
              <a:ext cx="434715" cy="359764"/>
            </a:xfrm>
            <a:prstGeom prst="rightArrow">
              <a:avLst/>
            </a:prstGeom>
            <a:solidFill>
              <a:srgbClr val="3C3C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7B072B8D-02F9-4CB7-A254-F5C4BA371425}"/>
                </a:ext>
              </a:extLst>
            </p:cNvPr>
            <p:cNvSpPr txBox="1"/>
            <p:nvPr/>
          </p:nvSpPr>
          <p:spPr>
            <a:xfrm>
              <a:off x="5463831" y="5272322"/>
              <a:ext cx="3894119" cy="500137"/>
            </a:xfrm>
            <a:prstGeom prst="rect">
              <a:avLst/>
            </a:prstGeom>
            <a:noFill/>
          </p:spPr>
          <p:txBody>
            <a:bodyPr wrap="square" rtlCol="0">
              <a:spAutoFit/>
            </a:bodyPr>
            <a:lstStyle/>
            <a:p>
              <a:pPr>
                <a:lnSpc>
                  <a:spcPct val="150000"/>
                </a:lnSpc>
              </a:pPr>
              <a:r>
                <a:rPr lang="en-US" altLang="ko-KR" sz="2000" dirty="0">
                  <a:latin typeface="a로케트" panose="02020600000000000000" pitchFamily="18" charset="-127"/>
                  <a:ea typeface="a로케트" panose="02020600000000000000" pitchFamily="18" charset="-127"/>
                </a:rPr>
                <a:t>Calculate TF-IDF</a:t>
              </a:r>
              <a:endParaRPr lang="ko-KR" altLang="en-US" dirty="0">
                <a:latin typeface="a로케트" panose="02020600000000000000" pitchFamily="18" charset="-127"/>
                <a:ea typeface="a로케트" panose="02020600000000000000" pitchFamily="18" charset="-127"/>
              </a:endParaRPr>
            </a:p>
          </p:txBody>
        </p:sp>
      </p:grpSp>
      <p:sp>
        <p:nvSpPr>
          <p:cNvPr id="22" name="직사각형 21">
            <a:extLst>
              <a:ext uri="{FF2B5EF4-FFF2-40B4-BE49-F238E27FC236}">
                <a16:creationId xmlns:a16="http://schemas.microsoft.com/office/drawing/2014/main" id="{D43667BE-4BF1-417A-AC66-07198A7F2FDA}"/>
              </a:ext>
            </a:extLst>
          </p:cNvPr>
          <p:cNvSpPr/>
          <p:nvPr/>
        </p:nvSpPr>
        <p:spPr>
          <a:xfrm>
            <a:off x="984914" y="2227275"/>
            <a:ext cx="1130118" cy="459357"/>
          </a:xfrm>
          <a:prstGeom prst="rect">
            <a:avLst/>
          </a:prstGeom>
        </p:spPr>
        <p:txBody>
          <a:bodyPr wrap="none">
            <a:spAutoFit/>
          </a:bodyPr>
          <a:lstStyle/>
          <a:p>
            <a:pPr>
              <a:lnSpc>
                <a:spcPct val="150000"/>
              </a:lnSpc>
            </a:pPr>
            <a:r>
              <a:rPr lang="en-US" altLang="ko-KR" dirty="0">
                <a:latin typeface="a고딕16" panose="02020600000000000000" pitchFamily="18" charset="-127"/>
                <a:ea typeface="a고딕16" panose="02020600000000000000" pitchFamily="18" charset="-127"/>
              </a:rPr>
              <a:t>Key code</a:t>
            </a:r>
            <a:endParaRPr lang="ko-KR" altLang="en-US" dirty="0">
              <a:latin typeface="a고딕16" panose="02020600000000000000" pitchFamily="18" charset="-127"/>
              <a:ea typeface="a고딕16" panose="02020600000000000000" pitchFamily="18" charset="-127"/>
            </a:endParaRPr>
          </a:p>
        </p:txBody>
      </p:sp>
    </p:spTree>
    <p:extLst>
      <p:ext uri="{BB962C8B-B14F-4D97-AF65-F5344CB8AC3E}">
        <p14:creationId xmlns:p14="http://schemas.microsoft.com/office/powerpoint/2010/main" val="24445678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633</Words>
  <Application>Microsoft Office PowerPoint</Application>
  <PresentationFormat>와이드스크린</PresentationFormat>
  <Paragraphs>146</Paragraphs>
  <Slides>20</Slides>
  <Notes>13</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20</vt:i4>
      </vt:variant>
    </vt:vector>
  </HeadingPairs>
  <TitlesOfParts>
    <vt:vector size="25" baseType="lpstr">
      <vt:lpstr>a로케트</vt:lpstr>
      <vt:lpstr>맑은 고딕</vt:lpstr>
      <vt:lpstr>Arial</vt:lpstr>
      <vt:lpstr>a고딕16</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yagee</dc:creator>
  <cp:lastModifiedBy>yagee</cp:lastModifiedBy>
  <cp:revision>186</cp:revision>
  <dcterms:created xsi:type="dcterms:W3CDTF">2019-06-04T08:36:03Z</dcterms:created>
  <dcterms:modified xsi:type="dcterms:W3CDTF">2019-06-07T02:07:59Z</dcterms:modified>
</cp:coreProperties>
</file>