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9A890C-B568-4C6A-B6B9-5FA03C5851AD}">
  <a:tblStyle styleId="{E29A890C-B568-4C6A-B6B9-5FA03C5851AD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D"/>
          </a:solidFill>
        </a:fill>
      </a:tcStyle>
    </a:wholeTbl>
    <a:band1H>
      <a:tcTxStyle b="off" i="off"/>
      <a:tcStyle>
        <a:fill>
          <a:solidFill>
            <a:srgbClr val="CFCFD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CFD9"/>
          </a:solidFill>
        </a:fill>
      </a:tcStyle>
    </a:band1V>
    <a:band2V>
      <a:tcTxStyle b="off" i="off"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3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3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stromodel.ru/obrazovanie-zvezdnoj-sistemy-iz-gazopylevogo-oblak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457200" y="9087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Образование  звездной системы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из газопылевого облака</a:t>
            </a:r>
            <a:endParaRPr sz="3000"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599500" y="3506100"/>
            <a:ext cx="35445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9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560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/>
              <a:t>Работу выполнили: Ягодкин Ярослав, Пашко Никита, Шелестун Денис</a:t>
            </a:r>
            <a:endParaRPr b="1"/>
          </a:p>
          <a:p>
            <a:pPr indent="-2560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/>
              <a:t>Научный руководитель:</a:t>
            </a:r>
            <a:endParaRPr b="1" sz="2000"/>
          </a:p>
          <a:p>
            <a:pPr indent="0" lvl="0" marL="10972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lang="ru-RU" sz="2000"/>
              <a:t>    Царьков Максим</a:t>
            </a:r>
            <a:endParaRPr b="1" sz="2000"/>
          </a:p>
          <a:p>
            <a:pPr indent="0" lvl="0" marL="10972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lang="ru-RU" sz="2000"/>
              <a:t>    Владимирович</a:t>
            </a:r>
            <a:endParaRPr b="1" sz="2000"/>
          </a:p>
        </p:txBody>
      </p:sp>
      <p:pic>
        <p:nvPicPr>
          <p:cNvPr descr="Рождение планет объяснили заряженной пылью — Naked Science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50725"/>
            <a:ext cx="5060024" cy="38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Формирование и эволюция Солнечной системы — Википедия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51" y="4700"/>
            <a:ext cx="10860656" cy="689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type="title"/>
          </p:nvPr>
        </p:nvSpPr>
        <p:spPr>
          <a:xfrm>
            <a:off x="-2875" y="409754"/>
            <a:ext cx="9149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>
                <a:solidFill>
                  <a:srgbClr val="F2F2F2"/>
                </a:solidFill>
              </a:rPr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93604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Введение</a:t>
            </a:r>
            <a:endParaRPr sz="30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500"/>
              <a:t>Долгое время астрономов мира интересовал вопрос о том, как была образована Солнечная Система.  В 1755 году Иммануил Кант  выдвинул “</a:t>
            </a:r>
            <a:r>
              <a:rPr b="1" lang="ru-RU" sz="2500"/>
              <a:t>Небулярную гипотезу</a:t>
            </a:r>
            <a:r>
              <a:rPr lang="ru-RU" sz="2500"/>
              <a:t>”, которая по сей день считается наиболее правдоподобной. Данная теория предполагает, что Солнечная система была образована из массивного газопылевого облака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8897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Цели</a:t>
            </a:r>
            <a:endParaRPr sz="3000"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0" y="2249425"/>
            <a:ext cx="9144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98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-RU" sz="2500"/>
              <a:t>Смоделировать процесс взаимного притяжения частиц под действием закона всемирного тяготения.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782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8897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Задачи</a:t>
            </a:r>
            <a:endParaRPr sz="30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0" y="2249425"/>
            <a:ext cx="9144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855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-RU" sz="2500"/>
              <a:t>Выучить базовый синтаксис языка Python 3</a:t>
            </a:r>
            <a:endParaRPr/>
          </a:p>
          <a:p>
            <a:pPr indent="-236855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00"/>
              <a:buChar char="•"/>
            </a:pPr>
            <a:r>
              <a:rPr lang="ru-RU" sz="2500"/>
              <a:t>Изучить библиотеки для численного решения дифференциальных уравнений, построения графиков и других целей (scipy, matplotlib, numpy, random)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92813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Постановка дифференциальной задачи</a:t>
            </a:r>
            <a:endParaRPr sz="30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0922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0922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174" y="3847814"/>
            <a:ext cx="1319843" cy="72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305" y="2863852"/>
            <a:ext cx="1276708" cy="71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325" y="1849492"/>
            <a:ext cx="3634595" cy="80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3079" y="1885377"/>
            <a:ext cx="4396595" cy="71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8964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Начальные условия</a:t>
            </a:r>
            <a:endParaRPr sz="3000"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460075" y="1926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{E29A890C-B568-4C6A-B6B9-5FA03C5851AD}</a:tableStyleId>
              </a:tblPr>
              <a:tblGrid>
                <a:gridCol w="2142975"/>
                <a:gridCol w="1428650"/>
                <a:gridCol w="1190525"/>
                <a:gridCol w="1443525"/>
                <a:gridCol w="2092350"/>
              </a:tblGrid>
              <a:tr h="17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"Коэффициент скорости"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Радиус тел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(</a:t>
                      </a:r>
                      <a:r>
                        <a:rPr lang="ru-RU" sz="1200" u="none" cap="none" strike="noStrike"/>
                        <a:t>меньше максимальных координат в .. раз)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Масса тел, кг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Время, 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Количество колец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2.2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*10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-15</a:t>
                      </a:r>
                      <a:endParaRPr baseline="30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0,2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2.8</a:t>
                      </a: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*10</a:t>
                      </a:r>
                      <a:r>
                        <a:rPr b="0" baseline="30000" i="0" lang="ru-RU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</a:t>
                      </a:r>
                      <a:endParaRPr baseline="3000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8964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Начальные условия</a:t>
            </a:r>
            <a:endParaRPr sz="3000"/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445698" y="1984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{E29A890C-B568-4C6A-B6B9-5FA03C5851AD}</a:tableStyleId>
              </a:tblPr>
              <a:tblGrid>
                <a:gridCol w="2566225"/>
                <a:gridCol w="1577675"/>
                <a:gridCol w="2071950"/>
                <a:gridCol w="2071950"/>
              </a:tblGrid>
              <a:tr h="53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Кольцо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№1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ru-RU" sz="2800" u="none" cap="none" strike="noStrike"/>
                        <a:t>№2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/>
                        <a:t>№3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/>
                        <a:t>Количество частиц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/>
                        <a:t>Минимальное расстояние до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/>
                        <a:t>Центра, 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5,000,000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1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Максимальное расстояние до</a:t>
                      </a:r>
                      <a:endParaRPr b="0" i="0" sz="20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ru-RU" sz="20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Центра, м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5,000,000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/>
                        <a:t>6,000,000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620688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Результаты Моделирования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57200" y="1556792"/>
            <a:ext cx="8229600" cy="501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В конечном итоге, пользователь получает анимированный график движения частиц, которые образуют системы крупных тел. На симуляции показано взаимодействие частиц друг с другом. Данные тела притягиваются друг к другу, объединяются в небольшие “кластеры” и продолжают взаимодействовать друг с другом.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3356992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57206" y="913513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 sz="3000"/>
              <a:t>Заключение</a:t>
            </a:r>
            <a:endParaRPr sz="3000"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82850" y="1980326"/>
            <a:ext cx="82296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097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127"/>
              <a:buNone/>
            </a:pPr>
            <a:r>
              <a:rPr lang="ru-RU" sz="2350"/>
              <a:t>Таким образом в ходе работы были достигнуты основные ее цели, а именно:</a:t>
            </a:r>
            <a:endParaRPr sz="2350"/>
          </a:p>
          <a:p>
            <a:pPr indent="-241665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ru-RU" sz="2350"/>
              <a:t>В работе проведено исследование по моделированию образования звёздной системы из газопылевого облака. </a:t>
            </a:r>
            <a:endParaRPr sz="2350"/>
          </a:p>
          <a:p>
            <a:pPr indent="-241665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ru-RU" sz="2350"/>
              <a:t>Смоделирован процесс притяжения частиц под действием ЗВТ. Результат демонстрирует образование новой звёздной системы.</a:t>
            </a:r>
            <a:endParaRPr sz="2350"/>
          </a:p>
          <a:p>
            <a:pPr indent="0" lvl="0" marL="10972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2127"/>
              <a:buNone/>
            </a:pPr>
            <a:r>
              <a:t/>
            </a:r>
            <a:endParaRPr sz="2350"/>
          </a:p>
          <a:p>
            <a:pPr indent="0" lvl="0" marL="10972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2127"/>
              <a:buNone/>
            </a:pPr>
            <a:r>
              <a:rPr lang="ru-RU" sz="2350"/>
              <a:t>В дальнейшем мы планируем развивать свой проект и добиться высокого уровня познания в сфере моделирования астрономических явлений.</a:t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10972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50000"/>
              <a:buNone/>
            </a:pPr>
            <a:r>
              <a:rPr lang="ru-RU" sz="1600"/>
              <a:t>Данная работа опубликована в открытом источнике </a:t>
            </a:r>
            <a:r>
              <a:rPr lang="ru-RU" sz="1600" u="sng">
                <a:solidFill>
                  <a:schemeClr val="hlink"/>
                </a:solidFill>
                <a:hlinkClick r:id="rId3"/>
              </a:rPr>
              <a:t>astromodel.ru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