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9" r:id="rId6"/>
    <p:sldId id="260" r:id="rId7"/>
    <p:sldId id="262" r:id="rId8"/>
    <p:sldId id="263" r:id="rId9"/>
    <p:sldId id="265" r:id="rId10"/>
    <p:sldId id="268" r:id="rId11"/>
    <p:sldId id="264" r:id="rId12"/>
    <p:sldId id="270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4645"/>
  </p:normalViewPr>
  <p:slideViewPr>
    <p:cSldViewPr snapToGrid="0" snapToObjects="1">
      <p:cViewPr>
        <p:scale>
          <a:sx n="108" d="100"/>
          <a:sy n="108" d="100"/>
        </p:scale>
        <p:origin x="5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86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2018/2/21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60169" y="1584506"/>
            <a:ext cx="49306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How to Install </a:t>
            </a:r>
            <a:r>
              <a:rPr kumimoji="1" lang="en-US" altLang="ja-JP" sz="4400" dirty="0" err="1" smtClean="0"/>
              <a:t>JSindo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90648" y="3605048"/>
            <a:ext cx="3508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mtClean="0"/>
              <a:t>Theoretical </a:t>
            </a:r>
            <a:r>
              <a:rPr lang="en-US" altLang="ja-JP" dirty="0" smtClean="0"/>
              <a:t>Molecular Science Lab.</a:t>
            </a:r>
          </a:p>
          <a:p>
            <a:pPr algn="ctr"/>
            <a:r>
              <a:rPr kumimoji="1" lang="en-US" altLang="ja-JP" dirty="0" smtClean="0"/>
              <a:t>RIKEN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04745" y="3153103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Kiyoshi Yagi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13" y="418769"/>
            <a:ext cx="3404900" cy="12832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>
            <a:off x="6456635" y="781347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54749" y="878288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Harmonic Analysis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5833" y="841421"/>
            <a:ext cx="50778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Finally,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Tools -&gt; Harmonic Analysis. This should create a “Normal modes” panel. 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this </a:t>
            </a:r>
            <a:r>
              <a:rPr lang="en-US" altLang="ja-JP" dirty="0"/>
              <a:t>panel, </a:t>
            </a:r>
            <a:r>
              <a:rPr lang="en-US" altLang="ja-JP" dirty="0" smtClean="0"/>
              <a:t>JAMA isn’t working. Check if the </a:t>
            </a:r>
            <a:r>
              <a:rPr lang="en-US" altLang="ja-JP" dirty="0" err="1" smtClean="0"/>
              <a:t>jarfile</a:t>
            </a:r>
            <a:r>
              <a:rPr lang="en-US" altLang="ja-JP" dirty="0" smtClean="0"/>
              <a:t> of JAMA is placed in the right folder.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If the panel appears, you’re all set! </a:t>
            </a:r>
            <a:r>
              <a:rPr lang="en-US" altLang="ja-JP" dirty="0" err="1" smtClean="0"/>
              <a:t>Congradulations</a:t>
            </a:r>
            <a:r>
              <a:rPr lang="en-US" altLang="ja-JP" dirty="0" smtClean="0"/>
              <a:t>!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Check on ”show vibrational coordinates”, and choose a mode you want to see. Vibrational motion will be indicated by arrows. You can “Invert the arrows” by a check box, and change the magnitude using a slider. 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Thanks for using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!</a:t>
            </a:r>
          </a:p>
          <a:p>
            <a:r>
              <a:rPr lang="en-US" altLang="ja-JP" dirty="0"/>
              <a:t>Enjoy! </a:t>
            </a:r>
          </a:p>
          <a:p>
            <a:endParaRPr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t="9038" r="10796" b="22506"/>
          <a:stretch/>
        </p:blipFill>
        <p:spPr>
          <a:xfrm>
            <a:off x="5657464" y="2078183"/>
            <a:ext cx="2304788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t="5052" r="9192" b="13737"/>
          <a:stretch/>
        </p:blipFill>
        <p:spPr>
          <a:xfrm>
            <a:off x="5479679" y="3713019"/>
            <a:ext cx="2708357" cy="270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3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FAQ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1117" y="879205"/>
            <a:ext cx="7615237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dirty="0" smtClean="0">
                <a:solidFill>
                  <a:srgbClr val="FF0000"/>
                </a:solidFill>
              </a:rPr>
              <a:t>I want to use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JSindo</a:t>
            </a:r>
            <a:r>
              <a:rPr kumimoji="1" lang="en-US" altLang="ja-JP" dirty="0" smtClean="0">
                <a:solidFill>
                  <a:srgbClr val="FF0000"/>
                </a:solidFill>
              </a:rPr>
              <a:t> from a command line.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 smtClean="0"/>
              <a:t>You may use the following command: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ja-JP" dirty="0" smtClean="0"/>
          </a:p>
          <a:p>
            <a:pPr lvl="1"/>
            <a:r>
              <a:rPr lang="en-US" altLang="ja-JP" dirty="0" smtClean="0"/>
              <a:t>Alternatively, you may set an environment variable, CLASSPATH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in bash or </a:t>
            </a:r>
            <a:r>
              <a:rPr lang="en-US" altLang="ja-JP" dirty="0" err="1" smtClean="0"/>
              <a:t>csh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tcsh</a:t>
            </a:r>
            <a:r>
              <a:rPr lang="en-US" altLang="ja-JP" dirty="0" smtClean="0"/>
              <a:t>. Then, you can start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 simply by,</a:t>
            </a:r>
            <a:endParaRPr lang="en-US" altLang="ja-JP" dirty="0"/>
          </a:p>
          <a:p>
            <a:pPr lvl="1">
              <a:spcBef>
                <a:spcPts val="600"/>
              </a:spcBef>
              <a:spcAft>
                <a:spcPts val="1200"/>
              </a:spcAft>
            </a:pP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FF0000"/>
                </a:solidFill>
              </a:rPr>
              <a:t>I cannot or don’t want to copy </a:t>
            </a:r>
            <a:r>
              <a:rPr lang="en-US" altLang="ja-JP" dirty="0" err="1" smtClean="0">
                <a:solidFill>
                  <a:srgbClr val="FF0000"/>
                </a:solidFill>
              </a:rPr>
              <a:t>jarfiles</a:t>
            </a:r>
            <a:r>
              <a:rPr lang="en-US" altLang="ja-JP" dirty="0" smtClean="0">
                <a:solidFill>
                  <a:srgbClr val="FF0000"/>
                </a:solidFill>
              </a:rPr>
              <a:t> into a system extension folder.</a:t>
            </a:r>
          </a:p>
          <a:p>
            <a:pPr lvl="1"/>
            <a:r>
              <a:rPr lang="en-US" altLang="ja-JP" dirty="0" smtClean="0"/>
              <a:t>In principle, you can specify all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using “:” as a separator, </a:t>
            </a:r>
            <a:endParaRPr lang="en-US" altLang="ja-JP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ja-JP" dirty="0"/>
          </a:p>
          <a:p>
            <a:pPr lvl="1"/>
            <a:r>
              <a:rPr lang="en-US" altLang="ja-JP" dirty="0" smtClean="0"/>
              <a:t>However, you don’t want to type all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everytime</a:t>
            </a:r>
            <a:r>
              <a:rPr lang="en-US" altLang="ja-JP" dirty="0" smtClean="0"/>
              <a:t>. So, I would set the CLASSPATH for all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in ~/.</a:t>
            </a:r>
            <a:r>
              <a:rPr lang="en-US" altLang="ja-JP" dirty="0" err="1" smtClean="0"/>
              <a:t>bashrc</a:t>
            </a:r>
            <a:r>
              <a:rPr lang="en-US" altLang="ja-JP" dirty="0" smtClean="0"/>
              <a:t>, for example, 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There are so many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, in particular), but I suppose it’s still doable. </a:t>
            </a:r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91945" y="1540096"/>
            <a:ext cx="4554452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/path/to/JSindo-4.0_xxxxxx.jar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91945" y="2259479"/>
            <a:ext cx="5949064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}:/path/to/JSindo-4.0_xxxxxx.jar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91945" y="2598853"/>
            <a:ext cx="5949064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setenv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CLASSPATH ${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}:/path/to/JSindo-4.0_xxxxxx.jar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1945" y="3353868"/>
            <a:ext cx="1393330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java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91945" y="4404505"/>
            <a:ext cx="5484194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JSindo-4.0_xxxxxx.jar:</a:t>
            </a:r>
            <a:r>
              <a:rPr lang="is-IS" altLang="ja-JP" sz="1200" dirty="0" smtClean="0">
                <a:latin typeface="Courier" charset="0"/>
                <a:ea typeface="Courier" charset="0"/>
                <a:cs typeface="Courier" charset="0"/>
              </a:rPr>
              <a:t>Jama-1.0.3.jar:...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91945" y="5406441"/>
            <a:ext cx="5949064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}:/path/to/JSindo-4.0_xxxxxx.jar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export CLASSPATH=${CLASSPATH}:/path/to/Jama-1.0.3.jar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10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846914" y="442718"/>
            <a:ext cx="75964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kumimoji="1" lang="en-US" altLang="ja-JP" dirty="0" smtClean="0">
                <a:solidFill>
                  <a:srgbClr val="FF0000"/>
                </a:solidFill>
              </a:rPr>
              <a:t>What about Linux?</a:t>
            </a:r>
          </a:p>
          <a:p>
            <a:pPr lvl="1"/>
            <a:r>
              <a:rPr kumimoji="1" lang="en-US" altLang="ja-JP" dirty="0" smtClean="0"/>
              <a:t>As far as I know, Java3D of ORACLE works for most distribution. Check your java architecture (32-bit or 64-bit), and download the installer from ORACLE.</a:t>
            </a:r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r>
              <a:rPr lang="en-US" altLang="ja-JP" dirty="0" smtClean="0"/>
              <a:t>Then, follow the same procedure as in Windows. </a:t>
            </a:r>
          </a:p>
          <a:p>
            <a:pPr lvl="1"/>
            <a:endParaRPr kumimoji="1" lang="en-US" altLang="ja-JP" dirty="0" smtClean="0"/>
          </a:p>
          <a:p>
            <a:pPr marL="342900" indent="-342900">
              <a:buFont typeface="+mj-lt"/>
              <a:buAutoNum type="arabicPeriod" startAt="3"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21275" y="1659918"/>
            <a:ext cx="129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accept </a:t>
            </a:r>
            <a:endParaRPr kumimoji="1" lang="ja-JP" altLang="en-US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2161587" y="1957807"/>
            <a:ext cx="3247513" cy="1656124"/>
            <a:chOff x="4848543" y="442155"/>
            <a:chExt cx="3733475" cy="1761481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3" y="442155"/>
              <a:ext cx="3378183" cy="1761481"/>
            </a:xfrm>
            <a:prstGeom prst="rect">
              <a:avLst/>
            </a:prstGeom>
          </p:spPr>
        </p:pic>
        <p:cxnSp>
          <p:nvCxnSpPr>
            <p:cNvPr id="7" name="直線矢印コネクタ 6"/>
            <p:cNvCxnSpPr/>
            <p:nvPr/>
          </p:nvCxnSpPr>
          <p:spPr>
            <a:xfrm>
              <a:off x="5644058" y="507474"/>
              <a:ext cx="0" cy="35067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/>
            <p:cNvSpPr/>
            <p:nvPr/>
          </p:nvSpPr>
          <p:spPr>
            <a:xfrm>
              <a:off x="6524325" y="1398648"/>
              <a:ext cx="1402242" cy="219243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/>
            <p:cNvCxnSpPr/>
            <p:nvPr/>
          </p:nvCxnSpPr>
          <p:spPr>
            <a:xfrm flipH="1">
              <a:off x="7992495" y="1504398"/>
              <a:ext cx="58952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/>
          <p:cNvSpPr txBox="1"/>
          <p:nvPr/>
        </p:nvSpPr>
        <p:spPr>
          <a:xfrm>
            <a:off x="5451967" y="2565335"/>
            <a:ext cx="2535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here to download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amd64 for 64-bit.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i586 for 32-bit (x86).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32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Download Java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18240" y="1166836"/>
            <a:ext cx="2693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https://www.java.com/en/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"/>
          <a:stretch/>
        </p:blipFill>
        <p:spPr>
          <a:xfrm>
            <a:off x="1019504" y="1548570"/>
            <a:ext cx="7136524" cy="4261633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V="1">
            <a:off x="3016470" y="5027495"/>
            <a:ext cx="0" cy="11771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1776248" y="4438916"/>
            <a:ext cx="2575035" cy="578069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07931" y="6257208"/>
            <a:ext cx="484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follow the instruction to install Java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095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 </a:t>
            </a:r>
            <a:r>
              <a:rPr kumimoji="1" lang="en-US" altLang="ja-JP" dirty="0" smtClean="0"/>
              <a:t>Setting up Java3D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40676" y="1324126"/>
            <a:ext cx="770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Search </a:t>
            </a:r>
            <a:r>
              <a:rPr lang="en-US" altLang="ja-JP" dirty="0"/>
              <a:t>for “java3d” in the </a:t>
            </a:r>
            <a:r>
              <a:rPr lang="en-US" altLang="ja-JP" dirty="0" smtClean="0"/>
              <a:t>web to find Java3D API of ORACLE,</a:t>
            </a:r>
            <a:endParaRPr lang="ja-JP" altLang="en-US" dirty="0"/>
          </a:p>
          <a:p>
            <a:r>
              <a:rPr lang="ja-JP" altLang="en-US" dirty="0" smtClean="0"/>
              <a:t>http://www.oracle.com/technetwork/articles/javase/index-jsp-138252.html</a:t>
            </a:r>
            <a:endParaRPr lang="en-US" altLang="ja-JP" dirty="0" smtClean="0"/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502978" y="2148840"/>
            <a:ext cx="4957429" cy="4528045"/>
            <a:chOff x="1713185" y="1446400"/>
            <a:chExt cx="5924769" cy="54116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185" y="1446400"/>
              <a:ext cx="5924769" cy="5411600"/>
            </a:xfrm>
            <a:prstGeom prst="rect">
              <a:avLst/>
            </a:prstGeom>
          </p:spPr>
        </p:pic>
        <p:cxnSp>
          <p:nvCxnSpPr>
            <p:cNvPr id="5" name="直線矢印コネクタ 4"/>
            <p:cNvCxnSpPr/>
            <p:nvPr/>
          </p:nvCxnSpPr>
          <p:spPr>
            <a:xfrm flipH="1" flipV="1">
              <a:off x="4813738" y="5076497"/>
              <a:ext cx="294290" cy="105103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/>
            <p:cNvSpPr/>
            <p:nvPr/>
          </p:nvSpPr>
          <p:spPr>
            <a:xfrm>
              <a:off x="3384332" y="4803228"/>
              <a:ext cx="1587062" cy="1996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4207684" y="6054283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0080" y="914400"/>
            <a:ext cx="1885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2.1. Windows</a:t>
            </a:r>
            <a:endParaRPr kumimoji="1" lang="ja-JP" altLang="en-US" sz="2400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28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23"/>
          <p:cNvSpPr txBox="1"/>
          <p:nvPr/>
        </p:nvSpPr>
        <p:spPr>
          <a:xfrm>
            <a:off x="635006" y="834873"/>
            <a:ext cx="75171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Before we proceed, let’s check if your Java is 32- or 64-bit. In the DOS prompt, type “java -version” and you will see a message like this: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This is an example of 64-bit. If “64-Bit” is absent, then it’s 32-bit. (It doesn’t explicitly state “32-Bit”, unfortunately.) </a:t>
            </a:r>
          </a:p>
          <a:p>
            <a:endParaRPr lang="en-US" altLang="ja-JP" dirty="0"/>
          </a:p>
          <a:p>
            <a:r>
              <a:rPr lang="en-US" altLang="ja-JP" dirty="0" smtClean="0"/>
              <a:t>Alternatively, you may check these folders,</a:t>
            </a:r>
          </a:p>
          <a:p>
            <a:endParaRPr lang="en-US" altLang="ja-JP" dirty="0"/>
          </a:p>
          <a:p>
            <a:pPr lvl="1"/>
            <a:r>
              <a:rPr lang="en-US" altLang="ja-JP" dirty="0"/>
              <a:t>c:\Program </a:t>
            </a:r>
            <a:r>
              <a:rPr lang="en-US" altLang="ja-JP" dirty="0" smtClean="0"/>
              <a:t>Files\Java</a:t>
            </a:r>
          </a:p>
          <a:p>
            <a:pPr lvl="1"/>
            <a:r>
              <a:rPr lang="en-US" altLang="ja-JP" dirty="0"/>
              <a:t>c:\Program Files</a:t>
            </a:r>
            <a:r>
              <a:rPr lang="en-US" altLang="ja-JP" dirty="0">
                <a:solidFill>
                  <a:srgbClr val="FF0000"/>
                </a:solidFill>
              </a:rPr>
              <a:t>(x86)</a:t>
            </a:r>
            <a:r>
              <a:rPr lang="en-US" altLang="ja-JP" dirty="0"/>
              <a:t>\</a:t>
            </a:r>
            <a:r>
              <a:rPr lang="en-US" altLang="ja-JP" dirty="0" smtClean="0"/>
              <a:t>Java</a:t>
            </a:r>
          </a:p>
          <a:p>
            <a:pPr lvl="1"/>
            <a:endParaRPr lang="en-US" altLang="ja-JP" dirty="0"/>
          </a:p>
          <a:p>
            <a:r>
              <a:rPr lang="en-US" altLang="ja-JP" dirty="0" smtClean="0"/>
              <a:t>If you find </a:t>
            </a:r>
            <a:r>
              <a:rPr lang="en-US" altLang="ja-JP" dirty="0"/>
              <a:t>”</a:t>
            </a:r>
            <a:r>
              <a:rPr lang="en-US" altLang="ja-JP" dirty="0" err="1" smtClean="0"/>
              <a:t>jreX.X.X_XXX</a:t>
            </a:r>
            <a:r>
              <a:rPr lang="en-US" altLang="ja-JP" dirty="0" smtClean="0"/>
              <a:t>” in the former, your java is 64-bit, and vice versa.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06935" y="1739687"/>
            <a:ext cx="6042039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–version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java version "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1.8.0_45”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Java(TM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) SE Runtime Environment (build 1.8.0_45-b14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Java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HotSpot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(TM)</a:t>
            </a:r>
            <a:r>
              <a:rPr lang="en-US" altLang="ja-JP" sz="12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64-Bit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Server VM (build 25.45-b02, mixed mode)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37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32889" y="2872920"/>
            <a:ext cx="73325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Double click the installer and follow the instruction. </a:t>
            </a:r>
            <a:r>
              <a:rPr lang="en-US" altLang="ja-JP" dirty="0" smtClean="0"/>
              <a:t>The installer </a:t>
            </a:r>
            <a:r>
              <a:rPr lang="en-US" altLang="ja-JP" dirty="0" err="1" smtClean="0"/>
              <a:t>creats</a:t>
            </a:r>
            <a:r>
              <a:rPr lang="en-US" altLang="ja-JP" dirty="0" smtClean="0"/>
              <a:t> a new folder, Java3D, in a Java folder,</a:t>
            </a:r>
          </a:p>
          <a:p>
            <a:pPr lvl="1">
              <a:tabLst>
                <a:tab pos="1406525" algn="l"/>
              </a:tabLst>
            </a:pPr>
            <a:r>
              <a:rPr lang="en-US" altLang="ja-JP" dirty="0" smtClean="0"/>
              <a:t>64-bit 	c</a:t>
            </a:r>
            <a:r>
              <a:rPr lang="en-US" altLang="ja-JP" dirty="0"/>
              <a:t>:\Program Files(x86)\Java\Java3D </a:t>
            </a:r>
            <a:endParaRPr lang="en-US" altLang="ja-JP" dirty="0" smtClean="0"/>
          </a:p>
          <a:p>
            <a:pPr lvl="1">
              <a:tabLst>
                <a:tab pos="1406525" algn="l"/>
              </a:tabLst>
            </a:pPr>
            <a:r>
              <a:rPr lang="en-US" altLang="ja-JP" dirty="0" smtClean="0"/>
              <a:t>32-bit	c:\Program Files\Java\Java3D </a:t>
            </a:r>
          </a:p>
          <a:p>
            <a:endParaRPr lang="en-US" altLang="ja-JP" dirty="0"/>
          </a:p>
          <a:p>
            <a:r>
              <a:rPr lang="en-US" altLang="ja-JP" dirty="0" smtClean="0"/>
              <a:t>In this folder, </a:t>
            </a:r>
            <a:r>
              <a:rPr lang="en-US" altLang="ja-JP" dirty="0"/>
              <a:t>you will find three </a:t>
            </a:r>
            <a:r>
              <a:rPr lang="en-US" altLang="ja-JP" dirty="0" err="1"/>
              <a:t>jarfiles</a:t>
            </a:r>
            <a:r>
              <a:rPr lang="en-US" altLang="ja-JP" dirty="0"/>
              <a:t>,</a:t>
            </a:r>
          </a:p>
          <a:p>
            <a:pPr lvl="1"/>
            <a:r>
              <a:rPr lang="en-US" altLang="ja-JP" dirty="0" smtClean="0"/>
              <a:t>Java3D\1.5.1\lib\</a:t>
            </a:r>
            <a:r>
              <a:rPr lang="en-US" altLang="ja-JP" dirty="0" err="1" smtClean="0"/>
              <a:t>ext</a:t>
            </a:r>
            <a:r>
              <a:rPr lang="en-US" altLang="ja-JP" dirty="0" smtClean="0"/>
              <a:t>\</a:t>
            </a:r>
          </a:p>
          <a:p>
            <a:pPr lvl="2"/>
            <a:r>
              <a:rPr lang="en-US" altLang="ja-JP" dirty="0" smtClean="0"/>
              <a:t>j3dcore.jar</a:t>
            </a:r>
          </a:p>
          <a:p>
            <a:pPr lvl="2"/>
            <a:r>
              <a:rPr lang="en-US" altLang="ja-JP" dirty="0" smtClean="0"/>
              <a:t>j3dutil.jar</a:t>
            </a:r>
          </a:p>
          <a:p>
            <a:pPr lvl="2"/>
            <a:r>
              <a:rPr lang="en-US" altLang="ja-JP" dirty="0" err="1" smtClean="0"/>
              <a:t>vecmath.jar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Copy these three </a:t>
            </a:r>
            <a:r>
              <a:rPr lang="en-US" altLang="ja-JP" dirty="0" err="1"/>
              <a:t>jarfiles</a:t>
            </a:r>
            <a:r>
              <a:rPr lang="en-US" altLang="ja-JP" dirty="0"/>
              <a:t> to an extension folder of JRE,</a:t>
            </a:r>
          </a:p>
          <a:p>
            <a:pPr lvl="1"/>
            <a:r>
              <a:rPr lang="en-US" altLang="ja-JP" dirty="0" smtClean="0"/>
              <a:t>Java\jre1.x.x_xxx\lib\</a:t>
            </a:r>
            <a:r>
              <a:rPr lang="en-US" altLang="ja-JP" dirty="0" err="1" smtClean="0"/>
              <a:t>ext</a:t>
            </a:r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83114" y="691789"/>
            <a:ext cx="129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accept </a:t>
            </a:r>
            <a:endParaRPr kumimoji="1" lang="ja-JP" altLang="en-US" dirty="0"/>
          </a:p>
        </p:txBody>
      </p:sp>
      <p:grpSp>
        <p:nvGrpSpPr>
          <p:cNvPr id="4" name="図形グループ 3"/>
          <p:cNvGrpSpPr/>
          <p:nvPr/>
        </p:nvGrpSpPr>
        <p:grpSpPr>
          <a:xfrm>
            <a:off x="2023417" y="989678"/>
            <a:ext cx="3356773" cy="1656124"/>
            <a:chOff x="4848543" y="442155"/>
            <a:chExt cx="3859094" cy="1761481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3" y="442155"/>
              <a:ext cx="3378183" cy="1761481"/>
            </a:xfrm>
            <a:prstGeom prst="rect">
              <a:avLst/>
            </a:prstGeom>
          </p:spPr>
        </p:pic>
        <p:cxnSp>
          <p:nvCxnSpPr>
            <p:cNvPr id="6" name="直線矢印コネクタ 5"/>
            <p:cNvCxnSpPr/>
            <p:nvPr/>
          </p:nvCxnSpPr>
          <p:spPr>
            <a:xfrm>
              <a:off x="5644058" y="507474"/>
              <a:ext cx="0" cy="35067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正方形/長方形 6"/>
            <p:cNvSpPr/>
            <p:nvPr/>
          </p:nvSpPr>
          <p:spPr>
            <a:xfrm>
              <a:off x="6524325" y="1894114"/>
              <a:ext cx="1402241" cy="219243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矢印コネクタ 7"/>
            <p:cNvCxnSpPr/>
            <p:nvPr/>
          </p:nvCxnSpPr>
          <p:spPr>
            <a:xfrm flipH="1">
              <a:off x="8055373" y="1987626"/>
              <a:ext cx="652264" cy="168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/>
          <p:cNvSpPr txBox="1"/>
          <p:nvPr/>
        </p:nvSpPr>
        <p:spPr>
          <a:xfrm>
            <a:off x="5411572" y="1763461"/>
            <a:ext cx="2535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here to download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amd64 for 64-bit.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i586 for 32-bit (x86).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829082" y="289344"/>
            <a:ext cx="5032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Now,  we are ready to download the installer,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37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図形グループ 5"/>
          <p:cNvGrpSpPr/>
          <p:nvPr/>
        </p:nvGrpSpPr>
        <p:grpSpPr>
          <a:xfrm>
            <a:off x="4875448" y="1531983"/>
            <a:ext cx="3365969" cy="5136979"/>
            <a:chOff x="4395001" y="1295125"/>
            <a:chExt cx="3521169" cy="5373838"/>
          </a:xfrm>
        </p:grpSpPr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001" y="1295125"/>
              <a:ext cx="3509493" cy="2104490"/>
            </a:xfrm>
            <a:prstGeom prst="rect">
              <a:avLst/>
            </a:prstGeom>
          </p:spPr>
        </p:pic>
        <p:sp>
          <p:nvSpPr>
            <p:cNvPr id="19" name="正方形/長方形 18"/>
            <p:cNvSpPr/>
            <p:nvPr/>
          </p:nvSpPr>
          <p:spPr>
            <a:xfrm>
              <a:off x="4494758" y="2305053"/>
              <a:ext cx="1251908" cy="1945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860" y="3636955"/>
              <a:ext cx="3488310" cy="3032008"/>
            </a:xfrm>
            <a:prstGeom prst="rect">
              <a:avLst/>
            </a:prstGeom>
          </p:spPr>
        </p:pic>
        <p:sp>
          <p:nvSpPr>
            <p:cNvPr id="31" name="正方形/長方形 30"/>
            <p:cNvSpPr/>
            <p:nvPr/>
          </p:nvSpPr>
          <p:spPr>
            <a:xfrm>
              <a:off x="4477400" y="6437559"/>
              <a:ext cx="1251908" cy="1945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381561" y="670661"/>
            <a:ext cx="856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Unfortunately, Java3D of ORACLE doesn’t work for Max OSX. Instead, we use Java3D wrapper of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http://</a:t>
            </a:r>
            <a:r>
              <a:rPr lang="en-US" altLang="ja-JP" dirty="0" err="1" smtClean="0"/>
              <a:t>jogamp.org</a:t>
            </a:r>
            <a:r>
              <a:rPr lang="en-US" altLang="ja-JP" dirty="0" smtClean="0"/>
              <a:t>,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9" y="1483070"/>
            <a:ext cx="3224666" cy="2796046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 flipV="1">
            <a:off x="1716123" y="2452762"/>
            <a:ext cx="3090139" cy="5088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138493" y="2879416"/>
            <a:ext cx="546443" cy="14257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09906" y="2525094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click here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624144" y="2086810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4261615" y="6236146"/>
            <a:ext cx="580767" cy="2919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906502" y="5652039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</a:t>
            </a:r>
            <a:r>
              <a:rPr kumimoji="1" lang="en-US" altLang="ja-JP" smtClean="0"/>
              <a:t>here and </a:t>
            </a:r>
            <a:r>
              <a:rPr kumimoji="1" lang="en-US" altLang="ja-JP" dirty="0" smtClean="0"/>
              <a:t>download</a:t>
            </a:r>
          </a:p>
          <a:p>
            <a:r>
              <a:rPr lang="en-US" altLang="ja-JP" dirty="0" smtClean="0"/>
              <a:t>jogamp-all-platforms.7z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5521370" y="2616035"/>
            <a:ext cx="509" cy="9504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400050" y="194310"/>
            <a:ext cx="183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2.2. Mac OSX</a:t>
            </a:r>
            <a:endParaRPr kumimoji="1" lang="ja-JP" altLang="en-US" sz="24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3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5" y="926157"/>
            <a:ext cx="3851026" cy="1747715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73" y="2079540"/>
            <a:ext cx="3511779" cy="134740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75"/>
          <a:stretch/>
        </p:blipFill>
        <p:spPr>
          <a:xfrm>
            <a:off x="1110044" y="745306"/>
            <a:ext cx="3509493" cy="770774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1186355" y="2751696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00822" y="2936433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 flipV="1">
            <a:off x="5340380" y="2379820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123526" y="2193297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070437" y="2751833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</a:t>
            </a:r>
            <a:r>
              <a:rPr kumimoji="1" lang="en-US" altLang="ja-JP" smtClean="0"/>
              <a:t>here and </a:t>
            </a:r>
            <a:r>
              <a:rPr kumimoji="1" lang="en-US" altLang="ja-JP" dirty="0" smtClean="0"/>
              <a:t>download</a:t>
            </a:r>
          </a:p>
          <a:p>
            <a:r>
              <a:rPr lang="en-US" altLang="ja-JP" dirty="0" smtClean="0"/>
              <a:t>jogamp-java3d.7z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2553646" y="1805940"/>
            <a:ext cx="2132654" cy="1022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rot="5400000">
            <a:off x="1568397" y="15160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29293" y="261552"/>
            <a:ext cx="413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Go back to the Main page and scroll down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320041" y="4071286"/>
            <a:ext cx="161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dirty="0" smtClean="0"/>
              <a:t>The </a:t>
            </a:r>
            <a:r>
              <a:rPr kumimoji="1" lang="en-US" altLang="ja-JP" dirty="0" err="1" smtClean="0"/>
              <a:t>Unarchiver</a:t>
            </a:r>
            <a:endParaRPr lang="en-US" altLang="ja-JP" dirty="0"/>
          </a:p>
          <a:p>
            <a:r>
              <a:rPr kumimoji="1" lang="en-US" altLang="ja-JP" dirty="0" err="1" smtClean="0"/>
              <a:t>MacPaw</a:t>
            </a:r>
            <a:r>
              <a:rPr kumimoji="1" lang="en-US" altLang="ja-JP" dirty="0" smtClean="0"/>
              <a:t> Inc.</a:t>
            </a: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353" y="4089733"/>
            <a:ext cx="640443" cy="657006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570176" y="3635712"/>
            <a:ext cx="8017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Unarchive the two files you just downloaded.</a:t>
            </a:r>
            <a:r>
              <a:rPr lang="en-US" altLang="ja-JP" dirty="0" smtClean="0"/>
              <a:t> 7z files can be unarchived using, for example, “The </a:t>
            </a:r>
            <a:r>
              <a:rPr lang="en-US" altLang="ja-JP" dirty="0" err="1" smtClean="0"/>
              <a:t>Unarchiver</a:t>
            </a:r>
            <a:r>
              <a:rPr lang="en-US" altLang="ja-JP" dirty="0" smtClean="0"/>
              <a:t>”. It’s a free program.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1899788" y="1534951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926479" y="1531879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70176" y="5182778"/>
            <a:ext cx="479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Then, copy the jar files to </a:t>
            </a:r>
            <a:r>
              <a:rPr lang="en-US" altLang="ja-JP" dirty="0" smtClean="0"/>
              <a:t>an </a:t>
            </a:r>
            <a:r>
              <a:rPr lang="en-US" altLang="ja-JP" dirty="0"/>
              <a:t>extension</a:t>
            </a:r>
            <a:r>
              <a:rPr kumimoji="1" lang="en-US" altLang="ja-JP" dirty="0" smtClean="0"/>
              <a:t> folder: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986551" y="5618490"/>
            <a:ext cx="6135013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-all-platforms/jar/*jar /Library/Java/Extensions/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jogamp-java3d/*jar /Library/Java/Extensions/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24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Download JAMA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7320" y="1476790"/>
            <a:ext cx="415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math.nist.gov</a:t>
            </a:r>
            <a:r>
              <a:rPr lang="en-US" altLang="ja-JP" dirty="0"/>
              <a:t>/</a:t>
            </a:r>
            <a:r>
              <a:rPr lang="en-US" altLang="ja-JP" dirty="0" err="1"/>
              <a:t>javanumerics</a:t>
            </a:r>
            <a:r>
              <a:rPr lang="en-US" altLang="ja-JP" dirty="0"/>
              <a:t>/</a:t>
            </a:r>
            <a:r>
              <a:rPr lang="en-US" altLang="ja-JP" dirty="0" err="1"/>
              <a:t>jama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4381" y="880110"/>
            <a:ext cx="821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JAMA is  a linear algebra library for JAVA. We use it for matrix </a:t>
            </a:r>
            <a:r>
              <a:rPr kumimoji="1" lang="en-US" altLang="ja-JP" dirty="0" err="1" smtClean="0"/>
              <a:t>maltiplications</a:t>
            </a:r>
            <a:r>
              <a:rPr kumimoji="1" lang="en-US" altLang="ja-JP" dirty="0" smtClean="0"/>
              <a:t>, diagonalization, and so on. It can be downloaded from,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1926939"/>
            <a:ext cx="6377940" cy="250797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2" y="4895978"/>
            <a:ext cx="3169539" cy="14803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 rot="5400000">
            <a:off x="1671267" y="44673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002658" y="4486211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029349" y="4483139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180765" y="5973214"/>
            <a:ext cx="894944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28785" y="5840556"/>
            <a:ext cx="328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 a </a:t>
            </a:r>
            <a:r>
              <a:rPr kumimoji="1" lang="en-US" altLang="ja-JP" dirty="0" err="1" smtClean="0"/>
              <a:t>jarfile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3143770" y="6054930"/>
            <a:ext cx="1080607" cy="31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54381" y="6419519"/>
            <a:ext cx="548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Then, copy the </a:t>
            </a:r>
            <a:r>
              <a:rPr kumimoji="1" lang="en-US" altLang="ja-JP" dirty="0" err="1" smtClean="0"/>
              <a:t>jarfile</a:t>
            </a:r>
            <a:r>
              <a:rPr kumimoji="1" lang="en-US" altLang="ja-JP" dirty="0" smtClean="0"/>
              <a:t> to the extension folder as before.</a:t>
            </a:r>
            <a:endParaRPr kumimoji="1" lang="ja-JP" altLang="en-US" dirty="0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09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 Test </a:t>
            </a:r>
            <a:r>
              <a:rPr kumimoji="1" lang="en-US" altLang="ja-JP" dirty="0" err="1" smtClean="0"/>
              <a:t>JSindo</a:t>
            </a:r>
            <a:endParaRPr kumimoji="1" lang="ja-JP" altLang="en-US" dirty="0"/>
          </a:p>
        </p:txBody>
      </p:sp>
      <p:pic>
        <p:nvPicPr>
          <p:cNvPr id="3" name="図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"/>
          <a:stretch/>
        </p:blipFill>
        <p:spPr bwMode="auto">
          <a:xfrm>
            <a:off x="5393913" y="986805"/>
            <a:ext cx="3404900" cy="1268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22815" y="1229348"/>
            <a:ext cx="5077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Now, double click JSindo-4.0_xxxxxx.jar.  You should see a control panel of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the </a:t>
            </a:r>
            <a:r>
              <a:rPr lang="en-US" altLang="ja-JP" dirty="0"/>
              <a:t>panel, review the installation of </a:t>
            </a:r>
            <a:r>
              <a:rPr lang="en-US" altLang="ja-JP" dirty="0" smtClean="0"/>
              <a:t>Java.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Let’s open “h2co.minfo”, </a:t>
            </a:r>
            <a:r>
              <a:rPr lang="en-US" altLang="ja-JP" dirty="0"/>
              <a:t>which comes with this </a:t>
            </a:r>
            <a:r>
              <a:rPr lang="en-US" altLang="ja-JP" dirty="0" smtClean="0"/>
              <a:t>document. It contains data of formaldehyde.</a:t>
            </a:r>
          </a:p>
          <a:p>
            <a:endParaRPr lang="en-US" altLang="ja-JP" dirty="0"/>
          </a:p>
          <a:p>
            <a:r>
              <a:rPr lang="en-US" altLang="ja-JP" dirty="0" smtClean="0"/>
              <a:t>Click, File -&gt; Open, choose </a:t>
            </a:r>
            <a:r>
              <a:rPr lang="en-US" altLang="ja-JP" dirty="0"/>
              <a:t>“h2co.minfo</a:t>
            </a:r>
            <a:r>
              <a:rPr lang="en-US" altLang="ja-JP" dirty="0" smtClean="0"/>
              <a:t>”, and click Open. If you see formaldehyde, you’re done with the first step!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this step fails, it is highly likely that Java3D has a problem. Double check if the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are copied to the extension folder.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5550185" y="1328758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597499" y="134631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Open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2" t="7774" r="8854" b="19884"/>
          <a:stretch/>
        </p:blipFill>
        <p:spPr>
          <a:xfrm>
            <a:off x="5481037" y="2694129"/>
            <a:ext cx="2379121" cy="13281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正方形/長方形 14"/>
          <p:cNvSpPr/>
          <p:nvPr/>
        </p:nvSpPr>
        <p:spPr>
          <a:xfrm>
            <a:off x="5527220" y="3055732"/>
            <a:ext cx="480188" cy="14177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7578899" y="3995652"/>
            <a:ext cx="7181" cy="3237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939447" y="3134127"/>
            <a:ext cx="1094124" cy="258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to choose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7395430" y="3816722"/>
            <a:ext cx="391620" cy="15081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6" t="5208" r="9167" b="14212"/>
          <a:stretch/>
        </p:blipFill>
        <p:spPr>
          <a:xfrm>
            <a:off x="6586537" y="4430320"/>
            <a:ext cx="1943099" cy="19276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8231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</TotalTime>
  <Words>888</Words>
  <Application>Microsoft Macintosh PowerPoint</Application>
  <PresentationFormat>画面に合わせる (4:3)</PresentationFormat>
  <Paragraphs>152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Calibri</vt:lpstr>
      <vt:lpstr>Courier</vt:lpstr>
      <vt:lpstr>Yu Gothic</vt:lpstr>
      <vt:lpstr>メイリオ</vt:lpstr>
      <vt:lpstr>Arial</vt:lpstr>
      <vt:lpstr>ホワイト</vt:lpstr>
      <vt:lpstr>PowerPoint プレゼンテーション</vt:lpstr>
      <vt:lpstr>1. Download Java</vt:lpstr>
      <vt:lpstr>2. Setting up Java3D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3. Download JAMA</vt:lpstr>
      <vt:lpstr>4. Test JSindo</vt:lpstr>
      <vt:lpstr>PowerPoint プレゼンテーション</vt:lpstr>
      <vt:lpstr>FAQ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Kiyoshi Yagi</cp:lastModifiedBy>
  <cp:revision>127</cp:revision>
  <dcterms:created xsi:type="dcterms:W3CDTF">2018-02-18T14:36:46Z</dcterms:created>
  <dcterms:modified xsi:type="dcterms:W3CDTF">2018-02-21T00:50:17Z</dcterms:modified>
</cp:coreProperties>
</file>