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14"/>
  </p:notesMasterIdLst>
  <p:sldIdLst>
    <p:sldId id="256" r:id="rId2"/>
    <p:sldId id="281" r:id="rId3"/>
    <p:sldId id="284" r:id="rId4"/>
    <p:sldId id="273" r:id="rId5"/>
    <p:sldId id="274" r:id="rId6"/>
    <p:sldId id="280" r:id="rId7"/>
    <p:sldId id="275" r:id="rId8"/>
    <p:sldId id="276" r:id="rId9"/>
    <p:sldId id="277" r:id="rId10"/>
    <p:sldId id="278" r:id="rId11"/>
    <p:sldId id="282" r:id="rId12"/>
    <p:sldId id="279" r:id="rId13"/>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1" userDrawn="1">
          <p15:clr>
            <a:srgbClr val="A4A3A4"/>
          </p15:clr>
        </p15:guide>
        <p15:guide id="2" pos="4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1186"/>
    <p:restoredTop sz="94645"/>
  </p:normalViewPr>
  <p:slideViewPr>
    <p:cSldViewPr snapToGrid="0" snapToObjects="1">
      <p:cViewPr>
        <p:scale>
          <a:sx n="65" d="100"/>
          <a:sy n="65" d="100"/>
        </p:scale>
        <p:origin x="304" y="816"/>
      </p:cViewPr>
      <p:guideLst>
        <p:guide orient="horz" pos="3861"/>
        <p:guide pos="4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2019/1/19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2019/1/19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2019/1/19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2019/1/19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2019/1/19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2019/1/19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2019/1/19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16913" cy="769441"/>
          </a:xfrm>
          <a:prstGeom prst="rect">
            <a:avLst/>
          </a:prstGeom>
          <a:noFill/>
        </p:spPr>
        <p:txBody>
          <a:bodyPr wrap="none" rtlCol="0">
            <a:spAutoFit/>
          </a:bodyPr>
          <a:lstStyle/>
          <a:p>
            <a:r>
              <a:rPr kumimoji="1" lang="en-US" altLang="ja-JP" sz="4400" dirty="0" smtClean="0"/>
              <a:t>Users’ guide of </a:t>
            </a:r>
            <a:r>
              <a:rPr lang="en-US" altLang="ja-JP" sz="4400" dirty="0" err="1" smtClean="0"/>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smtClean="0"/>
              <a:t>Theoretical Molecular Science Laboratory</a:t>
            </a:r>
          </a:p>
          <a:p>
            <a:pPr algn="ctr"/>
            <a:r>
              <a:rPr kumimoji="1" lang="en-US" altLang="ja-JP" smtClean="0"/>
              <a:t>RIKEN Cluster for Pioneering Research</a:t>
            </a:r>
            <a:endParaRPr kumimoji="1" lang="en-US" altLang="ja-JP" dirty="0" smtClean="0"/>
          </a:p>
          <a:p>
            <a:pPr algn="ctr"/>
            <a:endParaRPr lang="en-US" altLang="ja-JP" dirty="0"/>
          </a:p>
          <a:p>
            <a:pPr algn="ctr"/>
            <a:r>
              <a:rPr kumimoji="1" lang="en-US" altLang="ja-JP" dirty="0" smtClean="0"/>
              <a:t>2019/xx/</a:t>
            </a:r>
            <a:r>
              <a:rPr kumimoji="1" lang="en-US" altLang="ja-JP" dirty="0" err="1" smtClean="0"/>
              <a:t>yy</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smtClean="0"/>
              <a:t>Kiyoshi Yagi</a:t>
            </a:r>
          </a:p>
          <a:p>
            <a:pPr algn="ctr"/>
            <a:r>
              <a:rPr kumimoji="1" lang="en-US" altLang="ja-JP" dirty="0" err="1" smtClean="0"/>
              <a:t>kiyoshi.yagi@riken.jp</a:t>
            </a:r>
            <a:endParaRPr kumimoji="1" lang="en-US" altLang="ja-JP" dirty="0" smtClean="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0</a:t>
            </a:fld>
            <a:endParaRPr kumimoji="1" lang="ja-JP" altLang="en-US"/>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4" name="テキスト ボックス 3"/>
          <p:cNvSpPr txBox="1"/>
          <p:nvPr/>
        </p:nvSpPr>
        <p:spPr>
          <a:xfrm>
            <a:off x="914401" y="334237"/>
            <a:ext cx="7827665" cy="1446550"/>
          </a:xfrm>
          <a:prstGeom prst="rect">
            <a:avLst/>
          </a:prstGeom>
          <a:noFill/>
        </p:spPr>
        <p:txBody>
          <a:bodyPr wrap="square">
            <a:spAutoFit/>
          </a:bodyPr>
          <a:lstStyle/>
          <a:p>
            <a:pPr marL="285750" indent="-285750">
              <a:buFont typeface="Arial" charset="0"/>
              <a:buChar char="•"/>
              <a:defRPr/>
            </a:pPr>
            <a:r>
              <a:rPr lang="en-US" altLang="ja-JP" sz="1400" dirty="0" err="1" smtClean="0"/>
              <a:t>genhs</a:t>
            </a:r>
            <a:r>
              <a:rPr lang="en-US" altLang="ja-JP" sz="1400" dirty="0"/>
              <a:t>: true/false</a:t>
            </a:r>
          </a:p>
          <a:p>
            <a:pPr lvl="1">
              <a:defRPr/>
            </a:pPr>
            <a:r>
              <a:rPr lang="en-US" altLang="ja-JP" sz="1400" dirty="0"/>
              <a:t>Generate the 001.hs file.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smtClean="0"/>
          </a:p>
        </p:txBody>
      </p:sp>
    </p:spTree>
    <p:extLst>
      <p:ext uri="{BB962C8B-B14F-4D97-AF65-F5344CB8AC3E}">
        <p14:creationId xmlns:p14="http://schemas.microsoft.com/office/powerpoint/2010/main" val="891480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
        <p:nvSpPr>
          <p:cNvPr id="3" name="テキスト ボックス 2"/>
          <p:cNvSpPr txBox="1"/>
          <p:nvPr/>
        </p:nvSpPr>
        <p:spPr>
          <a:xfrm>
            <a:off x="914401" y="117693"/>
            <a:ext cx="7827665" cy="6740307"/>
          </a:xfrm>
          <a:prstGeom prst="rect">
            <a:avLst/>
          </a:prstGeom>
          <a:noFill/>
        </p:spPr>
        <p:txBody>
          <a:bodyPr wrap="square">
            <a:spAutoFit/>
          </a:bodyPr>
          <a:lstStyle/>
          <a:p>
            <a:pPr>
              <a:defRPr/>
            </a:pPr>
            <a:r>
              <a:rPr lang="en-US" altLang="ja-JP" dirty="0" smtClean="0"/>
              <a:t>GRID </a:t>
            </a:r>
            <a:r>
              <a:rPr lang="en-US" altLang="ja-JP" dirty="0"/>
              <a:t>keys</a:t>
            </a:r>
          </a:p>
          <a:p>
            <a:pPr>
              <a:defRPr/>
            </a:pPr>
            <a:endParaRPr lang="en-US" altLang="ja-JP" sz="1800" dirty="0">
              <a:latin typeface="+mn-lt"/>
            </a:endParaRPr>
          </a:p>
          <a:p>
            <a:pPr marL="285750" indent="-285750">
              <a:buFont typeface="Arial" charset="0"/>
              <a:buChar char="•"/>
              <a:defRPr/>
            </a:pPr>
            <a:r>
              <a:rPr lang="en-US" altLang="ja-JP" sz="1400" dirty="0" err="1" smtClean="0"/>
              <a:t>ngrid</a:t>
            </a:r>
            <a:r>
              <a:rPr lang="en-US" altLang="ja-JP" sz="1400" dirty="0" smtClean="0"/>
              <a:t>: integer number</a:t>
            </a:r>
            <a:endParaRPr lang="en-US" altLang="ja-JP" sz="1400" dirty="0"/>
          </a:p>
          <a:p>
            <a:pPr lvl="1">
              <a:defRPr/>
            </a:pPr>
            <a:r>
              <a:rPr lang="en-US" altLang="ja-JP" sz="1400" dirty="0"/>
              <a:t>The number of grid points along each </a:t>
            </a:r>
            <a:r>
              <a:rPr lang="en-US" altLang="ja-JP" sz="1400" dirty="0" smtClean="0"/>
              <a:t>coordinates. </a:t>
            </a:r>
            <a:r>
              <a:rPr lang="en-US" altLang="ja-JP" sz="1400" dirty="0"/>
              <a:t>(default = </a:t>
            </a:r>
            <a:r>
              <a:rPr lang="en-US" altLang="ja-JP" sz="1400" dirty="0" smtClean="0"/>
              <a:t>11)  </a:t>
            </a:r>
          </a:p>
          <a:p>
            <a:pPr lvl="2">
              <a:defRPr/>
            </a:pPr>
            <a:endParaRPr lang="en-US" altLang="ja-JP" sz="1400" dirty="0"/>
          </a:p>
          <a:p>
            <a:pPr marL="285750" indent="-285750">
              <a:buFont typeface="Arial" charset="0"/>
              <a:buChar char="•"/>
              <a:defRPr/>
            </a:pPr>
            <a:r>
              <a:rPr lang="en-US" altLang="ja-JP" sz="1400" dirty="0" err="1" smtClean="0"/>
              <a:t>fullmc</a:t>
            </a:r>
            <a:r>
              <a:rPr lang="en-US" altLang="ja-JP" sz="1400" dirty="0" smtClean="0"/>
              <a:t>:  true/false</a:t>
            </a:r>
            <a:endParaRPr lang="en-US" altLang="ja-JP" sz="1400" dirty="0"/>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smtClean="0"/>
              <a:t>mc1, mc2, mc3: string of mode </a:t>
            </a:r>
            <a:r>
              <a:rPr lang="en-US" altLang="ja-JP" sz="1400" dirty="0"/>
              <a:t>index</a:t>
            </a:r>
          </a:p>
          <a:p>
            <a:pPr lvl="1">
              <a:defRPr/>
            </a:pPr>
            <a:r>
              <a:rPr lang="en-US" altLang="ja-JP" sz="1400" dirty="0"/>
              <a:t>The </a:t>
            </a:r>
            <a:r>
              <a:rPr lang="en-US" altLang="ja-JP" sz="1400" dirty="0" smtClean="0"/>
              <a:t>1, 2, or 3MR </a:t>
            </a:r>
            <a:r>
              <a:rPr lang="en-US" altLang="ja-JP" sz="1400" dirty="0"/>
              <a:t>terms separated by </a:t>
            </a:r>
            <a:r>
              <a:rPr lang="en-US" altLang="ja-JP" sz="1400" dirty="0" err="1"/>
              <a:t>camma</a:t>
            </a:r>
            <a:r>
              <a:rPr lang="en-US" altLang="ja-JP" sz="1400" dirty="0"/>
              <a:t> or space. </a:t>
            </a:r>
            <a:r>
              <a:rPr lang="en-US" altLang="ja-JP" sz="1400" dirty="0" smtClean="0"/>
              <a:t>For example,</a:t>
            </a:r>
          </a:p>
          <a:p>
            <a:pPr lvl="1">
              <a:defRPr/>
            </a:pPr>
            <a:endParaRPr lang="en-US" altLang="ja-JP" sz="1400" dirty="0"/>
          </a:p>
          <a:p>
            <a:pPr lvl="1">
              <a:defRPr/>
            </a:pPr>
            <a:r>
              <a:rPr lang="en-US" altLang="ja-JP" sz="1400" dirty="0" smtClean="0"/>
              <a:t>mc1: </a:t>
            </a: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key="mc1"&gt; 1,2,3,5 &lt;/entry&gt; </a:t>
            </a:r>
            <a:endParaRPr lang="en-US" altLang="ja-JP" sz="1400" dirty="0"/>
          </a:p>
          <a:p>
            <a:pPr lvl="1">
              <a:defRPr/>
            </a:pPr>
            <a:r>
              <a:rPr lang="en-US" altLang="ja-JP" sz="1400" dirty="0" smtClean="0"/>
              <a:t>or </a:t>
            </a: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key="mc1"&gt; 1-3 5 &lt;/entry&gt; </a:t>
            </a:r>
            <a:endParaRPr lang="en-US" altLang="ja-JP" sz="1200" dirty="0" smtClean="0">
              <a:latin typeface="Courier" charset="0"/>
              <a:ea typeface="Courier" charset="0"/>
              <a:cs typeface="Courier" charset="0"/>
            </a:endParaRPr>
          </a:p>
          <a:p>
            <a:pPr lvl="1">
              <a:defRPr/>
            </a:pPr>
            <a:endParaRPr lang="en-US" altLang="ja-JP" sz="1400" dirty="0"/>
          </a:p>
          <a:p>
            <a:pPr lvl="1">
              <a:defRPr/>
            </a:pPr>
            <a:r>
              <a:rPr lang="en-US" altLang="ja-JP" sz="1400" dirty="0" smtClean="0"/>
              <a:t>generates grid </a:t>
            </a:r>
            <a:r>
              <a:rPr lang="en-US" altLang="ja-JP" sz="1400" dirty="0"/>
              <a:t>points for Q1,Q2,Q3, and Q5. </a:t>
            </a:r>
            <a:endParaRPr lang="en-US" altLang="ja-JP" sz="1400" dirty="0" smtClean="0"/>
          </a:p>
          <a:p>
            <a:pPr lvl="1">
              <a:defRPr/>
            </a:pPr>
            <a:endParaRPr lang="en-US" altLang="ja-JP" sz="1400" dirty="0" smtClean="0"/>
          </a:p>
          <a:p>
            <a:pPr lvl="1">
              <a:defRPr/>
            </a:pPr>
            <a:r>
              <a:rPr lang="en-US" altLang="ja-JP" sz="1400" dirty="0" smtClean="0"/>
              <a:t>mc2:</a:t>
            </a:r>
          </a:p>
          <a:p>
            <a:pPr lvl="2">
              <a:defRPr/>
            </a:pPr>
            <a:r>
              <a:rPr lang="en-US" altLang="ja-JP" sz="1200" dirty="0">
                <a:latin typeface="Courier" charset="0"/>
                <a:ea typeface="Courier" charset="0"/>
                <a:cs typeface="Courier" charset="0"/>
              </a:rPr>
              <a:t>&lt;entry key="mc2"&gt; 1,2, 1,4, 2,4, 3,4 &lt;/entry&gt; </a:t>
            </a:r>
            <a:r>
              <a:rPr lang="en-US" altLang="ja-JP" sz="1200" dirty="0" smtClean="0">
                <a:latin typeface="Courier" charset="0"/>
                <a:ea typeface="Courier" charset="0"/>
                <a:cs typeface="Courier" charset="0"/>
              </a:rPr>
              <a:t> </a:t>
            </a:r>
            <a:endParaRPr lang="en-US" altLang="ja-JP" sz="1400" dirty="0"/>
          </a:p>
          <a:p>
            <a:pPr lvl="1">
              <a:defRPr/>
            </a:pPr>
            <a:r>
              <a:rPr lang="en-US" altLang="ja-JP" sz="1400" dirty="0" smtClean="0"/>
              <a:t>or</a:t>
            </a:r>
            <a:endParaRPr lang="en-US" altLang="ja-JP" sz="1400" dirty="0"/>
          </a:p>
          <a:p>
            <a:pPr lvl="2">
              <a:defRPr/>
            </a:pPr>
            <a:r>
              <a:rPr lang="en-US" altLang="ja-JP" sz="1200" dirty="0">
                <a:latin typeface="Courier" charset="0"/>
                <a:ea typeface="Courier" charset="0"/>
                <a:cs typeface="Courier" charset="0"/>
              </a:rPr>
              <a:t>&lt;entry key="mc2"&gt; 1,2, 1-3,4 &lt;/entry&gt; </a:t>
            </a:r>
            <a:endParaRPr lang="en-US" altLang="ja-JP" sz="1200" dirty="0" smtClean="0">
              <a:latin typeface="Courier" charset="0"/>
              <a:ea typeface="Courier" charset="0"/>
              <a:cs typeface="Courier" charset="0"/>
            </a:endParaRPr>
          </a:p>
          <a:p>
            <a:pPr lvl="1">
              <a:defRPr/>
            </a:pPr>
            <a:endParaRPr lang="en-US" altLang="ja-JP" sz="1400" dirty="0" smtClean="0"/>
          </a:p>
          <a:p>
            <a:pPr lvl="1">
              <a:defRPr/>
            </a:pPr>
            <a:r>
              <a:rPr lang="en-US" altLang="ja-JP" sz="1400" dirty="0" smtClean="0"/>
              <a:t>generates </a:t>
            </a:r>
            <a:r>
              <a:rPr lang="en-US" altLang="ja-JP" sz="1400" dirty="0"/>
              <a:t>the grid points for (Q2, Q1),(Q4, Q1),(Q4, Q2), and (Q4, Q3). </a:t>
            </a:r>
            <a:endParaRPr lang="en-US" altLang="ja-JP" sz="1400" dirty="0" smtClean="0"/>
          </a:p>
          <a:p>
            <a:pPr lvl="1">
              <a:defRPr/>
            </a:pPr>
            <a:endParaRPr lang="en-US" altLang="ja-JP" sz="1400" dirty="0" smtClean="0"/>
          </a:p>
          <a:p>
            <a:pPr lvl="1">
              <a:defRPr/>
            </a:pPr>
            <a:r>
              <a:rPr lang="en-US" altLang="ja-JP" sz="1400" dirty="0" smtClean="0"/>
              <a:t>mc3</a:t>
            </a:r>
            <a:r>
              <a:rPr lang="en-US" altLang="ja-JP" sz="1400" dirty="0"/>
              <a:t>:</a:t>
            </a:r>
          </a:p>
          <a:p>
            <a:pPr lvl="2">
              <a:defRPr/>
            </a:pPr>
            <a:r>
              <a:rPr lang="en-US" altLang="ja-JP" sz="1200" dirty="0">
                <a:latin typeface="Courier" charset="0"/>
                <a:ea typeface="Courier" charset="0"/>
                <a:cs typeface="Courier" charset="0"/>
              </a:rPr>
              <a:t>&lt;entry key="mc3"&gt; 1,2,3, 1,2,4 &lt;/entry&gt; </a:t>
            </a:r>
          </a:p>
          <a:p>
            <a:pPr lvl="1">
              <a:defRPr/>
            </a:pPr>
            <a:endParaRPr lang="en-US" altLang="ja-JP" sz="1400" dirty="0"/>
          </a:p>
          <a:p>
            <a:pPr lvl="1">
              <a:defRPr/>
            </a:pPr>
            <a:r>
              <a:rPr lang="en-US" altLang="ja-JP" sz="1400" dirty="0"/>
              <a:t>generates the grid points for (Q3, Q2, Q1) and (Q4, Q2, Q1).</a:t>
            </a:r>
            <a:br>
              <a:rPr lang="en-US" altLang="ja-JP" sz="1400" dirty="0"/>
            </a:br>
            <a:endParaRPr lang="en-US" altLang="ja-JP" sz="1400" dirty="0"/>
          </a:p>
          <a:p>
            <a:pPr>
              <a:defRPr/>
            </a:pPr>
            <a:r>
              <a:rPr lang="en-US" altLang="ja-JP" sz="1400" dirty="0"/>
              <a:t>NOTE: One of </a:t>
            </a:r>
            <a:r>
              <a:rPr lang="en-US" altLang="ja-JP" sz="1400" dirty="0" err="1"/>
              <a:t>fullmc</a:t>
            </a:r>
            <a:r>
              <a:rPr lang="en-US" altLang="ja-JP" sz="1400" dirty="0"/>
              <a:t>, mc1, mc2, or mc3 must be present in the input file. </a:t>
            </a:r>
          </a:p>
        </p:txBody>
      </p:sp>
    </p:spTree>
    <p:extLst>
      <p:ext uri="{BB962C8B-B14F-4D97-AF65-F5344CB8AC3E}">
        <p14:creationId xmlns:p14="http://schemas.microsoft.com/office/powerpoint/2010/main" val="694449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11</a:t>
            </a:fld>
            <a:endParaRPr kumimoji="1" lang="ja-JP" altLang="en-US"/>
          </a:p>
        </p:txBody>
      </p:sp>
      <mc:AlternateContent xmlns:mc="http://schemas.openxmlformats.org/markup-compatibility/2006" xmlns:a14="http://schemas.microsoft.com/office/drawing/2010/main">
        <mc:Choice Requires="a14">
          <p:sp>
            <p:nvSpPr>
              <p:cNvPr id="3" name="テキスト ボックス 2"/>
              <p:cNvSpPr txBox="1"/>
              <p:nvPr/>
            </p:nvSpPr>
            <p:spPr>
              <a:xfrm>
                <a:off x="914401" y="232637"/>
                <a:ext cx="7827665" cy="4354334"/>
              </a:xfrm>
              <a:prstGeom prst="rect">
                <a:avLst/>
              </a:prstGeom>
              <a:noFill/>
            </p:spPr>
            <p:txBody>
              <a:bodyPr wrap="square">
                <a:spAutoFit/>
              </a:bodyPr>
              <a:lstStyle/>
              <a:p>
                <a:pPr>
                  <a:defRPr/>
                </a:pPr>
                <a:r>
                  <a:rPr lang="en-US" altLang="ja-JP" dirty="0" smtClean="0"/>
                  <a:t>HYBRID </a:t>
                </a:r>
                <a:r>
                  <a:rPr lang="en-US" altLang="ja-JP" dirty="0"/>
                  <a:t>keys</a:t>
                </a:r>
              </a:p>
              <a:p>
                <a:pPr>
                  <a:defRPr/>
                </a:pPr>
                <a:endParaRPr lang="en-US" altLang="ja-JP" dirty="0"/>
              </a:p>
              <a:p>
                <a:pPr marL="285750" indent="-285750">
                  <a:buFont typeface="Arial" charset="0"/>
                  <a:buChar char="•"/>
                  <a:defRPr/>
                </a:pPr>
                <a:r>
                  <a:rPr lang="en-US" altLang="ja-JP" sz="1400" dirty="0"/>
                  <a:t>stepsize: real number</a:t>
                </a:r>
              </a:p>
              <a:p>
                <a:pPr lvl="1">
                  <a:defRPr/>
                </a:pPr>
                <a:r>
                  <a:rPr lang="en-US" altLang="ja-JP" sz="1400" dirty="0"/>
                  <a:t>The step size for numerical differentiations in dimensionless unit (</a:t>
                </a:r>
                <a14:m>
                  <m:oMath xmlns:m="http://schemas.openxmlformats.org/officeDocument/2006/math">
                    <m:rad>
                      <m:radPr>
                        <m:degHide m:val="on"/>
                        <m:ctrlPr>
                          <a:rPr lang="en-US" altLang="ja-JP" sz="1400" i="1">
                            <a:latin typeface="Cambria Math" charset="0"/>
                          </a:rPr>
                        </m:ctrlPr>
                      </m:radPr>
                      <m:deg/>
                      <m:e>
                        <m:r>
                          <a:rPr lang="en-US" altLang="ja-JP" sz="1400" i="1">
                            <a:latin typeface="Cambria Math" charset="0"/>
                          </a:rPr>
                          <m:t>𝜔</m:t>
                        </m:r>
                        <m:r>
                          <a:rPr lang="en-US" altLang="ja-JP" sz="1400" i="1">
                            <a:latin typeface="Cambria Math" charset="0"/>
                          </a:rPr>
                          <m:t>/ℏ</m:t>
                        </m:r>
                      </m:e>
                    </m:rad>
                  </m:oMath>
                </a14:m>
                <a:r>
                  <a:rPr lang="en-US" altLang="ja-JP" sz="1400" dirty="0"/>
                  <a:t> ∗ Q). (default = 0.5)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a:t>
                </a:r>
              </a:p>
              <a:p>
                <a:pPr lvl="1">
                  <a:defRPr/>
                </a:pPr>
                <a:endParaRPr lang="en-US" altLang="ja-JP" sz="1400" dirty="0"/>
              </a:p>
              <a:p>
                <a:pPr marL="285750" indent="-285750">
                  <a:buFont typeface="Arial" charset="0"/>
                  <a:buChar char="•"/>
                  <a:defRPr/>
                </a:pPr>
                <a:r>
                  <a:rPr lang="en-US" altLang="ja-JP" sz="1400" dirty="0" err="1" smtClean="0"/>
                  <a:t>ngrid</a:t>
                </a:r>
                <a:r>
                  <a:rPr lang="en-US" altLang="ja-JP" sz="1400" dirty="0"/>
                  <a:t>: integer number</a:t>
                </a:r>
              </a:p>
              <a:p>
                <a:pPr lvl="1">
                  <a:defRPr/>
                </a:pPr>
                <a:r>
                  <a:rPr lang="en-US" altLang="ja-JP" sz="1400" dirty="0"/>
                  <a:t>The number of grid points along each coordinates. (default = 11)  </a:t>
                </a:r>
                <a:endParaRPr lang="en-US" altLang="ja-JP" sz="1400" dirty="0" smtClean="0"/>
              </a:p>
              <a:p>
                <a:pPr lvl="1">
                  <a:defRPr/>
                </a:pPr>
                <a:endParaRPr lang="en-US" altLang="ja-JP" sz="1400" dirty="0"/>
              </a:p>
              <a:p>
                <a:pPr marL="285750" indent="-285750">
                  <a:buFont typeface="Arial" charset="0"/>
                  <a:buChar char="•"/>
                  <a:defRPr/>
                </a:pPr>
                <a:r>
                  <a:rPr lang="en-US" altLang="ja-JP" sz="1400" dirty="0" err="1" smtClean="0"/>
                  <a:t>mcsstrength</a:t>
                </a:r>
                <a:r>
                  <a:rPr lang="en-US" altLang="ja-JP" sz="1400" dirty="0" smtClean="0"/>
                  <a:t>: real number</a:t>
                </a:r>
                <a:endParaRPr lang="en-US" altLang="ja-JP" sz="1400" dirty="0"/>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lvl="1">
                  <a:defRPr/>
                </a:pPr>
                <a:endParaRPr lang="en-US" altLang="ja-JP" sz="1400" dirty="0" smtClean="0"/>
              </a:p>
              <a:p>
                <a:pPr lvl="1">
                  <a:defRPr/>
                </a:pPr>
                <a:endParaRPr lang="en-US" altLang="ja-JP" sz="1400" dirty="0" smtClean="0"/>
              </a:p>
              <a:p>
                <a:pPr>
                  <a:defRPr/>
                </a:pPr>
                <a:r>
                  <a:rPr lang="en-US" altLang="ja-JP" sz="1400" dirty="0"/>
                  <a:t>NOTE: Hybrid PES requires two lines in </a:t>
                </a:r>
                <a:r>
                  <a:rPr lang="en-US" altLang="ja-JP" sz="1400" dirty="0" err="1"/>
                  <a:t>qchem</a:t>
                </a:r>
                <a:r>
                  <a:rPr lang="en-US" altLang="ja-JP" sz="1400" dirty="0"/>
                  <a:t> entry, where the first and second line specifies the quantum chemistry jobs for QFF and Grid, respectively. </a:t>
                </a:r>
              </a:p>
              <a:p>
                <a:pPr lvl="1">
                  <a:defRPr/>
                </a:pPr>
                <a:endParaRPr lang="en-US" altLang="ja-JP" sz="1400" dirty="0"/>
              </a:p>
            </p:txBody>
          </p:sp>
        </mc:Choice>
        <mc:Fallback xmlns="">
          <p:sp>
            <p:nvSpPr>
              <p:cNvPr id="3" name="テキスト ボックス 2"/>
              <p:cNvSpPr txBox="1">
                <a:spLocks noRot="1" noChangeAspect="1" noMove="1" noResize="1" noEditPoints="1" noAdjustHandles="1" noChangeArrowheads="1" noChangeShapeType="1" noTextEdit="1"/>
              </p:cNvSpPr>
              <p:nvPr/>
            </p:nvSpPr>
            <p:spPr>
              <a:xfrm>
                <a:off x="914401" y="232637"/>
                <a:ext cx="7827665" cy="4354334"/>
              </a:xfrm>
              <a:prstGeom prst="rect">
                <a:avLst/>
              </a:prstGeom>
              <a:blipFill rotWithShape="0">
                <a:blip r:embed="rId2"/>
                <a:stretch>
                  <a:fillRect l="-623" t="-7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12047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p:cNvSpPr txBox="1"/>
          <p:nvPr/>
        </p:nvSpPr>
        <p:spPr>
          <a:xfrm>
            <a:off x="2285998" y="789708"/>
            <a:ext cx="5095626" cy="5078313"/>
          </a:xfrm>
          <a:prstGeom prst="rect">
            <a:avLst/>
          </a:prstGeom>
          <a:noFill/>
        </p:spPr>
        <p:txBody>
          <a:bodyPr wrap="none" rtlCol="0">
            <a:spAutoFit/>
          </a:bodyPr>
          <a:lstStyle/>
          <a:p>
            <a:pPr marL="342900" indent="-342900">
              <a:buAutoNum type="arabicPeriod"/>
            </a:pPr>
            <a:r>
              <a:rPr lang="ja-JP" altLang="en-US" dirty="0" smtClean="0"/>
              <a:t>準備：用意</a:t>
            </a:r>
            <a:r>
              <a:rPr lang="ja-JP" altLang="en-US" dirty="0"/>
              <a:t>する</a:t>
            </a:r>
            <a:r>
              <a:rPr lang="ja-JP" altLang="en-US" dirty="0" smtClean="0"/>
              <a:t>ファイルと実行</a:t>
            </a:r>
            <a:endParaRPr lang="en-US" altLang="ja-JP" dirty="0" smtClean="0"/>
          </a:p>
          <a:p>
            <a:pPr lvl="1"/>
            <a:r>
              <a:rPr lang="en-US" altLang="ja-JP" dirty="0" smtClean="0"/>
              <a:t>xml</a:t>
            </a:r>
            <a:r>
              <a:rPr kumimoji="1" lang="ja-JP" altLang="en-US" dirty="0" smtClean="0"/>
              <a:t>ファイル</a:t>
            </a:r>
            <a:r>
              <a:rPr lang="ja-JP" altLang="en-US" dirty="0" smtClean="0"/>
              <a:t>、コメントアウト</a:t>
            </a:r>
            <a:endParaRPr kumimoji="1" lang="en-US" altLang="ja-JP" dirty="0" smtClean="0"/>
          </a:p>
          <a:p>
            <a:pPr lvl="1"/>
            <a:r>
              <a:rPr kumimoji="1" lang="en-US" altLang="ja-JP" dirty="0" err="1" smtClean="0"/>
              <a:t>resources.info</a:t>
            </a:r>
            <a:endParaRPr kumimoji="1" lang="en-US" altLang="ja-JP" dirty="0" smtClean="0"/>
          </a:p>
          <a:p>
            <a:pPr lvl="1"/>
            <a:r>
              <a:rPr lang="en-US" altLang="ja-JP" dirty="0" smtClean="0"/>
              <a:t>QM</a:t>
            </a:r>
            <a:r>
              <a:rPr lang="ja-JP" altLang="en-US" dirty="0" smtClean="0"/>
              <a:t>計算用の</a:t>
            </a:r>
            <a:r>
              <a:rPr lang="en-US" altLang="ja-JP" dirty="0" smtClean="0"/>
              <a:t>Template</a:t>
            </a:r>
            <a:r>
              <a:rPr lang="ja-JP" altLang="en-US" dirty="0" smtClean="0"/>
              <a:t>ファイル</a:t>
            </a:r>
            <a:r>
              <a:rPr lang="ja-JP" altLang="en-US" dirty="0" smtClean="0"/>
              <a:t>と</a:t>
            </a:r>
            <a:r>
              <a:rPr lang="ja-JP" altLang="en-US" dirty="0" smtClean="0"/>
              <a:t>スクリプト</a:t>
            </a:r>
            <a:endParaRPr lang="en-US" altLang="ja-JP" dirty="0" smtClean="0"/>
          </a:p>
          <a:p>
            <a:pPr lvl="1"/>
            <a:r>
              <a:rPr lang="ja-JP" altLang="en-US" dirty="0" smtClean="0"/>
              <a:t>実行</a:t>
            </a:r>
            <a:endParaRPr lang="en-US" altLang="ja-JP" dirty="0"/>
          </a:p>
          <a:p>
            <a:pPr lvl="1"/>
            <a:endParaRPr kumimoji="1" lang="en-US" altLang="ja-JP" dirty="0" smtClean="0"/>
          </a:p>
          <a:p>
            <a:pPr marL="342900" indent="-342900">
              <a:buAutoNum type="arabicPeriod"/>
            </a:pPr>
            <a:r>
              <a:rPr kumimoji="1" lang="en-US" altLang="ja-JP" dirty="0" smtClean="0"/>
              <a:t>H2CO</a:t>
            </a:r>
            <a:r>
              <a:rPr lang="ja-JP" altLang="en-US" dirty="0" smtClean="0"/>
              <a:t>・・基本的な使い方</a:t>
            </a:r>
            <a:endParaRPr lang="en-US" altLang="ja-JP" dirty="0" smtClean="0"/>
          </a:p>
          <a:p>
            <a:pPr lvl="1"/>
            <a:r>
              <a:rPr kumimoji="1" lang="en-US" altLang="ja-JP" dirty="0" smtClean="0"/>
              <a:t>QFF</a:t>
            </a:r>
          </a:p>
          <a:p>
            <a:pPr lvl="1"/>
            <a:r>
              <a:rPr kumimoji="1" lang="en-US" altLang="ja-JP" dirty="0" smtClean="0"/>
              <a:t>3MR-Grid</a:t>
            </a:r>
          </a:p>
          <a:p>
            <a:pPr lvl="1"/>
            <a:r>
              <a:rPr kumimoji="1" lang="en-US" altLang="ja-JP" dirty="0" smtClean="0"/>
              <a:t>3MR-mrpes</a:t>
            </a:r>
          </a:p>
          <a:p>
            <a:pPr marL="342900" indent="-342900">
              <a:buAutoNum type="arabicPeriod"/>
            </a:pPr>
            <a:endParaRPr kumimoji="1" lang="en-US" altLang="ja-JP" dirty="0" smtClean="0"/>
          </a:p>
          <a:p>
            <a:pPr marL="342900" indent="-342900">
              <a:buAutoNum type="arabicPeriod"/>
            </a:pPr>
            <a:r>
              <a:rPr lang="en-US" altLang="ja-JP" dirty="0" smtClean="0"/>
              <a:t>(H2O)6</a:t>
            </a:r>
            <a:r>
              <a:rPr lang="ja-JP" altLang="en-US" dirty="0" smtClean="0"/>
              <a:t>・・</a:t>
            </a:r>
            <a:r>
              <a:rPr lang="en-US" altLang="ja-JP" dirty="0" err="1" smtClean="0"/>
              <a:t>activemode</a:t>
            </a:r>
            <a:r>
              <a:rPr lang="ja-JP" altLang="en-US" dirty="0" smtClean="0"/>
              <a:t>と</a:t>
            </a:r>
            <a:r>
              <a:rPr lang="en-US" altLang="ja-JP" dirty="0" smtClean="0"/>
              <a:t>local mode</a:t>
            </a:r>
            <a:r>
              <a:rPr lang="ja-JP" altLang="en-US" dirty="0" smtClean="0"/>
              <a:t>の使い方</a:t>
            </a:r>
            <a:endParaRPr lang="en-US" altLang="ja-JP" dirty="0" smtClean="0"/>
          </a:p>
          <a:p>
            <a:pPr lvl="1"/>
            <a:r>
              <a:rPr lang="en-US" altLang="ja-JP" dirty="0" err="1" smtClean="0"/>
              <a:t>QFF_normal</a:t>
            </a:r>
            <a:endParaRPr lang="en-US" altLang="ja-JP" dirty="0" smtClean="0"/>
          </a:p>
          <a:p>
            <a:pPr lvl="1"/>
            <a:r>
              <a:rPr kumimoji="1" lang="en-US" altLang="ja-JP" dirty="0" err="1" smtClean="0"/>
              <a:t>QFF_local</a:t>
            </a:r>
            <a:endParaRPr kumimoji="1" lang="en-US" altLang="ja-JP" dirty="0"/>
          </a:p>
          <a:p>
            <a:pPr marL="342900" indent="-342900">
              <a:buAutoNum type="arabicPeriod"/>
            </a:pPr>
            <a:endParaRPr kumimoji="1" lang="en-US" altLang="ja-JP" dirty="0" smtClean="0"/>
          </a:p>
          <a:p>
            <a:pPr marL="342900" indent="-342900">
              <a:buAutoNum type="arabicPeriod"/>
            </a:pPr>
            <a:r>
              <a:rPr kumimoji="1" lang="en-US" altLang="ja-JP" dirty="0" err="1" smtClean="0"/>
              <a:t>bR</a:t>
            </a:r>
            <a:r>
              <a:rPr kumimoji="1" lang="ja-JP" altLang="en-US" dirty="0" smtClean="0"/>
              <a:t>・・</a:t>
            </a:r>
            <a:r>
              <a:rPr lang="en-US" altLang="ja-JP" dirty="0" smtClean="0"/>
              <a:t>GENESIS, QM/MM</a:t>
            </a:r>
            <a:r>
              <a:rPr lang="ja-JP" altLang="en-US" dirty="0" smtClean="0"/>
              <a:t>との連携</a:t>
            </a:r>
            <a:endParaRPr lang="en-US" altLang="ja-JP" dirty="0" smtClean="0"/>
          </a:p>
          <a:p>
            <a:pPr lvl="1"/>
            <a:r>
              <a:rPr kumimoji="1" lang="en-US" altLang="ja-JP" dirty="0" smtClean="0"/>
              <a:t>QFF</a:t>
            </a:r>
          </a:p>
          <a:p>
            <a:pPr lvl="1"/>
            <a:r>
              <a:rPr lang="en-US" altLang="ja-JP" dirty="0" smtClean="0"/>
              <a:t>GRID</a:t>
            </a:r>
            <a:endParaRPr kumimoji="1" lang="en-US" altLang="ja-JP" dirty="0" smtClean="0"/>
          </a:p>
        </p:txBody>
      </p:sp>
    </p:spTree>
    <p:extLst>
      <p:ext uri="{BB962C8B-B14F-4D97-AF65-F5344CB8AC3E}">
        <p14:creationId xmlns:p14="http://schemas.microsoft.com/office/powerpoint/2010/main" val="1233805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2</a:t>
            </a:fld>
            <a:endParaRPr kumimoji="1" lang="ja-JP" altLang="en-US"/>
          </a:p>
        </p:txBody>
      </p:sp>
      <p:sp>
        <p:nvSpPr>
          <p:cNvPr id="3" name="テキスト ボックス 2"/>
          <p:cNvSpPr txBox="1"/>
          <p:nvPr/>
        </p:nvSpPr>
        <p:spPr>
          <a:xfrm>
            <a:off x="1439333" y="4351868"/>
            <a:ext cx="620426" cy="338554"/>
          </a:xfrm>
          <a:prstGeom prst="rect">
            <a:avLst/>
          </a:prstGeom>
          <a:noFill/>
        </p:spPr>
        <p:txBody>
          <a:bodyPr wrap="none" rtlCol="0">
            <a:spAutoFit/>
          </a:bodyPr>
          <a:lstStyle/>
          <a:p>
            <a:r>
              <a:rPr kumimoji="1" lang="en-US" altLang="ja-JP" sz="1600" dirty="0" smtClean="0"/>
              <a:t>&lt;</a:t>
            </a:r>
            <a:r>
              <a:rPr kumimoji="1" lang="en-US" altLang="ja-JP" sz="1600" dirty="0" err="1" smtClean="0"/>
              <a:t>qff</a:t>
            </a:r>
            <a:r>
              <a:rPr kumimoji="1" lang="en-US" altLang="ja-JP" sz="1600" dirty="0" smtClean="0"/>
              <a:t>&gt;</a:t>
            </a:r>
            <a:endParaRPr kumimoji="1" lang="ja-JP" altLang="en-US" sz="1600" dirty="0"/>
          </a:p>
        </p:txBody>
      </p:sp>
      <p:sp>
        <p:nvSpPr>
          <p:cNvPr id="4" name="テキスト ボックス 3"/>
          <p:cNvSpPr txBox="1"/>
          <p:nvPr/>
        </p:nvSpPr>
        <p:spPr>
          <a:xfrm>
            <a:off x="1676400" y="812800"/>
            <a:ext cx="4131580" cy="338554"/>
          </a:xfrm>
          <a:prstGeom prst="rect">
            <a:avLst/>
          </a:prstGeom>
          <a:noFill/>
        </p:spPr>
        <p:txBody>
          <a:bodyPr wrap="none" rtlCol="0">
            <a:spAutoFit/>
          </a:bodyPr>
          <a:lstStyle/>
          <a:p>
            <a:r>
              <a:rPr kumimoji="1" lang="en-US" altLang="ja-JP" sz="1600" dirty="0" smtClean="0"/>
              <a:t>key and value are case insensitive unless noted.</a:t>
            </a:r>
            <a:endParaRPr kumimoji="1" lang="ja-JP" altLang="en-US" sz="1600" dirty="0"/>
          </a:p>
        </p:txBody>
      </p:sp>
      <p:sp>
        <p:nvSpPr>
          <p:cNvPr id="5" name="テキスト ボックス 4"/>
          <p:cNvSpPr txBox="1"/>
          <p:nvPr/>
        </p:nvSpPr>
        <p:spPr>
          <a:xfrm>
            <a:off x="1049867" y="457200"/>
            <a:ext cx="2053063" cy="338554"/>
          </a:xfrm>
          <a:prstGeom prst="rect">
            <a:avLst/>
          </a:prstGeom>
          <a:noFill/>
        </p:spPr>
        <p:txBody>
          <a:bodyPr wrap="none" rtlCol="0">
            <a:spAutoFit/>
          </a:bodyPr>
          <a:lstStyle/>
          <a:p>
            <a:r>
              <a:rPr kumimoji="1" lang="en-US" altLang="ja-JP" sz="1600" dirty="0" smtClean="0"/>
              <a:t>&lt;key  value=“value” /&gt;</a:t>
            </a:r>
            <a:endParaRPr kumimoji="1" lang="ja-JP" altLang="en-US" sz="1600" dirty="0"/>
          </a:p>
        </p:txBody>
      </p:sp>
      <p:sp>
        <p:nvSpPr>
          <p:cNvPr id="6" name="テキスト ボックス 5"/>
          <p:cNvSpPr txBox="1"/>
          <p:nvPr/>
        </p:nvSpPr>
        <p:spPr>
          <a:xfrm>
            <a:off x="1693334" y="2929467"/>
            <a:ext cx="1142108" cy="338554"/>
          </a:xfrm>
          <a:prstGeom prst="rect">
            <a:avLst/>
          </a:prstGeom>
          <a:noFill/>
        </p:spPr>
        <p:txBody>
          <a:bodyPr wrap="none" rtlCol="0">
            <a:spAutoFit/>
          </a:bodyPr>
          <a:lstStyle/>
          <a:p>
            <a:r>
              <a:rPr kumimoji="1" lang="en-US" altLang="ja-JP" sz="1600" dirty="0" smtClean="0"/>
              <a:t>&lt;template&gt;</a:t>
            </a:r>
            <a:endParaRPr kumimoji="1" lang="ja-JP" altLang="en-US" sz="1600" dirty="0"/>
          </a:p>
        </p:txBody>
      </p:sp>
      <p:sp>
        <p:nvSpPr>
          <p:cNvPr id="7" name="テキスト ボックス 6"/>
          <p:cNvSpPr txBox="1"/>
          <p:nvPr/>
        </p:nvSpPr>
        <p:spPr>
          <a:xfrm>
            <a:off x="1964267" y="3183467"/>
            <a:ext cx="2369559" cy="338554"/>
          </a:xfrm>
          <a:prstGeom prst="rect">
            <a:avLst/>
          </a:prstGeom>
          <a:noFill/>
        </p:spPr>
        <p:txBody>
          <a:bodyPr wrap="none" rtlCol="0">
            <a:spAutoFit/>
          </a:bodyPr>
          <a:lstStyle/>
          <a:p>
            <a:r>
              <a:rPr kumimoji="1" lang="en-US" altLang="ja-JP" sz="1600" smtClean="0"/>
              <a:t>xml: yes or no (default no)</a:t>
            </a:r>
            <a:endParaRPr kumimoji="1" lang="ja-JP" altLang="en-US" sz="1600" dirty="0"/>
          </a:p>
        </p:txBody>
      </p:sp>
      <p:sp>
        <p:nvSpPr>
          <p:cNvPr id="8" name="テキスト ボックス 7"/>
          <p:cNvSpPr txBox="1"/>
          <p:nvPr/>
        </p:nvSpPr>
        <p:spPr>
          <a:xfrm>
            <a:off x="1337734" y="2099733"/>
            <a:ext cx="957313" cy="338554"/>
          </a:xfrm>
          <a:prstGeom prst="rect">
            <a:avLst/>
          </a:prstGeom>
          <a:noFill/>
        </p:spPr>
        <p:txBody>
          <a:bodyPr wrap="none" rtlCol="0">
            <a:spAutoFit/>
          </a:bodyPr>
          <a:lstStyle/>
          <a:p>
            <a:r>
              <a:rPr kumimoji="1" lang="en-US" altLang="ja-JP" sz="1600" dirty="0" smtClean="0"/>
              <a:t>&lt;</a:t>
            </a:r>
            <a:r>
              <a:rPr kumimoji="1" lang="en-US" altLang="ja-JP" sz="1600" dirty="0" err="1" smtClean="0"/>
              <a:t>qchem</a:t>
            </a:r>
            <a:r>
              <a:rPr kumimoji="1" lang="en-US" altLang="ja-JP" sz="1600" dirty="0" smtClean="0"/>
              <a:t>&gt;</a:t>
            </a:r>
            <a:endParaRPr kumimoji="1" lang="ja-JP" altLang="en-US" sz="1600" dirty="0"/>
          </a:p>
        </p:txBody>
      </p:sp>
      <p:sp>
        <p:nvSpPr>
          <p:cNvPr id="11" name="テキスト ボックス 10"/>
          <p:cNvSpPr txBox="1"/>
          <p:nvPr/>
        </p:nvSpPr>
        <p:spPr>
          <a:xfrm>
            <a:off x="1049867" y="1540934"/>
            <a:ext cx="1139671" cy="338554"/>
          </a:xfrm>
          <a:prstGeom prst="rect">
            <a:avLst/>
          </a:prstGeom>
          <a:noFill/>
        </p:spPr>
        <p:txBody>
          <a:bodyPr wrap="none" rtlCol="0">
            <a:spAutoFit/>
          </a:bodyPr>
          <a:lstStyle/>
          <a:p>
            <a:r>
              <a:rPr kumimoji="1" lang="en-US" altLang="ja-JP" sz="1600" dirty="0" smtClean="0"/>
              <a:t>&lt;</a:t>
            </a:r>
            <a:r>
              <a:rPr kumimoji="1" lang="en-US" altLang="ja-JP" sz="1600" dirty="0" err="1" smtClean="0"/>
              <a:t>makePES</a:t>
            </a:r>
            <a:r>
              <a:rPr kumimoji="1" lang="en-US" altLang="ja-JP" sz="1600" dirty="0" smtClean="0"/>
              <a:t>&gt;</a:t>
            </a:r>
            <a:endParaRPr kumimoji="1" lang="ja-JP" altLang="en-US" sz="1600" dirty="0"/>
          </a:p>
        </p:txBody>
      </p:sp>
      <p:sp>
        <p:nvSpPr>
          <p:cNvPr id="13" name="テキスト ボックス 12"/>
          <p:cNvSpPr txBox="1"/>
          <p:nvPr/>
        </p:nvSpPr>
        <p:spPr>
          <a:xfrm>
            <a:off x="1676401" y="2370666"/>
            <a:ext cx="5439887" cy="338554"/>
          </a:xfrm>
          <a:prstGeom prst="rect">
            <a:avLst/>
          </a:prstGeom>
          <a:noFill/>
        </p:spPr>
        <p:txBody>
          <a:bodyPr wrap="none" rtlCol="0">
            <a:spAutoFit/>
          </a:bodyPr>
          <a:lstStyle/>
          <a:p>
            <a:r>
              <a:rPr kumimoji="1" lang="en-US" altLang="ja-JP" sz="1600" dirty="0" smtClean="0"/>
              <a:t>id: ID of this </a:t>
            </a:r>
            <a:r>
              <a:rPr kumimoji="1" lang="en-US" altLang="ja-JP" sz="1600" dirty="0" err="1" smtClean="0"/>
              <a:t>qchem</a:t>
            </a:r>
            <a:r>
              <a:rPr kumimoji="1" lang="en-US" altLang="ja-JP" sz="1600" dirty="0" smtClean="0"/>
              <a:t> (default = the number it appears in the file)</a:t>
            </a:r>
          </a:p>
        </p:txBody>
      </p:sp>
      <p:sp>
        <p:nvSpPr>
          <p:cNvPr id="16" name="テキスト ボックス 15"/>
          <p:cNvSpPr txBox="1"/>
          <p:nvPr/>
        </p:nvSpPr>
        <p:spPr>
          <a:xfrm>
            <a:off x="1693334" y="3539067"/>
            <a:ext cx="908326" cy="338554"/>
          </a:xfrm>
          <a:prstGeom prst="rect">
            <a:avLst/>
          </a:prstGeom>
          <a:noFill/>
        </p:spPr>
        <p:txBody>
          <a:bodyPr wrap="none" rtlCol="0">
            <a:spAutoFit/>
          </a:bodyPr>
          <a:lstStyle/>
          <a:p>
            <a:r>
              <a:rPr kumimoji="1" lang="en-US" altLang="ja-JP" sz="1600" dirty="0" smtClean="0"/>
              <a:t>&lt;</a:t>
            </a:r>
            <a:r>
              <a:rPr kumimoji="1" lang="en-US" altLang="ja-JP" sz="1600" dirty="0" err="1" smtClean="0"/>
              <a:t>xyzfile</a:t>
            </a:r>
            <a:r>
              <a:rPr kumimoji="1" lang="en-US" altLang="ja-JP" sz="1600" dirty="0" smtClean="0"/>
              <a:t>&gt;</a:t>
            </a:r>
            <a:endParaRPr kumimoji="1" lang="ja-JP" altLang="en-US" sz="1600" dirty="0"/>
          </a:p>
        </p:txBody>
      </p:sp>
      <p:sp>
        <p:nvSpPr>
          <p:cNvPr id="17" name="テキスト ボックス 16"/>
          <p:cNvSpPr txBox="1"/>
          <p:nvPr/>
        </p:nvSpPr>
        <p:spPr>
          <a:xfrm>
            <a:off x="1964267" y="3793067"/>
            <a:ext cx="2369559" cy="338554"/>
          </a:xfrm>
          <a:prstGeom prst="rect">
            <a:avLst/>
          </a:prstGeom>
          <a:noFill/>
        </p:spPr>
        <p:txBody>
          <a:bodyPr wrap="none" rtlCol="0">
            <a:spAutoFit/>
          </a:bodyPr>
          <a:lstStyle/>
          <a:p>
            <a:r>
              <a:rPr kumimoji="1" lang="en-US" altLang="ja-JP" sz="1600" smtClean="0"/>
              <a:t>xml: yes or no (default no)</a:t>
            </a:r>
            <a:endParaRPr kumimoji="1" lang="ja-JP" altLang="en-US" sz="1600" dirty="0"/>
          </a:p>
        </p:txBody>
      </p:sp>
    </p:spTree>
    <p:extLst>
      <p:ext uri="{BB962C8B-B14F-4D97-AF65-F5344CB8AC3E}">
        <p14:creationId xmlns:p14="http://schemas.microsoft.com/office/powerpoint/2010/main" val="250048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 Basic Usage</a:t>
            </a:r>
            <a:endParaRPr kumimoji="1" lang="ja-JP" altLang="en-US" dirty="0"/>
          </a:p>
        </p:txBody>
      </p:sp>
      <p:sp>
        <p:nvSpPr>
          <p:cNvPr id="26" name="テキスト ボックス 25"/>
          <p:cNvSpPr txBox="1"/>
          <p:nvPr/>
        </p:nvSpPr>
        <p:spPr>
          <a:xfrm>
            <a:off x="370551" y="1428868"/>
            <a:ext cx="8315022" cy="3323987"/>
          </a:xfrm>
          <a:prstGeom prst="rect">
            <a:avLst/>
          </a:prstGeom>
          <a:noFill/>
        </p:spPr>
        <p:txBody>
          <a:bodyPr wrap="square" rtlCol="0">
            <a:spAutoFit/>
          </a:bodyPr>
          <a:lstStyle/>
          <a:p>
            <a:r>
              <a:rPr lang="en-US" altLang="ja-JP" sz="1600" dirty="0"/>
              <a:t>This section lists the keys and values used in </a:t>
            </a:r>
            <a:r>
              <a:rPr lang="en-US" altLang="ja-JP" sz="1600" dirty="0" err="1"/>
              <a:t>RunMakePES</a:t>
            </a:r>
            <a:r>
              <a:rPr lang="en-US" altLang="ja-JP" sz="1600" dirty="0"/>
              <a:t> program. They appear in </a:t>
            </a:r>
            <a:r>
              <a:rPr lang="en-US" altLang="ja-JP" sz="1600" dirty="0" err="1"/>
              <a:t>makePES.xml</a:t>
            </a:r>
            <a:r>
              <a:rPr lang="en-US" altLang="ja-JP" sz="1600" dirty="0"/>
              <a:t> in the form of, </a:t>
            </a:r>
          </a:p>
          <a:p>
            <a:endParaRPr kumimoji="1" lang="en-US" altLang="ja-JP" sz="1600" dirty="0" smtClean="0"/>
          </a:p>
          <a:p>
            <a:pPr lvl="1"/>
            <a:r>
              <a:rPr lang="en-US" altLang="ja-JP" sz="1200" dirty="0">
                <a:latin typeface="Courier" charset="0"/>
                <a:ea typeface="Courier" charset="0"/>
                <a:cs typeface="Courier" charset="0"/>
              </a:rPr>
              <a:t>&lt;entry key=‘‘key’’&gt; key value &lt;/entry&gt; </a:t>
            </a:r>
          </a:p>
          <a:p>
            <a:endParaRPr kumimoji="1" lang="en-US" altLang="ja-JP" sz="1600" dirty="0" smtClean="0"/>
          </a:p>
          <a:p>
            <a:r>
              <a:rPr lang="en-US" altLang="ja-JP" sz="1600" dirty="0"/>
              <a:t>The keys in red indicate that they are mandatory. The values are case insensitive except when it is noted. </a:t>
            </a:r>
          </a:p>
          <a:p>
            <a:endParaRPr lang="en-US" altLang="ja-JP" sz="1600" dirty="0" smtClean="0"/>
          </a:p>
          <a:p>
            <a:r>
              <a:rPr lang="en-US" altLang="ja-JP" sz="1600" dirty="0" smtClean="0"/>
              <a:t>In </a:t>
            </a:r>
            <a:r>
              <a:rPr lang="en-US" altLang="ja-JP" sz="1600" dirty="0"/>
              <a:t>the following, the keys are divided into four sections. General Keys (Sec. 1.1) are common input for all types of run, while those in QFF Keys (Sec. 1.2), Grid Keys (Sec. 1.3), and Hybrid Keys (Sec. 1.4) are relevant input parameters for generating the QFF, grid potential, and hybrid potential, respectively. </a:t>
            </a:r>
          </a:p>
          <a:p>
            <a:endParaRPr kumimoji="1" lang="en-US" altLang="ja-JP" sz="1600" dirty="0"/>
          </a:p>
        </p:txBody>
      </p:sp>
      <p:sp>
        <p:nvSpPr>
          <p:cNvPr id="5" name="テキスト ボックス 4"/>
          <p:cNvSpPr txBox="1"/>
          <p:nvPr/>
        </p:nvSpPr>
        <p:spPr>
          <a:xfrm>
            <a:off x="391885" y="914403"/>
            <a:ext cx="3492495" cy="461665"/>
          </a:xfrm>
          <a:prstGeom prst="rect">
            <a:avLst/>
          </a:prstGeom>
          <a:noFill/>
        </p:spPr>
        <p:txBody>
          <a:bodyPr wrap="none" rtlCol="0">
            <a:spAutoFit/>
          </a:bodyPr>
          <a:lstStyle/>
          <a:p>
            <a:r>
              <a:rPr kumimoji="1" lang="en-US" altLang="ja-JP" sz="2400" u="sng" dirty="0" smtClean="0"/>
              <a:t>1.1. </a:t>
            </a:r>
            <a:r>
              <a:rPr lang="en-US" altLang="ja-JP" sz="2400" u="sng" dirty="0" smtClean="0"/>
              <a:t>Preparing an input file</a:t>
            </a:r>
            <a:endParaRPr kumimoji="1" lang="ja-JP" altLang="en-US" sz="2400" u="sng"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Tree>
    <p:extLst>
      <p:ext uri="{BB962C8B-B14F-4D97-AF65-F5344CB8AC3E}">
        <p14:creationId xmlns:p14="http://schemas.microsoft.com/office/powerpoint/2010/main" val="11208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List of all </a:t>
            </a:r>
            <a:r>
              <a:rPr lang="en-US" altLang="ja-JP" dirty="0" smtClean="0">
                <a:cs typeface="メイリオ" charset="-128"/>
              </a:rPr>
              <a:t>keys</a:t>
            </a:r>
            <a:endParaRPr lang="ja-JP" altLang="en-US" dirty="0">
              <a:cs typeface="メイリオ" charset="-128"/>
            </a:endParaRPr>
          </a:p>
        </p:txBody>
      </p:sp>
      <p:sp>
        <p:nvSpPr>
          <p:cNvPr id="4" name="テキスト ボックス 3"/>
          <p:cNvSpPr txBox="1"/>
          <p:nvPr/>
        </p:nvSpPr>
        <p:spPr>
          <a:xfrm>
            <a:off x="914401" y="887135"/>
            <a:ext cx="7827665" cy="5970865"/>
          </a:xfrm>
          <a:prstGeom prst="rect">
            <a:avLst/>
          </a:prstGeom>
          <a:noFill/>
        </p:spPr>
        <p:txBody>
          <a:bodyPr wrap="square">
            <a:spAutoFit/>
          </a:bodyPr>
          <a:lstStyle/>
          <a:p>
            <a:pPr>
              <a:defRPr/>
            </a:pPr>
            <a:r>
              <a:rPr lang="en-US" altLang="ja-JP" sz="1800" dirty="0" smtClean="0">
                <a:latin typeface="+mn-lt"/>
              </a:rPr>
              <a:t>General keys</a:t>
            </a:r>
          </a:p>
          <a:p>
            <a:pPr>
              <a:defRPr/>
            </a:pPr>
            <a:endParaRPr lang="en-US" altLang="ja-JP" sz="1800" dirty="0">
              <a:latin typeface="+mn-lt"/>
            </a:endParaRPr>
          </a:p>
          <a:p>
            <a:pPr marL="285750" indent="-285750">
              <a:buFont typeface="Arial" charset="0"/>
              <a:buChar char="•"/>
              <a:defRPr/>
            </a:pPr>
            <a:r>
              <a:rPr lang="en-US" altLang="ja-JP" sz="1400" dirty="0" err="1" smtClean="0"/>
              <a:t>runtype</a:t>
            </a:r>
            <a:r>
              <a:rPr lang="en-US" altLang="ja-JP" sz="1400" dirty="0" smtClean="0"/>
              <a:t>: QFF/GRID/HYBRID</a:t>
            </a:r>
            <a:endParaRPr lang="en-US" altLang="ja-JP" sz="1400" dirty="0"/>
          </a:p>
          <a:p>
            <a:pPr lvl="1">
              <a:defRPr/>
            </a:pPr>
            <a:r>
              <a:rPr lang="en-US" altLang="ja-JP" sz="1400" dirty="0"/>
              <a:t>The type of run. One of the following must be specified. </a:t>
            </a:r>
            <a:endParaRPr lang="en-US" altLang="ja-JP" sz="1400" dirty="0" smtClean="0"/>
          </a:p>
          <a:p>
            <a:pPr lvl="2">
              <a:defRPr/>
            </a:pPr>
            <a:endParaRPr lang="en-US" altLang="ja-JP" sz="1400" dirty="0"/>
          </a:p>
          <a:p>
            <a:pPr marL="285750" indent="-285750">
              <a:buFont typeface="Arial" charset="0"/>
              <a:buChar char="•"/>
              <a:defRPr/>
            </a:pPr>
            <a:r>
              <a:rPr lang="en-US" altLang="ja-JP" sz="1400" dirty="0" smtClean="0"/>
              <a:t>molecule:  file name</a:t>
            </a:r>
            <a:endParaRPr lang="en-US" altLang="ja-JP" sz="1400" dirty="0"/>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r>
              <a:rPr lang="en-US" altLang="ja-JP" sz="1400" dirty="0" smtClean="0"/>
              <a:t> </a:t>
            </a:r>
          </a:p>
          <a:p>
            <a:pPr lvl="2">
              <a:defRPr/>
            </a:pPr>
            <a:endParaRPr lang="en-US" altLang="ja-JP" sz="1400" dirty="0"/>
          </a:p>
          <a:p>
            <a:pPr marL="285750" indent="-285750">
              <a:buFont typeface="Arial" charset="0"/>
              <a:buChar char="•"/>
              <a:defRPr/>
            </a:pPr>
            <a:r>
              <a:rPr lang="en-US" altLang="ja-JP" sz="1400" dirty="0" smtClean="0"/>
              <a:t>MR:  1/2/3</a:t>
            </a:r>
            <a:endParaRPr lang="en-US" altLang="ja-JP" sz="1400" dirty="0"/>
          </a:p>
          <a:p>
            <a:pPr lvl="1">
              <a:defRPr/>
            </a:pPr>
            <a:r>
              <a:rPr lang="en-US" altLang="ja-JP" sz="1400" dirty="0"/>
              <a:t>The order of mode coupling expansion. Can take 1, 2, or 3. (default = 3) </a:t>
            </a:r>
            <a:endParaRPr lang="en-US" altLang="ja-JP" sz="1400" dirty="0" smtClean="0"/>
          </a:p>
          <a:p>
            <a:pPr lvl="2">
              <a:defRPr/>
            </a:pPr>
            <a:endParaRPr lang="en-US" altLang="ja-JP" sz="1400" dirty="0" smtClean="0"/>
          </a:p>
          <a:p>
            <a:pPr marL="285750" indent="-285750">
              <a:buFont typeface="Arial" charset="0"/>
              <a:buChar char="•"/>
              <a:defRPr/>
            </a:pPr>
            <a:r>
              <a:rPr lang="en-US" altLang="ja-JP" sz="1400" dirty="0" err="1" smtClean="0"/>
              <a:t>activemode</a:t>
            </a:r>
            <a:r>
              <a:rPr lang="en-US" altLang="ja-JP" sz="1400" dirty="0" smtClean="0"/>
              <a:t>:  string of mode index</a:t>
            </a:r>
            <a:endParaRPr lang="en-US" altLang="ja-JP" sz="1400" dirty="0"/>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endParaRPr lang="en-US" altLang="ja-JP" sz="1400" dirty="0" smtClean="0"/>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1,2,3,5 &lt;/entry&gt; </a:t>
            </a:r>
          </a:p>
          <a:p>
            <a:pPr lvl="1">
              <a:defRPr/>
            </a:pPr>
            <a:endParaRPr lang="en-US" altLang="ja-JP" sz="1400" dirty="0" smtClean="0"/>
          </a:p>
          <a:p>
            <a:pPr lvl="1">
              <a:defRPr/>
            </a:pPr>
            <a:r>
              <a:rPr lang="en-US" altLang="ja-JP" sz="1400" dirty="0"/>
              <a:t>is </a:t>
            </a:r>
            <a:r>
              <a:rPr lang="en-US" altLang="ja-JP" sz="1400" dirty="0" err="1"/>
              <a:t>equivalnet</a:t>
            </a:r>
            <a:r>
              <a:rPr lang="en-US" altLang="ja-JP" sz="1400" dirty="0"/>
              <a:t> to, </a:t>
            </a:r>
            <a:endParaRPr lang="en-US" altLang="ja-JP" sz="1400" dirty="0" smtClean="0"/>
          </a:p>
          <a:p>
            <a:pPr lvl="1">
              <a:defRPr/>
            </a:pPr>
            <a:endParaRPr lang="en-US" altLang="ja-JP" sz="1400" dirty="0"/>
          </a:p>
          <a:p>
            <a:pPr lvl="2">
              <a:defRPr/>
            </a:pPr>
            <a:r>
              <a:rPr lang="en-US" altLang="ja-JP" sz="1200" dirty="0">
                <a:latin typeface="Courier" charset="0"/>
                <a:ea typeface="Courier" charset="0"/>
                <a:cs typeface="Courier" charset="0"/>
              </a:rPr>
              <a:t>&lt;entry key="</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"&gt; 1-3 5 &lt;/entry&gt; </a:t>
            </a:r>
            <a:endParaRPr lang="en-US" altLang="ja-JP" sz="1200" dirty="0" smtClean="0">
              <a:latin typeface="Courier" charset="0"/>
              <a:ea typeface="Courier" charset="0"/>
              <a:cs typeface="Courier" charset="0"/>
            </a:endParaRPr>
          </a:p>
          <a:p>
            <a:pPr lvl="1">
              <a:defRPr/>
            </a:pPr>
            <a:endParaRPr lang="en-US" altLang="ja-JP" sz="1400" dirty="0"/>
          </a:p>
          <a:p>
            <a:pPr lvl="1">
              <a:defRPr/>
            </a:pPr>
            <a:r>
              <a:rPr lang="en-US" altLang="ja-JP" sz="1400" dirty="0" smtClean="0"/>
              <a:t>which </a:t>
            </a:r>
            <a:r>
              <a:rPr lang="en-US" altLang="ja-JP" sz="1400" dirty="0"/>
              <a:t>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marL="285750" indent="-285750">
              <a:buFont typeface="Arial" charset="0"/>
              <a:buChar char="•"/>
              <a:defRPr/>
            </a:pPr>
            <a:endParaRPr lang="en-US" altLang="ja-JP" sz="1400" dirty="0" smtClean="0"/>
          </a:p>
          <a:p>
            <a:pPr marL="285750" indent="-285750">
              <a:buFont typeface="Arial" charset="0"/>
              <a:buChar char="•"/>
              <a:defRPr/>
            </a:pPr>
            <a:r>
              <a:rPr lang="en-US" altLang="ja-JP" sz="1400" dirty="0" smtClean="0"/>
              <a:t>dipole</a:t>
            </a:r>
            <a:r>
              <a:rPr lang="en-US" altLang="ja-JP" sz="1400" dirty="0"/>
              <a:t>: true/false</a:t>
            </a:r>
          </a:p>
          <a:p>
            <a:pPr lvl="1">
              <a:defRPr/>
            </a:pPr>
            <a:r>
              <a:rPr lang="en-US" altLang="ja-JP" sz="1400" dirty="0"/>
              <a:t>Generates the dipole moment surface in addition to the PES, when true. (default = false)  </a:t>
            </a:r>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p:cNvSpPr txBox="1"/>
          <p:nvPr/>
        </p:nvSpPr>
        <p:spPr>
          <a:xfrm>
            <a:off x="914401" y="137872"/>
            <a:ext cx="7827665" cy="3323987"/>
          </a:xfrm>
          <a:prstGeom prst="rect">
            <a:avLst/>
          </a:prstGeom>
          <a:noFill/>
        </p:spPr>
        <p:txBody>
          <a:bodyPr wrap="square">
            <a:spAutoFit/>
          </a:bodyPr>
          <a:lstStyle/>
          <a:p>
            <a:pPr marL="285750" indent="-285750">
              <a:buFont typeface="Arial" charset="0"/>
              <a:buChar char="•"/>
              <a:defRPr/>
            </a:pPr>
            <a:r>
              <a:rPr lang="en-US" altLang="ja-JP" sz="1400" dirty="0" err="1" smtClean="0"/>
              <a:t>interdomain</a:t>
            </a:r>
            <a:r>
              <a:rPr lang="en-US" altLang="ja-JP" sz="1400" dirty="0" smtClean="0"/>
              <a:t>: none/harmonic/all</a:t>
            </a:r>
            <a:endParaRPr lang="en-US" altLang="ja-JP" sz="1400" dirty="0"/>
          </a:p>
          <a:p>
            <a:pPr lvl="1">
              <a:defRPr/>
            </a:pPr>
            <a:r>
              <a:rPr lang="en-US" altLang="ja-JP" sz="1400" dirty="0" smtClean="0"/>
              <a:t>controls the way inter-domain coupling is treated.</a:t>
            </a:r>
          </a:p>
          <a:p>
            <a:pPr lvl="1">
              <a:defRPr/>
            </a:pPr>
            <a:endParaRPr lang="en-US" altLang="ja-JP" sz="1400" dirty="0"/>
          </a:p>
          <a:p>
            <a:pPr lvl="1">
              <a:defRPr/>
            </a:pPr>
            <a:r>
              <a:rPr lang="en-US" altLang="ja-JP" sz="1400" dirty="0" smtClean="0"/>
              <a:t>= none:  no coupling is included.</a:t>
            </a:r>
            <a:endParaRPr lang="en-US" altLang="ja-JP" sz="1400" dirty="0"/>
          </a:p>
          <a:p>
            <a:pPr lvl="1">
              <a:defRPr/>
            </a:pPr>
            <a:r>
              <a:rPr lang="en-US" altLang="ja-JP" sz="1400" dirty="0" smtClean="0"/>
              <a:t>= harmonic (default): harmonic coupling is included in QFF / no </a:t>
            </a:r>
            <a:r>
              <a:rPr lang="en-US" altLang="ja-JP" sz="1400" dirty="0" err="1" smtClean="0"/>
              <a:t>couping</a:t>
            </a:r>
            <a:r>
              <a:rPr lang="en-US" altLang="ja-JP" sz="1400" dirty="0" smtClean="0"/>
              <a:t> in grid PES.</a:t>
            </a:r>
          </a:p>
          <a:p>
            <a:pPr lvl="1">
              <a:defRPr/>
            </a:pPr>
            <a:r>
              <a:rPr lang="en-US" altLang="ja-JP" sz="1400" dirty="0" smtClean="0"/>
              <a:t>= all: all couplings are included</a:t>
            </a:r>
            <a:endParaRPr lang="en-US" altLang="ja-JP" sz="1400" dirty="0"/>
          </a:p>
          <a:p>
            <a:pPr lvl="1">
              <a:defRPr/>
            </a:pPr>
            <a:endParaRPr lang="en-US" altLang="ja-JP" sz="1400" dirty="0" smtClean="0"/>
          </a:p>
          <a:p>
            <a:pPr lvl="1">
              <a:defRPr/>
            </a:pPr>
            <a:r>
              <a:rPr lang="en-US" altLang="ja-JP" sz="1400" dirty="0" smtClean="0"/>
              <a:t>QFF</a:t>
            </a:r>
            <a:r>
              <a:rPr lang="ja-JP" altLang="en-US" sz="1400" dirty="0" smtClean="0"/>
              <a:t>計算では、実行された量子化学計算の情報から、</a:t>
            </a:r>
            <a:r>
              <a:rPr lang="en-US" altLang="ja-JP" sz="1400" dirty="0" smtClean="0"/>
              <a:t>Gradient</a:t>
            </a:r>
            <a:r>
              <a:rPr lang="ja-JP" altLang="en-US" sz="1400" dirty="0"/>
              <a:t>で数値微分の</a:t>
            </a:r>
            <a:r>
              <a:rPr lang="ja-JP" altLang="en-US" sz="1400" dirty="0" smtClean="0"/>
              <a:t>場合は</a:t>
            </a:r>
            <a:r>
              <a:rPr lang="en-US" altLang="ja-JP" sz="1400" dirty="0" err="1" smtClean="0"/>
              <a:t>tiij</a:t>
            </a:r>
            <a:r>
              <a:rPr lang="en-US" altLang="ja-JP" sz="1400" dirty="0" smtClean="0"/>
              <a:t>, </a:t>
            </a:r>
            <a:r>
              <a:rPr lang="en-US" altLang="ja-JP" sz="1400" dirty="0" err="1" smtClean="0"/>
              <a:t>uiiij</a:t>
            </a:r>
            <a:r>
              <a:rPr lang="ja-JP" altLang="en-US" sz="1400" dirty="0" smtClean="0"/>
              <a:t>、</a:t>
            </a:r>
            <a:r>
              <a:rPr lang="en-US" altLang="ja-JP" sz="1400" dirty="0" smtClean="0"/>
              <a:t>Hessian</a:t>
            </a:r>
            <a:r>
              <a:rPr lang="ja-JP" altLang="en-US" sz="1400" dirty="0" smtClean="0"/>
              <a:t>で数値微分の場合は</a:t>
            </a:r>
            <a:r>
              <a:rPr lang="en-US" altLang="ja-JP" sz="1400" dirty="0" smtClean="0"/>
              <a:t>3MR</a:t>
            </a:r>
            <a:r>
              <a:rPr lang="ja-JP" altLang="en-US" sz="1400" dirty="0" smtClean="0"/>
              <a:t>までドメイン間カップリングが計算可能だが、</a:t>
            </a:r>
            <a:r>
              <a:rPr lang="en-US" altLang="ja-JP" sz="1400" dirty="0" err="1" smtClean="0"/>
              <a:t>interdomain</a:t>
            </a:r>
            <a:r>
              <a:rPr lang="en-US" altLang="ja-JP" sz="1400" dirty="0" smtClean="0"/>
              <a:t> = none/harmonic</a:t>
            </a:r>
            <a:r>
              <a:rPr lang="ja-JP" altLang="en-US" sz="1400" dirty="0" smtClean="0"/>
              <a:t>ではこれらは出力されない。出力したい場合は、</a:t>
            </a:r>
            <a:r>
              <a:rPr lang="en-US" altLang="ja-JP" sz="1400" dirty="0" err="1" smtClean="0"/>
              <a:t>interdomain</a:t>
            </a:r>
            <a:r>
              <a:rPr lang="en-US" altLang="ja-JP" sz="1400" dirty="0" smtClean="0"/>
              <a:t>=all</a:t>
            </a:r>
            <a:r>
              <a:rPr lang="ja-JP" altLang="en-US" sz="1400" dirty="0" smtClean="0"/>
              <a:t>で再計算する。</a:t>
            </a:r>
            <a:endParaRPr lang="en-US" altLang="ja-JP" sz="1400" dirty="0" smtClean="0"/>
          </a:p>
          <a:p>
            <a:pPr lvl="1">
              <a:defRPr/>
            </a:pPr>
            <a:endParaRPr lang="en-US" altLang="ja-JP" sz="1400" dirty="0"/>
          </a:p>
          <a:p>
            <a:pPr lvl="1">
              <a:defRPr/>
            </a:pPr>
            <a:r>
              <a:rPr lang="en-US" altLang="ja-JP" sz="1400" dirty="0" smtClean="0"/>
              <a:t>Hessian</a:t>
            </a:r>
            <a:r>
              <a:rPr lang="ja-JP" altLang="en-US" sz="1400" dirty="0" smtClean="0"/>
              <a:t>の場合、</a:t>
            </a:r>
            <a:r>
              <a:rPr lang="en-US" altLang="ja-JP" sz="1400" dirty="0" err="1" smtClean="0"/>
              <a:t>minfo.files</a:t>
            </a:r>
            <a:r>
              <a:rPr lang="ja-JP" altLang="en-US" sz="1400" dirty="0" smtClean="0"/>
              <a:t>からデータを読み込めば、追加の量子化学計算なく</a:t>
            </a:r>
            <a:r>
              <a:rPr lang="en-US" altLang="ja-JP" sz="1400" dirty="0" smtClean="0"/>
              <a:t>3MR</a:t>
            </a:r>
            <a:r>
              <a:rPr lang="ja-JP" altLang="en-US" sz="1400" dirty="0" smtClean="0"/>
              <a:t>まで計算できため、実は計算負荷の軽減にはならない。</a:t>
            </a:r>
            <a:r>
              <a:rPr lang="en-US" altLang="ja-JP" sz="1400" dirty="0" smtClean="0"/>
              <a:t>4MR</a:t>
            </a:r>
            <a:r>
              <a:rPr lang="ja-JP" altLang="en-US" sz="1400" dirty="0"/>
              <a:t>は追加計算が</a:t>
            </a:r>
            <a:r>
              <a:rPr lang="ja-JP" altLang="en-US" sz="1400" dirty="0" smtClean="0"/>
              <a:t>必要となる。</a:t>
            </a:r>
            <a:endParaRPr lang="en-US" altLang="ja-JP" sz="1400" dirty="0" smtClean="0"/>
          </a:p>
          <a:p>
            <a:pPr lvl="1">
              <a:defRPr/>
            </a:pPr>
            <a:endParaRPr lang="en-US" altLang="ja-JP" sz="1400" dirty="0" smtClean="0"/>
          </a:p>
        </p:txBody>
      </p:sp>
    </p:spTree>
    <p:extLst>
      <p:ext uri="{BB962C8B-B14F-4D97-AF65-F5344CB8AC3E}">
        <p14:creationId xmlns:p14="http://schemas.microsoft.com/office/powerpoint/2010/main" val="96211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137872"/>
            <a:ext cx="7827665" cy="6001643"/>
          </a:xfrm>
          <a:prstGeom prst="rect">
            <a:avLst/>
          </a:prstGeom>
          <a:noFill/>
        </p:spPr>
        <p:txBody>
          <a:bodyPr wrap="square">
            <a:spAutoFit/>
          </a:bodyPr>
          <a:lstStyle/>
          <a:p>
            <a:pPr marL="285750" indent="-285750">
              <a:buFont typeface="Arial" charset="0"/>
              <a:buChar char="•"/>
              <a:defRPr/>
            </a:pPr>
            <a:r>
              <a:rPr lang="en-US" altLang="ja-JP" sz="1400" dirty="0" err="1" smtClean="0"/>
              <a:t>removefiles</a:t>
            </a:r>
            <a:r>
              <a:rPr lang="en-US" altLang="ja-JP" sz="1400" dirty="0"/>
              <a:t>: true/false</a:t>
            </a:r>
          </a:p>
          <a:p>
            <a:pPr lvl="1">
              <a:defRPr/>
            </a:pPr>
            <a:r>
              <a:rPr lang="en-US" altLang="ja-JP" sz="1400" dirty="0"/>
              <a:t>Removes the input/output files of the quantum chemistry program, when true. (default = false</a:t>
            </a:r>
            <a:r>
              <a:rPr lang="en-US" altLang="ja-JP" sz="1400" dirty="0" smtClean="0"/>
              <a:t>)</a:t>
            </a:r>
          </a:p>
          <a:p>
            <a:pPr lvl="2">
              <a:defRPr/>
            </a:pPr>
            <a:endParaRPr lang="en-US" altLang="ja-JP" sz="1400" dirty="0"/>
          </a:p>
          <a:p>
            <a:pPr marL="285750" indent="-285750">
              <a:buFont typeface="Arial" charset="0"/>
              <a:buChar char="•"/>
              <a:defRPr/>
            </a:pPr>
            <a:r>
              <a:rPr lang="en-US" altLang="ja-JP" sz="1400" dirty="0" err="1" smtClean="0"/>
              <a:t>dryrun</a:t>
            </a:r>
            <a:r>
              <a:rPr lang="en-US" altLang="ja-JP" sz="1400" dirty="0" smtClean="0"/>
              <a:t>: true/false</a:t>
            </a:r>
            <a:endParaRPr lang="en-US" altLang="ja-JP" sz="1400" dirty="0"/>
          </a:p>
          <a:p>
            <a:pPr lvl="1">
              <a:defRPr/>
            </a:pPr>
            <a:r>
              <a:rPr lang="en-US" altLang="ja-JP" sz="1400" dirty="0"/>
              <a:t>Generates the input files for the quantum chemistry program and exit without </a:t>
            </a:r>
            <a:r>
              <a:rPr lang="en-US" altLang="ja-JP" sz="1400" dirty="0" smtClean="0"/>
              <a:t>execution. </a:t>
            </a:r>
            <a:r>
              <a:rPr lang="en-US" altLang="ja-JP" sz="1400" dirty="0"/>
              <a:t>(default = false</a:t>
            </a:r>
            <a:r>
              <a:rPr lang="en-US" altLang="ja-JP" sz="1400" dirty="0" smtClean="0"/>
              <a:t>) </a:t>
            </a:r>
          </a:p>
          <a:p>
            <a:pPr lvl="1">
              <a:defRPr/>
            </a:pPr>
            <a:endParaRPr lang="en-US" altLang="ja-JP" sz="1400" dirty="0" smtClean="0"/>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a:t>Name of a xyz file, where the coordinates are written. (default = </a:t>
            </a:r>
            <a:r>
              <a:rPr lang="en-US" altLang="ja-JP" sz="1400" dirty="0" err="1"/>
              <a:t>m</a:t>
            </a:r>
            <a:r>
              <a:rPr lang="en-US" altLang="ja-JP" sz="1400" dirty="0" err="1" smtClean="0"/>
              <a:t>akeQFF</a:t>
            </a:r>
            <a:r>
              <a:rPr lang="en-US" altLang="ja-JP" sz="1400" dirty="0" smtClean="0"/>
              <a:t> for QFF and </a:t>
            </a:r>
            <a:r>
              <a:rPr lang="en-US" altLang="ja-JP" sz="1400" dirty="0" err="1" smtClean="0"/>
              <a:t>makeGrid</a:t>
            </a:r>
            <a:r>
              <a:rPr lang="en-US" altLang="ja-JP" sz="1400" dirty="0" smtClean="0"/>
              <a:t> for GRID)</a:t>
            </a:r>
            <a:endParaRPr lang="en-US" altLang="ja-JP" dirty="0"/>
          </a:p>
          <a:p>
            <a:pPr lvl="2">
              <a:defRPr/>
            </a:pPr>
            <a:endParaRPr lang="en-US" altLang="ja-JP" sz="1400" dirty="0"/>
          </a:p>
          <a:p>
            <a:pPr marL="285750" indent="-285750">
              <a:buFont typeface="Arial" charset="0"/>
              <a:buChar char="•"/>
              <a:defRPr/>
            </a:pPr>
            <a:r>
              <a:rPr lang="en-US" altLang="ja-JP" sz="1400" dirty="0" err="1" smtClean="0"/>
              <a:t>qchem</a:t>
            </a:r>
            <a:r>
              <a:rPr lang="en-US" altLang="ja-JP" sz="1400" dirty="0" smtClean="0"/>
              <a:t>:  command lines (see below)</a:t>
            </a:r>
            <a:endParaRPr lang="en-US" altLang="ja-JP" sz="1400" dirty="0"/>
          </a:p>
          <a:p>
            <a:pPr lvl="1">
              <a:defRPr/>
            </a:pPr>
            <a:r>
              <a:rPr lang="en-US" altLang="ja-JP" sz="1400" dirty="0"/>
              <a:t>In each line after the entry tag of this key follows the type of the quantum chemistry program, a template file to generate input files for the program, and a label. The three components may be separated by space or </a:t>
            </a:r>
            <a:r>
              <a:rPr lang="en-US" altLang="ja-JP" sz="1400" dirty="0" err="1"/>
              <a:t>camma</a:t>
            </a:r>
            <a:r>
              <a:rPr lang="en-US" altLang="ja-JP" sz="1400" dirty="0"/>
              <a:t>. For example, the input looks like, </a:t>
            </a:r>
          </a:p>
          <a:p>
            <a:pPr lvl="2">
              <a:defRPr/>
            </a:pP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a:t>
            </a:r>
            <a:r>
              <a:rPr lang="en-US" altLang="ja-JP" sz="1200" dirty="0" err="1">
                <a:latin typeface="Courier" charset="0"/>
                <a:ea typeface="Courier" charset="0"/>
                <a:cs typeface="Courier" charset="0"/>
              </a:rPr>
              <a:t>qchem</a:t>
            </a:r>
            <a:r>
              <a:rPr lang="en-US" altLang="ja-JP" sz="1200" dirty="0">
                <a:latin typeface="Courier" charset="0"/>
                <a:ea typeface="Courier" charset="0"/>
                <a:cs typeface="Courier" charset="0"/>
              </a:rPr>
              <a:t>"&gt;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Gaussian </a:t>
            </a:r>
            <a:r>
              <a:rPr lang="en-US" altLang="ja-JP" sz="1200" dirty="0" err="1">
                <a:latin typeface="Courier" charset="0"/>
                <a:ea typeface="Courier" charset="0"/>
                <a:cs typeface="Courier" charset="0"/>
              </a:rPr>
              <a:t>GaussianInput.xml</a:t>
            </a:r>
            <a:r>
              <a:rPr lang="en-US" altLang="ja-JP" sz="1200" dirty="0">
                <a:latin typeface="Courier" charset="0"/>
                <a:ea typeface="Courier" charset="0"/>
                <a:cs typeface="Courier" charset="0"/>
              </a:rPr>
              <a:t> MP2/</a:t>
            </a:r>
            <a:r>
              <a:rPr lang="en-US" altLang="ja-JP" sz="1200" dirty="0" err="1">
                <a:latin typeface="Courier" charset="0"/>
                <a:ea typeface="Courier" charset="0"/>
                <a:cs typeface="Courier" charset="0"/>
              </a:rPr>
              <a:t>aug</a:t>
            </a:r>
            <a:r>
              <a:rPr lang="en-US" altLang="ja-JP" sz="1200" dirty="0">
                <a:latin typeface="Courier" charset="0"/>
                <a:ea typeface="Courier" charset="0"/>
                <a:cs typeface="Courier" charset="0"/>
              </a:rPr>
              <a:t>-cc-</a:t>
            </a:r>
            <a:r>
              <a:rPr lang="en-US" altLang="ja-JP" sz="1200" dirty="0" err="1">
                <a:latin typeface="Courier" charset="0"/>
                <a:ea typeface="Courier" charset="0"/>
                <a:cs typeface="Courier" charset="0"/>
              </a:rPr>
              <a:t>pVTZ</a:t>
            </a:r>
            <a:r>
              <a:rPr lang="en-US" altLang="ja-JP" sz="1200" dirty="0">
                <a:latin typeface="Courier" charset="0"/>
                <a:ea typeface="Courier" charset="0"/>
                <a:cs typeface="Courier" charset="0"/>
              </a:rPr>
              <a:t> (11)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entry&gt; </a:t>
            </a:r>
          </a:p>
          <a:p>
            <a:pPr lvl="1">
              <a:defRPr/>
            </a:pPr>
            <a:endParaRPr lang="en-US" altLang="ja-JP" sz="1400" dirty="0" smtClean="0"/>
          </a:p>
          <a:p>
            <a:pPr lvl="1">
              <a:defRPr/>
            </a:pPr>
            <a:r>
              <a:rPr lang="en-US" altLang="ja-JP" sz="1400" dirty="0"/>
              <a:t>The first value (Gaussian) specifies the quantum chemistry program, which may take one of the following: </a:t>
            </a:r>
          </a:p>
          <a:p>
            <a:pPr lvl="1">
              <a:defRPr/>
            </a:pPr>
            <a:endParaRPr lang="en-US" altLang="ja-JP" sz="1400" dirty="0" smtClean="0"/>
          </a:p>
          <a:p>
            <a:pPr lvl="2">
              <a:defRPr/>
            </a:pPr>
            <a:r>
              <a:rPr lang="en-US" altLang="ja-JP" sz="1400" dirty="0" smtClean="0"/>
              <a:t>Gaussian </a:t>
            </a:r>
            <a:r>
              <a:rPr lang="en-US" altLang="ja-JP" sz="1400" dirty="0"/>
              <a:t>: </a:t>
            </a:r>
            <a:r>
              <a:rPr lang="en-US" altLang="ja-JP" sz="1400" dirty="0" smtClean="0"/>
              <a:t>Gaussian03/09/16</a:t>
            </a:r>
          </a:p>
          <a:p>
            <a:pPr lvl="2">
              <a:defRPr/>
            </a:pPr>
            <a:r>
              <a:rPr lang="en-US" altLang="ja-JP" sz="1400" dirty="0" smtClean="0"/>
              <a:t>Generic </a:t>
            </a:r>
            <a:r>
              <a:rPr lang="en-US" altLang="ja-JP" sz="1400" dirty="0"/>
              <a:t>: Generic (see below) </a:t>
            </a:r>
          </a:p>
          <a:p>
            <a:pPr lvl="1">
              <a:defRPr/>
            </a:pPr>
            <a:endParaRPr lang="en-US" altLang="ja-JP" sz="1400" dirty="0" smtClean="0"/>
          </a:p>
          <a:p>
            <a:pPr lvl="1">
              <a:defRPr/>
            </a:pPr>
            <a:r>
              <a:rPr lang="en-US" altLang="ja-JP" sz="1400" dirty="0" smtClean="0"/>
              <a:t>The </a:t>
            </a:r>
            <a:r>
              <a:rPr lang="en-US" altLang="ja-JP" sz="1400" dirty="0"/>
              <a:t>second value (</a:t>
            </a:r>
            <a:r>
              <a:rPr lang="en-US" altLang="ja-JP" sz="1400" dirty="0" err="1"/>
              <a:t>GaussianInput.xml</a:t>
            </a:r>
            <a:r>
              <a:rPr lang="en-US" altLang="ja-JP" sz="1400" dirty="0"/>
              <a:t>) is the name of the XML file, which contains the information to generate the input files for the program. This value is case sensitive. </a:t>
            </a:r>
            <a:endParaRPr lang="en-US" altLang="ja-JP" sz="1400" dirty="0" smtClean="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137872"/>
            <a:ext cx="7827665" cy="6217087"/>
          </a:xfrm>
          <a:prstGeom prst="rect">
            <a:avLst/>
          </a:prstGeom>
          <a:noFill/>
        </p:spPr>
        <p:txBody>
          <a:bodyPr wrap="square">
            <a:spAutoFit/>
          </a:bodyPr>
          <a:lstStyle/>
          <a:p>
            <a:pPr lvl="1">
              <a:defRPr/>
            </a:pPr>
            <a:r>
              <a:rPr lang="en-US" altLang="ja-JP" sz="1400" dirty="0"/>
              <a:t>The third value (MP2/</a:t>
            </a:r>
            <a:r>
              <a:rPr lang="en-US" altLang="ja-JP" sz="1400" dirty="0" err="1"/>
              <a:t>aug</a:t>
            </a:r>
            <a:r>
              <a:rPr lang="en-US" altLang="ja-JP" sz="1400" dirty="0"/>
              <a:t>-cc-</a:t>
            </a:r>
            <a:r>
              <a:rPr lang="en-US" altLang="ja-JP" sz="1400" dirty="0" err="1"/>
              <a:t>pVTZ</a:t>
            </a:r>
            <a:r>
              <a:rPr lang="en-US" altLang="ja-JP" sz="1400" dirty="0"/>
              <a:t> (11)) is a label that is tagged to the PES data files. This name will be printed in the output of SINDO, so it is recommended to give a name, for example, the level of the electronic structure calculation, the number of grid points, etc. </a:t>
            </a:r>
          </a:p>
          <a:p>
            <a:pPr lvl="1">
              <a:defRPr/>
            </a:pPr>
            <a:endParaRPr lang="en-US" altLang="ja-JP" sz="1400" dirty="0" smtClean="0"/>
          </a:p>
          <a:p>
            <a:pPr lvl="1">
              <a:defRPr/>
            </a:pPr>
            <a:r>
              <a:rPr lang="en-US" altLang="ja-JP" sz="1400" dirty="0" smtClean="0"/>
              <a:t>This </a:t>
            </a:r>
            <a:r>
              <a:rPr lang="en-US" altLang="ja-JP" sz="1400" dirty="0"/>
              <a:t>key extends to two lines when the hybrid PES is specified for the </a:t>
            </a:r>
            <a:r>
              <a:rPr lang="en-US" altLang="ja-JP" sz="1400" dirty="0" err="1"/>
              <a:t>runtyp</a:t>
            </a:r>
            <a:r>
              <a:rPr lang="en-US" altLang="ja-JP" sz="1400" dirty="0"/>
              <a:t>. The first and the second lines specify the quantum chemistry calculations for the QFF and Grid PES generation, respectively. In this case, the input would look like, </a:t>
            </a:r>
          </a:p>
          <a:p>
            <a:pPr lvl="1">
              <a:defRPr/>
            </a:pPr>
            <a:endParaRPr lang="en-US" altLang="ja-JP" sz="1400" dirty="0" smtClean="0"/>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 key="</a:t>
            </a:r>
            <a:r>
              <a:rPr lang="en-US" altLang="ja-JP" sz="1200" dirty="0" err="1">
                <a:latin typeface="Courier" charset="0"/>
                <a:ea typeface="Courier" charset="0"/>
                <a:cs typeface="Courier" charset="0"/>
              </a:rPr>
              <a:t>qchem</a:t>
            </a:r>
            <a:r>
              <a:rPr lang="en-US" altLang="ja-JP" sz="1200" dirty="0">
                <a:latin typeface="Courier" charset="0"/>
                <a:ea typeface="Courier" charset="0"/>
                <a:cs typeface="Courier" charset="0"/>
              </a:rPr>
              <a:t>"&gt;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Gaussian</a:t>
            </a:r>
            <a:r>
              <a:rPr lang="en-US" altLang="ja-JP" sz="1200" dirty="0">
                <a:latin typeface="Courier" charset="0"/>
                <a:ea typeface="Courier" charset="0"/>
                <a:cs typeface="Courier" charset="0"/>
              </a:rPr>
              <a:t>, MP2Input.xml, MP2/cc-</a:t>
            </a:r>
            <a:r>
              <a:rPr lang="en-US" altLang="ja-JP" sz="1200" dirty="0" err="1">
                <a:latin typeface="Courier" charset="0"/>
                <a:ea typeface="Courier" charset="0"/>
                <a:cs typeface="Courier" charset="0"/>
              </a:rPr>
              <a:t>pVDZ</a:t>
            </a:r>
            <a:r>
              <a:rPr lang="en-US" altLang="ja-JP" sz="1200" dirty="0">
                <a:latin typeface="Courier" charset="0"/>
                <a:ea typeface="Courier" charset="0"/>
                <a:cs typeface="Courier" charset="0"/>
              </a:rPr>
              <a:t>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Gaussian</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CCInput.xml</a:t>
            </a:r>
            <a:r>
              <a:rPr lang="en-US" altLang="ja-JP" sz="1200" dirty="0">
                <a:latin typeface="Courier" charset="0"/>
                <a:ea typeface="Courier" charset="0"/>
                <a:cs typeface="Courier" charset="0"/>
              </a:rPr>
              <a:t>, CCSD(T)/</a:t>
            </a:r>
            <a:r>
              <a:rPr lang="en-US" altLang="ja-JP" sz="1200" dirty="0" err="1">
                <a:latin typeface="Courier" charset="0"/>
                <a:ea typeface="Courier" charset="0"/>
                <a:cs typeface="Courier" charset="0"/>
              </a:rPr>
              <a:t>aug</a:t>
            </a:r>
            <a:r>
              <a:rPr lang="en-US" altLang="ja-JP" sz="1200" dirty="0">
                <a:latin typeface="Courier" charset="0"/>
                <a:ea typeface="Courier" charset="0"/>
                <a:cs typeface="Courier" charset="0"/>
              </a:rPr>
              <a:t>-cc-</a:t>
            </a:r>
            <a:r>
              <a:rPr lang="en-US" altLang="ja-JP" sz="1200" dirty="0" err="1">
                <a:latin typeface="Courier" charset="0"/>
                <a:ea typeface="Courier" charset="0"/>
                <a:cs typeface="Courier" charset="0"/>
              </a:rPr>
              <a:t>pVTZ</a:t>
            </a:r>
            <a:r>
              <a:rPr lang="en-US" altLang="ja-JP" sz="1200" dirty="0">
                <a:latin typeface="Courier" charset="0"/>
                <a:ea typeface="Courier" charset="0"/>
                <a:cs typeface="Courier" charset="0"/>
              </a:rPr>
              <a:t> (11) </a:t>
            </a:r>
            <a:endParaRPr lang="en-US" altLang="ja-JP" sz="1200" dirty="0" smtClean="0">
              <a:latin typeface="Courier" charset="0"/>
              <a:ea typeface="Courier" charset="0"/>
              <a:cs typeface="Courier" charset="0"/>
            </a:endParaRPr>
          </a:p>
          <a:p>
            <a:pPr lvl="2">
              <a:defRPr/>
            </a:pPr>
            <a:r>
              <a:rPr lang="en-US" altLang="ja-JP" sz="1200" dirty="0" smtClean="0">
                <a:latin typeface="Courier" charset="0"/>
                <a:ea typeface="Courier" charset="0"/>
                <a:cs typeface="Courier" charset="0"/>
              </a:rPr>
              <a:t>&lt;/</a:t>
            </a:r>
            <a:r>
              <a:rPr lang="en-US" altLang="ja-JP" sz="1200" dirty="0">
                <a:latin typeface="Courier" charset="0"/>
                <a:ea typeface="Courier" charset="0"/>
                <a:cs typeface="Courier" charset="0"/>
              </a:rPr>
              <a:t>entry&gt; </a:t>
            </a:r>
          </a:p>
          <a:p>
            <a:pPr lvl="1">
              <a:defRPr/>
            </a:pPr>
            <a:endParaRPr lang="en-US" altLang="ja-JP" sz="1400" dirty="0" smtClean="0"/>
          </a:p>
          <a:p>
            <a:pPr lvl="1">
              <a:defRPr/>
            </a:pPr>
            <a:r>
              <a:rPr lang="en-US" altLang="ja-JP" sz="1400" dirty="0"/>
              <a:t>When the first value is specified as “generic”, </a:t>
            </a:r>
            <a:r>
              <a:rPr lang="en-US" altLang="ja-JP" sz="1400" dirty="0" err="1"/>
              <a:t>MakePES</a:t>
            </a:r>
            <a:r>
              <a:rPr lang="en-US" altLang="ja-JP" sz="1400" dirty="0"/>
              <a:t> creates a file (ending with </a:t>
            </a:r>
            <a:r>
              <a:rPr lang="en-US" altLang="ja-JP" sz="1400" dirty="0" smtClean="0"/>
              <a:t>.xyz</a:t>
            </a:r>
            <a:r>
              <a:rPr lang="en-US" altLang="ja-JP" sz="1400" dirty="0"/>
              <a:t>), which contains the xyz coordinates of all grid points. This option is intended for users who want to create input files in their own way for the electronic structure calculation. In this case, the work flow is the following, </a:t>
            </a:r>
          </a:p>
          <a:p>
            <a:pPr lvl="1">
              <a:defRPr/>
            </a:pPr>
            <a:endParaRPr lang="en-US" altLang="ja-JP" sz="1400" dirty="0" smtClean="0"/>
          </a:p>
          <a:p>
            <a:pPr marL="800100" lvl="1" indent="-342900">
              <a:buFont typeface="+mj-lt"/>
              <a:buAutoNum type="arabicPeriod"/>
              <a:defRPr/>
            </a:pPr>
            <a:r>
              <a:rPr lang="en-US" altLang="ja-JP" sz="1400" dirty="0" smtClean="0"/>
              <a:t>Execute </a:t>
            </a:r>
            <a:r>
              <a:rPr lang="en-US" altLang="ja-JP" sz="1400" dirty="0" err="1"/>
              <a:t>RunMakePES</a:t>
            </a:r>
            <a:r>
              <a:rPr lang="en-US" altLang="ja-JP" sz="1400" dirty="0"/>
              <a:t> with </a:t>
            </a:r>
            <a:r>
              <a:rPr lang="en-US" altLang="ja-JP" sz="1400" dirty="0" err="1" smtClean="0"/>
              <a:t>qchem</a:t>
            </a:r>
            <a:r>
              <a:rPr lang="en-US" altLang="ja-JP" sz="1400" dirty="0" smtClean="0"/>
              <a:t> </a:t>
            </a:r>
            <a:r>
              <a:rPr lang="en-US" altLang="ja-JP" sz="1400" dirty="0"/>
              <a:t>= generic to create a </a:t>
            </a:r>
            <a:r>
              <a:rPr lang="en-US" altLang="ja-JP" sz="1400" dirty="0" smtClean="0"/>
              <a:t>xyz </a:t>
            </a:r>
            <a:r>
              <a:rPr lang="en-US" altLang="ja-JP" sz="1400" dirty="0"/>
              <a:t>file. </a:t>
            </a:r>
            <a:r>
              <a:rPr lang="en-US" altLang="ja-JP" sz="1400" dirty="0" smtClean="0"/>
              <a:t> </a:t>
            </a:r>
          </a:p>
          <a:p>
            <a:pPr marL="800100" lvl="1" indent="-342900">
              <a:buFont typeface="+mj-lt"/>
              <a:buAutoNum type="arabicPeriod"/>
              <a:defRPr/>
            </a:pPr>
            <a:r>
              <a:rPr lang="en-US" altLang="ja-JP" sz="1400" dirty="0" smtClean="0"/>
              <a:t>Get </a:t>
            </a:r>
            <a:r>
              <a:rPr lang="en-US" altLang="ja-JP" sz="1400" dirty="0"/>
              <a:t>the grid ID and xyz coordinates from the </a:t>
            </a:r>
            <a:r>
              <a:rPr lang="en-US" altLang="ja-JP" sz="1400" dirty="0" smtClean="0"/>
              <a:t>xyz </a:t>
            </a:r>
            <a:r>
              <a:rPr lang="en-US" altLang="ja-JP" sz="1400" dirty="0"/>
              <a:t>file, and create by yourself input files for the electronic structure program. </a:t>
            </a:r>
          </a:p>
          <a:p>
            <a:pPr marL="800100" lvl="1" indent="-342900">
              <a:buFont typeface="+mj-lt"/>
              <a:buAutoNum type="arabicPeriod"/>
              <a:defRPr/>
            </a:pPr>
            <a:r>
              <a:rPr lang="en-US" altLang="ja-JP" sz="1400" dirty="0" smtClean="0"/>
              <a:t>Run </a:t>
            </a:r>
            <a:r>
              <a:rPr lang="en-US" altLang="ja-JP" sz="1400" dirty="0"/>
              <a:t>the electronic structure calculations. </a:t>
            </a:r>
            <a:endParaRPr lang="en-US" altLang="ja-JP" sz="1400" dirty="0" smtClean="0"/>
          </a:p>
          <a:p>
            <a:pPr marL="800100" lvl="1" indent="-342900">
              <a:buFont typeface="+mj-lt"/>
              <a:buAutoNum type="arabicPeriod"/>
              <a:defRPr/>
            </a:pPr>
            <a:r>
              <a:rPr lang="en-US" altLang="ja-JP" sz="1400" dirty="0" smtClean="0"/>
              <a:t>Convert </a:t>
            </a:r>
            <a:r>
              <a:rPr lang="en-US" altLang="ja-JP" sz="1400" dirty="0"/>
              <a:t>by yourself the output information to a </a:t>
            </a:r>
            <a:r>
              <a:rPr lang="en-US" altLang="ja-JP" sz="1400" dirty="0" err="1"/>
              <a:t>minfo</a:t>
            </a:r>
            <a:r>
              <a:rPr lang="en-US" altLang="ja-JP" sz="1400" dirty="0"/>
              <a:t> format, and save as (grid ID).</a:t>
            </a:r>
            <a:r>
              <a:rPr lang="en-US" altLang="ja-JP" sz="1400" dirty="0" err="1"/>
              <a:t>minfo</a:t>
            </a:r>
            <a:r>
              <a:rPr lang="en-US" altLang="ja-JP" sz="1400" dirty="0"/>
              <a:t>. Note that only the [ Electronic Data ] section is needed. </a:t>
            </a:r>
            <a:endParaRPr lang="en-US" altLang="ja-JP" sz="1400" dirty="0" smtClean="0"/>
          </a:p>
          <a:p>
            <a:pPr marL="800100" lvl="1" indent="-342900">
              <a:buFont typeface="+mj-lt"/>
              <a:buAutoNum type="arabicPeriod"/>
              <a:defRPr/>
            </a:pPr>
            <a:r>
              <a:rPr lang="en-US" altLang="ja-JP" sz="1400" dirty="0" smtClean="0"/>
              <a:t>Place </a:t>
            </a:r>
            <a:r>
              <a:rPr lang="en-US" altLang="ja-JP" sz="1400" dirty="0"/>
              <a:t>the </a:t>
            </a:r>
            <a:r>
              <a:rPr lang="en-US" altLang="ja-JP" sz="1400" dirty="0" err="1"/>
              <a:t>minfo</a:t>
            </a:r>
            <a:r>
              <a:rPr lang="en-US" altLang="ja-JP" sz="1400" dirty="0"/>
              <a:t> files to </a:t>
            </a:r>
            <a:r>
              <a:rPr lang="en-US" altLang="ja-JP" sz="1400" dirty="0" err="1"/>
              <a:t>minfo.files</a:t>
            </a:r>
            <a:r>
              <a:rPr lang="en-US" altLang="ja-JP" sz="1400" dirty="0"/>
              <a:t> folder. </a:t>
            </a:r>
            <a:endParaRPr lang="en-US" altLang="ja-JP" sz="1400" dirty="0" smtClean="0"/>
          </a:p>
          <a:p>
            <a:pPr marL="800100" lvl="1" indent="-342900">
              <a:buFont typeface="+mj-lt"/>
              <a:buAutoNum type="arabicPeriod"/>
              <a:defRPr/>
            </a:pPr>
            <a:r>
              <a:rPr lang="en-US" altLang="ja-JP" sz="1400" dirty="0" smtClean="0"/>
              <a:t>Re-run </a:t>
            </a:r>
            <a:r>
              <a:rPr lang="en-US" altLang="ja-JP" sz="1400" dirty="0" err="1" smtClean="0"/>
              <a:t>RunMakePES</a:t>
            </a:r>
            <a:r>
              <a:rPr lang="en-US" altLang="ja-JP" sz="1400" dirty="0" smtClean="0"/>
              <a:t>. </a:t>
            </a:r>
            <a:endParaRPr lang="en-US" altLang="ja-JP" sz="1400" dirty="0"/>
          </a:p>
          <a:p>
            <a:pPr lvl="1">
              <a:defRPr/>
            </a:pPr>
            <a:endParaRPr lang="en-US" altLang="ja-JP" sz="1400" dirty="0" smtClean="0"/>
          </a:p>
          <a:p>
            <a:pPr lvl="1">
              <a:defRPr/>
            </a:pPr>
            <a:r>
              <a:rPr lang="en-US" altLang="ja-JP" sz="1400" dirty="0" smtClean="0"/>
              <a:t>Then</a:t>
            </a:r>
            <a:r>
              <a:rPr lang="en-US" altLang="ja-JP" sz="1400" dirty="0"/>
              <a:t>, one should obtain the mop file </a:t>
            </a:r>
            <a:r>
              <a:rPr lang="en-US" altLang="ja-JP" sz="1400" dirty="0" smtClean="0"/>
              <a:t>and </a:t>
            </a:r>
            <a:r>
              <a:rPr lang="en-US" altLang="ja-JP" sz="1400" dirty="0"/>
              <a:t>pot files for QFF and Grid, respectively. </a:t>
            </a:r>
          </a:p>
          <a:p>
            <a:pPr lvl="1">
              <a:defRPr/>
            </a:pPr>
            <a:endParaRPr lang="en-US" altLang="ja-JP" sz="1400" dirty="0" smtClean="0"/>
          </a:p>
        </p:txBody>
      </p:sp>
      <p:sp>
        <p:nvSpPr>
          <p:cNvPr id="4" name="スライド番号プレースホルダー 3"/>
          <p:cNvSpPr>
            <a:spLocks noGrp="1"/>
          </p:cNvSpPr>
          <p:nvPr>
            <p:ph type="sldNum" sz="quarter" idx="12"/>
          </p:nvPr>
        </p:nvSpPr>
        <p:spPr/>
        <p:txBody>
          <a:bodyPr/>
          <a:lstStyle/>
          <a:p>
            <a:fld id="{7D34BB6B-1E1A-9541-9560-488905BF54FF}" type="slidenum">
              <a:rPr kumimoji="1" lang="ja-JP" altLang="en-US" smtClean="0"/>
              <a:t>7</a:t>
            </a:fld>
            <a:endParaRPr kumimoji="1" lang="ja-JP" altLang="en-US"/>
          </a:p>
        </p:txBody>
      </p:sp>
    </p:spTree>
    <p:extLst>
      <p:ext uri="{BB962C8B-B14F-4D97-AF65-F5344CB8AC3E}">
        <p14:creationId xmlns:p14="http://schemas.microsoft.com/office/powerpoint/2010/main" val="1860810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p:cNvSpPr txBox="1"/>
              <p:nvPr/>
            </p:nvSpPr>
            <p:spPr>
              <a:xfrm>
                <a:off x="914401" y="232637"/>
                <a:ext cx="7827665" cy="6077882"/>
              </a:xfrm>
              <a:prstGeom prst="rect">
                <a:avLst/>
              </a:prstGeom>
              <a:noFill/>
            </p:spPr>
            <p:txBody>
              <a:bodyPr wrap="square">
                <a:spAutoFit/>
              </a:bodyPr>
              <a:lstStyle/>
              <a:p>
                <a:pPr>
                  <a:defRPr/>
                </a:pPr>
                <a:r>
                  <a:rPr lang="en-US" altLang="ja-JP" sz="1800" dirty="0" smtClean="0">
                    <a:latin typeface="+mn-lt"/>
                  </a:rPr>
                  <a:t>QFF keys</a:t>
                </a:r>
              </a:p>
              <a:p>
                <a:pPr>
                  <a:defRPr/>
                </a:pPr>
                <a:endParaRPr lang="en-US" altLang="ja-JP" sz="1800" dirty="0">
                  <a:latin typeface="+mn-lt"/>
                </a:endParaRPr>
              </a:p>
              <a:p>
                <a:pPr marL="285750" indent="-285750">
                  <a:buFont typeface="Arial" charset="0"/>
                  <a:buChar char="•"/>
                  <a:defRPr/>
                </a:pPr>
                <a:r>
                  <a:rPr lang="en-US" altLang="ja-JP" sz="1400" dirty="0" err="1" smtClean="0"/>
                  <a:t>stepsize</a:t>
                </a:r>
                <a:r>
                  <a:rPr lang="en-US" altLang="ja-JP" sz="1400" dirty="0" smtClean="0"/>
                  <a:t>: real number</a:t>
                </a:r>
                <a:endParaRPr lang="en-US" altLang="ja-JP" sz="1400" dirty="0"/>
              </a:p>
              <a:p>
                <a:pPr lvl="1">
                  <a:defRPr/>
                </a:pPr>
                <a:r>
                  <a:rPr lang="en-US" altLang="ja-JP" sz="1400" dirty="0"/>
                  <a:t>The step size for numerical differentiations in dimensionless unit </a:t>
                </a:r>
                <a:r>
                  <a:rPr lang="en-US" altLang="ja-JP" sz="1400" dirty="0" smtClean="0"/>
                  <a:t>(</a:t>
                </a:r>
                <a14:m>
                  <m:oMath xmlns:m="http://schemas.openxmlformats.org/officeDocument/2006/math">
                    <m:rad>
                      <m:radPr>
                        <m:degHide m:val="on"/>
                        <m:ctrlPr>
                          <a:rPr lang="en-US" altLang="ja-JP" sz="1400" i="1" smtClean="0">
                            <a:latin typeface="Cambria Math" charset="0"/>
                          </a:rPr>
                        </m:ctrlPr>
                      </m:radPr>
                      <m:deg/>
                      <m:e>
                        <m:r>
                          <a:rPr lang="en-US" altLang="ja-JP" sz="1400" b="0" i="1" smtClean="0">
                            <a:latin typeface="Cambria Math" charset="0"/>
                          </a:rPr>
                          <m:t>𝜔</m:t>
                        </m:r>
                        <m:r>
                          <a:rPr lang="en-US" altLang="ja-JP" sz="1400" b="0" i="1" smtClean="0">
                            <a:latin typeface="Cambria Math" charset="0"/>
                          </a:rPr>
                          <m:t>/ℏ</m:t>
                        </m:r>
                      </m:e>
                    </m:rad>
                  </m:oMath>
                </a14:m>
                <a:r>
                  <a:rPr lang="en-US" altLang="ja-JP" sz="1400" dirty="0" smtClean="0"/>
                  <a:t> </a:t>
                </a:r>
                <a:r>
                  <a:rPr lang="en-US" altLang="ja-JP" sz="1400" dirty="0"/>
                  <a:t>∗ Q). (default = 0.5) </a:t>
                </a:r>
                <a:r>
                  <a:rPr lang="en-US" altLang="ja-JP" sz="1400" dirty="0" smtClean="0"/>
                  <a:t> </a:t>
                </a:r>
              </a:p>
              <a:p>
                <a:pPr lvl="2">
                  <a:defRPr/>
                </a:pPr>
                <a:endParaRPr lang="en-US" altLang="ja-JP" sz="1400" dirty="0"/>
              </a:p>
              <a:p>
                <a:pPr marL="285750" indent="-285750">
                  <a:buFont typeface="Arial" charset="0"/>
                  <a:buChar char="•"/>
                  <a:defRPr/>
                </a:pPr>
                <a:r>
                  <a:rPr lang="en-US" altLang="ja-JP" sz="1400" dirty="0" err="1" smtClean="0"/>
                  <a:t>ndifftype</a:t>
                </a:r>
                <a:r>
                  <a:rPr lang="en-US" altLang="ja-JP" sz="1400" dirty="0" smtClean="0"/>
                  <a:t>:  grad/</a:t>
                </a:r>
                <a:r>
                  <a:rPr lang="en-US" altLang="ja-JP" sz="1400" dirty="0" err="1" smtClean="0"/>
                  <a:t>hess</a:t>
                </a:r>
                <a:endParaRPr lang="en-US" altLang="ja-JP" sz="1400" dirty="0"/>
              </a:p>
              <a:p>
                <a:pPr lvl="1">
                  <a:defRPr/>
                </a:pPr>
                <a:r>
                  <a:rPr lang="en-US" altLang="ja-JP" sz="1400" dirty="0"/>
                  <a:t>The type of numerical differentiations</a:t>
                </a:r>
                <a:r>
                  <a:rPr lang="en-US" altLang="ja-JP" sz="1400" dirty="0" smtClean="0"/>
                  <a:t>.</a:t>
                </a:r>
              </a:p>
              <a:p>
                <a:pPr lvl="2">
                  <a:defRPr/>
                </a:pPr>
                <a:r>
                  <a:rPr lang="en-US" altLang="ja-JP" sz="1400" dirty="0"/>
                  <a:t>grad : Numerical 3rd-order diff. of gradient. </a:t>
                </a:r>
                <a:endParaRPr lang="en-US" altLang="ja-JP" sz="1400" dirty="0" smtClean="0"/>
              </a:p>
              <a:p>
                <a:pPr lvl="2">
                  <a:defRPr/>
                </a:pPr>
                <a:r>
                  <a:rPr lang="en-US" altLang="ja-JP" sz="1400" dirty="0" err="1" smtClean="0"/>
                  <a:t>hess</a:t>
                </a:r>
                <a:r>
                  <a:rPr lang="en-US" altLang="ja-JP" sz="1400" dirty="0" smtClean="0"/>
                  <a:t> (default) : </a:t>
                </a:r>
                <a:r>
                  <a:rPr lang="en-US" altLang="ja-JP" sz="1400" dirty="0"/>
                  <a:t>Numerical 2nd-order diff. of hessian. </a:t>
                </a:r>
              </a:p>
              <a:p>
                <a:pPr lvl="2">
                  <a:defRPr/>
                </a:pPr>
                <a:endParaRPr lang="en-US" altLang="ja-JP" sz="1400" dirty="0"/>
              </a:p>
              <a:p>
                <a:pPr marL="285750" indent="-285750">
                  <a:buFont typeface="Arial" charset="0"/>
                  <a:buChar char="•"/>
                  <a:defRPr/>
                </a:pPr>
                <a:r>
                  <a:rPr lang="en-US" altLang="ja-JP" sz="1400" dirty="0" err="1" smtClean="0"/>
                  <a:t>mopfile</a:t>
                </a:r>
                <a:r>
                  <a:rPr lang="en-US" altLang="ja-JP" sz="1400" dirty="0" smtClean="0"/>
                  <a:t>: file name</a:t>
                </a:r>
                <a:endParaRPr lang="en-US" altLang="ja-JP" sz="1400" dirty="0"/>
              </a:p>
              <a:p>
                <a:pPr lvl="1">
                  <a:defRPr/>
                </a:pPr>
                <a:r>
                  <a:rPr lang="en-US" altLang="ja-JP" sz="1400" dirty="0"/>
                  <a:t>The name of mop file, in which the QFF coefficients are written. (default = prop_no_1</a:t>
                </a:r>
                <a:r>
                  <a:rPr lang="en-US" altLang="ja-JP" sz="1400" dirty="0" smtClean="0"/>
                  <a:t>.mop</a:t>
                </a:r>
                <a:r>
                  <a:rPr lang="en-US" altLang="ja-JP" sz="1400" dirty="0"/>
                  <a:t>) This format is compatible with the MIDAS software developed by Christiansen and coworkers. </a:t>
                </a:r>
                <a:r>
                  <a:rPr lang="en-US" altLang="ja-JP" sz="1400" dirty="0" smtClean="0"/>
                  <a:t> </a:t>
                </a:r>
              </a:p>
              <a:p>
                <a:pPr lvl="2">
                  <a:defRPr/>
                </a:pPr>
                <a:endParaRPr lang="en-US" altLang="ja-JP" sz="1400" dirty="0" smtClean="0"/>
              </a:p>
              <a:p>
                <a:pPr marL="285750" indent="-285750">
                  <a:buFont typeface="Arial" charset="0"/>
                  <a:buChar char="•"/>
                  <a:defRPr/>
                </a:pPr>
                <a:r>
                  <a:rPr lang="en-US" altLang="ja-JP" sz="1400" dirty="0" smtClean="0"/>
                  <a:t>gradient </a:t>
                </a:r>
                <a:r>
                  <a:rPr lang="en-US" altLang="ja-JP" sz="1400" dirty="0"/>
                  <a:t>and </a:t>
                </a:r>
                <a:r>
                  <a:rPr lang="en-US" altLang="ja-JP" sz="1400" dirty="0" smtClean="0"/>
                  <a:t>hessian: input/current</a:t>
                </a:r>
              </a:p>
              <a:p>
                <a:pPr lvl="1">
                  <a:defRPr/>
                </a:pPr>
                <a:r>
                  <a:rPr lang="en-US" altLang="ja-JP" sz="1400" dirty="0"/>
                  <a:t>Specifies where the gradient and Hessian </a:t>
                </a:r>
                <a:r>
                  <a:rPr lang="en-US" altLang="ja-JP" sz="1400" dirty="0" smtClean="0"/>
                  <a:t>are retrieved. </a:t>
                </a:r>
                <a:endParaRPr lang="en-US" altLang="ja-JP" sz="1400" dirty="0"/>
              </a:p>
              <a:p>
                <a:pPr lvl="2">
                  <a:defRPr/>
                </a:pPr>
                <a:r>
                  <a:rPr lang="en-US" altLang="ja-JP" sz="1400" dirty="0" smtClean="0"/>
                  <a:t>input (default) </a:t>
                </a:r>
                <a:r>
                  <a:rPr lang="en-US" altLang="ja-JP" sz="1400" dirty="0"/>
                  <a:t>: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smtClean="0"/>
                  <a:t>mkqff-eq.minfo</a:t>
                </a:r>
                <a:r>
                  <a:rPr lang="en-US" altLang="ja-JP" sz="1400" dirty="0"/>
                  <a:t>) </a:t>
                </a:r>
                <a:endParaRPr lang="en-US" altLang="ja-JP" sz="1400" dirty="0" smtClean="0"/>
              </a:p>
              <a:p>
                <a:pPr lvl="2">
                  <a:defRPr/>
                </a:pPr>
                <a:endParaRPr lang="en-US" altLang="ja-JP" sz="1400" dirty="0"/>
              </a:p>
              <a:p>
                <a:pPr lvl="1">
                  <a:defRPr/>
                </a:pPr>
                <a:r>
                  <a:rPr lang="en-US" altLang="ja-JP" sz="1400" dirty="0" smtClean="0"/>
                  <a:t>“</a:t>
                </a:r>
                <a:r>
                  <a:rPr lang="en-US" altLang="ja-JP" sz="1400" dirty="0"/>
                  <a:t>input</a:t>
                </a:r>
                <a:r>
                  <a:rPr lang="en-US" altLang="ja-JP" sz="1400" dirty="0" smtClean="0"/>
                  <a:t>” </a:t>
                </a:r>
                <a:r>
                  <a:rPr lang="en-US" altLang="ja-JP" sz="1400" dirty="0"/>
                  <a:t>is </a:t>
                </a:r>
                <a:r>
                  <a:rPr lang="en-US" altLang="ja-JP" sz="1400" dirty="0" smtClean="0"/>
                  <a:t>useful </a:t>
                </a:r>
                <a:r>
                  <a:rPr lang="en-US" altLang="ja-JP" sz="1400" dirty="0"/>
                  <a:t>for </a:t>
                </a:r>
                <a:r>
                  <a:rPr lang="en-US" altLang="ja-JP" sz="1400" dirty="0" smtClean="0"/>
                  <a:t>combining </a:t>
                </a:r>
                <a:r>
                  <a:rPr lang="en-US" altLang="ja-JP" sz="1400" dirty="0"/>
                  <a:t>accurate geometry, gradient, and Hessian, </a:t>
                </a:r>
                <a:r>
                  <a:rPr lang="en-US" altLang="ja-JP" sz="1400" dirty="0" smtClean="0"/>
                  <a:t>read </a:t>
                </a:r>
                <a:r>
                  <a:rPr lang="en-US" altLang="ja-JP" sz="1400" dirty="0"/>
                  <a:t>from the input </a:t>
                </a:r>
                <a:r>
                  <a:rPr lang="en-US" altLang="ja-JP" sz="1400" dirty="0" err="1"/>
                  <a:t>minfo</a:t>
                </a:r>
                <a:r>
                  <a:rPr lang="en-US" altLang="ja-JP" sz="1400" dirty="0"/>
                  <a:t> file, with </a:t>
                </a:r>
                <a:r>
                  <a:rPr lang="en-US" altLang="ja-JP" sz="1400" dirty="0" smtClean="0"/>
                  <a:t>lower-level </a:t>
                </a:r>
                <a:r>
                  <a:rPr lang="en-US" altLang="ja-JP" sz="1400" dirty="0"/>
                  <a:t>cubic and quartic terms, which are calculated </a:t>
                </a:r>
                <a:r>
                  <a:rPr lang="en-US" altLang="ja-JP" sz="1400" dirty="0" smtClean="0"/>
                  <a:t>by </a:t>
                </a:r>
                <a:r>
                  <a:rPr lang="en-US" altLang="ja-JP" sz="1400" dirty="0" err="1" smtClean="0"/>
                  <a:t>MakePES</a:t>
                </a:r>
                <a:r>
                  <a:rPr lang="en-US" altLang="ja-JP" sz="1400" dirty="0" smtClean="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p:txBody>
          </p:sp>
        </mc:Choice>
        <mc:Fallback xmlns="">
          <p:sp>
            <p:nvSpPr>
              <p:cNvPr id="2" name="テキスト ボックス 1"/>
              <p:cNvSpPr txBox="1">
                <a:spLocks noRot="1" noChangeAspect="1" noMove="1" noResize="1" noEditPoints="1" noAdjustHandles="1" noChangeArrowheads="1" noChangeShapeType="1" noTextEdit="1"/>
              </p:cNvSpPr>
              <p:nvPr/>
            </p:nvSpPr>
            <p:spPr>
              <a:xfrm>
                <a:off x="914401" y="232637"/>
                <a:ext cx="7827665" cy="6077882"/>
              </a:xfrm>
              <a:prstGeom prst="rect">
                <a:avLst/>
              </a:prstGeom>
              <a:blipFill rotWithShape="0">
                <a:blip r:embed="rId2"/>
                <a:stretch>
                  <a:fillRect l="-623" t="-502"/>
                </a:stretch>
              </a:blipFill>
            </p:spPr>
            <p:txBody>
              <a:bodyPr/>
              <a:lstStyle/>
              <a:p>
                <a:r>
                  <a:rPr lang="ja-JP" altLang="en-US">
                    <a:noFill/>
                  </a:rPr>
                  <a:t> </a:t>
                </a:r>
              </a:p>
            </p:txBody>
          </p:sp>
        </mc:Fallback>
      </mc:AlternateContent>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4196</TotalTime>
  <Words>1564</Words>
  <Application>Microsoft Macintosh PowerPoint</Application>
  <PresentationFormat>画面に合わせる (4:3)</PresentationFormat>
  <Paragraphs>201</Paragraphs>
  <Slides>12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12</vt:i4>
      </vt:variant>
    </vt:vector>
  </HeadingPairs>
  <TitlesOfParts>
    <vt:vector size="19" baseType="lpstr">
      <vt:lpstr>Arial</vt:lpstr>
      <vt:lpstr>Calibri</vt:lpstr>
      <vt:lpstr>Cambria Math</vt:lpstr>
      <vt:lpstr>Courier</vt:lpstr>
      <vt:lpstr>Yu Gothic</vt:lpstr>
      <vt:lpstr>メイリオ</vt:lpstr>
      <vt:lpstr>ホワイト</vt:lpstr>
      <vt:lpstr>PowerPoint プレゼンテーション</vt:lpstr>
      <vt:lpstr>PowerPoint プレゼンテーション</vt:lpstr>
      <vt:lpstr>PowerPoint プレゼンテーション</vt:lpstr>
      <vt:lpstr>1. Basic Usage</vt:lpstr>
      <vt:lpstr>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Kiyoshi Yagi</cp:lastModifiedBy>
  <cp:revision>419</cp:revision>
  <cp:lastPrinted>2018-04-14T04:52:50Z</cp:lastPrinted>
  <dcterms:created xsi:type="dcterms:W3CDTF">2018-02-18T14:36:46Z</dcterms:created>
  <dcterms:modified xsi:type="dcterms:W3CDTF">2019-01-19T04:27:08Z</dcterms:modified>
</cp:coreProperties>
</file>