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1"/>
  </p:notesMasterIdLst>
  <p:sldIdLst>
    <p:sldId id="256" r:id="rId2"/>
    <p:sldId id="257" r:id="rId3"/>
    <p:sldId id="286" r:id="rId4"/>
    <p:sldId id="290" r:id="rId5"/>
    <p:sldId id="292" r:id="rId6"/>
    <p:sldId id="291" r:id="rId7"/>
    <p:sldId id="293" r:id="rId8"/>
    <p:sldId id="294" r:id="rId9"/>
    <p:sldId id="295" r:id="rId10"/>
    <p:sldId id="297" r:id="rId11"/>
    <p:sldId id="296" r:id="rId12"/>
    <p:sldId id="303" r:id="rId13"/>
    <p:sldId id="298" r:id="rId14"/>
    <p:sldId id="299" r:id="rId15"/>
    <p:sldId id="300" r:id="rId16"/>
    <p:sldId id="301" r:id="rId17"/>
    <p:sldId id="302"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4" r:id="rId38"/>
    <p:sldId id="323" r:id="rId39"/>
    <p:sldId id="325" r:id="rId40"/>
    <p:sldId id="326" r:id="rId41"/>
    <p:sldId id="327" r:id="rId42"/>
    <p:sldId id="328" r:id="rId43"/>
    <p:sldId id="274" r:id="rId44"/>
    <p:sldId id="280" r:id="rId45"/>
    <p:sldId id="275" r:id="rId46"/>
    <p:sldId id="277" r:id="rId47"/>
    <p:sldId id="278" r:id="rId48"/>
    <p:sldId id="282" r:id="rId49"/>
    <p:sldId id="279"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7"/>
    <p:restoredTop sz="94645"/>
  </p:normalViewPr>
  <p:slideViewPr>
    <p:cSldViewPr snapToGrid="0" snapToObjects="1">
      <p:cViewPr>
        <p:scale>
          <a:sx n="80" d="100"/>
          <a:sy n="80" d="100"/>
        </p:scale>
        <p:origin x="1544" y="736"/>
      </p:cViewPr>
      <p:guideLst>
        <p:guide orient="horz" pos="3952"/>
        <p:guide pos="5239"/>
        <p:guide pos="49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42</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2019/5/6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2019/5/6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2019/5/6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2019/5/6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16913" cy="769441"/>
          </a:xfrm>
          <a:prstGeom prst="rect">
            <a:avLst/>
          </a:prstGeom>
          <a:noFill/>
        </p:spPr>
        <p:txBody>
          <a:bodyPr wrap="none" rtlCol="0">
            <a:spAutoFit/>
          </a:bodyPr>
          <a:lstStyle/>
          <a:p>
            <a:r>
              <a:rPr kumimoji="1" lang="en-US" altLang="ja-JP" sz="4400" dirty="0"/>
              <a:t>Users’ guide of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a:t>
            </a:r>
            <a:r>
              <a:rPr lang="en-US" altLang="ja-JP" dirty="0"/>
              <a:t>05</a:t>
            </a:r>
            <a:r>
              <a:rPr kumimoji="1" lang="en-US" altLang="ja-JP" dirty="0"/>
              <a:t>/14</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7828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306827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404988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26052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8505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603785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exclusive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and they were carried out one by one in </a:t>
            </a:r>
            <a:r>
              <a:rPr lang="en-US" altLang="ja-JP" dirty="0"/>
              <a:t>one node in the previous section.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log/</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846021"/>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3007"/>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2DCEF1AB-E2F2-B446-90FF-13AA543DED33}"/>
              </a:ext>
            </a:extLst>
          </p:cNvPr>
          <p:cNvSpPr txBox="1"/>
          <p:nvPr/>
        </p:nvSpPr>
        <p:spPr>
          <a:xfrm>
            <a:off x="1015039" y="3415105"/>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19" name="テキスト ボックス 18">
            <a:extLst>
              <a:ext uri="{FF2B5EF4-FFF2-40B4-BE49-F238E27FC236}">
                <a16:creationId xmlns:a16="http://schemas.microsoft.com/office/drawing/2014/main" id="{6A9E5869-9DCD-7942-905B-F384FC97DBD2}"/>
              </a:ext>
            </a:extLst>
          </p:cNvPr>
          <p:cNvSpPr txBox="1"/>
          <p:nvPr/>
        </p:nvSpPr>
        <p:spPr>
          <a:xfrm>
            <a:off x="561023" y="2651591"/>
            <a:ext cx="7940040"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20" name="テキスト ボックス 19">
            <a:extLst>
              <a:ext uri="{FF2B5EF4-FFF2-40B4-BE49-F238E27FC236}">
                <a16:creationId xmlns:a16="http://schemas.microsoft.com/office/drawing/2014/main" id="{AB5C1F7E-54FB-F546-A7CB-8BA2F8BF9121}"/>
              </a:ext>
            </a:extLst>
          </p:cNvPr>
          <p:cNvSpPr txBox="1"/>
          <p:nvPr/>
        </p:nvSpPr>
        <p:spPr>
          <a:xfrm>
            <a:off x="561023" y="3804907"/>
            <a:ext cx="7719377" cy="1477328"/>
          </a:xfrm>
          <a:prstGeom prst="rect">
            <a:avLst/>
          </a:prstGeom>
          <a:noFill/>
        </p:spPr>
        <p:txBody>
          <a:bodyPr wrap="square" rtlCol="0">
            <a:spAutoFit/>
          </a:bodyPr>
          <a:lstStyle/>
          <a:p>
            <a:r>
              <a:rPr lang="en-US" altLang="ja-JP" dirty="0"/>
              <a:t>Then, the job stops after Gaussian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check carefully that all Gaussian child processes are killed as well. </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646331"/>
          </a:xfrm>
          <a:prstGeom prst="rect">
            <a:avLst/>
          </a:prstGeom>
          <a:noFill/>
        </p:spPr>
        <p:txBody>
          <a:bodyPr wrap="square" rtlCol="0">
            <a:spAutoFit/>
          </a:bodyPr>
          <a:lstStyle/>
          <a:p>
            <a:r>
              <a:rPr kumimoji="1" lang="en-US" altLang="ja-JP" dirty="0"/>
              <a:t>Running the program creates the input files for Gaussian in the </a:t>
            </a:r>
            <a:r>
              <a:rPr kumimoji="1" lang="en-US" altLang="ja-JP" dirty="0" err="1"/>
              <a:t>minfo.files</a:t>
            </a:r>
            <a:r>
              <a:rPr kumimoji="1" lang="en-US" altLang="ja-JP" dirty="0"/>
              <a:t> folder,</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269990"/>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550942"/>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323835"/>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116070"/>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770232"/>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834799"/>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124720"/>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585323"/>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806480"/>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369332"/>
          </a:xfrm>
          <a:prstGeom prst="rect">
            <a:avLst/>
          </a:prstGeom>
          <a:noFill/>
        </p:spPr>
        <p:txBody>
          <a:bodyPr wrap="square" rtlCol="0">
            <a:spAutoFit/>
          </a:bodyPr>
          <a:lstStyle/>
          <a:p>
            <a:r>
              <a:rPr lang="en-US" altLang="ja-JP" dirty="0"/>
              <a:t>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102593"/>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007239"/>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521346"/>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272677"/>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a:cs typeface="メイリオ" charset="-128"/>
              </a:rPr>
              <a:t>Contents of Sample Files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1</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651296" y="1531261"/>
            <a:ext cx="445859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0.harmonic_h2co</a:t>
            </a:r>
          </a:p>
          <a:p>
            <a:pPr>
              <a:defRPr/>
            </a:pPr>
            <a:endParaRPr lang="en-US" altLang="ja-JP" sz="1800" dirty="0">
              <a:solidFill>
                <a:srgbClr val="000000"/>
              </a:solidFill>
              <a:latin typeface="+mn-lt"/>
              <a:ea typeface="+mn-ea"/>
              <a:cs typeface="メイリオ" charset="-128"/>
            </a:endParaRPr>
          </a:p>
          <a:p>
            <a:pPr eaLnBrk="1" hangingPunct="1">
              <a:defRPr/>
            </a:pPr>
            <a:r>
              <a:rPr lang="en-US" altLang="ja-JP" sz="1800" dirty="0">
                <a:solidFill>
                  <a:srgbClr val="000000"/>
                </a:solidFill>
                <a:latin typeface="+mn-lt"/>
                <a:ea typeface="+mn-ea"/>
                <a:cs typeface="メイリオ" charset="-128"/>
              </a:rPr>
              <a:t>1.qff_h2co: Quartic force field for H</a:t>
            </a:r>
            <a:r>
              <a:rPr lang="en-US" altLang="ja-JP" sz="1800" baseline="-25000" dirty="0">
                <a:solidFill>
                  <a:srgbClr val="000000"/>
                </a:solidFill>
                <a:latin typeface="+mn-lt"/>
                <a:ea typeface="+mn-ea"/>
                <a:cs typeface="メイリオ" charset="-128"/>
              </a:rPr>
              <a:t>2</a:t>
            </a:r>
            <a:r>
              <a:rPr lang="en-US" altLang="ja-JP" sz="1800" dirty="0">
                <a:solidFill>
                  <a:srgbClr val="000000"/>
                </a:solidFill>
                <a:latin typeface="+mn-lt"/>
                <a:ea typeface="+mn-ea"/>
                <a:cs typeface="メイリオ" charset="-128"/>
              </a:rPr>
              <a:t>CO</a:t>
            </a:r>
          </a:p>
          <a:p>
            <a:pPr lvl="1"/>
            <a:r>
              <a:rPr lang="en-US" altLang="ja-JP" sz="1800" dirty="0">
                <a:latin typeface="+mn-lt"/>
                <a:ea typeface="+mn-ea"/>
              </a:rPr>
              <a:t>1-1.single</a:t>
            </a:r>
          </a:p>
          <a:p>
            <a:pPr lvl="1"/>
            <a:r>
              <a:rPr lang="en-US" altLang="ja-JP" sz="1800" dirty="0">
                <a:latin typeface="+mn-lt"/>
                <a:ea typeface="+mn-ea"/>
              </a:rPr>
              <a:t>1-2.parallel</a:t>
            </a:r>
          </a:p>
          <a:p>
            <a:pPr lvl="1"/>
            <a:r>
              <a:rPr lang="en-US" altLang="ja-JP" sz="1800" dirty="0">
                <a:latin typeface="+mn-lt"/>
                <a:ea typeface="+mn-ea"/>
              </a:rPr>
              <a:t>1-3.dryrun</a:t>
            </a:r>
          </a:p>
          <a:p>
            <a:pPr lvl="1"/>
            <a:r>
              <a:rPr lang="en-US" altLang="ja-JP" sz="1800" dirty="0">
                <a:latin typeface="+mn-lt"/>
                <a:ea typeface="+mn-ea"/>
              </a:rPr>
              <a:t>1-4.generic</a:t>
            </a:r>
          </a:p>
          <a:p>
            <a:pPr lvl="1"/>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2.grid_h2co: Grid PES for H</a:t>
            </a:r>
            <a:r>
              <a:rPr lang="en-US" altLang="ja-JP" sz="1800" baseline="-25000" dirty="0">
                <a:solidFill>
                  <a:srgbClr val="000000"/>
                </a:solidFill>
                <a:latin typeface="+mn-lt"/>
                <a:ea typeface="+mn-ea"/>
                <a:cs typeface="メイリオ" charset="-128"/>
              </a:rPr>
              <a:t>2</a:t>
            </a:r>
            <a:r>
              <a:rPr lang="en-US" altLang="ja-JP" sz="1800" dirty="0">
                <a:solidFill>
                  <a:srgbClr val="000000"/>
                </a:solidFill>
                <a:latin typeface="+mn-lt"/>
                <a:ea typeface="+mn-ea"/>
                <a:cs typeface="メイリオ" charset="-128"/>
              </a:rPr>
              <a:t>CO</a:t>
            </a:r>
          </a:p>
          <a:p>
            <a:pPr lvl="1"/>
            <a:r>
              <a:rPr lang="en-US" altLang="ja-JP" sz="1800" dirty="0">
                <a:solidFill>
                  <a:srgbClr val="000000"/>
                </a:solidFill>
                <a:latin typeface="+mn-lt"/>
                <a:ea typeface="+mn-ea"/>
                <a:cs typeface="メイリオ" charset="-128"/>
              </a:rPr>
              <a:t>2-1.1MR</a:t>
            </a:r>
          </a:p>
          <a:p>
            <a:pPr lvl="1"/>
            <a:r>
              <a:rPr lang="en-US" altLang="ja-JP" sz="1800" dirty="0">
                <a:solidFill>
                  <a:srgbClr val="000000"/>
                </a:solidFill>
                <a:latin typeface="+mn-lt"/>
                <a:ea typeface="+mn-ea"/>
                <a:cs typeface="メイリオ" charset="-128"/>
              </a:rPr>
              <a:t>2-2.2MR</a:t>
            </a:r>
          </a:p>
          <a:p>
            <a:pPr lvl="1"/>
            <a:r>
              <a:rPr lang="en-US" altLang="ja-JP" sz="1800" dirty="0">
                <a:solidFill>
                  <a:srgbClr val="000000"/>
                </a:solidFill>
                <a:latin typeface="+mn-lt"/>
                <a:ea typeface="+mn-ea"/>
                <a:cs typeface="メイリオ" charset="-128"/>
              </a:rPr>
              <a:t>2-3.3MR</a:t>
            </a:r>
          </a:p>
          <a:p>
            <a:pPr lvl="1"/>
            <a:r>
              <a:rPr lang="en-US" altLang="ja-JP" sz="1800" dirty="0">
                <a:solidFill>
                  <a:srgbClr val="000000"/>
                </a:solidFill>
                <a:latin typeface="+mn-lt"/>
                <a:ea typeface="+mn-ea"/>
                <a:cs typeface="メイリオ" charset="-128"/>
              </a:rPr>
              <a:t>2-4.1MR_generic</a:t>
            </a:r>
          </a:p>
          <a:p>
            <a:pPr lvl="1"/>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3.mrpes_h2co: Multi-resolution PES for H</a:t>
            </a:r>
            <a:r>
              <a:rPr lang="en-US" altLang="ja-JP" sz="1800" baseline="-25000" dirty="0">
                <a:solidFill>
                  <a:srgbClr val="000000"/>
                </a:solidFill>
                <a:latin typeface="+mn-lt"/>
                <a:ea typeface="+mn-ea"/>
                <a:cs typeface="メイリオ" charset="-128"/>
              </a:rPr>
              <a:t>2</a:t>
            </a:r>
            <a:r>
              <a:rPr lang="en-US" altLang="ja-JP" sz="1800" dirty="0">
                <a:solidFill>
                  <a:srgbClr val="000000"/>
                </a:solidFill>
                <a:latin typeface="+mn-lt"/>
                <a:ea typeface="+mn-ea"/>
                <a:cs typeface="メイリオ" charset="-128"/>
              </a:rPr>
              <a:t>CO</a:t>
            </a:r>
          </a:p>
          <a:p>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4.water-hexamer</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720723" y="1082457"/>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1665008" cy="461665"/>
          </a:xfrm>
          <a:prstGeom prst="rect">
            <a:avLst/>
          </a:prstGeom>
          <a:noFill/>
        </p:spPr>
        <p:txBody>
          <a:bodyPr wrap="none" rtlCol="0">
            <a:spAutoFit/>
          </a:bodyPr>
          <a:lstStyle/>
          <a:p>
            <a:pPr>
              <a:defRPr/>
            </a:pPr>
            <a:r>
              <a:rPr lang="en-US" altLang="ja-JP" sz="2400" dirty="0">
                <a:solidFill>
                  <a:srgbClr val="000000"/>
                </a:solidFill>
                <a:cs typeface="メイリオ" charset="-128"/>
              </a:rPr>
              <a:t>2.grid_h2co</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720167" y="1392512"/>
            <a:ext cx="7560233" cy="646331"/>
          </a:xfrm>
          <a:prstGeom prst="rect">
            <a:avLst/>
          </a:prstGeom>
          <a:noFill/>
        </p:spPr>
        <p:txBody>
          <a:bodyPr wrap="square" rtlCol="0">
            <a:spAutoFit/>
          </a:bodyPr>
          <a:lstStyle/>
          <a:p>
            <a:r>
              <a:rPr kumimoji="1" lang="en-US" altLang="ja-JP" dirty="0"/>
              <a:t>Proceed to 2.g</a:t>
            </a:r>
            <a:r>
              <a:rPr lang="en-US" altLang="ja-JP" dirty="0"/>
              <a:t>rid_h2co/2-1.1MR</a:t>
            </a:r>
            <a:r>
              <a:rPr kumimoji="1" lang="en-US" altLang="ja-JP" dirty="0"/>
              <a:t> to find input files to </a:t>
            </a:r>
            <a:r>
              <a:rPr lang="en-US" altLang="ja-JP" dirty="0"/>
              <a:t>generate grid PES </a:t>
            </a:r>
            <a:r>
              <a:rPr kumimoji="1" lang="en-US" altLang="ja-JP" dirty="0"/>
              <a:t>for formaldehyde,</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442913" y="883543"/>
            <a:ext cx="7943850" cy="400110"/>
          </a:xfrm>
          <a:prstGeom prst="rect">
            <a:avLst/>
          </a:prstGeom>
          <a:noFill/>
          <a:ln>
            <a:solidFill>
              <a:schemeClr val="tx1"/>
            </a:solidFill>
          </a:ln>
        </p:spPr>
        <p:txBody>
          <a:bodyPr wrap="square" rtlCol="0">
            <a:spAutoFit/>
          </a:bodyPr>
          <a:lstStyle/>
          <a:p>
            <a:r>
              <a:rPr lang="en-US" altLang="ja-JP" sz="2000" dirty="0"/>
              <a:t>2-1.1MR</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log/</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721613" y="2939053"/>
            <a:ext cx="7629525" cy="646331"/>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842593" y="4013998"/>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527970" y="3657413"/>
            <a:ext cx="6088060" cy="26721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000855" y="445649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044155" y="3700271"/>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000855" y="472438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000855" y="530120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000855" y="551723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85221"/>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 =</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654819"/>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73956" y="2581479"/>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082314"/>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15374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237932"/>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084180"/>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650131"/>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2-2.2MR</a:t>
            </a:r>
            <a:endParaRPr kumimoji="1" lang="ja-JP" altLang="en-US" sz="2000"/>
          </a:p>
        </p:txBody>
      </p:sp>
      <p:sp>
        <p:nvSpPr>
          <p:cNvPr id="5" name="テキスト ボックス 4">
            <a:extLst>
              <a:ext uri="{FF2B5EF4-FFF2-40B4-BE49-F238E27FC236}">
                <a16:creationId xmlns:a16="http://schemas.microsoft.com/office/drawing/2014/main" id="{7360015F-F22B-BA4D-AF08-E951EC6FBB8F}"/>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409DCC6-1BBA-9744-9FDA-CBE7F6C003B4}"/>
              </a:ext>
            </a:extLst>
          </p:cNvPr>
          <p:cNvSpPr txBox="1"/>
          <p:nvPr/>
        </p:nvSpPr>
        <p:spPr>
          <a:xfrm>
            <a:off x="720167" y="2778369"/>
            <a:ext cx="7560233" cy="923330"/>
          </a:xfrm>
          <a:prstGeom prst="rect">
            <a:avLst/>
          </a:prstGeom>
          <a:noFill/>
        </p:spPr>
        <p:txBody>
          <a:bodyPr wrap="square" rtlCol="0">
            <a:spAutoFit/>
          </a:bodyPr>
          <a:lstStyle/>
          <a:p>
            <a:r>
              <a:rPr lang="en-US" altLang="ja-JP" dirty="0"/>
              <a:t>The pot and dipole files obtained in Sec. 2-1 for the equilibrium geometry and along Q1, Q2, Q5, Q6 are placed in the same folder. These files provide the information along the coordinates, and thus reduce the cost. </a:t>
            </a:r>
            <a:endParaRPr kumimoji="1" lang="ja-JP" altLang="en-US"/>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5189850"/>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5465634"/>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Tree>
    <p:extLst>
      <p:ext uri="{BB962C8B-B14F-4D97-AF65-F5344CB8AC3E}">
        <p14:creationId xmlns:p14="http://schemas.microsoft.com/office/powerpoint/2010/main" val="8304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87798617-7F9C-F444-A91D-8894809E0D2E}"/>
              </a:ext>
            </a:extLst>
          </p:cNvPr>
          <p:cNvSpPr txBox="1"/>
          <p:nvPr/>
        </p:nvSpPr>
        <p:spPr>
          <a:xfrm>
            <a:off x="720167" y="452287"/>
            <a:ext cx="7560233" cy="2308324"/>
          </a:xfrm>
          <a:prstGeom prst="rect">
            <a:avLst/>
          </a:prstGeom>
          <a:noFill/>
        </p:spPr>
        <p:txBody>
          <a:bodyPr wrap="square" rtlCol="0">
            <a:spAutoFit/>
          </a:bodyPr>
          <a:lstStyle/>
          <a:p>
            <a:r>
              <a:rPr lang="en-US" altLang="ja-JP" dirty="0"/>
              <a:t>The two-mode terms are specified by &lt;mc2&gt; to (Q1,Q2) and (Q5,Q6). See the appendix on the details of format of mc2.</a:t>
            </a:r>
          </a:p>
          <a:p>
            <a:endParaRPr lang="en-US" altLang="ja-JP" dirty="0"/>
          </a:p>
          <a:p>
            <a:r>
              <a:rPr lang="en-US" altLang="ja-JP" dirty="0"/>
              <a:t>Calculating these terms with </a:t>
            </a:r>
            <a:r>
              <a:rPr lang="en-US" altLang="ja-JP" dirty="0" err="1"/>
              <a:t>ngrid</a:t>
            </a:r>
            <a:r>
              <a:rPr lang="en-US" altLang="ja-JP" dirty="0"/>
              <a:t> = 9 would require 9 x 9 x 2 = 162 grid points. In this case, the information along the axis is provided by the files, so that the number of grid points is reduced to 8 x 8 x 2 =  128. </a:t>
            </a:r>
          </a:p>
          <a:p>
            <a:endParaRPr kumimoji="1"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4" name="テキスト ボックス 3">
            <a:extLst>
              <a:ext uri="{FF2B5EF4-FFF2-40B4-BE49-F238E27FC236}">
                <a16:creationId xmlns:a16="http://schemas.microsoft.com/office/drawing/2014/main" id="{9B87A2E9-8FA8-2547-8017-33EE2359FD22}"/>
              </a:ext>
            </a:extLst>
          </p:cNvPr>
          <p:cNvSpPr txBox="1"/>
          <p:nvPr/>
        </p:nvSpPr>
        <p:spPr>
          <a:xfrm>
            <a:off x="1015039" y="2848383"/>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4253915"/>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3859681"/>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3931109"/>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5090477"/>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3436117"/>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4660771"/>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5524867"/>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Tree>
    <p:extLst>
      <p:ext uri="{BB962C8B-B14F-4D97-AF65-F5344CB8AC3E}">
        <p14:creationId xmlns:p14="http://schemas.microsoft.com/office/powerpoint/2010/main" val="64848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F6392C60-2261-BD41-BD98-5543200F74C1}"/>
              </a:ext>
            </a:extLst>
          </p:cNvPr>
          <p:cNvSpPr txBox="1"/>
          <p:nvPr/>
        </p:nvSpPr>
        <p:spPr>
          <a:xfrm>
            <a:off x="1573956" y="1305563"/>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AF16DE12-6EEB-194A-875B-DCE78C8F9BC5}"/>
              </a:ext>
            </a:extLst>
          </p:cNvPr>
          <p:cNvSpPr/>
          <p:nvPr/>
        </p:nvSpPr>
        <p:spPr>
          <a:xfrm>
            <a:off x="1406050" y="806398"/>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4357F37E-501F-D44F-BBD8-B5FDF94AB994}"/>
              </a:ext>
            </a:extLst>
          </p:cNvPr>
          <p:cNvSpPr txBox="1"/>
          <p:nvPr/>
        </p:nvSpPr>
        <p:spPr>
          <a:xfrm>
            <a:off x="3625811" y="87782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E2561D00-320C-E94F-82FB-A6E21712AA7E}"/>
              </a:ext>
            </a:extLst>
          </p:cNvPr>
          <p:cNvSpPr/>
          <p:nvPr/>
        </p:nvSpPr>
        <p:spPr>
          <a:xfrm>
            <a:off x="3386709" y="1810768"/>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8AF1640-BAFE-D642-8A9B-26FBD9E39BBB}"/>
              </a:ext>
            </a:extLst>
          </p:cNvPr>
          <p:cNvSpPr txBox="1"/>
          <p:nvPr/>
        </p:nvSpPr>
        <p:spPr>
          <a:xfrm>
            <a:off x="3506359" y="2077996"/>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2315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43226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C060AF45-583A-5247-BF6B-B09327635399}"/>
              </a:ext>
            </a:extLst>
          </p:cNvPr>
          <p:cNvSpPr txBox="1"/>
          <p:nvPr/>
        </p:nvSpPr>
        <p:spPr>
          <a:xfrm>
            <a:off x="720167" y="299804"/>
            <a:ext cx="7560233" cy="369332"/>
          </a:xfrm>
          <a:prstGeom prst="rect">
            <a:avLst/>
          </a:prstGeom>
          <a:noFill/>
        </p:spPr>
        <p:txBody>
          <a:bodyPr wrap="square" rtlCol="0">
            <a:spAutoFit/>
          </a:bodyPr>
          <a:lstStyle/>
          <a:p>
            <a:r>
              <a:rPr lang="en-US" altLang="ja-JP" dirty="0"/>
              <a:t>pot/dipole files are created at the end of the calculation.</a:t>
            </a:r>
            <a:endParaRPr lang="ja-JP" altLang="en-US"/>
          </a:p>
        </p:txBody>
      </p:sp>
    </p:spTree>
    <p:extLst>
      <p:ext uri="{BB962C8B-B14F-4D97-AF65-F5344CB8AC3E}">
        <p14:creationId xmlns:p14="http://schemas.microsoft.com/office/powerpoint/2010/main" val="2933188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2-3.3MR</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3" name="テキスト ボックス 12">
            <a:extLst>
              <a:ext uri="{FF2B5EF4-FFF2-40B4-BE49-F238E27FC236}">
                <a16:creationId xmlns:a16="http://schemas.microsoft.com/office/drawing/2014/main" id="{D5AA8FF6-B0B3-8448-8C5E-F6C92BA7546A}"/>
              </a:ext>
            </a:extLst>
          </p:cNvPr>
          <p:cNvSpPr txBox="1"/>
          <p:nvPr/>
        </p:nvSpPr>
        <p:spPr>
          <a:xfrm>
            <a:off x="1015039" y="1002281"/>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827313"/>
            <a:ext cx="7557631" cy="4801314"/>
          </a:xfrm>
          <a:prstGeom prst="rect">
            <a:avLst/>
          </a:prstGeom>
          <a:noFill/>
        </p:spPr>
        <p:txBody>
          <a:bodyPr wrap="square" rtlCol="0">
            <a:spAutoFit/>
          </a:bodyPr>
          <a:lstStyle/>
          <a:p>
            <a:r>
              <a:rPr kumimoji="1" lang="en-US" altLang="ja-JP" dirty="0"/>
              <a:t>NOTE</a:t>
            </a:r>
          </a:p>
          <a:p>
            <a:endParaRPr lang="en-US" altLang="ja-JP" dirty="0"/>
          </a:p>
          <a:p>
            <a:r>
              <a:rPr kumimoji="1" lang="en-US" altLang="ja-JP" dirty="0" err="1"/>
              <a:t>MakePES</a:t>
            </a:r>
            <a:r>
              <a:rPr kumimoji="1" lang="en-US" altLang="ja-JP" dirty="0"/>
              <a:t> is a command line </a:t>
            </a:r>
            <a:r>
              <a:rPr lang="en-US" altLang="ja-JP" dirty="0"/>
              <a:t>based program. </a:t>
            </a:r>
            <a:r>
              <a:rPr kumimoji="1" lang="en-US" altLang="ja-JP" dirty="0"/>
              <a:t>This manual assumes that you are familiar with basic commands in UNIX. Shell scripts are given for Bourne Shell (bash).</a:t>
            </a:r>
          </a:p>
          <a:p>
            <a:endParaRPr lang="en-US" altLang="ja-JP" dirty="0"/>
          </a:p>
          <a:p>
            <a:endParaRPr lang="en-US" altLang="ja-JP" dirty="0"/>
          </a:p>
          <a:p>
            <a:r>
              <a:rPr kumimoji="1" lang="en-US" altLang="ja-JP" dirty="0"/>
              <a:t>This manual also assumes that an alias is set to invoke </a:t>
            </a:r>
            <a:r>
              <a:rPr kumimoji="1" lang="en-US" altLang="ja-JP" dirty="0" err="1"/>
              <a:t>RunMakePES</a:t>
            </a:r>
            <a:r>
              <a:rPr kumimoji="1" lang="en-US" altLang="ja-JP" dirty="0"/>
              <a:t>,</a:t>
            </a:r>
          </a:p>
          <a:p>
            <a:endParaRPr lang="en-US" altLang="ja-JP" dirty="0"/>
          </a:p>
          <a:p>
            <a:endParaRPr lang="en-US" altLang="ja-JP" dirty="0"/>
          </a:p>
          <a:p>
            <a:endParaRPr lang="en-US" altLang="ja-JP" dirty="0"/>
          </a:p>
          <a:p>
            <a:r>
              <a:rPr kumimoji="1" lang="en-US" altLang="ja-JP" dirty="0"/>
              <a:t>Thus, the command “</a:t>
            </a:r>
            <a:r>
              <a:rPr kumimoji="1" lang="en-US" altLang="ja-JP" dirty="0" err="1"/>
              <a:t>RunMakePES</a:t>
            </a:r>
            <a:r>
              <a:rPr lang="en-US" altLang="ja-JP" dirty="0"/>
              <a:t>” in this document is the same as the java command above.</a:t>
            </a:r>
          </a:p>
          <a:p>
            <a:endParaRPr kumimoji="1" lang="en-US" altLang="ja-JP" dirty="0"/>
          </a:p>
          <a:p>
            <a:endParaRPr kumimoji="1" lang="en-US" altLang="ja-JP" dirty="0"/>
          </a:p>
          <a:p>
            <a:r>
              <a:rPr lang="en-US" altLang="ja-JP" dirty="0"/>
              <a:t>For a theoretical background on PES generation, see Lecture Notes #2 (kougi2.pdf).</a:t>
            </a:r>
            <a:endParaRPr kumimoji="1" lang="ja-JP" altLang="en-US"/>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155928" y="3205755"/>
            <a:ext cx="5205271"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=/path/to/sindo-4.0/jar</a:t>
            </a:r>
          </a:p>
          <a:p>
            <a:r>
              <a:rPr lang="en-US" altLang="ja-JP" sz="1200" dirty="0">
                <a:latin typeface="Courier" charset="0"/>
                <a:ea typeface="Courier" charset="0"/>
                <a:cs typeface="Courier" charset="0"/>
              </a:rPr>
              <a:t>alias </a:t>
            </a:r>
            <a:r>
              <a:rPr lang="en-US" altLang="ja-JP" sz="1200" dirty="0" err="1">
                <a:latin typeface="Courier" charset="0"/>
                <a:ea typeface="Courier" charset="0"/>
                <a:cs typeface="Courier" charset="0"/>
              </a:rPr>
              <a:t>RunMakePES</a:t>
            </a:r>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r>
              <a:rPr lang="en-US" altLang="ja-JP" sz="1200" dirty="0">
                <a:latin typeface="Courier" charset="0"/>
                <a:ea typeface="Courier" charset="0"/>
                <a:cs typeface="Courier" charset="0"/>
              </a:rPr>
              <a:t>’</a:t>
            </a:r>
          </a:p>
        </p:txBody>
      </p:sp>
    </p:spTree>
    <p:extLst>
      <p:ext uri="{BB962C8B-B14F-4D97-AF65-F5344CB8AC3E}">
        <p14:creationId xmlns:p14="http://schemas.microsoft.com/office/powerpoint/2010/main" val="211308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2-4.1MR_generic</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a:latin typeface="Courier" charset="0"/>
                <a:ea typeface="Courier" charset="0"/>
                <a:cs typeface="Courier" charset="0"/>
              </a:rPr>
              <a:t>log1_genxyz/ log2_genpot/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3264731"/>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935040"/>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977898"/>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2492896"/>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4380710"/>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896974"/>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59648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5182031"/>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00505" y="486941"/>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93181"/>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849190"/>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92048"/>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557588"/>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557588"/>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557588"/>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227471"/>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227471"/>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227471"/>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227471"/>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227471"/>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4005064"/>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59648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1966244" cy="461665"/>
          </a:xfrm>
          <a:prstGeom prst="rect">
            <a:avLst/>
          </a:prstGeom>
          <a:noFill/>
        </p:spPr>
        <p:txBody>
          <a:bodyPr wrap="none" rtlCol="0">
            <a:spAutoFit/>
          </a:bodyPr>
          <a:lstStyle/>
          <a:p>
            <a:pPr>
              <a:defRPr/>
            </a:pPr>
            <a:r>
              <a:rPr lang="en-US" altLang="ja-JP" sz="2400" dirty="0">
                <a:solidFill>
                  <a:srgbClr val="000000"/>
                </a:solidFill>
                <a:cs typeface="メイリオ" charset="-128"/>
              </a:rPr>
              <a:t>3.mrpes_h2co</a:t>
            </a:r>
          </a:p>
        </p:txBody>
      </p:sp>
      <p:sp>
        <p:nvSpPr>
          <p:cNvPr id="4" name="テキスト ボックス 3">
            <a:extLst>
              <a:ext uri="{FF2B5EF4-FFF2-40B4-BE49-F238E27FC236}">
                <a16:creationId xmlns:a16="http://schemas.microsoft.com/office/drawing/2014/main" id="{48D5883D-4A3B-ED4E-99D7-F8B45E26E546}"/>
              </a:ext>
            </a:extLst>
          </p:cNvPr>
          <p:cNvSpPr txBox="1"/>
          <p:nvPr/>
        </p:nvSpPr>
        <p:spPr>
          <a:xfrm>
            <a:off x="720167" y="1021037"/>
            <a:ext cx="7560233" cy="2031325"/>
          </a:xfrm>
          <a:prstGeom prst="rect">
            <a:avLst/>
          </a:prstGeom>
          <a:noFill/>
        </p:spPr>
        <p:txBody>
          <a:bodyPr wrap="square" rtlCol="0">
            <a:spAutoFit/>
          </a:bodyPr>
          <a:lstStyle/>
          <a:p>
            <a:r>
              <a:rPr kumimoji="1" lang="en-US" altLang="ja-JP" dirty="0"/>
              <a:t>In this section, we calculate a </a:t>
            </a:r>
            <a:r>
              <a:rPr lang="en-US" altLang="ja-JP" dirty="0"/>
              <a:t>multi-resolution PES, which is a combination of QFF and grid PES. All 1-mode terms are obtained by the grid method using 11 points. M</a:t>
            </a:r>
            <a:r>
              <a:rPr kumimoji="1" lang="en-US" altLang="ja-JP" dirty="0"/>
              <a:t>ode coupling strength (MCS) is derived from QFF coefficients, and coupling terms with MCS &gt; 10.0 are generated </a:t>
            </a:r>
            <a:r>
              <a:rPr lang="en-US" altLang="ja-JP" dirty="0"/>
              <a:t>by the grid method using 9 points</a:t>
            </a:r>
            <a:r>
              <a:rPr kumimoji="1" lang="en-US" altLang="ja-JP" dirty="0"/>
              <a:t>.</a:t>
            </a:r>
          </a:p>
          <a:p>
            <a:endParaRPr lang="en-US" altLang="ja-JP" dirty="0"/>
          </a:p>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413745C-37AF-E142-B220-F95322093779}"/>
              </a:ext>
            </a:extLst>
          </p:cNvPr>
          <p:cNvSpPr txBox="1"/>
          <p:nvPr/>
        </p:nvSpPr>
        <p:spPr>
          <a:xfrm>
            <a:off x="1015038" y="3175427"/>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E42CC355-46C4-EE40-8C6D-A407DEDF945D}"/>
              </a:ext>
            </a:extLst>
          </p:cNvPr>
          <p:cNvSpPr txBox="1"/>
          <p:nvPr/>
        </p:nvSpPr>
        <p:spPr>
          <a:xfrm>
            <a:off x="720167" y="4377680"/>
            <a:ext cx="7560233" cy="646331"/>
          </a:xfrm>
          <a:prstGeom prst="rect">
            <a:avLst/>
          </a:prstGeom>
          <a:noFill/>
        </p:spPr>
        <p:txBody>
          <a:bodyPr wrap="square" rtlCol="0">
            <a:spAutoFit/>
          </a:bodyPr>
          <a:lstStyle/>
          <a:p>
            <a:r>
              <a:rPr kumimoji="1" lang="en-US" altLang="ja-JP" dirty="0"/>
              <a:t>GaussianTemplate1 and GaussianTemplate2 are the template files to calculate a Hessian matrix (FREQ) and only the energy, respectively.</a:t>
            </a:r>
            <a:endParaRPr kumimoji="1" lang="ja-JP" altLang="en-US"/>
          </a:p>
        </p:txBody>
      </p:sp>
      <p:sp>
        <p:nvSpPr>
          <p:cNvPr id="9" name="テキスト ボックス 8">
            <a:extLst>
              <a:ext uri="{FF2B5EF4-FFF2-40B4-BE49-F238E27FC236}">
                <a16:creationId xmlns:a16="http://schemas.microsoft.com/office/drawing/2014/main" id="{B55176EB-2723-7648-BEE2-DA9047742567}"/>
              </a:ext>
            </a:extLst>
          </p:cNvPr>
          <p:cNvSpPr txBox="1"/>
          <p:nvPr/>
        </p:nvSpPr>
        <p:spPr>
          <a:xfrm>
            <a:off x="720167" y="5085184"/>
            <a:ext cx="7560233" cy="923330"/>
          </a:xfrm>
          <a:prstGeom prst="rect">
            <a:avLst/>
          </a:prstGeom>
          <a:noFill/>
        </p:spPr>
        <p:txBody>
          <a:bodyPr wrap="square" rtlCol="0">
            <a:spAutoFit/>
          </a:bodyPr>
          <a:lstStyle/>
          <a:p>
            <a:r>
              <a:rPr kumimoji="1" lang="en-US" altLang="ja-JP" dirty="0"/>
              <a:t>In </a:t>
            </a:r>
            <a:r>
              <a:rPr kumimoji="1" lang="en-US" altLang="ja-JP" dirty="0" err="1"/>
              <a:t>makePES.xml</a:t>
            </a:r>
            <a:r>
              <a:rPr kumimoji="1" lang="en-US" altLang="ja-JP" dirty="0"/>
              <a:t>, two &lt;</a:t>
            </a:r>
            <a:r>
              <a:rPr kumimoji="1" lang="en-US" altLang="ja-JP" dirty="0" err="1"/>
              <a:t>qchem</a:t>
            </a:r>
            <a:r>
              <a:rPr kumimoji="1" lang="en-US" altLang="ja-JP" dirty="0"/>
              <a:t>&gt; sections are given which specifies GaussianTemplate1 and GaussianTemplate2 attributed to id = “</a:t>
            </a:r>
            <a:r>
              <a:rPr kumimoji="1" lang="en-US" altLang="ja-JP" dirty="0" err="1"/>
              <a:t>freq</a:t>
            </a:r>
            <a:r>
              <a:rPr kumimoji="1" lang="en-US" altLang="ja-JP" dirty="0"/>
              <a:t>” and “</a:t>
            </a:r>
            <a:r>
              <a:rPr kumimoji="1" lang="en-US" altLang="ja-JP" dirty="0" err="1"/>
              <a:t>ene</a:t>
            </a:r>
            <a:r>
              <a:rPr lang="en-US" altLang="ja-JP" dirty="0"/>
              <a:t>”, respectively. The ID is associated with QCID of &lt;</a:t>
            </a:r>
            <a:r>
              <a:rPr lang="en-US" altLang="ja-JP" dirty="0" err="1"/>
              <a:t>qff</a:t>
            </a:r>
            <a:r>
              <a:rPr lang="en-US" altLang="ja-JP" dirty="0"/>
              <a:t>&gt; and &lt;grid&gt;.</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724851"/>
            <a:ext cx="3585790" cy="5693866"/>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&lt;program     value="gaussian" /&gt;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&lt;program     value="gaussian" /&gt;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395160"/>
            <a:ext cx="6088060" cy="6005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438018"/>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E0CF7FE9-C894-214D-BEE3-4E4B53477D13}"/>
              </a:ext>
            </a:extLst>
          </p:cNvPr>
          <p:cNvSpPr/>
          <p:nvPr/>
        </p:nvSpPr>
        <p:spPr>
          <a:xfrm>
            <a:off x="4135582" y="1275127"/>
            <a:ext cx="1652154" cy="1946055"/>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7DC3AA5E-EA65-1B44-95B4-E64E65C20054}"/>
              </a:ext>
            </a:extLst>
          </p:cNvPr>
          <p:cNvSpPr/>
          <p:nvPr/>
        </p:nvSpPr>
        <p:spPr>
          <a:xfrm>
            <a:off x="5447220" y="758536"/>
            <a:ext cx="97903" cy="1036708"/>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313E34B8-585C-7341-9AAD-4DA6EFBDF3ED}"/>
              </a:ext>
            </a:extLst>
          </p:cNvPr>
          <p:cNvSpPr/>
          <p:nvPr/>
        </p:nvSpPr>
        <p:spPr>
          <a:xfrm>
            <a:off x="5447220" y="1858109"/>
            <a:ext cx="97903" cy="1036708"/>
          </a:xfrm>
          <a:prstGeom prst="rightBrace">
            <a:avLst>
              <a:gd name="adj1" fmla="val 48626"/>
              <a:gd name="adj2"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28BC79CD-A179-FE43-9DAA-4E98CEE834CD}"/>
              </a:ext>
            </a:extLst>
          </p:cNvPr>
          <p:cNvGrpSpPr/>
          <p:nvPr/>
        </p:nvGrpSpPr>
        <p:grpSpPr>
          <a:xfrm>
            <a:off x="3926048" y="2369714"/>
            <a:ext cx="1996580" cy="2989552"/>
            <a:chOff x="3926048" y="2179214"/>
            <a:chExt cx="1996580" cy="2989552"/>
          </a:xfrm>
        </p:grpSpPr>
        <p:sp>
          <p:nvSpPr>
            <p:cNvPr id="11" name="フリーフォーム 10">
              <a:extLst>
                <a:ext uri="{FF2B5EF4-FFF2-40B4-BE49-F238E27FC236}">
                  <a16:creationId xmlns:a16="http://schemas.microsoft.com/office/drawing/2014/main" id="{642EFF66-E835-F342-9788-B38A2A5EF6BF}"/>
                </a:ext>
              </a:extLst>
            </p:cNvPr>
            <p:cNvSpPr/>
            <p:nvPr/>
          </p:nvSpPr>
          <p:spPr>
            <a:xfrm>
              <a:off x="3926048" y="2179214"/>
              <a:ext cx="1996580" cy="189783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a:extLst>
                <a:ext uri="{FF2B5EF4-FFF2-40B4-BE49-F238E27FC236}">
                  <a16:creationId xmlns:a16="http://schemas.microsoft.com/office/drawing/2014/main" id="{51131F7C-235C-3C49-BFEF-577D04352730}"/>
                </a:ext>
              </a:extLst>
            </p:cNvPr>
            <p:cNvSpPr/>
            <p:nvPr/>
          </p:nvSpPr>
          <p:spPr>
            <a:xfrm>
              <a:off x="3927107" y="4052235"/>
              <a:ext cx="1992430" cy="1116531"/>
            </a:xfrm>
            <a:custGeom>
              <a:avLst/>
              <a:gdLst>
                <a:gd name="connsiteX0" fmla="*/ 1934678 w 1934678"/>
                <a:gd name="connsiteY0" fmla="*/ 0 h 1116531"/>
                <a:gd name="connsiteX1" fmla="*/ 1934678 w 1934678"/>
                <a:gd name="connsiteY1" fmla="*/ 1116531 h 1116531"/>
                <a:gd name="connsiteX2" fmla="*/ 0 w 1934678"/>
                <a:gd name="connsiteY2" fmla="*/ 1116531 h 1116531"/>
              </a:gdLst>
              <a:ahLst/>
              <a:cxnLst>
                <a:cxn ang="0">
                  <a:pos x="connsiteX0" y="connsiteY0"/>
                </a:cxn>
                <a:cxn ang="0">
                  <a:pos x="connsiteX1" y="connsiteY1"/>
                </a:cxn>
                <a:cxn ang="0">
                  <a:pos x="connsiteX2" y="connsiteY2"/>
                </a:cxn>
              </a:cxnLst>
              <a:rect l="l" t="t" r="r" b="b"/>
              <a:pathLst>
                <a:path w="1934678" h="1116531">
                  <a:moveTo>
                    <a:pt x="1934678" y="0"/>
                  </a:moveTo>
                  <a:lnTo>
                    <a:pt x="1934678" y="1116531"/>
                  </a:lnTo>
                  <a:lnTo>
                    <a:pt x="0" y="1116531"/>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矢印コネクタ 14">
            <a:extLst>
              <a:ext uri="{FF2B5EF4-FFF2-40B4-BE49-F238E27FC236}">
                <a16:creationId xmlns:a16="http://schemas.microsoft.com/office/drawing/2014/main" id="{CC3F9722-BC1F-DD44-94D3-75C2307F1FDC}"/>
              </a:ext>
            </a:extLst>
          </p:cNvPr>
          <p:cNvCxnSpPr/>
          <p:nvPr/>
        </p:nvCxnSpPr>
        <p:spPr>
          <a:xfrm>
            <a:off x="4539343" y="3575957"/>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612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two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endParaRPr kumimoji="1" lang="en-US" altLang="ja-JP" dirty="0"/>
          </a:p>
          <a:p>
            <a:r>
              <a:rPr lang="en-US" altLang="ja-JP" dirty="0"/>
              <a:t>Step 1 (QFF) must precede Step 3, because prop_no.1.mop is needed to calculate MCS. Step 2 generates 1MR-grid PES, q1 - q6.pot. These files are used in Step 3.</a:t>
            </a:r>
          </a:p>
          <a:p>
            <a:endParaRPr lang="en-US" altLang="ja-JP" dirty="0"/>
          </a:p>
          <a:p>
            <a:r>
              <a:rPr kumimoji="1" lang="en-US" altLang="ja-JP" dirty="0"/>
              <a:t>Run the program by typing,</a:t>
            </a:r>
            <a:endParaRPr kumimoji="1" lang="ja-JP" altLang="en-US"/>
          </a:p>
        </p:txBody>
      </p:sp>
      <p:sp>
        <p:nvSpPr>
          <p:cNvPr id="5" name="テキスト ボックス 4">
            <a:extLst>
              <a:ext uri="{FF2B5EF4-FFF2-40B4-BE49-F238E27FC236}">
                <a16:creationId xmlns:a16="http://schemas.microsoft.com/office/drawing/2014/main" id="{AC353A98-C6DD-7942-BDF5-62DDCC14B69C}"/>
              </a:ext>
            </a:extLst>
          </p:cNvPr>
          <p:cNvSpPr txBox="1"/>
          <p:nvPr/>
        </p:nvSpPr>
        <p:spPr>
          <a:xfrm>
            <a:off x="1015039" y="4994542"/>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7B223F5D-098B-E443-B0F1-5AE8171285A0}"/>
              </a:ext>
            </a:extLst>
          </p:cNvPr>
          <p:cNvSpPr txBox="1"/>
          <p:nvPr/>
        </p:nvSpPr>
        <p:spPr>
          <a:xfrm>
            <a:off x="711953" y="5598694"/>
            <a:ext cx="7367851" cy="369332"/>
          </a:xfrm>
          <a:prstGeom prst="rect">
            <a:avLst/>
          </a:prstGeom>
          <a:noFill/>
        </p:spPr>
        <p:txBody>
          <a:bodyPr wrap="none" rtlCol="0">
            <a:spAutoFit/>
          </a:bodyPr>
          <a:lstStyle/>
          <a:p>
            <a:r>
              <a:rPr kumimoji="1" lang="en-US" altLang="ja-JP" dirty="0"/>
              <a:t>Find in the </a:t>
            </a:r>
            <a:r>
              <a:rPr kumimoji="1" lang="en-US" altLang="ja-JP" dirty="0" err="1"/>
              <a:t>makePES.out</a:t>
            </a:r>
            <a:r>
              <a:rPr kumimoji="1" lang="en-US" altLang="ja-JP" dirty="0"/>
              <a:t> that the calculation is performed in the above order.</a:t>
            </a:r>
            <a:endParaRPr kumimoji="1" lang="ja-JP" altLang="en-US"/>
          </a:p>
        </p:txBody>
      </p:sp>
    </p:spTree>
    <p:extLst>
      <p:ext uri="{BB962C8B-B14F-4D97-AF65-F5344CB8AC3E}">
        <p14:creationId xmlns:p14="http://schemas.microsoft.com/office/powerpoint/2010/main" val="3369356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883153"/>
            <a:ext cx="2840649" cy="4401205"/>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r>
              <a:rPr lang="en-US" altLang="ja-JP" sz="1400" dirty="0"/>
              <a:t>Enter </a:t>
            </a:r>
            <a:r>
              <a:rPr lang="en-US" altLang="ja-JP" sz="1400" dirty="0" err="1"/>
              <a:t>GridPES</a:t>
            </a:r>
            <a:r>
              <a:rPr lang="en-US" altLang="ja-JP" sz="1400" dirty="0"/>
              <a:t> generation:</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o </a:t>
            </a:r>
            <a:r>
              <a:rPr lang="en-US" altLang="ja-JP" sz="1400" dirty="0">
                <a:solidFill>
                  <a:srgbClr val="FF0000"/>
                </a:solidFill>
              </a:rPr>
              <a:t>q1.dipole</a:t>
            </a:r>
            <a:r>
              <a:rPr lang="en-US" altLang="ja-JP" sz="1400" dirty="0"/>
              <a:t>  [OK]</a:t>
            </a:r>
          </a:p>
          <a:p>
            <a:r>
              <a:rPr lang="en-US" altLang="ja-JP" sz="1400" dirty="0"/>
              <a:t>   …</a:t>
            </a:r>
          </a:p>
          <a:p>
            <a:r>
              <a:rPr lang="en-US" altLang="ja-JP" sz="1400" dirty="0"/>
              <a:t>   o </a:t>
            </a:r>
            <a:r>
              <a:rPr lang="en-US" altLang="ja-JP" sz="1400" dirty="0">
                <a:solidFill>
                  <a:srgbClr val="FF0000"/>
                </a:solidFill>
              </a:rPr>
              <a:t>q6.pot</a:t>
            </a:r>
            <a:r>
              <a:rPr lang="en-US" altLang="ja-JP" sz="1400" dirty="0"/>
              <a:t>  [OK]</a:t>
            </a:r>
          </a:p>
          <a:p>
            <a:r>
              <a:rPr lang="en-US" altLang="ja-JP" sz="1400" dirty="0"/>
              <a:t>   o </a:t>
            </a:r>
            <a:r>
              <a:rPr lang="en-US" altLang="ja-JP" sz="1400" dirty="0">
                <a:solidFill>
                  <a:srgbClr val="FF0000"/>
                </a:solidFill>
              </a:rPr>
              <a:t>q6.dipole</a:t>
            </a:r>
            <a:r>
              <a:rPr lang="en-US" altLang="ja-JP" sz="1400" dirty="0"/>
              <a:t>  [OK]…</a:t>
            </a:r>
          </a:p>
          <a:p>
            <a:r>
              <a:rPr lang="en-US" altLang="ja-JP" sz="1400" dirty="0"/>
              <a:t>End of </a:t>
            </a:r>
            <a:r>
              <a:rPr lang="en-US" altLang="ja-JP" sz="1400" dirty="0" err="1"/>
              <a:t>GridPES</a:t>
            </a:r>
            <a:r>
              <a:rPr lang="en-US" altLang="ja-JP" sz="1400" dirty="0"/>
              <a:t> generation:</a:t>
            </a:r>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383989"/>
            <a:ext cx="5540665" cy="50378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45541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174173"/>
            <a:ext cx="82781" cy="1024421"/>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524399"/>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430702"/>
            <a:ext cx="82781" cy="275407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366305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72D35EF-5538-4246-8737-15198C9CE76C}"/>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EF9B3812-29A3-C34E-9BED-45C49E67334A}"/>
              </a:ext>
            </a:extLst>
          </p:cNvPr>
          <p:cNvSpPr txBox="1"/>
          <p:nvPr/>
        </p:nvSpPr>
        <p:spPr>
          <a:xfrm>
            <a:off x="1616001" y="873361"/>
            <a:ext cx="4396140" cy="4832092"/>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a:p>
            <a:r>
              <a:rPr lang="en-US" altLang="ja-JP" sz="1400" dirty="0"/>
              <a:t>Enter </a:t>
            </a:r>
            <a:r>
              <a:rPr lang="en-US" altLang="ja-JP" sz="1400" dirty="0" err="1"/>
              <a:t>GridPES</a:t>
            </a:r>
            <a:r>
              <a:rPr lang="en-US" altLang="ja-JP" sz="1400" dirty="0"/>
              <a:t> generation:</a:t>
            </a:r>
          </a:p>
          <a:p>
            <a:r>
              <a:rPr lang="en-US" altLang="ja-JP" sz="1400" dirty="0"/>
              <a:t>…</a:t>
            </a:r>
          </a:p>
          <a:p>
            <a:r>
              <a:rPr lang="en-US" altLang="ja-JP" sz="1400" dirty="0"/>
              <a:t>Generating pot files.</a:t>
            </a:r>
          </a:p>
          <a:p>
            <a:endParaRPr lang="en-US" altLang="ja-JP" sz="1400" dirty="0"/>
          </a:p>
          <a:p>
            <a:r>
              <a:rPr lang="en-US" altLang="ja-JP" sz="1400" dirty="0"/>
              <a:t>   o </a:t>
            </a:r>
            <a:r>
              <a:rPr lang="en-US" altLang="ja-JP" sz="1400" dirty="0">
                <a:solidFill>
                  <a:srgbClr val="FF0000"/>
                </a:solidFill>
              </a:rPr>
              <a:t>q5q1.pot  </a:t>
            </a:r>
            <a:r>
              <a:rPr lang="en-US" altLang="ja-JP" sz="1400" dirty="0"/>
              <a:t>[OK]</a:t>
            </a:r>
          </a:p>
          <a:p>
            <a:r>
              <a:rPr lang="en-US" altLang="ja-JP" sz="1400" dirty="0"/>
              <a:t>   o </a:t>
            </a:r>
            <a:r>
              <a:rPr lang="en-US" altLang="ja-JP" sz="1400" dirty="0">
                <a:solidFill>
                  <a:srgbClr val="FF0000"/>
                </a:solidFill>
              </a:rPr>
              <a:t>q5q1.dipole  </a:t>
            </a:r>
            <a:r>
              <a:rPr lang="en-US" altLang="ja-JP" sz="1400" dirty="0"/>
              <a:t>[OK]</a:t>
            </a:r>
          </a:p>
          <a:p>
            <a:r>
              <a:rPr lang="en-US" altLang="ja-JP" sz="1400" dirty="0"/>
              <a:t>   …</a:t>
            </a:r>
          </a:p>
          <a:p>
            <a:r>
              <a:rPr lang="en-US" altLang="ja-JP" sz="1400" dirty="0"/>
              <a:t>   o </a:t>
            </a:r>
            <a:r>
              <a:rPr lang="en-US" altLang="ja-JP" sz="1400" dirty="0">
                <a:solidFill>
                  <a:srgbClr val="FF0000"/>
                </a:solidFill>
              </a:rPr>
              <a:t>q6q4q2.pot  </a:t>
            </a:r>
            <a:r>
              <a:rPr lang="en-US" altLang="ja-JP" sz="1400" dirty="0"/>
              <a:t>[OK]</a:t>
            </a:r>
          </a:p>
          <a:p>
            <a:r>
              <a:rPr lang="en-US" altLang="ja-JP" sz="1400" dirty="0"/>
              <a:t>   o </a:t>
            </a:r>
            <a:r>
              <a:rPr lang="en-US" altLang="ja-JP" sz="1400" dirty="0">
                <a:solidFill>
                  <a:srgbClr val="FF0000"/>
                </a:solidFill>
              </a:rPr>
              <a:t>q6q4q2.dipole  </a:t>
            </a:r>
            <a:r>
              <a:rPr lang="en-US" altLang="ja-JP" sz="1400" dirty="0"/>
              <a:t>[OK]</a:t>
            </a:r>
          </a:p>
          <a:p>
            <a:endParaRPr lang="en-US" altLang="ja-JP" sz="1400" dirty="0"/>
          </a:p>
          <a:p>
            <a:r>
              <a:rPr lang="en-US" altLang="ja-JP" sz="1400" dirty="0"/>
              <a:t>End of 3MR-GridPES generation:</a:t>
            </a:r>
          </a:p>
        </p:txBody>
      </p:sp>
      <p:sp>
        <p:nvSpPr>
          <p:cNvPr id="4" name="正方形/長方形 3">
            <a:extLst>
              <a:ext uri="{FF2B5EF4-FFF2-40B4-BE49-F238E27FC236}">
                <a16:creationId xmlns:a16="http://schemas.microsoft.com/office/drawing/2014/main" id="{446C74C6-3A19-7E4A-992B-74C75E9EA961}"/>
              </a:ext>
            </a:extLst>
          </p:cNvPr>
          <p:cNvSpPr/>
          <p:nvPr/>
        </p:nvSpPr>
        <p:spPr>
          <a:xfrm>
            <a:off x="1511300" y="383989"/>
            <a:ext cx="5545138" cy="53874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668E7A0-AB0E-344E-9273-B3EABF16CF44}"/>
              </a:ext>
            </a:extLst>
          </p:cNvPr>
          <p:cNvSpPr txBox="1"/>
          <p:nvPr/>
        </p:nvSpPr>
        <p:spPr>
          <a:xfrm>
            <a:off x="4294430" y="2693367"/>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7" name="テキスト ボックス 6">
            <a:extLst>
              <a:ext uri="{FF2B5EF4-FFF2-40B4-BE49-F238E27FC236}">
                <a16:creationId xmlns:a16="http://schemas.microsoft.com/office/drawing/2014/main" id="{6432B8E2-433E-9A42-A7DC-A7C851E5BCF2}"/>
              </a:ext>
            </a:extLst>
          </p:cNvPr>
          <p:cNvSpPr txBox="1"/>
          <p:nvPr/>
        </p:nvSpPr>
        <p:spPr>
          <a:xfrm>
            <a:off x="4309420" y="1636139"/>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
        <p:nvSpPr>
          <p:cNvPr id="8" name="右中かっこ 7">
            <a:extLst>
              <a:ext uri="{FF2B5EF4-FFF2-40B4-BE49-F238E27FC236}">
                <a16:creationId xmlns:a16="http://schemas.microsoft.com/office/drawing/2014/main" id="{4ED8B5C6-E261-B74A-8345-25932DDFD20B}"/>
              </a:ext>
            </a:extLst>
          </p:cNvPr>
          <p:cNvSpPr/>
          <p:nvPr/>
        </p:nvSpPr>
        <p:spPr>
          <a:xfrm>
            <a:off x="3881693" y="4091608"/>
            <a:ext cx="79818" cy="115644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CB551EA-19A7-1844-8060-CB7800BB917A}"/>
              </a:ext>
            </a:extLst>
          </p:cNvPr>
          <p:cNvSpPr txBox="1"/>
          <p:nvPr/>
        </p:nvSpPr>
        <p:spPr>
          <a:xfrm>
            <a:off x="3966297" y="4508676"/>
            <a:ext cx="2176686" cy="307777"/>
          </a:xfrm>
          <a:prstGeom prst="rect">
            <a:avLst/>
          </a:prstGeom>
          <a:noFill/>
        </p:spPr>
        <p:txBody>
          <a:bodyPr wrap="none" rtlCol="0">
            <a:spAutoFit/>
          </a:bodyPr>
          <a:lstStyle/>
          <a:p>
            <a:r>
              <a:rPr kumimoji="1" lang="en-US" altLang="ja-JP" sz="1400" dirty="0">
                <a:solidFill>
                  <a:srgbClr val="FF0000"/>
                </a:solidFill>
              </a:rPr>
              <a:t>2, 3MR-grid PES generation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DD8DA1A4-00DF-A948-90F1-26B7D2F35B89}"/>
              </a:ext>
            </a:extLst>
          </p:cNvPr>
          <p:cNvSpPr txBox="1"/>
          <p:nvPr/>
        </p:nvSpPr>
        <p:spPr>
          <a:xfrm>
            <a:off x="3537097" y="45541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702164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923330"/>
          </a:xfrm>
          <a:prstGeom prst="rect">
            <a:avLst/>
          </a:prstGeom>
          <a:noFill/>
        </p:spPr>
        <p:txBody>
          <a:bodyPr wrap="square" rtlCol="0">
            <a:spAutoFit/>
          </a:bodyPr>
          <a:lstStyle/>
          <a:p>
            <a:r>
              <a:rPr kumimoji="1" lang="en-US" altLang="ja-JP" dirty="0"/>
              <a:t>The program detects 10 two-mode terms and 2 three-mode terms where MCS &gt; 10.0. When the calculation is done, you will find the following pot files in the working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9" y="1505051"/>
            <a:ext cx="63001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q2.pot      q3q2.pot    q4q2.pot    q5q1.pot    q5q3.pot    q6q1.pot    q6q3.pot    q6q4.pot    q6q5.pot</a:t>
            </a:r>
          </a:p>
          <a:p>
            <a:r>
              <a:rPr lang="en-US" altLang="ja-JP" sz="1400" dirty="0">
                <a:latin typeface="Courier" charset="0"/>
                <a:ea typeface="Courier" charset="0"/>
                <a:cs typeface="Courier" charset="0"/>
              </a:rPr>
              <a:t>q1.pot      q3.pot      q4.pot      q5.pot      q5q2.pot    q6.pot      q6q2.pot    q6q3q2.pot  q6q4q2.pot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555496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AEF7BCF-30DB-1B45-B542-E5DD671DFFFD}"/>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234897C5-22E3-7540-97AF-FF1E8F9729A6}"/>
              </a:ext>
            </a:extLst>
          </p:cNvPr>
          <p:cNvSpPr txBox="1"/>
          <p:nvPr/>
        </p:nvSpPr>
        <p:spPr>
          <a:xfrm>
            <a:off x="391885" y="171448"/>
            <a:ext cx="2306337" cy="461665"/>
          </a:xfrm>
          <a:prstGeom prst="rect">
            <a:avLst/>
          </a:prstGeom>
          <a:noFill/>
        </p:spPr>
        <p:txBody>
          <a:bodyPr wrap="none" rtlCol="0">
            <a:spAutoFit/>
          </a:bodyPr>
          <a:lstStyle/>
          <a:p>
            <a:pPr>
              <a:defRPr/>
            </a:pPr>
            <a:r>
              <a:rPr lang="en-US" altLang="ja-JP" sz="2400" dirty="0">
                <a:solidFill>
                  <a:srgbClr val="000000"/>
                </a:solidFill>
                <a:cs typeface="メイリオ" charset="-128"/>
              </a:rPr>
              <a:t>4.water-hexamer</a:t>
            </a:r>
          </a:p>
        </p:txBody>
      </p:sp>
      <p:sp>
        <p:nvSpPr>
          <p:cNvPr id="4" name="テキスト ボックス 3">
            <a:extLst>
              <a:ext uri="{FF2B5EF4-FFF2-40B4-BE49-F238E27FC236}">
                <a16:creationId xmlns:a16="http://schemas.microsoft.com/office/drawing/2014/main" id="{F9DB7446-9421-F044-AB17-4B5A35CC2305}"/>
              </a:ext>
            </a:extLst>
          </p:cNvPr>
          <p:cNvSpPr txBox="1"/>
          <p:nvPr/>
        </p:nvSpPr>
        <p:spPr>
          <a:xfrm>
            <a:off x="728104" y="2795354"/>
            <a:ext cx="7560233" cy="369332"/>
          </a:xfrm>
          <a:prstGeom prst="rect">
            <a:avLst/>
          </a:prstGeom>
          <a:noFill/>
        </p:spPr>
        <p:txBody>
          <a:bodyPr wrap="square" rtlCol="0">
            <a:spAutoFit/>
          </a:bodyPr>
          <a:lstStyle/>
          <a:p>
            <a:r>
              <a:rPr kumimoji="1" lang="en-US" altLang="ja-JP" dirty="0"/>
              <a:t>Proceed to 4.water-haxamer</a:t>
            </a:r>
            <a:r>
              <a:rPr lang="en-US" altLang="ja-JP" dirty="0"/>
              <a:t>/4-1.intra</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CB1E6A8B-82F7-544A-A48D-29C3C83129A9}"/>
              </a:ext>
            </a:extLst>
          </p:cNvPr>
          <p:cNvSpPr txBox="1"/>
          <p:nvPr/>
        </p:nvSpPr>
        <p:spPr>
          <a:xfrm>
            <a:off x="442913" y="883543"/>
            <a:ext cx="7943850" cy="400110"/>
          </a:xfrm>
          <a:prstGeom prst="rect">
            <a:avLst/>
          </a:prstGeom>
          <a:noFill/>
          <a:ln>
            <a:solidFill>
              <a:schemeClr val="tx1"/>
            </a:solidFill>
          </a:ln>
        </p:spPr>
        <p:txBody>
          <a:bodyPr wrap="square" rtlCol="0">
            <a:spAutoFit/>
          </a:bodyPr>
          <a:lstStyle/>
          <a:p>
            <a:r>
              <a:rPr lang="en-US" altLang="ja-JP" sz="2000" dirty="0"/>
              <a:t>4-1.intra</a:t>
            </a:r>
            <a:endParaRPr kumimoji="1" lang="ja-JP" altLang="en-US" sz="2000"/>
          </a:p>
        </p:txBody>
      </p:sp>
      <p:cxnSp>
        <p:nvCxnSpPr>
          <p:cNvPr id="6" name="直線コネクタ 5">
            <a:extLst>
              <a:ext uri="{FF2B5EF4-FFF2-40B4-BE49-F238E27FC236}">
                <a16:creationId xmlns:a16="http://schemas.microsoft.com/office/drawing/2014/main" id="{410F25F6-CF67-E240-96C4-BE00703586FC}"/>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59B79A8D-9AF1-C348-B423-270E7DA165E3}"/>
              </a:ext>
            </a:extLst>
          </p:cNvPr>
          <p:cNvSpPr txBox="1"/>
          <p:nvPr/>
        </p:nvSpPr>
        <p:spPr>
          <a:xfrm>
            <a:off x="1015038" y="3313699"/>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4.water-hexamer/4-1.intra</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h2o_6-mp2dz.minfo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4A596994-468C-5C45-9789-AB6AB28F3265}"/>
              </a:ext>
            </a:extLst>
          </p:cNvPr>
          <p:cNvSpPr txBox="1"/>
          <p:nvPr/>
        </p:nvSpPr>
        <p:spPr>
          <a:xfrm>
            <a:off x="720167" y="1456779"/>
            <a:ext cx="5253913" cy="1200329"/>
          </a:xfrm>
          <a:prstGeom prst="rect">
            <a:avLst/>
          </a:prstGeom>
          <a:noFill/>
        </p:spPr>
        <p:txBody>
          <a:bodyPr wrap="square" rtlCol="0">
            <a:spAutoFit/>
          </a:bodyPr>
          <a:lstStyle/>
          <a:p>
            <a:r>
              <a:rPr kumimoji="1" lang="en-US" altLang="ja-JP" dirty="0"/>
              <a:t>In this section, we generate the PES </a:t>
            </a:r>
            <a:r>
              <a:rPr lang="en-US" altLang="ja-JP" dirty="0"/>
              <a:t>of water hexamer using the intramolecular modes, i.e., OH stretching and HOH bending modes. There are 18 such modes, and corresponds to mode 31 – 48.</a:t>
            </a:r>
            <a:endParaRPr kumimoji="1" lang="ja-JP" altLang="en-US"/>
          </a:p>
        </p:txBody>
      </p:sp>
      <p:grpSp>
        <p:nvGrpSpPr>
          <p:cNvPr id="32" name="グループ化 31">
            <a:extLst>
              <a:ext uri="{FF2B5EF4-FFF2-40B4-BE49-F238E27FC236}">
                <a16:creationId xmlns:a16="http://schemas.microsoft.com/office/drawing/2014/main" id="{333B276C-5366-404C-AB7E-742DB974C3EF}"/>
              </a:ext>
            </a:extLst>
          </p:cNvPr>
          <p:cNvGrpSpPr/>
          <p:nvPr/>
        </p:nvGrpSpPr>
        <p:grpSpPr>
          <a:xfrm>
            <a:off x="6427205" y="1401635"/>
            <a:ext cx="1354540" cy="1312990"/>
            <a:chOff x="6112880" y="1501648"/>
            <a:chExt cx="2016644" cy="1954784"/>
          </a:xfrm>
        </p:grpSpPr>
        <p:pic>
          <p:nvPicPr>
            <p:cNvPr id="10" name="図 9">
              <a:extLst>
                <a:ext uri="{FF2B5EF4-FFF2-40B4-BE49-F238E27FC236}">
                  <a16:creationId xmlns:a16="http://schemas.microsoft.com/office/drawing/2014/main" id="{6750830F-9908-0147-ACD3-792AD6D6C675}"/>
                </a:ext>
              </a:extLst>
            </p:cNvPr>
            <p:cNvPicPr>
              <a:picLocks noChangeAspect="1"/>
            </p:cNvPicPr>
            <p:nvPr/>
          </p:nvPicPr>
          <p:blipFill>
            <a:blip r:embed="rId2"/>
            <a:stretch>
              <a:fillRect/>
            </a:stretch>
          </p:blipFill>
          <p:spPr>
            <a:xfrm>
              <a:off x="6112880" y="1501648"/>
              <a:ext cx="2016644" cy="1954784"/>
            </a:xfrm>
            <a:prstGeom prst="rect">
              <a:avLst/>
            </a:prstGeom>
          </p:spPr>
        </p:pic>
        <p:cxnSp>
          <p:nvCxnSpPr>
            <p:cNvPr id="12" name="直線コネクタ 11">
              <a:extLst>
                <a:ext uri="{FF2B5EF4-FFF2-40B4-BE49-F238E27FC236}">
                  <a16:creationId xmlns:a16="http://schemas.microsoft.com/office/drawing/2014/main" id="{52483501-317E-A049-9D60-03DA1744EC51}"/>
                </a:ext>
              </a:extLst>
            </p:cNvPr>
            <p:cNvCxnSpPr/>
            <p:nvPr/>
          </p:nvCxnSpPr>
          <p:spPr>
            <a:xfrm flipV="1">
              <a:off x="6675120" y="1842868"/>
              <a:ext cx="211015" cy="14067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9E6B963-401B-1C43-A915-E0F9A43753C3}"/>
                </a:ext>
              </a:extLst>
            </p:cNvPr>
            <p:cNvCxnSpPr>
              <a:cxnSpLocks/>
            </p:cNvCxnSpPr>
            <p:nvPr/>
          </p:nvCxnSpPr>
          <p:spPr>
            <a:xfrm flipH="1" flipV="1">
              <a:off x="7375303" y="1842869"/>
              <a:ext cx="99385" cy="9225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4892CBA-3780-EA48-9C7A-B48690D5BA31}"/>
                </a:ext>
              </a:extLst>
            </p:cNvPr>
            <p:cNvCxnSpPr>
              <a:cxnSpLocks/>
            </p:cNvCxnSpPr>
            <p:nvPr/>
          </p:nvCxnSpPr>
          <p:spPr>
            <a:xfrm flipV="1">
              <a:off x="7237081" y="2172969"/>
              <a:ext cx="0" cy="330998"/>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AAAD7C0-1331-3049-8AF2-D433AA1198E0}"/>
                </a:ext>
              </a:extLst>
            </p:cNvPr>
            <p:cNvCxnSpPr>
              <a:cxnSpLocks/>
            </p:cNvCxnSpPr>
            <p:nvPr/>
          </p:nvCxnSpPr>
          <p:spPr>
            <a:xfrm flipV="1">
              <a:off x="6542796" y="2287504"/>
              <a:ext cx="0" cy="39190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1792531-F138-8243-982B-1DACFB550AAE}"/>
                </a:ext>
              </a:extLst>
            </p:cNvPr>
            <p:cNvCxnSpPr>
              <a:cxnSpLocks/>
            </p:cNvCxnSpPr>
            <p:nvPr/>
          </p:nvCxnSpPr>
          <p:spPr>
            <a:xfrm flipV="1">
              <a:off x="6983058" y="3130299"/>
              <a:ext cx="427835" cy="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0675237-0D85-0540-A4E3-A4D9533F7710}"/>
                </a:ext>
              </a:extLst>
            </p:cNvPr>
            <p:cNvCxnSpPr>
              <a:cxnSpLocks/>
            </p:cNvCxnSpPr>
            <p:nvPr/>
          </p:nvCxnSpPr>
          <p:spPr>
            <a:xfrm flipV="1">
              <a:off x="6782983" y="2775098"/>
              <a:ext cx="144129" cy="149848"/>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2802825B-B153-FD4B-A7F4-3B6491B22BED}"/>
                </a:ext>
              </a:extLst>
            </p:cNvPr>
            <p:cNvCxnSpPr>
              <a:cxnSpLocks/>
            </p:cNvCxnSpPr>
            <p:nvPr/>
          </p:nvCxnSpPr>
          <p:spPr>
            <a:xfrm flipH="1" flipV="1">
              <a:off x="7281836" y="2698287"/>
              <a:ext cx="246015" cy="225666"/>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995BC21-FEF5-7D4E-A53C-008223512BF1}"/>
                </a:ext>
              </a:extLst>
            </p:cNvPr>
            <p:cNvCxnSpPr>
              <a:cxnSpLocks/>
            </p:cNvCxnSpPr>
            <p:nvPr/>
          </p:nvCxnSpPr>
          <p:spPr>
            <a:xfrm flipH="1" flipV="1">
              <a:off x="7633549" y="2335352"/>
              <a:ext cx="37842" cy="434429"/>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3F0EE1-6800-8446-BBAB-6516519E23EC}"/>
                </a:ext>
              </a:extLst>
            </p:cNvPr>
            <p:cNvCxnSpPr>
              <a:cxnSpLocks/>
            </p:cNvCxnSpPr>
            <p:nvPr/>
          </p:nvCxnSpPr>
          <p:spPr>
            <a:xfrm flipV="1">
              <a:off x="6976285" y="2126084"/>
              <a:ext cx="467608" cy="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grpSp>
      <p:sp>
        <p:nvSpPr>
          <p:cNvPr id="33" name="テキスト ボックス 32">
            <a:extLst>
              <a:ext uri="{FF2B5EF4-FFF2-40B4-BE49-F238E27FC236}">
                <a16:creationId xmlns:a16="http://schemas.microsoft.com/office/drawing/2014/main" id="{F730A29F-6100-FE41-ACF1-41DFCA1B9BB8}"/>
              </a:ext>
            </a:extLst>
          </p:cNvPr>
          <p:cNvSpPr txBox="1"/>
          <p:nvPr/>
        </p:nvSpPr>
        <p:spPr>
          <a:xfrm>
            <a:off x="6457049" y="2628901"/>
            <a:ext cx="1285608" cy="523220"/>
          </a:xfrm>
          <a:prstGeom prst="rect">
            <a:avLst/>
          </a:prstGeom>
          <a:noFill/>
        </p:spPr>
        <p:txBody>
          <a:bodyPr wrap="none" rtlCol="0">
            <a:spAutoFit/>
          </a:bodyPr>
          <a:lstStyle/>
          <a:p>
            <a:pPr algn="ctr"/>
            <a:r>
              <a:rPr kumimoji="1" lang="en-US" altLang="ja-JP" sz="1400" dirty="0"/>
              <a:t>water hexamer</a:t>
            </a:r>
          </a:p>
          <a:p>
            <a:pPr algn="ctr"/>
            <a:r>
              <a:rPr lang="en-US" altLang="ja-JP" sz="1400" dirty="0"/>
              <a:t>(prism)</a:t>
            </a:r>
            <a:endParaRPr kumimoji="1" lang="ja-JP" altLang="en-US" sz="1400"/>
          </a:p>
        </p:txBody>
      </p:sp>
      <p:sp>
        <p:nvSpPr>
          <p:cNvPr id="34" name="テキスト ボックス 33">
            <a:extLst>
              <a:ext uri="{FF2B5EF4-FFF2-40B4-BE49-F238E27FC236}">
                <a16:creationId xmlns:a16="http://schemas.microsoft.com/office/drawing/2014/main" id="{4E01AF55-4DF8-4444-B411-6C279E8B6F01}"/>
              </a:ext>
            </a:extLst>
          </p:cNvPr>
          <p:cNvSpPr txBox="1"/>
          <p:nvPr/>
        </p:nvSpPr>
        <p:spPr>
          <a:xfrm>
            <a:off x="728104" y="4486250"/>
            <a:ext cx="7560233" cy="1754326"/>
          </a:xfrm>
          <a:prstGeom prst="rect">
            <a:avLst/>
          </a:prstGeom>
          <a:noFill/>
        </p:spPr>
        <p:txBody>
          <a:bodyPr wrap="square" rtlCol="0">
            <a:spAutoFit/>
          </a:bodyPr>
          <a:lstStyle/>
          <a:p>
            <a:r>
              <a:rPr lang="en-US" altLang="ja-JP" dirty="0"/>
              <a:t>h2o_6-mp2dz.minfo is a </a:t>
            </a:r>
            <a:r>
              <a:rPr lang="en-US" altLang="ja-JP" dirty="0" err="1"/>
              <a:t>minfo</a:t>
            </a:r>
            <a:r>
              <a:rPr lang="en-US" altLang="ja-JP" dirty="0"/>
              <a:t> file that contains the </a:t>
            </a:r>
            <a:r>
              <a:rPr lang="en-US" altLang="ja-JP" dirty="0" err="1"/>
              <a:t>equlibrium</a:t>
            </a:r>
            <a:r>
              <a:rPr lang="en-US" altLang="ja-JP" dirty="0"/>
              <a:t> geometry and vibrational modes of water hexamer (prism shape) obtained at the MP2/c—</a:t>
            </a:r>
            <a:r>
              <a:rPr lang="en-US" altLang="ja-JP" dirty="0" err="1"/>
              <a:t>pVDZ</a:t>
            </a:r>
            <a:r>
              <a:rPr lang="en-US" altLang="ja-JP" dirty="0"/>
              <a:t> level of theory. </a:t>
            </a:r>
          </a:p>
          <a:p>
            <a:endParaRPr kumimoji="1" lang="en-US" altLang="ja-JP" dirty="0"/>
          </a:p>
          <a:p>
            <a:r>
              <a:rPr lang="en-US" altLang="ja-JP" dirty="0" err="1"/>
              <a:t>GaussianTemplate</a:t>
            </a:r>
            <a:r>
              <a:rPr lang="en-US" altLang="ja-JP" dirty="0"/>
              <a:t> is a template file to perform FREQ calculations at the MP2/cc-</a:t>
            </a:r>
            <a:r>
              <a:rPr lang="en-US" altLang="ja-JP" dirty="0" err="1"/>
              <a:t>pVDZ</a:t>
            </a:r>
            <a:r>
              <a:rPr lang="en-US" altLang="ja-JP" dirty="0"/>
              <a:t> level of theory.</a:t>
            </a:r>
            <a:endParaRPr kumimoji="1" lang="ja-JP" altLang="en-US"/>
          </a:p>
        </p:txBody>
      </p:sp>
    </p:spTree>
    <p:extLst>
      <p:ext uri="{BB962C8B-B14F-4D97-AF65-F5344CB8AC3E}">
        <p14:creationId xmlns:p14="http://schemas.microsoft.com/office/powerpoint/2010/main" val="36037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236378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0.harmonic_h2co</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9E7B3AC-73BA-F04C-ACB9-B69C5480BDEA}"/>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3" name="テキスト ボックス 2">
            <a:extLst>
              <a:ext uri="{FF2B5EF4-FFF2-40B4-BE49-F238E27FC236}">
                <a16:creationId xmlns:a16="http://schemas.microsoft.com/office/drawing/2014/main" id="{F69DCA29-2485-0E49-8B2D-29116C64BEFC}"/>
              </a:ext>
            </a:extLst>
          </p:cNvPr>
          <p:cNvSpPr txBox="1"/>
          <p:nvPr/>
        </p:nvSpPr>
        <p:spPr>
          <a:xfrm>
            <a:off x="1015039" y="5144443"/>
            <a:ext cx="63001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1AF4B527-C730-0046-9831-D1791D90DBBC}"/>
              </a:ext>
            </a:extLst>
          </p:cNvPr>
          <p:cNvSpPr txBox="1"/>
          <p:nvPr/>
        </p:nvSpPr>
        <p:spPr>
          <a:xfrm>
            <a:off x="1842593" y="1729893"/>
            <a:ext cx="3495444" cy="2677656"/>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value="h2o_6-mp2dz.minfo" /&gt;</a:t>
            </a:r>
          </a:p>
          <a:p>
            <a:r>
              <a:rPr lang="en-US" altLang="ja-JP" sz="1400" dirty="0"/>
              <a:t>   &lt;MR          value="3" /&gt;</a:t>
            </a:r>
          </a:p>
          <a:p>
            <a:r>
              <a:rPr lang="en-US" altLang="ja-JP" sz="1400" dirty="0"/>
              <a:t>   &lt;</a:t>
            </a:r>
            <a:r>
              <a:rPr lang="en-US" altLang="ja-JP" sz="1400" dirty="0" err="1"/>
              <a:t>activemode</a:t>
            </a:r>
            <a:r>
              <a:rPr lang="en-US" altLang="ja-JP" sz="1400" dirty="0"/>
              <a:t>  value="</a:t>
            </a:r>
            <a:r>
              <a:rPr lang="en-US" altLang="ja-JP" sz="1400" dirty="0">
                <a:solidFill>
                  <a:srgbClr val="FF0000"/>
                </a:solidFill>
              </a:rPr>
              <a:t>31-48</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value="false"/&gt;</a:t>
            </a:r>
          </a:p>
          <a:p>
            <a:r>
              <a:rPr lang="en-US" altLang="ja-JP" sz="1400" dirty="0"/>
              <a:t>      &lt;</a:t>
            </a:r>
            <a:r>
              <a:rPr lang="en-US" altLang="ja-JP" sz="1400" dirty="0" err="1"/>
              <a:t>removefiles</a:t>
            </a:r>
            <a:r>
              <a:rPr lang="en-US" altLang="ja-JP" sz="1400" dirty="0"/>
              <a:t> value="true" /&gt;</a:t>
            </a:r>
          </a:p>
          <a:p>
            <a:r>
              <a:rPr lang="en-US" altLang="ja-JP" sz="1400" dirty="0"/>
              <a:t>      &lt;title       value="MP2/cc-</a:t>
            </a:r>
            <a:r>
              <a:rPr lang="en-US" altLang="ja-JP" sz="1400" dirty="0" err="1"/>
              <a:t>pVDZ</a:t>
            </a:r>
            <a:r>
              <a:rPr lang="en-US" altLang="ja-JP" sz="1400" dirty="0"/>
              <a:t>" /&gt;</a:t>
            </a:r>
          </a:p>
          <a:p>
            <a:r>
              <a:rPr lang="en-US" altLang="ja-JP" sz="1400" dirty="0"/>
              <a:t>      &lt;template    value="</a:t>
            </a:r>
            <a:r>
              <a:rPr lang="en-US" altLang="ja-JP" sz="1400" dirty="0" err="1"/>
              <a:t>GaussianTemplate</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a:t>
            </a:r>
          </a:p>
        </p:txBody>
      </p:sp>
      <p:sp>
        <p:nvSpPr>
          <p:cNvPr id="5" name="正方形/長方形 4">
            <a:extLst>
              <a:ext uri="{FF2B5EF4-FFF2-40B4-BE49-F238E27FC236}">
                <a16:creationId xmlns:a16="http://schemas.microsoft.com/office/drawing/2014/main" id="{97EFD592-55A3-DF48-B65E-31E137C7F125}"/>
              </a:ext>
            </a:extLst>
          </p:cNvPr>
          <p:cNvSpPr/>
          <p:nvPr/>
        </p:nvSpPr>
        <p:spPr>
          <a:xfrm>
            <a:off x="1527970" y="1400202"/>
            <a:ext cx="6088060" cy="31118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4E2BA233-9E74-5040-9FFD-B9DDBE11D4F9}"/>
              </a:ext>
            </a:extLst>
          </p:cNvPr>
          <p:cNvSpPr txBox="1"/>
          <p:nvPr/>
        </p:nvSpPr>
        <p:spPr>
          <a:xfrm>
            <a:off x="3886990" y="144306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1C6E0A70-5AA9-844E-A429-5D630C055B04}"/>
              </a:ext>
            </a:extLst>
          </p:cNvPr>
          <p:cNvSpPr txBox="1"/>
          <p:nvPr/>
        </p:nvSpPr>
        <p:spPr>
          <a:xfrm>
            <a:off x="728104" y="588806"/>
            <a:ext cx="7560233" cy="646331"/>
          </a:xfrm>
          <a:prstGeom prst="rect">
            <a:avLst/>
          </a:prstGeom>
          <a:noFill/>
        </p:spPr>
        <p:txBody>
          <a:bodyPr wrap="square" rtlCol="0">
            <a:spAutoFit/>
          </a:bodyPr>
          <a:lstStyle/>
          <a:p>
            <a:r>
              <a:rPr kumimoji="1" lang="en-US" altLang="ja-JP" dirty="0"/>
              <a:t>In </a:t>
            </a:r>
            <a:r>
              <a:rPr kumimoji="1" lang="en-US" altLang="ja-JP" dirty="0" err="1"/>
              <a:t>makePES.xml</a:t>
            </a:r>
            <a:r>
              <a:rPr kumimoji="1" lang="en-US" altLang="ja-JP" dirty="0"/>
              <a:t>, the active modes are specified </a:t>
            </a:r>
            <a:r>
              <a:rPr lang="en-US" altLang="ja-JP" dirty="0"/>
              <a:t>by &lt;</a:t>
            </a:r>
            <a:r>
              <a:rPr lang="en-US" altLang="ja-JP" dirty="0" err="1"/>
              <a:t>activemode</a:t>
            </a:r>
            <a:r>
              <a:rPr lang="en-US" altLang="ja-JP" dirty="0"/>
              <a:t>&gt; to modes 31 – 48. Other sections, &lt;</a:t>
            </a:r>
            <a:r>
              <a:rPr lang="en-US" altLang="ja-JP" dirty="0" err="1"/>
              <a:t>qchem</a:t>
            </a:r>
            <a:r>
              <a:rPr lang="en-US" altLang="ja-JP" dirty="0"/>
              <a:t>&gt; and &lt;</a:t>
            </a:r>
            <a:r>
              <a:rPr lang="en-US" altLang="ja-JP" dirty="0" err="1"/>
              <a:t>qff</a:t>
            </a:r>
            <a:r>
              <a:rPr lang="en-US" altLang="ja-JP" dirty="0"/>
              <a:t>&gt;, are the same as before.</a:t>
            </a:r>
            <a:endParaRPr kumimoji="1" lang="ja-JP" altLang="en-US"/>
          </a:p>
        </p:txBody>
      </p:sp>
      <p:sp>
        <p:nvSpPr>
          <p:cNvPr id="15" name="テキスト ボックス 14">
            <a:extLst>
              <a:ext uri="{FF2B5EF4-FFF2-40B4-BE49-F238E27FC236}">
                <a16:creationId xmlns:a16="http://schemas.microsoft.com/office/drawing/2014/main" id="{726C6A32-25A2-844B-A988-D00E6E49BF1B}"/>
              </a:ext>
            </a:extLst>
          </p:cNvPr>
          <p:cNvSpPr txBox="1"/>
          <p:nvPr/>
        </p:nvSpPr>
        <p:spPr>
          <a:xfrm>
            <a:off x="4616970" y="2338464"/>
            <a:ext cx="2878111" cy="523220"/>
          </a:xfrm>
          <a:prstGeom prst="rect">
            <a:avLst/>
          </a:prstGeom>
          <a:noFill/>
        </p:spPr>
        <p:txBody>
          <a:bodyPr wrap="square" rtlCol="0">
            <a:spAutoFit/>
          </a:bodyPr>
          <a:lstStyle/>
          <a:p>
            <a:r>
              <a:rPr kumimoji="1" lang="en-US" altLang="ja-JP" sz="1400" dirty="0">
                <a:solidFill>
                  <a:srgbClr val="FF0000"/>
                </a:solidFill>
              </a:rPr>
              <a:t>active modes are set to the intramolecular modes, mode 31 – 48.</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9F77013C-AEFF-5743-BF50-0F3CF7F1AD4B}"/>
              </a:ext>
            </a:extLst>
          </p:cNvPr>
          <p:cNvSpPr txBox="1"/>
          <p:nvPr/>
        </p:nvSpPr>
        <p:spPr>
          <a:xfrm>
            <a:off x="728104" y="4644031"/>
            <a:ext cx="7560233" cy="369332"/>
          </a:xfrm>
          <a:prstGeom prst="rect">
            <a:avLst/>
          </a:prstGeom>
          <a:noFill/>
        </p:spPr>
        <p:txBody>
          <a:bodyPr wrap="square" rtlCol="0">
            <a:spAutoFit/>
          </a:bodyPr>
          <a:lstStyle/>
          <a:p>
            <a:r>
              <a:rPr kumimoji="1" lang="en-US" altLang="ja-JP" dirty="0"/>
              <a:t>Run the program by,</a:t>
            </a:r>
            <a:endParaRPr kumimoji="1" lang="ja-JP" altLang="en-US"/>
          </a:p>
        </p:txBody>
      </p:sp>
    </p:spTree>
    <p:extLst>
      <p:ext uri="{BB962C8B-B14F-4D97-AF65-F5344CB8AC3E}">
        <p14:creationId xmlns:p14="http://schemas.microsoft.com/office/powerpoint/2010/main" val="1370033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ED2BC16-E1D3-9643-8B23-83F2F28B5EA3}"/>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3" name="テキスト ボックス 2">
            <a:extLst>
              <a:ext uri="{FF2B5EF4-FFF2-40B4-BE49-F238E27FC236}">
                <a16:creationId xmlns:a16="http://schemas.microsoft.com/office/drawing/2014/main" id="{8480FFB9-EC47-6A4F-BEC4-9FE08FF92FE4}"/>
              </a:ext>
            </a:extLst>
          </p:cNvPr>
          <p:cNvSpPr txBox="1"/>
          <p:nvPr/>
        </p:nvSpPr>
        <p:spPr>
          <a:xfrm>
            <a:off x="728104" y="586168"/>
            <a:ext cx="7560233" cy="369332"/>
          </a:xfrm>
          <a:prstGeom prst="rect">
            <a:avLst/>
          </a:prstGeom>
          <a:noFill/>
        </p:spPr>
        <p:txBody>
          <a:bodyPr wrap="square" rtlCol="0">
            <a:spAutoFit/>
          </a:bodyPr>
          <a:lstStyle/>
          <a:p>
            <a:r>
              <a:rPr kumimoji="1" lang="en-US" altLang="ja-JP" dirty="0"/>
              <a:t>Find in the output that mode 31-48 are active ,</a:t>
            </a:r>
            <a:endParaRPr kumimoji="1" lang="ja-JP" altLang="en-US"/>
          </a:p>
        </p:txBody>
      </p:sp>
      <p:sp>
        <p:nvSpPr>
          <p:cNvPr id="4" name="テキスト ボックス 3">
            <a:extLst>
              <a:ext uri="{FF2B5EF4-FFF2-40B4-BE49-F238E27FC236}">
                <a16:creationId xmlns:a16="http://schemas.microsoft.com/office/drawing/2014/main" id="{68EF2B4A-337F-964A-8BFE-CF3A34DE31CB}"/>
              </a:ext>
            </a:extLst>
          </p:cNvPr>
          <p:cNvSpPr txBox="1"/>
          <p:nvPr/>
        </p:nvSpPr>
        <p:spPr>
          <a:xfrm>
            <a:off x="1598996" y="1574677"/>
            <a:ext cx="3884397" cy="2031325"/>
          </a:xfrm>
          <a:prstGeom prst="rect">
            <a:avLst/>
          </a:prstGeom>
          <a:noFill/>
        </p:spPr>
        <p:txBody>
          <a:bodyPr wrap="none" rtlCol="0">
            <a:spAutoFit/>
          </a:bodyPr>
          <a:lstStyle/>
          <a:p>
            <a:r>
              <a:rPr lang="en-US" altLang="ja-JP" sz="1400" dirty="0"/>
              <a:t> o Input options read via </a:t>
            </a:r>
            <a:r>
              <a:rPr lang="en-US" altLang="ja-JP" sz="1400" dirty="0" err="1"/>
              <a:t>makePES.xml</a:t>
            </a:r>
            <a:r>
              <a:rPr lang="en-US" altLang="ja-JP" sz="1400" dirty="0"/>
              <a:t> ...  [OK]</a:t>
            </a:r>
          </a:p>
          <a:p>
            <a:r>
              <a:rPr lang="en-US" altLang="ja-JP" sz="1400" dirty="0"/>
              <a:t>     - Molecular info via h2o_6-mp2dz.minfo ...  [OK]</a:t>
            </a:r>
          </a:p>
          <a:p>
            <a:r>
              <a:rPr lang="en-US" altLang="ja-JP" sz="1400" dirty="0"/>
              <a:t>     - </a:t>
            </a:r>
            <a:r>
              <a:rPr lang="en-US" altLang="ja-JP" sz="1400" dirty="0" err="1"/>
              <a:t>InterDomain</a:t>
            </a:r>
            <a:r>
              <a:rPr lang="en-US" altLang="ja-JP" sz="1400" dirty="0"/>
              <a:t> = false</a:t>
            </a:r>
          </a:p>
          <a:p>
            <a:r>
              <a:rPr lang="en-US" altLang="ja-JP" sz="1400" dirty="0"/>
              <a:t>     - </a:t>
            </a:r>
            <a:r>
              <a:rPr lang="en-US" altLang="ja-JP" sz="1400" dirty="0" err="1"/>
              <a:t>ActiveModes</a:t>
            </a:r>
            <a:r>
              <a:rPr lang="en-US" altLang="ja-JP" sz="1400" dirty="0"/>
              <a:t>:</a:t>
            </a:r>
          </a:p>
          <a:p>
            <a:r>
              <a:rPr lang="en-US" altLang="ja-JP" sz="1400" dirty="0"/>
              <a:t>        * Domain 1</a:t>
            </a:r>
          </a:p>
          <a:p>
            <a:r>
              <a:rPr lang="en-US" altLang="ja-JP" sz="1400" dirty="0"/>
              <a:t>           </a:t>
            </a:r>
            <a:r>
              <a:rPr lang="en-US" altLang="ja-JP" sz="1400" dirty="0">
                <a:solidFill>
                  <a:srgbClr val="FF0000"/>
                </a:solidFill>
              </a:rPr>
              <a:t>31  32  33  34  35  36  37  38  39  40</a:t>
            </a:r>
          </a:p>
          <a:p>
            <a:r>
              <a:rPr lang="en-US" altLang="ja-JP" sz="1400" dirty="0">
                <a:solidFill>
                  <a:srgbClr val="FF0000"/>
                </a:solidFill>
              </a:rPr>
              <a:t>           41  42  43  44  45  46  47  48</a:t>
            </a:r>
          </a:p>
          <a:p>
            <a:r>
              <a:rPr lang="en-US" altLang="ja-JP" sz="1400" dirty="0"/>
              <a:t>     - MR      = 3</a:t>
            </a:r>
          </a:p>
          <a:p>
            <a:r>
              <a:rPr lang="en-US" altLang="ja-JP" sz="1400" dirty="0"/>
              <a:t>     - Dipole  = false</a:t>
            </a:r>
          </a:p>
        </p:txBody>
      </p:sp>
      <p:sp>
        <p:nvSpPr>
          <p:cNvPr id="5" name="正方形/長方形 4">
            <a:extLst>
              <a:ext uri="{FF2B5EF4-FFF2-40B4-BE49-F238E27FC236}">
                <a16:creationId xmlns:a16="http://schemas.microsoft.com/office/drawing/2014/main" id="{591D2010-6406-7D43-9BF6-5409FFDE8C7F}"/>
              </a:ext>
            </a:extLst>
          </p:cNvPr>
          <p:cNvSpPr/>
          <p:nvPr/>
        </p:nvSpPr>
        <p:spPr>
          <a:xfrm>
            <a:off x="1511299" y="1075513"/>
            <a:ext cx="5540665" cy="2706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0C39D2E9-F059-8545-A8BE-CE839E7A9969}"/>
              </a:ext>
            </a:extLst>
          </p:cNvPr>
          <p:cNvSpPr txBox="1"/>
          <p:nvPr/>
        </p:nvSpPr>
        <p:spPr>
          <a:xfrm>
            <a:off x="3537097" y="114694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右中かっこ 6">
            <a:extLst>
              <a:ext uri="{FF2B5EF4-FFF2-40B4-BE49-F238E27FC236}">
                <a16:creationId xmlns:a16="http://schemas.microsoft.com/office/drawing/2014/main" id="{FB894CB1-3819-164C-9C26-DFE3D11ABF10}"/>
              </a:ext>
            </a:extLst>
          </p:cNvPr>
          <p:cNvSpPr/>
          <p:nvPr/>
        </p:nvSpPr>
        <p:spPr>
          <a:xfrm>
            <a:off x="4831869" y="2290956"/>
            <a:ext cx="81370" cy="860536"/>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47EEC42-DE31-D147-9568-DC2000BBDD85}"/>
              </a:ext>
            </a:extLst>
          </p:cNvPr>
          <p:cNvSpPr txBox="1"/>
          <p:nvPr/>
        </p:nvSpPr>
        <p:spPr>
          <a:xfrm>
            <a:off x="4927209" y="2443361"/>
            <a:ext cx="2030639" cy="523220"/>
          </a:xfrm>
          <a:prstGeom prst="rect">
            <a:avLst/>
          </a:prstGeom>
          <a:noFill/>
        </p:spPr>
        <p:txBody>
          <a:bodyPr wrap="square" rtlCol="0">
            <a:spAutoFit/>
          </a:bodyPr>
          <a:lstStyle/>
          <a:p>
            <a:r>
              <a:rPr kumimoji="1" lang="en-US" altLang="ja-JP" sz="1400" dirty="0">
                <a:solidFill>
                  <a:srgbClr val="FF0000"/>
                </a:solidFill>
              </a:rPr>
              <a:t>31 – 48 are active, and </a:t>
            </a:r>
            <a:r>
              <a:rPr lang="en-US" altLang="ja-JP" sz="1400" dirty="0">
                <a:solidFill>
                  <a:srgbClr val="FF0000"/>
                </a:solidFill>
              </a:rPr>
              <a:t>1 – </a:t>
            </a:r>
            <a:r>
              <a:rPr kumimoji="1" lang="en-US" altLang="ja-JP" sz="1400" dirty="0">
                <a:solidFill>
                  <a:srgbClr val="FF0000"/>
                </a:solidFill>
              </a:rPr>
              <a:t>30 are inactive.</a:t>
            </a:r>
          </a:p>
        </p:txBody>
      </p:sp>
      <p:sp>
        <p:nvSpPr>
          <p:cNvPr id="11" name="テキスト ボックス 10">
            <a:extLst>
              <a:ext uri="{FF2B5EF4-FFF2-40B4-BE49-F238E27FC236}">
                <a16:creationId xmlns:a16="http://schemas.microsoft.com/office/drawing/2014/main" id="{27230785-53A7-5E4D-A85E-C4DEB3AA63E9}"/>
              </a:ext>
            </a:extLst>
          </p:cNvPr>
          <p:cNvSpPr txBox="1"/>
          <p:nvPr/>
        </p:nvSpPr>
        <p:spPr>
          <a:xfrm>
            <a:off x="728104" y="3988659"/>
            <a:ext cx="7560233" cy="646331"/>
          </a:xfrm>
          <a:prstGeom prst="rect">
            <a:avLst/>
          </a:prstGeom>
          <a:noFill/>
        </p:spPr>
        <p:txBody>
          <a:bodyPr wrap="square" rtlCol="0">
            <a:spAutoFit/>
          </a:bodyPr>
          <a:lstStyle/>
          <a:p>
            <a:r>
              <a:rPr kumimoji="1" lang="en-US" altLang="ja-JP" dirty="0"/>
              <a:t>When the calculation ends, you will find that prop_no_1.mop has entry only for modes 31 – 48. </a:t>
            </a:r>
            <a:endParaRPr kumimoji="1" lang="ja-JP" altLang="en-US"/>
          </a:p>
        </p:txBody>
      </p:sp>
      <p:pic>
        <p:nvPicPr>
          <p:cNvPr id="13" name="図 12">
            <a:extLst>
              <a:ext uri="{FF2B5EF4-FFF2-40B4-BE49-F238E27FC236}">
                <a16:creationId xmlns:a16="http://schemas.microsoft.com/office/drawing/2014/main" id="{1387E765-7259-D746-9FA4-66380D70E736}"/>
              </a:ext>
            </a:extLst>
          </p:cNvPr>
          <p:cNvPicPr>
            <a:picLocks noChangeAspect="1"/>
          </p:cNvPicPr>
          <p:nvPr/>
        </p:nvPicPr>
        <p:blipFill>
          <a:blip r:embed="rId2"/>
          <a:stretch>
            <a:fillRect/>
          </a:stretch>
        </p:blipFill>
        <p:spPr>
          <a:xfrm>
            <a:off x="1493587" y="4697171"/>
            <a:ext cx="2565066" cy="1350034"/>
          </a:xfrm>
          <a:prstGeom prst="rect">
            <a:avLst/>
          </a:prstGeom>
        </p:spPr>
      </p:pic>
    </p:spTree>
    <p:extLst>
      <p:ext uri="{BB962C8B-B14F-4D97-AF65-F5344CB8AC3E}">
        <p14:creationId xmlns:p14="http://schemas.microsoft.com/office/powerpoint/2010/main" val="3255991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4C71150-EC48-F24B-874C-7E13A3E92AE8}"/>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1409F142-A3A2-0643-BC2D-0A51300A1F8E}"/>
              </a:ext>
            </a:extLst>
          </p:cNvPr>
          <p:cNvSpPr txBox="1"/>
          <p:nvPr/>
        </p:nvSpPr>
        <p:spPr>
          <a:xfrm>
            <a:off x="727995" y="786062"/>
            <a:ext cx="7588918" cy="2862322"/>
          </a:xfrm>
          <a:prstGeom prst="rect">
            <a:avLst/>
          </a:prstGeom>
          <a:noFill/>
        </p:spPr>
        <p:txBody>
          <a:bodyPr wrap="square" rtlCol="0">
            <a:spAutoFit/>
          </a:bodyPr>
          <a:lstStyle/>
          <a:p>
            <a:r>
              <a:rPr lang="en-US" altLang="ja-JP" dirty="0"/>
              <a:t>Note that it is not easy to tell which modes should be set to active or inactive. The modes can be set to inactive later in the vibrational calculations using </a:t>
            </a:r>
            <a:r>
              <a:rPr lang="en-US" altLang="ja-JP" dirty="0" err="1"/>
              <a:t>sindo</a:t>
            </a:r>
            <a:r>
              <a:rPr lang="en-US" altLang="ja-JP" dirty="0"/>
              <a:t>. Therefore, I recommend to include as many modes as possible during the PES generation step. </a:t>
            </a:r>
          </a:p>
          <a:p>
            <a:endParaRPr kumimoji="1" lang="en-US" altLang="ja-JP" dirty="0"/>
          </a:p>
          <a:p>
            <a:r>
              <a:rPr lang="en-US" altLang="ja-JP" dirty="0"/>
              <a:t>Nevertheless, there are increasing demand to select vibrational modes as the size of system becomes large. For example, a solute in solvent, ligands in a protein, etc. A model that separates the inter- and intra-molecular modes, illustrated in this example, is often used for cluster systems. &lt;</a:t>
            </a:r>
            <a:r>
              <a:rPr lang="en-US" altLang="ja-JP" dirty="0" err="1"/>
              <a:t>activemode</a:t>
            </a:r>
            <a:r>
              <a:rPr lang="en-US" altLang="ja-JP" dirty="0"/>
              <a:t>&gt; is made to achieve such purposes.</a:t>
            </a:r>
            <a:endParaRPr kumimoji="1" lang="ja-JP" altLang="en-US"/>
          </a:p>
        </p:txBody>
      </p:sp>
    </p:spTree>
    <p:extLst>
      <p:ext uri="{BB962C8B-B14F-4D97-AF65-F5344CB8AC3E}">
        <p14:creationId xmlns:p14="http://schemas.microsoft.com/office/powerpoint/2010/main" val="3138293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5047536"/>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1,2,3,5 &lt;/entry&gt;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1-3 5 &lt;/entry&gt;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755422"/>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a:t>Name of a xyz file, where the coordinates are written.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914401" y="232637"/>
                <a:ext cx="7365999" cy="4569777"/>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smtClean="0">
                            <a:latin typeface="Cambria Math" panose="02040503050406030204" pitchFamily="18" charset="0"/>
                          </a:rPr>
                        </m:ctrlPr>
                      </m:radPr>
                      <m:deg/>
                      <m:e>
                        <m:r>
                          <a:rPr lang="en-US" altLang="ja-JP" sz="1400" b="0" i="1" smtClean="0">
                            <a:latin typeface="Cambria Math" charset="0"/>
                          </a:rPr>
                          <m:t>𝜔</m:t>
                        </m:r>
                        <m:r>
                          <a:rPr lang="en-US" altLang="ja-JP" sz="1400" b="0" i="1" smtClean="0">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914401" y="232637"/>
                <a:ext cx="7365999" cy="4569777"/>
              </a:xfrm>
              <a:prstGeom prst="rect">
                <a:avLst/>
              </a:prstGeom>
              <a:blipFill>
                <a:blip r:embed="rId2"/>
                <a:stretch>
                  <a:fillRect l="-690" t="-277" r="-1724"/>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dirty="0" err="1"/>
              <a:t>mcsstrength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48511"/>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usage manual of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85320"/>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43102"/>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8266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endParaRPr kumimoji="1" lang="en-US" altLang="ja-JP" sz="1400" dirty="0">
              <a:solidFill>
                <a:srgbClr val="FF0000"/>
              </a:solidFill>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60328"/>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33801"/>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406800"/>
            <a:ext cx="7943850" cy="646331"/>
          </a:xfrm>
          <a:prstGeom prst="rect">
            <a:avLst/>
          </a:prstGeom>
          <a:noFill/>
        </p:spPr>
        <p:txBody>
          <a:bodyPr wrap="square" rtlCol="0">
            <a:spAutoFit/>
          </a:bodyPr>
          <a:lstStyle/>
          <a:p>
            <a:r>
              <a:rPr kumimoji="1" lang="en-US" altLang="ja-JP" dirty="0"/>
              <a:t>Proceed to </a:t>
            </a:r>
            <a:r>
              <a:rPr lang="en-US" altLang="ja-JP" dirty="0"/>
              <a:t>1.qff_h2co/</a:t>
            </a:r>
            <a:r>
              <a:rPr kumimoji="1" lang="en-US" altLang="ja-JP" dirty="0"/>
              <a:t>1-1.single to find input files to </a:t>
            </a:r>
            <a:r>
              <a:rPr lang="en-US" altLang="ja-JP" dirty="0"/>
              <a:t>generate quartic force field (QFF) </a:t>
            </a:r>
            <a:r>
              <a:rPr kumimoji="1" lang="en-US" altLang="ja-JP" dirty="0"/>
              <a:t>for formaldehyde,</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log/</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a:t>
            </a:r>
            <a:r>
              <a:rPr lang="en-US" altLang="ja-JP" sz="1400" dirty="0" err="1">
                <a:solidFill>
                  <a:srgbClr val="FF0000"/>
                </a:solidFill>
              </a:rPr>
              <a:t>Gauusian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33882"/>
            <a:ext cx="6600199"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384768"/>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29432"/>
            <a:ext cx="6600199"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659376"/>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379917" y="3893824"/>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261270" y="3471865"/>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869756" y="354329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9633</TotalTime>
  <Words>6756</Words>
  <Application>Microsoft Macintosh PowerPoint</Application>
  <PresentationFormat>画面に合わせる (4:3)</PresentationFormat>
  <Paragraphs>815</Paragraphs>
  <Slides>49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49</vt:i4>
      </vt:variant>
    </vt:vector>
  </HeadingPairs>
  <TitlesOfParts>
    <vt:vector size="57" baseType="lpstr">
      <vt:lpstr>ＭＳ Ｐゴシック</vt:lpstr>
      <vt:lpstr>メイリオ</vt:lpstr>
      <vt:lpstr>Yu Gothic</vt:lpstr>
      <vt:lpstr>Arial</vt:lpstr>
      <vt:lpstr>Calibri</vt:lpstr>
      <vt:lpstr>Cambria Math</vt:lpstr>
      <vt:lpstr>Courier</vt:lpstr>
      <vt:lpstr>ホワイト</vt:lpstr>
      <vt:lpstr>PowerPoint プレゼンテーション</vt:lpstr>
      <vt:lpstr>Contents of Sample Files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701</cp:revision>
  <cp:lastPrinted>2018-04-14T04:52:50Z</cp:lastPrinted>
  <dcterms:created xsi:type="dcterms:W3CDTF">2018-02-18T14:36:46Z</dcterms:created>
  <dcterms:modified xsi:type="dcterms:W3CDTF">2019-05-06T03:35:48Z</dcterms:modified>
</cp:coreProperties>
</file>