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3" r:id="rId3"/>
    <p:sldId id="275" r:id="rId4"/>
    <p:sldId id="274" r:id="rId5"/>
    <p:sldId id="277" r:id="rId6"/>
    <p:sldId id="278" r:id="rId7"/>
    <p:sldId id="276" r:id="rId8"/>
    <p:sldId id="279" r:id="rId9"/>
    <p:sldId id="270" r:id="rId10"/>
    <p:sldId id="269" r:id="rId11"/>
    <p:sldId id="284" r:id="rId12"/>
    <p:sldId id="280" r:id="rId13"/>
    <p:sldId id="281" r:id="rId14"/>
    <p:sldId id="282" r:id="rId15"/>
    <p:sldId id="283"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4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80"/>
    <p:restoredTop sz="94645"/>
  </p:normalViewPr>
  <p:slideViewPr>
    <p:cSldViewPr snapToGrid="0" snapToObjects="1">
      <p:cViewPr>
        <p:scale>
          <a:sx n="119" d="100"/>
          <a:sy n="119" d="100"/>
        </p:scale>
        <p:origin x="936" y="336"/>
      </p:cViewPr>
      <p:guideLst>
        <p:guide orient="horz" pos="3861"/>
        <p:guide pos="4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1D277D7-4148-D542-93DC-F1390B661C12}" type="datetimeFigureOut">
              <a:rPr kumimoji="1" lang="ja-JP" altLang="en-US" smtClean="0"/>
              <a:t>2018/9/20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D277D7-4148-D542-93DC-F1390B661C12}" type="datetimeFigureOut">
              <a:rPr kumimoji="1" lang="ja-JP" altLang="en-US" smtClean="0"/>
              <a:t>2018/9/20</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7.xml"/><Relationship Id="rId2"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2060169" y="1584506"/>
            <a:ext cx="5182829" cy="769441"/>
          </a:xfrm>
          <a:prstGeom prst="rect">
            <a:avLst/>
          </a:prstGeom>
          <a:noFill/>
        </p:spPr>
        <p:txBody>
          <a:bodyPr wrap="none" rtlCol="0">
            <a:spAutoFit/>
          </a:bodyPr>
          <a:lstStyle/>
          <a:p>
            <a:r>
              <a:rPr kumimoji="1" lang="en-US" altLang="ja-JP" sz="4400" dirty="0" smtClean="0"/>
              <a:t>Users’ guide of </a:t>
            </a:r>
            <a:r>
              <a:rPr kumimoji="1" lang="en-US" altLang="ja-JP" sz="4400" dirty="0" err="1" smtClean="0"/>
              <a:t>JSindo</a:t>
            </a:r>
            <a:endParaRPr kumimoji="1" lang="ja-JP" altLang="en-US" sz="4400" dirty="0"/>
          </a:p>
        </p:txBody>
      </p:sp>
      <p:sp>
        <p:nvSpPr>
          <p:cNvPr id="5" name="テキスト ボックス 4"/>
          <p:cNvSpPr txBox="1"/>
          <p:nvPr/>
        </p:nvSpPr>
        <p:spPr>
          <a:xfrm>
            <a:off x="2409225" y="4020685"/>
            <a:ext cx="4070923" cy="1200329"/>
          </a:xfrm>
          <a:prstGeom prst="rect">
            <a:avLst/>
          </a:prstGeom>
          <a:noFill/>
        </p:spPr>
        <p:txBody>
          <a:bodyPr wrap="none" rtlCol="0">
            <a:spAutoFit/>
          </a:bodyPr>
          <a:lstStyle/>
          <a:p>
            <a:pPr algn="ctr"/>
            <a:r>
              <a:rPr lang="en-US" altLang="ja-JP" dirty="0" smtClean="0"/>
              <a:t>Theoretical Molecular Science Laboratory</a:t>
            </a:r>
          </a:p>
          <a:p>
            <a:pPr algn="ctr"/>
            <a:r>
              <a:rPr kumimoji="1" lang="en-US" altLang="ja-JP" dirty="0" smtClean="0"/>
              <a:t>RIKEN Pioneering Research Cluster</a:t>
            </a:r>
          </a:p>
          <a:p>
            <a:pPr algn="ctr"/>
            <a:endParaRPr lang="en-US" altLang="ja-JP" dirty="0"/>
          </a:p>
          <a:p>
            <a:pPr algn="ctr"/>
            <a:r>
              <a:rPr kumimoji="1" lang="en-US" altLang="ja-JP" smtClean="0"/>
              <a:t>2018/09/20</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smtClean="0"/>
              <a:t>Kiyoshi Yagi</a:t>
            </a:r>
          </a:p>
          <a:p>
            <a:pPr algn="ctr"/>
            <a:r>
              <a:rPr kumimoji="1" lang="en-US" altLang="ja-JP" dirty="0" err="1" smtClean="0"/>
              <a:t>kiyoshi.yagi@riken.jp</a:t>
            </a:r>
            <a:endParaRPr kumimoji="1" lang="en-US" altLang="ja-JP" dirty="0" smtClean="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 Format of a </a:t>
            </a:r>
            <a:r>
              <a:rPr kumimoji="1" lang="en-US" altLang="ja-JP" dirty="0" err="1" smtClean="0"/>
              <a:t>minfo</a:t>
            </a:r>
            <a:r>
              <a:rPr kumimoji="1" lang="en-US" altLang="ja-JP" dirty="0" smtClean="0"/>
              <a:t> file</a:t>
            </a:r>
            <a:endParaRPr kumimoji="1" lang="ja-JP" altLang="en-US" dirty="0"/>
          </a:p>
        </p:txBody>
      </p:sp>
      <p:sp>
        <p:nvSpPr>
          <p:cNvPr id="3" name="テキスト ボックス 2"/>
          <p:cNvSpPr txBox="1"/>
          <p:nvPr/>
        </p:nvSpPr>
        <p:spPr>
          <a:xfrm>
            <a:off x="1340829" y="4312629"/>
            <a:ext cx="2323072" cy="461665"/>
          </a:xfrm>
          <a:prstGeom prst="rect">
            <a:avLst/>
          </a:prstGeom>
          <a:noFill/>
          <a:ln>
            <a:solidFill>
              <a:schemeClr val="tx1"/>
            </a:solidFill>
          </a:ln>
        </p:spPr>
        <p:txBody>
          <a:bodyPr wrap="none" rtlCol="0">
            <a:spAutoFit/>
          </a:bodyPr>
          <a:lstStyle/>
          <a:p>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minfo</a:t>
            </a:r>
            <a:r>
              <a:rPr lang="en-US" altLang="ja-JP" sz="1200" dirty="0">
                <a:latin typeface="Courier" charset="0"/>
                <a:ea typeface="Courier" charset="0"/>
                <a:cs typeface="Courier" charset="0"/>
              </a:rPr>
              <a:t> File version 2</a:t>
            </a:r>
            <a:r>
              <a:rPr lang="en-US" altLang="ja-JP" sz="1200" dirty="0" smtClean="0">
                <a:latin typeface="Courier" charset="0"/>
                <a:ea typeface="Courier" charset="0"/>
                <a:cs typeface="Courier" charset="0"/>
              </a:rPr>
              <a:t>:</a:t>
            </a:r>
          </a:p>
          <a:p>
            <a:r>
              <a:rPr lang="en-US" altLang="ja-JP" sz="1200" dirty="0" smtClean="0">
                <a:latin typeface="Courier" charset="0"/>
                <a:ea typeface="Courier" charset="0"/>
                <a:cs typeface="Courier" charset="0"/>
              </a:rPr>
              <a:t>#</a:t>
            </a:r>
          </a:p>
        </p:txBody>
      </p:sp>
      <p:sp>
        <p:nvSpPr>
          <p:cNvPr id="6" name="テキスト ボックス 5"/>
          <p:cNvSpPr txBox="1"/>
          <p:nvPr/>
        </p:nvSpPr>
        <p:spPr>
          <a:xfrm>
            <a:off x="638463" y="3796877"/>
            <a:ext cx="2923814" cy="461665"/>
          </a:xfrm>
          <a:prstGeom prst="rect">
            <a:avLst/>
          </a:prstGeom>
          <a:noFill/>
        </p:spPr>
        <p:txBody>
          <a:bodyPr wrap="none" rtlCol="0">
            <a:spAutoFit/>
          </a:bodyPr>
          <a:lstStyle/>
          <a:p>
            <a:r>
              <a:rPr lang="en-US" altLang="ja-JP" sz="2400" u="sng" dirty="0" smtClean="0"/>
              <a:t>Version of the format.</a:t>
            </a:r>
            <a:endParaRPr kumimoji="1" lang="ja-JP" altLang="en-US" sz="2400" u="sng" dirty="0"/>
          </a:p>
        </p:txBody>
      </p:sp>
      <p:sp>
        <p:nvSpPr>
          <p:cNvPr id="7" name="円/楕円 6"/>
          <p:cNvSpPr/>
          <p:nvPr/>
        </p:nvSpPr>
        <p:spPr>
          <a:xfrm>
            <a:off x="3280465" y="4307548"/>
            <a:ext cx="293077"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89555" y="1511301"/>
            <a:ext cx="5365387" cy="1477328"/>
          </a:xfrm>
          <a:prstGeom prst="rect">
            <a:avLst/>
          </a:prstGeom>
          <a:noFill/>
        </p:spPr>
        <p:txBody>
          <a:bodyPr wrap="square" rtlCol="0">
            <a:spAutoFit/>
          </a:bodyPr>
          <a:lstStyle/>
          <a:p>
            <a:pPr marL="285750" indent="-285750">
              <a:buFont typeface="Arial" charset="0"/>
              <a:buChar char="•"/>
            </a:pPr>
            <a:r>
              <a:rPr lang="en-US" altLang="ja-JP" dirty="0" smtClean="0"/>
              <a:t>The data is divided by sections indicated by [].</a:t>
            </a:r>
          </a:p>
          <a:p>
            <a:pPr marL="285750" indent="-285750">
              <a:buFont typeface="Arial" charset="0"/>
              <a:buChar char="•"/>
            </a:pPr>
            <a:r>
              <a:rPr lang="en-US" altLang="ja-JP" dirty="0" smtClean="0"/>
              <a:t>Each </a:t>
            </a:r>
            <a:r>
              <a:rPr lang="en-US" altLang="ja-JP" dirty="0" err="1" smtClean="0"/>
              <a:t>colomn</a:t>
            </a:r>
            <a:r>
              <a:rPr lang="en-US" altLang="ja-JP" dirty="0" smtClean="0"/>
              <a:t> is </a:t>
            </a:r>
            <a:r>
              <a:rPr lang="en-US" altLang="ja-JP" dirty="0"/>
              <a:t>separated by </a:t>
            </a:r>
            <a:r>
              <a:rPr lang="en-US" altLang="ja-JP" dirty="0" err="1"/>
              <a:t>camma</a:t>
            </a:r>
            <a:r>
              <a:rPr lang="en-US" altLang="ja-JP" dirty="0"/>
              <a:t>. </a:t>
            </a:r>
            <a:endParaRPr lang="en-US" altLang="ja-JP" dirty="0" smtClean="0"/>
          </a:p>
          <a:p>
            <a:pPr marL="285750" indent="-285750">
              <a:buFont typeface="Arial" charset="0"/>
              <a:buChar char="•"/>
            </a:pPr>
            <a:r>
              <a:rPr lang="en-US" altLang="ja-JP" dirty="0" smtClean="0"/>
              <a:t>Space and digit length is free.</a:t>
            </a:r>
            <a:endParaRPr lang="ja-JP" altLang="en-US" dirty="0"/>
          </a:p>
          <a:p>
            <a:pPr marL="285750" indent="-285750">
              <a:buFont typeface="Arial" charset="0"/>
              <a:buChar char="•"/>
            </a:pPr>
            <a:r>
              <a:rPr lang="en-US" altLang="ja-JP" dirty="0"/>
              <a:t>Units </a:t>
            </a:r>
            <a:r>
              <a:rPr lang="en-US" altLang="ja-JP" dirty="0" smtClean="0"/>
              <a:t>in atomic unit unless noted.</a:t>
            </a:r>
          </a:p>
          <a:p>
            <a:pPr marL="285750" indent="-285750">
              <a:buFont typeface="Arial" charset="0"/>
              <a:buChar char="•"/>
            </a:pPr>
            <a:r>
              <a:rPr lang="en-US" altLang="ja-JP" dirty="0"/>
              <a:t>Vector and matrix are stored in 5 </a:t>
            </a:r>
            <a:r>
              <a:rPr lang="en-US" altLang="ja-JP" dirty="0" err="1" smtClean="0"/>
              <a:t>raws</a:t>
            </a:r>
            <a:r>
              <a:rPr lang="en-US" altLang="ja-JP" dirty="0" smtClean="0"/>
              <a:t>.</a:t>
            </a:r>
            <a:endParaRPr lang="ja-JP" altLang="en-US" dirty="0"/>
          </a:p>
        </p:txBody>
      </p:sp>
      <p:sp>
        <p:nvSpPr>
          <p:cNvPr id="20" name="テキスト ボックス 19"/>
          <p:cNvSpPr txBox="1"/>
          <p:nvPr/>
        </p:nvSpPr>
        <p:spPr>
          <a:xfrm>
            <a:off x="638463" y="977477"/>
            <a:ext cx="1713033" cy="461665"/>
          </a:xfrm>
          <a:prstGeom prst="rect">
            <a:avLst/>
          </a:prstGeom>
          <a:noFill/>
        </p:spPr>
        <p:txBody>
          <a:bodyPr wrap="none" rtlCol="0">
            <a:spAutoFit/>
          </a:bodyPr>
          <a:lstStyle/>
          <a:p>
            <a:r>
              <a:rPr lang="en-US" altLang="ja-JP" sz="2400" u="sng" dirty="0" smtClean="0"/>
              <a:t>Overall rule:</a:t>
            </a:r>
            <a:endParaRPr kumimoji="1" lang="ja-JP" altLang="en-US" sz="2400" u="sng" dirty="0"/>
          </a:p>
        </p:txBody>
      </p:sp>
      <p:cxnSp>
        <p:nvCxnSpPr>
          <p:cNvPr id="21" name="直線矢印コネクタ 20"/>
          <p:cNvCxnSpPr/>
          <p:nvPr/>
        </p:nvCxnSpPr>
        <p:spPr>
          <a:xfrm flipH="1">
            <a:off x="3607131" y="4463523"/>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3874390" y="4254683"/>
            <a:ext cx="2755563" cy="369332"/>
          </a:xfrm>
          <a:prstGeom prst="rect">
            <a:avLst/>
          </a:prstGeom>
          <a:noFill/>
        </p:spPr>
        <p:txBody>
          <a:bodyPr wrap="none" rtlCol="0">
            <a:spAutoFit/>
          </a:bodyPr>
          <a:lstStyle/>
          <a:p>
            <a:r>
              <a:rPr kumimoji="1" lang="en-US" altLang="ja-JP" dirty="0" smtClean="0"/>
              <a:t>currently latest version is 2.</a:t>
            </a:r>
            <a:endParaRPr kumimoji="1" lang="ja-JP" altLang="en-US" dirty="0"/>
          </a:p>
        </p:txBody>
      </p:sp>
    </p:spTree>
    <p:extLst>
      <p:ext uri="{BB962C8B-B14F-4D97-AF65-F5344CB8AC3E}">
        <p14:creationId xmlns:p14="http://schemas.microsoft.com/office/powerpoint/2010/main" val="3569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407045" y="2071307"/>
            <a:ext cx="5670142" cy="2308324"/>
          </a:xfrm>
          <a:prstGeom prst="rect">
            <a:avLst/>
          </a:prstGeom>
          <a:noFill/>
          <a:ln>
            <a:solidFill>
              <a:schemeClr val="tx1"/>
            </a:solidFill>
          </a:ln>
        </p:spPr>
        <p:txBody>
          <a:bodyPr wrap="none" rtlCol="0">
            <a:spAutoFit/>
          </a:bodyPr>
          <a:lstStyle/>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Atomic Data </a:t>
            </a:r>
            <a:r>
              <a:rPr lang="en-US" altLang="ja-JP" sz="1200" dirty="0" smtClean="0">
                <a:latin typeface="Courier" charset="0"/>
                <a:ea typeface="Courier" charset="0"/>
                <a:cs typeface="Courier" charset="0"/>
              </a:rPr>
              <a:t>]</a:t>
            </a:r>
          </a:p>
          <a:p>
            <a:r>
              <a:rPr lang="en-US" altLang="ja-JP" sz="1200" dirty="0" smtClean="0">
                <a:latin typeface="Courier" charset="0"/>
                <a:ea typeface="Courier" charset="0"/>
                <a:cs typeface="Courier" charset="0"/>
              </a:rPr>
              <a:t>4</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C,     6, </a:t>
            </a:r>
            <a:r>
              <a:rPr lang="en-US" altLang="ja-JP" sz="1200" dirty="0" smtClean="0">
                <a:latin typeface="Courier" charset="0"/>
                <a:ea typeface="Courier" charset="0"/>
                <a:cs typeface="Courier" charset="0"/>
              </a:rPr>
              <a:t>12.0000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0.00000000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0.00000000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-1.00940804</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O,     8, </a:t>
            </a:r>
            <a:r>
              <a:rPr lang="en-US" altLang="ja-JP" sz="1200" dirty="0" smtClean="0">
                <a:latin typeface="Courier" charset="0"/>
                <a:ea typeface="Courier" charset="0"/>
                <a:cs typeface="Courier" charset="0"/>
              </a:rPr>
              <a:t>15.9949</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0.00000000,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0.00000000, </a:t>
            </a:r>
            <a:r>
              <a:rPr lang="en-US" altLang="ja-JP" sz="1200" dirty="0" smtClean="0">
                <a:latin typeface="Courier" charset="0"/>
                <a:ea typeface="Courier" charset="0"/>
                <a:cs typeface="Courier" charset="0"/>
              </a:rPr>
              <a:t> 1.28265243</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H,     1, </a:t>
            </a:r>
            <a:r>
              <a:rPr lang="en-US" altLang="ja-JP" sz="1200" dirty="0" smtClean="0">
                <a:latin typeface="Courier" charset="0"/>
                <a:ea typeface="Courier" charset="0"/>
                <a:cs typeface="Courier" charset="0"/>
              </a:rPr>
              <a:t> 1.0078</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0.00000000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1.76852012</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-2.10238559</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H,     1, </a:t>
            </a:r>
            <a:r>
              <a:rPr lang="en-US" altLang="ja-JP" sz="1200" dirty="0" smtClean="0">
                <a:latin typeface="Courier" charset="0"/>
                <a:ea typeface="Courier" charset="0"/>
                <a:cs typeface="Courier" charset="0"/>
              </a:rPr>
              <a:t> 1.0078</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0.00000000,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1.76852012, </a:t>
            </a:r>
            <a:r>
              <a:rPr lang="en-US" altLang="ja-JP" sz="1200" dirty="0" smtClean="0">
                <a:latin typeface="Courier" charset="0"/>
                <a:ea typeface="Courier" charset="0"/>
                <a:cs typeface="Courier" charset="0"/>
              </a:rPr>
              <a:t>-2.10238559</a:t>
            </a:r>
          </a:p>
          <a:p>
            <a:r>
              <a:rPr lang="en-US" altLang="ja-JP" sz="1200" dirty="0" smtClean="0">
                <a:latin typeface="Courier" charset="0"/>
                <a:ea typeface="Courier" charset="0"/>
                <a:cs typeface="Courier" charset="0"/>
              </a:rPr>
              <a:t>146</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CG,     6, </a:t>
            </a:r>
            <a:r>
              <a:rPr lang="en-US" altLang="ja-JP" sz="1200" dirty="0" smtClean="0">
                <a:latin typeface="Courier" charset="0"/>
                <a:ea typeface="Courier" charset="0"/>
                <a:cs typeface="Courier" charset="0"/>
              </a:rPr>
              <a:t>12.0110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4.64483751, </a:t>
            </a:r>
            <a:r>
              <a:rPr lang="en-US" altLang="ja-JP" sz="1200" dirty="0" smtClean="0">
                <a:latin typeface="Courier" charset="0"/>
                <a:ea typeface="Courier" charset="0"/>
                <a:cs typeface="Courier" charset="0"/>
              </a:rPr>
              <a:t>15.45444558, 10.32213350</a:t>
            </a:r>
          </a:p>
          <a:p>
            <a:r>
              <a:rPr lang="en-US" altLang="ja-JP" sz="1200" dirty="0" smtClean="0">
                <a:latin typeface="Courier" charset="0"/>
                <a:ea typeface="Courier" charset="0"/>
                <a:cs typeface="Courier" charset="0"/>
              </a:rPr>
              <a:t> </a:t>
            </a:r>
            <a:r>
              <a:rPr lang="en-US" altLang="ja-JP" sz="1200" dirty="0">
                <a:latin typeface="Courier" charset="0"/>
                <a:ea typeface="Courier" charset="0"/>
                <a:cs typeface="Courier" charset="0"/>
              </a:rPr>
              <a:t>CD1,     6, </a:t>
            </a:r>
            <a:r>
              <a:rPr lang="en-US" altLang="ja-JP" sz="1200" dirty="0" smtClean="0">
                <a:latin typeface="Courier" charset="0"/>
                <a:ea typeface="Courier" charset="0"/>
                <a:cs typeface="Courier" charset="0"/>
              </a:rPr>
              <a:t>12.0110</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a:t>
            </a:r>
            <a:r>
              <a:rPr lang="en-US" altLang="ja-JP" sz="1200" dirty="0">
                <a:latin typeface="Courier" charset="0"/>
                <a:ea typeface="Courier" charset="0"/>
                <a:cs typeface="Courier" charset="0"/>
              </a:rPr>
              <a:t>4.68245616, </a:t>
            </a:r>
            <a:r>
              <a:rPr lang="en-US" altLang="ja-JP" sz="1200" dirty="0" smtClean="0">
                <a:latin typeface="Courier" charset="0"/>
                <a:ea typeface="Courier" charset="0"/>
                <a:cs typeface="Courier" charset="0"/>
              </a:rPr>
              <a:t>13.36297734</a:t>
            </a:r>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8.69397502</a:t>
            </a:r>
          </a:p>
          <a:p>
            <a:r>
              <a:rPr lang="en-US" altLang="ja-JP" sz="1200" dirty="0">
                <a:latin typeface="Courier" charset="0"/>
                <a:ea typeface="Courier" charset="0"/>
                <a:cs typeface="Courier" charset="0"/>
              </a:rPr>
              <a:t> </a:t>
            </a:r>
            <a:r>
              <a:rPr lang="en-US" altLang="ja-JP" sz="1200" dirty="0" smtClean="0">
                <a:latin typeface="Courier" charset="0"/>
                <a:ea typeface="Courier" charset="0"/>
                <a:cs typeface="Courier" charset="0"/>
              </a:rPr>
              <a:t>  .</a:t>
            </a:r>
          </a:p>
          <a:p>
            <a:r>
              <a:rPr kumimoji="1" lang="en-US" altLang="ja-JP" sz="1200" dirty="0">
                <a:latin typeface="Courier" charset="0"/>
                <a:ea typeface="Courier" charset="0"/>
                <a:cs typeface="Courier" charset="0"/>
              </a:rPr>
              <a:t> </a:t>
            </a:r>
            <a:r>
              <a:rPr kumimoji="1" lang="en-US" altLang="ja-JP" sz="1200" dirty="0" smtClean="0">
                <a:latin typeface="Courier" charset="0"/>
                <a:ea typeface="Courier" charset="0"/>
                <a:cs typeface="Courier" charset="0"/>
              </a:rPr>
              <a:t>  .</a:t>
            </a:r>
          </a:p>
          <a:p>
            <a:endParaRPr kumimoji="1" lang="ja-JP" altLang="en-US" sz="1200" dirty="0">
              <a:latin typeface="Courier" charset="0"/>
              <a:ea typeface="Courier" charset="0"/>
              <a:cs typeface="Courier" charset="0"/>
            </a:endParaRPr>
          </a:p>
        </p:txBody>
      </p:sp>
      <p:sp>
        <p:nvSpPr>
          <p:cNvPr id="4" name="テキスト ボックス 3"/>
          <p:cNvSpPr txBox="1"/>
          <p:nvPr/>
        </p:nvSpPr>
        <p:spPr>
          <a:xfrm>
            <a:off x="498763" y="909216"/>
            <a:ext cx="2038443" cy="461665"/>
          </a:xfrm>
          <a:prstGeom prst="rect">
            <a:avLst/>
          </a:prstGeom>
          <a:noFill/>
        </p:spPr>
        <p:txBody>
          <a:bodyPr wrap="none" rtlCol="0">
            <a:spAutoFit/>
          </a:bodyPr>
          <a:lstStyle/>
          <a:p>
            <a:r>
              <a:rPr lang="en-US" altLang="ja-JP" sz="2400" u="sng" dirty="0" smtClean="0"/>
              <a:t>[ Atomic Data ]</a:t>
            </a:r>
            <a:endParaRPr kumimoji="1" lang="ja-JP" altLang="en-US" sz="2400" u="sng" dirty="0"/>
          </a:p>
        </p:txBody>
      </p:sp>
      <p:cxnSp>
        <p:nvCxnSpPr>
          <p:cNvPr id="5" name="直線矢印コネクタ 4"/>
          <p:cNvCxnSpPr/>
          <p:nvPr/>
        </p:nvCxnSpPr>
        <p:spPr>
          <a:xfrm flipH="1">
            <a:off x="2191988" y="2395238"/>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978790" y="2186398"/>
            <a:ext cx="1177630" cy="369332"/>
          </a:xfrm>
          <a:prstGeom prst="rect">
            <a:avLst/>
          </a:prstGeom>
          <a:noFill/>
        </p:spPr>
        <p:txBody>
          <a:bodyPr wrap="none" rtlCol="0">
            <a:spAutoFit/>
          </a:bodyPr>
          <a:lstStyle/>
          <a:p>
            <a:r>
              <a:rPr kumimoji="1" lang="en-US" altLang="ja-JP" dirty="0" smtClean="0"/>
              <a:t># of atoms</a:t>
            </a:r>
            <a:endParaRPr kumimoji="1" lang="ja-JP" altLang="en-US" dirty="0"/>
          </a:p>
        </p:txBody>
      </p:sp>
      <p:sp>
        <p:nvSpPr>
          <p:cNvPr id="7" name="テキスト ボックス 6"/>
          <p:cNvSpPr txBox="1"/>
          <p:nvPr/>
        </p:nvSpPr>
        <p:spPr>
          <a:xfrm>
            <a:off x="3629407" y="1588090"/>
            <a:ext cx="3408241" cy="369332"/>
          </a:xfrm>
          <a:prstGeom prst="rect">
            <a:avLst/>
          </a:prstGeom>
          <a:noFill/>
        </p:spPr>
        <p:txBody>
          <a:bodyPr wrap="none" rtlCol="0">
            <a:spAutoFit/>
          </a:bodyPr>
          <a:lstStyle/>
          <a:p>
            <a:r>
              <a:rPr lang="en-US" altLang="ja-JP" dirty="0" smtClean="0"/>
              <a:t>Label</a:t>
            </a:r>
            <a:r>
              <a:rPr lang="en-US" altLang="ja-JP" dirty="0"/>
              <a:t>, atomic number, mass, x, y, </a:t>
            </a:r>
            <a:r>
              <a:rPr lang="en-US" altLang="ja-JP" dirty="0" smtClean="0"/>
              <a:t>z</a:t>
            </a:r>
            <a:endParaRPr lang="ja-JP" altLang="en-US" dirty="0"/>
          </a:p>
        </p:txBody>
      </p:sp>
      <p:cxnSp>
        <p:nvCxnSpPr>
          <p:cNvPr id="8" name="直線矢印コネクタ 7"/>
          <p:cNvCxnSpPr/>
          <p:nvPr/>
        </p:nvCxnSpPr>
        <p:spPr>
          <a:xfrm>
            <a:off x="5322222" y="1981025"/>
            <a:ext cx="0" cy="31229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左中かっこ 8"/>
          <p:cNvSpPr/>
          <p:nvPr/>
        </p:nvSpPr>
        <p:spPr>
          <a:xfrm rot="5400000">
            <a:off x="5267876" y="-216527"/>
            <a:ext cx="173866" cy="5251055"/>
          </a:xfrm>
          <a:prstGeom prst="leftBrace">
            <a:avLst>
              <a:gd name="adj1" fmla="val 44119"/>
              <a:gd name="adj2" fmla="val 50605"/>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 name="直線矢印コネクタ 9"/>
          <p:cNvCxnSpPr/>
          <p:nvPr/>
        </p:nvCxnSpPr>
        <p:spPr>
          <a:xfrm flipH="1">
            <a:off x="2220864" y="3309638"/>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80407" y="3100798"/>
            <a:ext cx="1595309" cy="646331"/>
          </a:xfrm>
          <a:prstGeom prst="rect">
            <a:avLst/>
          </a:prstGeom>
          <a:noFill/>
        </p:spPr>
        <p:txBody>
          <a:bodyPr wrap="none" rtlCol="0">
            <a:spAutoFit/>
          </a:bodyPr>
          <a:lstStyle/>
          <a:p>
            <a:r>
              <a:rPr kumimoji="1" lang="en-US" altLang="ja-JP" dirty="0" smtClean="0"/>
              <a:t># </a:t>
            </a:r>
            <a:r>
              <a:rPr kumimoji="1" lang="en-US" altLang="ja-JP" smtClean="0"/>
              <a:t>of </a:t>
            </a:r>
            <a:r>
              <a:rPr lang="en-US" altLang="ja-JP" smtClean="0"/>
              <a:t>additional </a:t>
            </a:r>
          </a:p>
          <a:p>
            <a:r>
              <a:rPr kumimoji="1" lang="en-US" altLang="ja-JP" dirty="0" smtClean="0"/>
              <a:t>atoms</a:t>
            </a:r>
            <a:endParaRPr kumimoji="1" lang="ja-JP" altLang="en-US" dirty="0"/>
          </a:p>
        </p:txBody>
      </p:sp>
      <p:sp>
        <p:nvSpPr>
          <p:cNvPr id="12" name="テキスト ボックス 11"/>
          <p:cNvSpPr txBox="1"/>
          <p:nvPr/>
        </p:nvSpPr>
        <p:spPr>
          <a:xfrm>
            <a:off x="3691331" y="4017709"/>
            <a:ext cx="2604303" cy="369332"/>
          </a:xfrm>
          <a:prstGeom prst="rect">
            <a:avLst/>
          </a:prstGeom>
          <a:noFill/>
        </p:spPr>
        <p:txBody>
          <a:bodyPr wrap="none" rtlCol="0">
            <a:spAutoFit/>
          </a:bodyPr>
          <a:lstStyle/>
          <a:p>
            <a:r>
              <a:rPr kumimoji="1" lang="en-US" altLang="ja-JP" dirty="0" smtClean="0"/>
              <a:t>Mass in atomic mass unit.</a:t>
            </a:r>
            <a:endParaRPr kumimoji="1" lang="ja-JP" altLang="en-US" dirty="0"/>
          </a:p>
        </p:txBody>
      </p:sp>
      <p:cxnSp>
        <p:nvCxnSpPr>
          <p:cNvPr id="13" name="直線矢印コネクタ 12"/>
          <p:cNvCxnSpPr/>
          <p:nvPr/>
        </p:nvCxnSpPr>
        <p:spPr>
          <a:xfrm>
            <a:off x="3949642" y="3761528"/>
            <a:ext cx="0" cy="268876"/>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812800" y="4787900"/>
            <a:ext cx="7797800" cy="646331"/>
          </a:xfrm>
          <a:prstGeom prst="rect">
            <a:avLst/>
          </a:prstGeom>
          <a:noFill/>
        </p:spPr>
        <p:txBody>
          <a:bodyPr wrap="square" rtlCol="0">
            <a:spAutoFit/>
          </a:bodyPr>
          <a:lstStyle/>
          <a:p>
            <a:r>
              <a:rPr kumimoji="1" lang="en-US" altLang="ja-JP" dirty="0" smtClean="0"/>
              <a:t>Additional atoms are visualized in the viewer as well. However, they are not counted for the data of the electronic and vibrational structure.</a:t>
            </a:r>
            <a:endParaRPr kumimoji="1" lang="ja-JP" altLang="en-US" dirty="0"/>
          </a:p>
        </p:txBody>
      </p:sp>
    </p:spTree>
    <p:extLst>
      <p:ext uri="{BB962C8B-B14F-4D97-AF65-F5344CB8AC3E}">
        <p14:creationId xmlns:p14="http://schemas.microsoft.com/office/powerpoint/2010/main" val="61950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98763" y="417770"/>
            <a:ext cx="2395015" cy="461665"/>
          </a:xfrm>
          <a:prstGeom prst="rect">
            <a:avLst/>
          </a:prstGeom>
          <a:noFill/>
        </p:spPr>
        <p:txBody>
          <a:bodyPr wrap="none" rtlCol="0">
            <a:spAutoFit/>
          </a:bodyPr>
          <a:lstStyle/>
          <a:p>
            <a:r>
              <a:rPr lang="en-US" altLang="ja-JP" sz="2400" u="sng" dirty="0" smtClean="0"/>
              <a:t>[ Electronic Data ]</a:t>
            </a:r>
            <a:endParaRPr kumimoji="1" lang="ja-JP" altLang="en-US" sz="2400" u="sng" dirty="0"/>
          </a:p>
        </p:txBody>
      </p:sp>
      <p:sp>
        <p:nvSpPr>
          <p:cNvPr id="4" name="テキスト ボックス 3"/>
          <p:cNvSpPr txBox="1"/>
          <p:nvPr/>
        </p:nvSpPr>
        <p:spPr>
          <a:xfrm>
            <a:off x="899869" y="1493003"/>
            <a:ext cx="1951175" cy="1384995"/>
          </a:xfrm>
          <a:prstGeom prst="rect">
            <a:avLst/>
          </a:prstGeom>
          <a:noFill/>
          <a:ln>
            <a:solidFill>
              <a:schemeClr val="tx1"/>
            </a:solidFill>
          </a:ln>
        </p:spPr>
        <p:txBody>
          <a:bodyPr wrap="none" rtlCol="0">
            <a:spAutoFit/>
          </a:bodyPr>
          <a:lstStyle/>
          <a:p>
            <a:r>
              <a:rPr lang="en-US" altLang="ja-JP" sz="1200" dirty="0">
                <a:latin typeface="Courier" charset="0"/>
                <a:ea typeface="Courier" charset="0"/>
                <a:cs typeface="Courier" charset="0"/>
              </a:rPr>
              <a:t>[ Electronic Data </a:t>
            </a:r>
            <a:r>
              <a:rPr lang="en-US" altLang="ja-JP" sz="1200" dirty="0" smtClean="0">
                <a:latin typeface="Courier" charset="0"/>
                <a:ea typeface="Courier" charset="0"/>
                <a:cs typeface="Courier" charset="0"/>
              </a:rPr>
              <a:t>]</a:t>
            </a:r>
          </a:p>
          <a:p>
            <a:r>
              <a:rPr lang="en-US" altLang="ja-JP" sz="1200" dirty="0" smtClean="0">
                <a:latin typeface="Courier" charset="0"/>
                <a:ea typeface="Courier" charset="0"/>
                <a:cs typeface="Courier" charset="0"/>
              </a:rPr>
              <a:t>Energy</a:t>
            </a:r>
          </a:p>
          <a:p>
            <a:r>
              <a:rPr lang="en-US" altLang="ja-JP" sz="1200" dirty="0" smtClean="0">
                <a:latin typeface="Courier" charset="0"/>
                <a:ea typeface="Courier" charset="0"/>
                <a:cs typeface="Courier" charset="0"/>
              </a:rPr>
              <a:t>-114.3164100989564</a:t>
            </a:r>
          </a:p>
          <a:p>
            <a:r>
              <a:rPr lang="en-US" altLang="ja-JP" sz="1200" dirty="0" smtClean="0">
                <a:latin typeface="Courier" charset="0"/>
                <a:ea typeface="Courier" charset="0"/>
                <a:cs typeface="Courier" charset="0"/>
              </a:rPr>
              <a:t>Charge</a:t>
            </a:r>
          </a:p>
          <a:p>
            <a:r>
              <a:rPr lang="en-US" altLang="ja-JP" sz="1200" dirty="0" smtClean="0">
                <a:latin typeface="Courier" charset="0"/>
                <a:ea typeface="Courier" charset="0"/>
                <a:cs typeface="Courier" charset="0"/>
              </a:rPr>
              <a:t>0.0</a:t>
            </a:r>
          </a:p>
          <a:p>
            <a:r>
              <a:rPr lang="en-US" altLang="ja-JP" sz="1200" dirty="0" smtClean="0">
                <a:latin typeface="Courier" charset="0"/>
                <a:ea typeface="Courier" charset="0"/>
                <a:cs typeface="Courier" charset="0"/>
              </a:rPr>
              <a:t>Multiplicity</a:t>
            </a:r>
          </a:p>
          <a:p>
            <a:r>
              <a:rPr lang="en-US" altLang="ja-JP" sz="1200" dirty="0" smtClean="0">
                <a:latin typeface="Courier" charset="0"/>
                <a:ea typeface="Courier" charset="0"/>
                <a:cs typeface="Courier" charset="0"/>
              </a:rPr>
              <a:t>1.0</a:t>
            </a:r>
          </a:p>
        </p:txBody>
      </p:sp>
      <p:sp>
        <p:nvSpPr>
          <p:cNvPr id="5" name="テキスト ボックス 4"/>
          <p:cNvSpPr txBox="1"/>
          <p:nvPr/>
        </p:nvSpPr>
        <p:spPr>
          <a:xfrm>
            <a:off x="802887" y="999731"/>
            <a:ext cx="6058069" cy="369332"/>
          </a:xfrm>
          <a:prstGeom prst="rect">
            <a:avLst/>
          </a:prstGeom>
          <a:noFill/>
        </p:spPr>
        <p:txBody>
          <a:bodyPr wrap="none" rtlCol="0">
            <a:spAutoFit/>
          </a:bodyPr>
          <a:lstStyle/>
          <a:p>
            <a:r>
              <a:rPr kumimoji="1" lang="en-US" altLang="ja-JP" dirty="0" smtClean="0"/>
              <a:t>This section stores the data of electronic structure calculation. </a:t>
            </a:r>
            <a:endParaRPr kumimoji="1" lang="ja-JP" altLang="en-US" dirty="0"/>
          </a:p>
        </p:txBody>
      </p:sp>
      <p:sp>
        <p:nvSpPr>
          <p:cNvPr id="6" name="テキスト ボックス 5"/>
          <p:cNvSpPr txBox="1"/>
          <p:nvPr/>
        </p:nvSpPr>
        <p:spPr>
          <a:xfrm>
            <a:off x="2425684" y="5461167"/>
            <a:ext cx="2309287" cy="369332"/>
          </a:xfrm>
          <a:prstGeom prst="rect">
            <a:avLst/>
          </a:prstGeom>
          <a:noFill/>
        </p:spPr>
        <p:txBody>
          <a:bodyPr wrap="none" rtlCol="0">
            <a:spAutoFit/>
          </a:bodyPr>
          <a:lstStyle/>
          <a:p>
            <a:r>
              <a:rPr kumimoji="1" lang="en-US" altLang="ja-JP" dirty="0" smtClean="0"/>
              <a:t>Lower half of Hessian: </a:t>
            </a:r>
          </a:p>
        </p:txBody>
      </p:sp>
      <p:cxnSp>
        <p:nvCxnSpPr>
          <p:cNvPr id="7" name="直線矢印コネクタ 6"/>
          <p:cNvCxnSpPr/>
          <p:nvPr/>
        </p:nvCxnSpPr>
        <p:spPr>
          <a:xfrm flipV="1">
            <a:off x="4739558" y="4862084"/>
            <a:ext cx="0" cy="576190"/>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056237" y="3303381"/>
            <a:ext cx="6837128" cy="1869743"/>
          </a:xfrm>
          <a:prstGeom prst="rect">
            <a:avLst/>
          </a:prstGeom>
          <a:noFill/>
          <a:ln>
            <a:solidFill>
              <a:schemeClr val="tx1"/>
            </a:solidFill>
          </a:ln>
        </p:spPr>
        <p:txBody>
          <a:bodyPr wrap="none" rtlCol="0">
            <a:spAutoFit/>
          </a:bodyPr>
          <a:lstStyle/>
          <a:p>
            <a:r>
              <a:rPr lang="en-US" altLang="ja-JP" sz="1050" dirty="0" smtClean="0">
                <a:latin typeface="Courier" charset="0"/>
                <a:ea typeface="Courier" charset="0"/>
                <a:cs typeface="Courier" charset="0"/>
              </a:rPr>
              <a:t>Gradient</a:t>
            </a:r>
          </a:p>
          <a:p>
            <a:r>
              <a:rPr lang="en-US" altLang="ja-JP" sz="1050" dirty="0" smtClean="0">
                <a:latin typeface="Courier" charset="0"/>
                <a:ea typeface="Courier" charset="0"/>
                <a:cs typeface="Courier" charset="0"/>
              </a:rPr>
              <a:t>12</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6.08238873e-16, -1.23521925e-15,  8.72713047e-06,  2.96292226e-16,  </a:t>
            </a:r>
            <a:r>
              <a:rPr lang="en-US" altLang="ja-JP" sz="1050" dirty="0" smtClean="0">
                <a:latin typeface="Courier" charset="0"/>
                <a:ea typeface="Courier" charset="0"/>
                <a:cs typeface="Courier" charset="0"/>
              </a:rPr>
              <a:t>2.61768319e-17</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4.62326833e-05,  6.56879380e-17, -3.98085885e-05, -2.74799069e-05, -</a:t>
            </a:r>
            <a:r>
              <a:rPr lang="en-US" altLang="ja-JP" sz="1050" dirty="0" smtClean="0">
                <a:latin typeface="Courier" charset="0"/>
                <a:ea typeface="Courier" charset="0"/>
                <a:cs typeface="Courier" charset="0"/>
              </a:rPr>
              <a:t>9.70219037e-16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3.98085885e-05, -</a:t>
            </a:r>
            <a:r>
              <a:rPr lang="en-US" altLang="ja-JP" sz="1050" dirty="0" smtClean="0">
                <a:latin typeface="Courier" charset="0"/>
                <a:ea typeface="Courier" charset="0"/>
                <a:cs typeface="Courier" charset="0"/>
              </a:rPr>
              <a:t>2.74799069e-05</a:t>
            </a:r>
          </a:p>
          <a:p>
            <a:r>
              <a:rPr lang="en-US" altLang="ja-JP" sz="1050" dirty="0" smtClean="0">
                <a:latin typeface="Courier" charset="0"/>
                <a:ea typeface="Courier" charset="0"/>
                <a:cs typeface="Courier" charset="0"/>
              </a:rPr>
              <a:t>Hessian</a:t>
            </a:r>
          </a:p>
          <a:p>
            <a:r>
              <a:rPr lang="en-US" altLang="ja-JP" sz="1050" dirty="0" smtClean="0">
                <a:latin typeface="Courier" charset="0"/>
                <a:ea typeface="Courier" charset="0"/>
                <a:cs typeface="Courier" charset="0"/>
              </a:rPr>
              <a:t>78 </a:t>
            </a:r>
          </a:p>
          <a:p>
            <a:r>
              <a:rPr lang="en-US" altLang="ja-JP" sz="1050" dirty="0" smtClean="0">
                <a:latin typeface="Courier" charset="0"/>
                <a:ea typeface="Courier" charset="0"/>
                <a:cs typeface="Courier" charset="0"/>
              </a:rPr>
              <a:t>1.70832787e-01</a:t>
            </a:r>
            <a:r>
              <a:rPr lang="en-US" altLang="ja-JP" sz="1050" dirty="0">
                <a:latin typeface="Courier" charset="0"/>
                <a:ea typeface="Courier" charset="0"/>
                <a:cs typeface="Courier" charset="0"/>
              </a:rPr>
              <a:t>, -1.58970728e-15,  6.08420051e-01, -8.70846734e-16,  </a:t>
            </a:r>
            <a:r>
              <a:rPr lang="en-US" altLang="ja-JP" sz="1050" dirty="0" smtClean="0">
                <a:latin typeface="Courier" charset="0"/>
                <a:ea typeface="Courier" charset="0"/>
                <a:cs typeface="Courier" charset="0"/>
              </a:rPr>
              <a:t>5.25585008e-13</a:t>
            </a:r>
          </a:p>
          <a:p>
            <a:r>
              <a:rPr lang="en-US" altLang="ja-JP" sz="1050" dirty="0" smtClean="0">
                <a:latin typeface="Courier" charset="0"/>
                <a:ea typeface="Courier" charset="0"/>
                <a:cs typeface="Courier" charset="0"/>
              </a:rPr>
              <a:t>9.34223231e-01</a:t>
            </a:r>
            <a:r>
              <a:rPr lang="en-US" altLang="ja-JP" sz="1050" dirty="0">
                <a:latin typeface="Courier" charset="0"/>
                <a:ea typeface="Courier" charset="0"/>
                <a:cs typeface="Courier" charset="0"/>
              </a:rPr>
              <a:t>, -5.51567063e-02,  9.21940113e-18, -6.78757444e-17,  </a:t>
            </a:r>
            <a:r>
              <a:rPr lang="en-US" altLang="ja-JP" sz="1050" dirty="0" smtClean="0">
                <a:latin typeface="Courier" charset="0"/>
                <a:ea typeface="Courier" charset="0"/>
                <a:cs typeface="Courier" charset="0"/>
              </a:rPr>
              <a:t>1.78229593e-02</a:t>
            </a:r>
          </a:p>
          <a:p>
            <a:r>
              <a:rPr lang="en-US"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p:txBody>
      </p:sp>
      <p:cxnSp>
        <p:nvCxnSpPr>
          <p:cNvPr id="10" name="直線矢印コネクタ 9"/>
          <p:cNvCxnSpPr/>
          <p:nvPr/>
        </p:nvCxnSpPr>
        <p:spPr>
          <a:xfrm flipH="1">
            <a:off x="2717581" y="1989093"/>
            <a:ext cx="422417" cy="102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3151149" y="1810674"/>
            <a:ext cx="1328762" cy="369332"/>
          </a:xfrm>
          <a:prstGeom prst="rect">
            <a:avLst/>
          </a:prstGeom>
          <a:noFill/>
        </p:spPr>
        <p:txBody>
          <a:bodyPr wrap="none" rtlCol="0">
            <a:spAutoFit/>
          </a:bodyPr>
          <a:lstStyle/>
          <a:p>
            <a:r>
              <a:rPr lang="en-US" altLang="ja-JP" dirty="0" smtClean="0"/>
              <a:t>Total Energy</a:t>
            </a:r>
            <a:endParaRPr kumimoji="1" lang="ja-JP" altLang="en-US" dirty="0"/>
          </a:p>
        </p:txBody>
      </p:sp>
      <p:sp>
        <p:nvSpPr>
          <p:cNvPr id="14" name="テキスト ボックス 13"/>
          <p:cNvSpPr txBox="1"/>
          <p:nvPr/>
        </p:nvSpPr>
        <p:spPr>
          <a:xfrm>
            <a:off x="2918260" y="2997919"/>
            <a:ext cx="518091" cy="369332"/>
          </a:xfrm>
          <a:prstGeom prst="rect">
            <a:avLst/>
          </a:prstGeom>
          <a:solidFill>
            <a:schemeClr val="bg1"/>
          </a:solidFill>
          <a:ln>
            <a:solidFill>
              <a:srgbClr val="00B050"/>
            </a:solidFill>
          </a:ln>
        </p:spPr>
        <p:txBody>
          <a:bodyPr wrap="none" rtlCol="0">
            <a:spAutoFit/>
          </a:bodyPr>
          <a:lstStyle/>
          <a:p>
            <a:r>
              <a:rPr kumimoji="1" lang="en-US" altLang="ja-JP" smtClean="0"/>
              <a:t>4x3</a:t>
            </a:r>
            <a:endParaRPr kumimoji="1" lang="ja-JP" altLang="en-US" dirty="0"/>
          </a:p>
        </p:txBody>
      </p:sp>
      <p:cxnSp>
        <p:nvCxnSpPr>
          <p:cNvPr id="15" name="直線矢印コネクタ 14"/>
          <p:cNvCxnSpPr/>
          <p:nvPr/>
        </p:nvCxnSpPr>
        <p:spPr>
          <a:xfrm flipH="1">
            <a:off x="2349548" y="3243246"/>
            <a:ext cx="579866" cy="33453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2940562" y="3791999"/>
            <a:ext cx="958917" cy="369332"/>
          </a:xfrm>
          <a:prstGeom prst="rect">
            <a:avLst/>
          </a:prstGeom>
          <a:solidFill>
            <a:schemeClr val="bg1"/>
          </a:solidFill>
          <a:ln>
            <a:solidFill>
              <a:srgbClr val="00B050"/>
            </a:solidFill>
          </a:ln>
        </p:spPr>
        <p:txBody>
          <a:bodyPr wrap="none" rtlCol="0">
            <a:spAutoFit/>
          </a:bodyPr>
          <a:lstStyle/>
          <a:p>
            <a:r>
              <a:rPr kumimoji="1" lang="en-US" altLang="ja-JP" smtClean="0"/>
              <a:t>12x13/2</a:t>
            </a:r>
            <a:endParaRPr kumimoji="1" lang="ja-JP" altLang="en-US" dirty="0"/>
          </a:p>
        </p:txBody>
      </p:sp>
      <p:cxnSp>
        <p:nvCxnSpPr>
          <p:cNvPr id="18" name="直線矢印コネクタ 17"/>
          <p:cNvCxnSpPr/>
          <p:nvPr/>
        </p:nvCxnSpPr>
        <p:spPr>
          <a:xfrm flipH="1">
            <a:off x="2349548" y="4037326"/>
            <a:ext cx="579866" cy="33453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573468" y="5460286"/>
            <a:ext cx="2517036" cy="646331"/>
          </a:xfrm>
          <a:prstGeom prst="rect">
            <a:avLst/>
          </a:prstGeom>
          <a:noFill/>
        </p:spPr>
        <p:txBody>
          <a:bodyPr wrap="none" rtlCol="0">
            <a:spAutoFit/>
          </a:bodyPr>
          <a:lstStyle/>
          <a:p>
            <a:r>
              <a:rPr kumimoji="1" lang="en-US" altLang="ja-JP" smtClean="0"/>
              <a:t>h11</a:t>
            </a:r>
            <a:r>
              <a:rPr kumimoji="1" lang="en-US" altLang="ja-JP" dirty="0" smtClean="0"/>
              <a:t>, h21, h22, h31, h32, </a:t>
            </a:r>
          </a:p>
          <a:p>
            <a:r>
              <a:rPr kumimoji="1" lang="en-US" altLang="ja-JP" dirty="0" smtClean="0"/>
              <a:t>h33, …</a:t>
            </a:r>
            <a:endParaRPr kumimoji="1" lang="ja-JP" altLang="en-US" dirty="0"/>
          </a:p>
        </p:txBody>
      </p:sp>
      <p:sp>
        <p:nvSpPr>
          <p:cNvPr id="11" name="左大かっこ 10"/>
          <p:cNvSpPr/>
          <p:nvPr/>
        </p:nvSpPr>
        <p:spPr>
          <a:xfrm>
            <a:off x="1918677" y="3368430"/>
            <a:ext cx="54708" cy="765907"/>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左大かっこ 20"/>
          <p:cNvSpPr/>
          <p:nvPr/>
        </p:nvSpPr>
        <p:spPr>
          <a:xfrm>
            <a:off x="1918677" y="4206630"/>
            <a:ext cx="68734" cy="9622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876300" y="3606800"/>
            <a:ext cx="1003544" cy="369332"/>
          </a:xfrm>
          <a:prstGeom prst="rect">
            <a:avLst/>
          </a:prstGeom>
          <a:noFill/>
        </p:spPr>
        <p:txBody>
          <a:bodyPr wrap="none" rtlCol="0">
            <a:spAutoFit/>
          </a:bodyPr>
          <a:lstStyle/>
          <a:p>
            <a:r>
              <a:rPr kumimoji="1" lang="en-US" altLang="ja-JP" smtClean="0"/>
              <a:t>Gradient</a:t>
            </a:r>
            <a:endParaRPr kumimoji="1" lang="ja-JP" altLang="en-US" dirty="0"/>
          </a:p>
        </p:txBody>
      </p:sp>
      <p:sp>
        <p:nvSpPr>
          <p:cNvPr id="22" name="テキスト ボックス 21"/>
          <p:cNvSpPr txBox="1"/>
          <p:nvPr/>
        </p:nvSpPr>
        <p:spPr>
          <a:xfrm>
            <a:off x="977900" y="4406900"/>
            <a:ext cx="909223" cy="369332"/>
          </a:xfrm>
          <a:prstGeom prst="rect">
            <a:avLst/>
          </a:prstGeom>
          <a:noFill/>
        </p:spPr>
        <p:txBody>
          <a:bodyPr wrap="none" rtlCol="0">
            <a:spAutoFit/>
          </a:bodyPr>
          <a:lstStyle/>
          <a:p>
            <a:r>
              <a:rPr kumimoji="1" lang="en-US" altLang="ja-JP" smtClean="0"/>
              <a:t>Hessian</a:t>
            </a:r>
            <a:endParaRPr kumimoji="1" lang="ja-JP" altLang="en-US" dirty="0"/>
          </a:p>
        </p:txBody>
      </p:sp>
    </p:spTree>
    <p:extLst>
      <p:ext uri="{BB962C8B-B14F-4D97-AF65-F5344CB8AC3E}">
        <p14:creationId xmlns:p14="http://schemas.microsoft.com/office/powerpoint/2010/main" val="40865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031772" y="1468923"/>
            <a:ext cx="6837128" cy="2192908"/>
          </a:xfrm>
          <a:prstGeom prst="rect">
            <a:avLst/>
          </a:prstGeom>
          <a:noFill/>
          <a:ln>
            <a:solidFill>
              <a:schemeClr val="tx1"/>
            </a:solidFill>
          </a:ln>
        </p:spPr>
        <p:txBody>
          <a:bodyPr wrap="none" rtlCol="0">
            <a:spAutoFit/>
          </a:bodyPr>
          <a:lstStyle/>
          <a:p>
            <a:r>
              <a:rPr lang="en-US" altLang="ja-JP" sz="1050" dirty="0" smtClean="0">
                <a:latin typeface="Courier" charset="0"/>
                <a:ea typeface="Courier" charset="0"/>
                <a:cs typeface="Courier" charset="0"/>
              </a:rPr>
              <a:t>Dipole Moment</a:t>
            </a:r>
          </a:p>
          <a:p>
            <a:r>
              <a:rPr lang="en-US" altLang="ja-JP" sz="1050" dirty="0" smtClean="0">
                <a:latin typeface="Courier" charset="0"/>
                <a:ea typeface="Courier" charset="0"/>
                <a:cs typeface="Courier" charset="0"/>
              </a:rPr>
              <a:t>3</a:t>
            </a:r>
          </a:p>
          <a:p>
            <a:r>
              <a:rPr lang="en-US" altLang="ja-JP" sz="1050" dirty="0" smtClean="0">
                <a:latin typeface="Courier" charset="0"/>
                <a:ea typeface="Courier" charset="0"/>
                <a:cs typeface="Courier" charset="0"/>
              </a:rPr>
              <a:t>-6.37682076e-17</a:t>
            </a:r>
            <a:r>
              <a:rPr lang="en-US" altLang="ja-JP" sz="1050" dirty="0">
                <a:latin typeface="Courier" charset="0"/>
                <a:ea typeface="Courier" charset="0"/>
                <a:cs typeface="Courier" charset="0"/>
              </a:rPr>
              <a:t>, -4.43373891e-16, -</a:t>
            </a:r>
            <a:r>
              <a:rPr lang="en-US" altLang="ja-JP" sz="1050" dirty="0" smtClean="0">
                <a:latin typeface="Courier" charset="0"/>
                <a:ea typeface="Courier" charset="0"/>
                <a:cs typeface="Courier" charset="0"/>
              </a:rPr>
              <a:t>9.43652021e-01</a:t>
            </a:r>
          </a:p>
          <a:p>
            <a:r>
              <a:rPr lang="en-US" altLang="ja-JP" sz="1050" dirty="0" smtClean="0">
                <a:latin typeface="Courier" charset="0"/>
                <a:ea typeface="Courier" charset="0"/>
                <a:cs typeface="Courier" charset="0"/>
              </a:rPr>
              <a:t>Polarizability</a:t>
            </a:r>
          </a:p>
          <a:p>
            <a:r>
              <a:rPr lang="en-US" altLang="ja-JP" sz="1050" dirty="0" smtClean="0">
                <a:latin typeface="Courier" charset="0"/>
                <a:ea typeface="Courier" charset="0"/>
                <a:cs typeface="Courier" charset="0"/>
              </a:rPr>
              <a:t>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1.29463446e+01,  2.76306294e-16,  1.76999249e+01,  1.97531367e-16, -</a:t>
            </a:r>
            <a:r>
              <a:rPr lang="en-US" altLang="ja-JP" sz="1050" dirty="0" smtClean="0">
                <a:latin typeface="Courier" charset="0"/>
                <a:ea typeface="Courier" charset="0"/>
                <a:cs typeface="Courier" charset="0"/>
              </a:rPr>
              <a:t>7.91415445e-15</a:t>
            </a:r>
          </a:p>
          <a:p>
            <a:r>
              <a:rPr lang="en-US" altLang="ja-JP" sz="1050" dirty="0" smtClean="0">
                <a:latin typeface="Courier" charset="0"/>
                <a:ea typeface="Courier" charset="0"/>
                <a:cs typeface="Courier" charset="0"/>
              </a:rPr>
              <a:t> 2.21862314e+01</a:t>
            </a:r>
          </a:p>
          <a:p>
            <a:r>
              <a:rPr lang="en-US" altLang="ja-JP" sz="1050" dirty="0" smtClean="0">
                <a:latin typeface="Courier" charset="0"/>
                <a:ea typeface="Courier" charset="0"/>
                <a:cs typeface="Courier" charset="0"/>
              </a:rPr>
              <a:t>Dipole Derivative</a:t>
            </a:r>
          </a:p>
          <a:p>
            <a:r>
              <a:rPr lang="en-US" altLang="ja-JP" sz="1050" dirty="0" smtClean="0">
                <a:latin typeface="Courier" charset="0"/>
                <a:ea typeface="Courier" charset="0"/>
                <a:cs typeface="Courier" charset="0"/>
              </a:rPr>
              <a:t>36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1.26598783e-01,  7.23656891e-16, -3.15167754e-18, -7.52954113e-16,  </a:t>
            </a:r>
            <a:r>
              <a:rPr lang="en-US" altLang="ja-JP" sz="1050" dirty="0" smtClean="0">
                <a:latin typeface="Courier" charset="0"/>
                <a:ea typeface="Courier" charset="0"/>
                <a:cs typeface="Courier" charset="0"/>
              </a:rPr>
              <a:t>7.41115904e-01</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1.08317036e-13, -1.12642811e-15,  7.36576072e-14,  8.86128593e-01, -</a:t>
            </a:r>
            <a:r>
              <a:rPr lang="en-US" altLang="ja-JP" sz="1050" dirty="0" smtClean="0">
                <a:latin typeface="Courier" charset="0"/>
                <a:ea typeface="Courier" charset="0"/>
                <a:cs typeface="Courier" charset="0"/>
              </a:rPr>
              <a:t>3.19648292e-01</a:t>
            </a:r>
          </a:p>
          <a:p>
            <a:r>
              <a:rPr lang="en-US"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p:txBody>
      </p:sp>
      <p:sp>
        <p:nvSpPr>
          <p:cNvPr id="3" name="テキスト ボックス 2"/>
          <p:cNvSpPr txBox="1"/>
          <p:nvPr/>
        </p:nvSpPr>
        <p:spPr>
          <a:xfrm>
            <a:off x="5684698" y="680991"/>
            <a:ext cx="1700978" cy="646331"/>
          </a:xfrm>
          <a:prstGeom prst="rect">
            <a:avLst/>
          </a:prstGeom>
          <a:solidFill>
            <a:schemeClr val="bg1"/>
          </a:solidFill>
          <a:ln>
            <a:solidFill>
              <a:srgbClr val="00B050"/>
            </a:solidFill>
          </a:ln>
        </p:spPr>
        <p:txBody>
          <a:bodyPr wrap="none" rtlCol="0">
            <a:spAutoFit/>
          </a:bodyPr>
          <a:lstStyle/>
          <a:p>
            <a:r>
              <a:rPr lang="en-US" altLang="ja-JP" dirty="0" smtClean="0"/>
              <a:t>xx, </a:t>
            </a:r>
            <a:r>
              <a:rPr lang="en-US" altLang="ja-JP" dirty="0" err="1" smtClean="0"/>
              <a:t>xy</a:t>
            </a:r>
            <a:r>
              <a:rPr lang="en-US" altLang="ja-JP" dirty="0" smtClean="0"/>
              <a:t>, </a:t>
            </a:r>
            <a:r>
              <a:rPr lang="en-US" altLang="ja-JP" dirty="0" err="1" smtClean="0"/>
              <a:t>yy</a:t>
            </a:r>
            <a:r>
              <a:rPr lang="en-US" altLang="ja-JP" dirty="0" smtClean="0"/>
              <a:t>, </a:t>
            </a:r>
            <a:r>
              <a:rPr lang="en-US" altLang="ja-JP" dirty="0" err="1" smtClean="0"/>
              <a:t>xz</a:t>
            </a:r>
            <a:r>
              <a:rPr lang="en-US" altLang="ja-JP" dirty="0" smtClean="0"/>
              <a:t>, </a:t>
            </a:r>
            <a:r>
              <a:rPr lang="en-US" altLang="ja-JP" dirty="0" err="1" smtClean="0"/>
              <a:t>yz</a:t>
            </a:r>
            <a:r>
              <a:rPr lang="en-US" altLang="ja-JP" dirty="0" smtClean="0"/>
              <a:t>, </a:t>
            </a:r>
          </a:p>
          <a:p>
            <a:r>
              <a:rPr lang="en-US" altLang="ja-JP" dirty="0" err="1" smtClean="0"/>
              <a:t>zz</a:t>
            </a:r>
            <a:endParaRPr lang="en-US" altLang="ja-JP" dirty="0"/>
          </a:p>
        </p:txBody>
      </p:sp>
      <p:sp>
        <p:nvSpPr>
          <p:cNvPr id="4" name="テキスト ボックス 3"/>
          <p:cNvSpPr txBox="1"/>
          <p:nvPr/>
        </p:nvSpPr>
        <p:spPr>
          <a:xfrm>
            <a:off x="2939534" y="3990635"/>
            <a:ext cx="3275256" cy="646331"/>
          </a:xfrm>
          <a:prstGeom prst="rect">
            <a:avLst/>
          </a:prstGeom>
          <a:noFill/>
          <a:ln>
            <a:solidFill>
              <a:srgbClr val="00B050"/>
            </a:solidFill>
          </a:ln>
        </p:spPr>
        <p:txBody>
          <a:bodyPr wrap="none" rtlCol="0">
            <a:spAutoFit/>
          </a:bodyPr>
          <a:lstStyle/>
          <a:p>
            <a:r>
              <a:rPr lang="fr-FR" altLang="ja-JP" dirty="0" err="1" smtClean="0"/>
              <a:t>ux</a:t>
            </a:r>
            <a:r>
              <a:rPr lang="fr-FR" altLang="ja-JP" dirty="0" smtClean="0"/>
              <a:t>/x1, </a:t>
            </a:r>
            <a:r>
              <a:rPr lang="fr-FR" altLang="ja-JP" dirty="0" err="1" smtClean="0"/>
              <a:t>uy</a:t>
            </a:r>
            <a:r>
              <a:rPr lang="fr-FR" altLang="ja-JP" dirty="0" smtClean="0"/>
              <a:t>/x1, </a:t>
            </a:r>
            <a:r>
              <a:rPr lang="fr-FR" altLang="ja-JP" dirty="0" err="1" smtClean="0"/>
              <a:t>uz</a:t>
            </a:r>
            <a:r>
              <a:rPr lang="fr-FR" altLang="ja-JP" dirty="0" smtClean="0"/>
              <a:t>/x1</a:t>
            </a:r>
            <a:r>
              <a:rPr lang="fr-FR" altLang="ja-JP" dirty="0"/>
              <a:t>, </a:t>
            </a:r>
            <a:r>
              <a:rPr lang="fr-FR" altLang="ja-JP" dirty="0" err="1" smtClean="0"/>
              <a:t>ux</a:t>
            </a:r>
            <a:r>
              <a:rPr lang="fr-FR" altLang="ja-JP" dirty="0" smtClean="0"/>
              <a:t>/y1, </a:t>
            </a:r>
            <a:r>
              <a:rPr lang="fr-FR" altLang="ja-JP" dirty="0" err="1" smtClean="0"/>
              <a:t>uy</a:t>
            </a:r>
            <a:r>
              <a:rPr lang="fr-FR" altLang="ja-JP" dirty="0" smtClean="0"/>
              <a:t>/y1</a:t>
            </a:r>
          </a:p>
          <a:p>
            <a:r>
              <a:rPr lang="fr-FR" altLang="ja-JP" dirty="0" err="1" smtClean="0"/>
              <a:t>uz</a:t>
            </a:r>
            <a:r>
              <a:rPr lang="fr-FR" altLang="ja-JP" dirty="0" smtClean="0"/>
              <a:t>/y1, ...</a:t>
            </a:r>
            <a:endParaRPr lang="fr-FR" altLang="ja-JP" dirty="0"/>
          </a:p>
        </p:txBody>
      </p:sp>
      <p:cxnSp>
        <p:nvCxnSpPr>
          <p:cNvPr id="6" name="直線矢印コネクタ 5"/>
          <p:cNvCxnSpPr/>
          <p:nvPr/>
        </p:nvCxnSpPr>
        <p:spPr>
          <a:xfrm>
            <a:off x="6267703" y="1351722"/>
            <a:ext cx="0" cy="926233"/>
          </a:xfrm>
          <a:prstGeom prst="straightConnector1">
            <a:avLst/>
          </a:prstGeom>
          <a:ln w="1905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4091497" y="3327400"/>
            <a:ext cx="0" cy="581458"/>
          </a:xfrm>
          <a:prstGeom prst="straightConnector1">
            <a:avLst/>
          </a:prstGeom>
          <a:ln w="19050">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左大かっこ 9"/>
          <p:cNvSpPr/>
          <p:nvPr/>
        </p:nvSpPr>
        <p:spPr>
          <a:xfrm>
            <a:off x="1893276" y="1514230"/>
            <a:ext cx="87923" cy="4415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左大かっこ 10"/>
          <p:cNvSpPr/>
          <p:nvPr/>
        </p:nvSpPr>
        <p:spPr>
          <a:xfrm>
            <a:off x="1893276" y="2060330"/>
            <a:ext cx="87924" cy="543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左大かっこ 11"/>
          <p:cNvSpPr/>
          <p:nvPr/>
        </p:nvSpPr>
        <p:spPr>
          <a:xfrm>
            <a:off x="1893276" y="2682630"/>
            <a:ext cx="75224" cy="8733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575086" y="1393115"/>
            <a:ext cx="1000146" cy="646331"/>
          </a:xfrm>
          <a:prstGeom prst="rect">
            <a:avLst/>
          </a:prstGeom>
          <a:noFill/>
        </p:spPr>
        <p:txBody>
          <a:bodyPr wrap="none" rtlCol="0">
            <a:spAutoFit/>
          </a:bodyPr>
          <a:lstStyle/>
          <a:p>
            <a:r>
              <a:rPr kumimoji="1" lang="en-US" altLang="ja-JP" dirty="0" smtClean="0"/>
              <a:t>Dipole</a:t>
            </a:r>
          </a:p>
          <a:p>
            <a:r>
              <a:rPr lang="en-US" altLang="ja-JP" dirty="0" smtClean="0"/>
              <a:t>Moment</a:t>
            </a:r>
            <a:endParaRPr kumimoji="1" lang="ja-JP" altLang="en-US" dirty="0"/>
          </a:p>
        </p:txBody>
      </p:sp>
      <p:sp>
        <p:nvSpPr>
          <p:cNvPr id="14" name="テキスト ボックス 13"/>
          <p:cNvSpPr txBox="1"/>
          <p:nvPr/>
        </p:nvSpPr>
        <p:spPr>
          <a:xfrm>
            <a:off x="558800" y="2159000"/>
            <a:ext cx="1376980" cy="369332"/>
          </a:xfrm>
          <a:prstGeom prst="rect">
            <a:avLst/>
          </a:prstGeom>
          <a:noFill/>
        </p:spPr>
        <p:txBody>
          <a:bodyPr wrap="none" rtlCol="0">
            <a:spAutoFit/>
          </a:bodyPr>
          <a:lstStyle/>
          <a:p>
            <a:r>
              <a:rPr kumimoji="1" lang="en-US" altLang="ja-JP" smtClean="0"/>
              <a:t>Polarizability</a:t>
            </a:r>
            <a:endParaRPr kumimoji="1" lang="ja-JP" altLang="en-US" dirty="0"/>
          </a:p>
        </p:txBody>
      </p:sp>
      <p:sp>
        <p:nvSpPr>
          <p:cNvPr id="15" name="テキスト ボックス 14"/>
          <p:cNvSpPr txBox="1"/>
          <p:nvPr/>
        </p:nvSpPr>
        <p:spPr>
          <a:xfrm>
            <a:off x="571500" y="2781300"/>
            <a:ext cx="1222514" cy="646331"/>
          </a:xfrm>
          <a:prstGeom prst="rect">
            <a:avLst/>
          </a:prstGeom>
          <a:noFill/>
        </p:spPr>
        <p:txBody>
          <a:bodyPr wrap="none" rtlCol="0">
            <a:spAutoFit/>
          </a:bodyPr>
          <a:lstStyle/>
          <a:p>
            <a:r>
              <a:rPr kumimoji="1" lang="en-US" altLang="ja-JP" dirty="0" smtClean="0"/>
              <a:t>Dipole</a:t>
            </a:r>
          </a:p>
          <a:p>
            <a:r>
              <a:rPr lang="en-US" altLang="ja-JP" dirty="0" smtClean="0"/>
              <a:t>Derivatives</a:t>
            </a:r>
            <a:endParaRPr kumimoji="1" lang="ja-JP" altLang="en-US" dirty="0"/>
          </a:p>
        </p:txBody>
      </p:sp>
      <p:sp>
        <p:nvSpPr>
          <p:cNvPr id="16" name="テキスト ボックス 15"/>
          <p:cNvSpPr txBox="1"/>
          <p:nvPr/>
        </p:nvSpPr>
        <p:spPr>
          <a:xfrm>
            <a:off x="558801" y="5181600"/>
            <a:ext cx="8240954" cy="1200329"/>
          </a:xfrm>
          <a:prstGeom prst="rect">
            <a:avLst/>
          </a:prstGeom>
          <a:noFill/>
        </p:spPr>
        <p:txBody>
          <a:bodyPr wrap="square" rtlCol="0">
            <a:spAutoFit/>
          </a:bodyPr>
          <a:lstStyle/>
          <a:p>
            <a:r>
              <a:rPr lang="en-US" altLang="ja-JP" dirty="0" smtClean="0"/>
              <a:t>Even </a:t>
            </a:r>
            <a:r>
              <a:rPr lang="en-US" altLang="ja-JP" dirty="0"/>
              <a:t>if some entries are </a:t>
            </a:r>
            <a:r>
              <a:rPr lang="en-US" altLang="ja-JP" dirty="0" smtClean="0"/>
              <a:t>absent, </a:t>
            </a:r>
            <a:r>
              <a:rPr lang="en-US" altLang="ja-JP" dirty="0" err="1" smtClean="0"/>
              <a:t>JSindo</a:t>
            </a:r>
            <a:r>
              <a:rPr lang="en-US" altLang="ja-JP" dirty="0" smtClean="0"/>
              <a:t> </a:t>
            </a:r>
            <a:r>
              <a:rPr lang="en-US" altLang="ja-JP" dirty="0"/>
              <a:t>can </a:t>
            </a:r>
            <a:r>
              <a:rPr lang="en-US" altLang="ja-JP" dirty="0" smtClean="0"/>
              <a:t>still read </a:t>
            </a:r>
            <a:r>
              <a:rPr lang="en-US" altLang="ja-JP" dirty="0"/>
              <a:t>the </a:t>
            </a:r>
            <a:r>
              <a:rPr lang="en-US" altLang="ja-JP" dirty="0" smtClean="0"/>
              <a:t>file and show the molecule. Note, however, that some functions may become </a:t>
            </a:r>
            <a:r>
              <a:rPr lang="en-US" altLang="ja-JP" dirty="0" err="1" smtClean="0"/>
              <a:t>unavaliable</a:t>
            </a:r>
            <a:r>
              <a:rPr lang="en-US" altLang="ja-JP" dirty="0" smtClean="0"/>
              <a:t>. For example, ”Harmonic Analysis” is not feasible without Hessian. Also, infrared intensity don’t appear without dipole derivatives.</a:t>
            </a:r>
            <a:endParaRPr lang="ja-JP" altLang="en-US" dirty="0"/>
          </a:p>
        </p:txBody>
      </p:sp>
    </p:spTree>
    <p:extLst>
      <p:ext uri="{BB962C8B-B14F-4D97-AF65-F5344CB8AC3E}">
        <p14:creationId xmlns:p14="http://schemas.microsoft.com/office/powerpoint/2010/main" val="59341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98763" y="467539"/>
            <a:ext cx="2528897" cy="461665"/>
          </a:xfrm>
          <a:prstGeom prst="rect">
            <a:avLst/>
          </a:prstGeom>
          <a:noFill/>
        </p:spPr>
        <p:txBody>
          <a:bodyPr wrap="none" rtlCol="0">
            <a:spAutoFit/>
          </a:bodyPr>
          <a:lstStyle/>
          <a:p>
            <a:r>
              <a:rPr lang="en-US" altLang="ja-JP" sz="2400" u="sng" dirty="0" smtClean="0"/>
              <a:t>[ Vibrational </a:t>
            </a:r>
            <a:r>
              <a:rPr lang="en-US" altLang="ja-JP" sz="2400" u="sng" smtClean="0"/>
              <a:t>Data ]</a:t>
            </a:r>
            <a:endParaRPr kumimoji="1" lang="ja-JP" altLang="en-US" sz="2400" u="sng" dirty="0"/>
          </a:p>
        </p:txBody>
      </p:sp>
      <p:sp>
        <p:nvSpPr>
          <p:cNvPr id="3" name="テキスト ボックス 2"/>
          <p:cNvSpPr txBox="1"/>
          <p:nvPr/>
        </p:nvSpPr>
        <p:spPr>
          <a:xfrm>
            <a:off x="942588" y="975988"/>
            <a:ext cx="7668012" cy="923330"/>
          </a:xfrm>
          <a:prstGeom prst="rect">
            <a:avLst/>
          </a:prstGeom>
          <a:noFill/>
        </p:spPr>
        <p:txBody>
          <a:bodyPr wrap="square" rtlCol="0">
            <a:spAutoFit/>
          </a:bodyPr>
          <a:lstStyle/>
          <a:p>
            <a:r>
              <a:rPr kumimoji="1" lang="en-US" altLang="ja-JP" dirty="0" smtClean="0"/>
              <a:t>This section stores the data of vibrational modes and frequencies. For isolated systems, translational and rotational modes are printed, followed by vibrational modes. </a:t>
            </a:r>
            <a:endParaRPr kumimoji="1" lang="ja-JP" altLang="en-US" dirty="0"/>
          </a:p>
        </p:txBody>
      </p:sp>
      <p:sp>
        <p:nvSpPr>
          <p:cNvPr id="5" name="テキスト ボックス 4"/>
          <p:cNvSpPr txBox="1"/>
          <p:nvPr/>
        </p:nvSpPr>
        <p:spPr>
          <a:xfrm>
            <a:off x="1962198" y="2118280"/>
            <a:ext cx="6837128" cy="3970318"/>
          </a:xfrm>
          <a:prstGeom prst="rect">
            <a:avLst/>
          </a:prstGeom>
          <a:noFill/>
          <a:ln>
            <a:solidFill>
              <a:schemeClr val="tx1"/>
            </a:solidFill>
          </a:ln>
        </p:spPr>
        <p:txBody>
          <a:bodyPr wrap="none" rtlCol="0">
            <a:spAutoFit/>
          </a:bodyPr>
          <a:lstStyle/>
          <a:p>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Vibrational</a:t>
            </a:r>
            <a:r>
              <a:rPr lang="de-DE" altLang="ja-JP" sz="1050" dirty="0">
                <a:latin typeface="Courier" charset="0"/>
                <a:ea typeface="Courier" charset="0"/>
                <a:cs typeface="Courier" charset="0"/>
              </a:rPr>
              <a:t> Data </a:t>
            </a:r>
            <a:r>
              <a:rPr lang="de-DE" altLang="ja-JP" sz="1050" dirty="0" smtClean="0">
                <a:latin typeface="Courier" charset="0"/>
                <a:ea typeface="Courier" charset="0"/>
                <a:cs typeface="Courier" charset="0"/>
              </a:rPr>
              <a:t>]</a:t>
            </a:r>
          </a:p>
          <a:p>
            <a:r>
              <a:rPr lang="de-DE" altLang="ja-JP" sz="1050" dirty="0" smtClean="0">
                <a:latin typeface="Courier" charset="0"/>
                <a:ea typeface="Courier" charset="0"/>
                <a:cs typeface="Courier" charset="0"/>
              </a:rPr>
              <a:t>Normal </a:t>
            </a:r>
            <a:r>
              <a:rPr lang="de-DE" altLang="ja-JP" sz="1050" dirty="0" err="1" smtClean="0">
                <a:latin typeface="Courier" charset="0"/>
                <a:ea typeface="Courier" charset="0"/>
                <a:cs typeface="Courier" charset="0"/>
              </a:rPr>
              <a:t>modes</a:t>
            </a:r>
            <a:endParaRPr lang="de-DE" altLang="ja-JP" sz="1050" dirty="0" smtClean="0">
              <a:latin typeface="Courier" charset="0"/>
              <a:ea typeface="Courier" charset="0"/>
              <a:cs typeface="Courier" charset="0"/>
            </a:endParaRPr>
          </a:p>
          <a:p>
            <a:r>
              <a:rPr lang="de-DE" altLang="ja-JP" sz="1050" dirty="0" err="1" smtClean="0">
                <a:latin typeface="Courier" charset="0"/>
                <a:ea typeface="Courier" charset="0"/>
                <a:cs typeface="Courier" charset="0"/>
              </a:rPr>
              <a:t>Translational</a:t>
            </a:r>
            <a:r>
              <a:rPr lang="de-DE" altLang="ja-JP" sz="1050" dirty="0" smtClean="0">
                <a:latin typeface="Courier" charset="0"/>
                <a:ea typeface="Courier" charset="0"/>
                <a:cs typeface="Courier" charset="0"/>
              </a:rPr>
              <a:t> </a:t>
            </a:r>
            <a:r>
              <a:rPr lang="de-DE" altLang="ja-JP" sz="1050" dirty="0" err="1" smtClean="0">
                <a:latin typeface="Courier" charset="0"/>
                <a:ea typeface="Courier" charset="0"/>
                <a:cs typeface="Courier" charset="0"/>
              </a:rPr>
              <a:t>Frequency</a:t>
            </a:r>
            <a:endParaRPr lang="de-DE" altLang="ja-JP" sz="1050" dirty="0" smtClean="0">
              <a:latin typeface="Courier" charset="0"/>
              <a:ea typeface="Courier" charset="0"/>
              <a:cs typeface="Courier" charset="0"/>
            </a:endParaRPr>
          </a:p>
          <a:p>
            <a:r>
              <a:rPr lang="de-DE" altLang="ja-JP" sz="1050" dirty="0" smtClean="0">
                <a:latin typeface="Courier" charset="0"/>
                <a:ea typeface="Courier" charset="0"/>
                <a:cs typeface="Courier" charset="0"/>
              </a:rPr>
              <a:t>3</a:t>
            </a:r>
          </a:p>
          <a:p>
            <a:r>
              <a:rPr lang="de-DE" altLang="ja-JP" sz="1050" dirty="0" smtClean="0">
                <a:latin typeface="Courier" charset="0"/>
                <a:ea typeface="Courier" charset="0"/>
                <a:cs typeface="Courier" charset="0"/>
              </a:rPr>
              <a:t> </a:t>
            </a:r>
            <a:r>
              <a:rPr lang="de-DE" altLang="ja-JP" sz="1050" dirty="0">
                <a:latin typeface="Courier" charset="0"/>
                <a:ea typeface="Courier" charset="0"/>
                <a:cs typeface="Courier" charset="0"/>
              </a:rPr>
              <a:t>1.62527861e-02,  4.40127528e-02,  </a:t>
            </a:r>
            <a:r>
              <a:rPr lang="de-DE" altLang="ja-JP" sz="1050" dirty="0" smtClean="0">
                <a:latin typeface="Courier" charset="0"/>
                <a:ea typeface="Courier" charset="0"/>
                <a:cs typeface="Courier" charset="0"/>
              </a:rPr>
              <a:t>4.15427483e-02</a:t>
            </a:r>
          </a:p>
          <a:p>
            <a:r>
              <a:rPr lang="de-DE" altLang="ja-JP" sz="1050" dirty="0" err="1" smtClean="0">
                <a:latin typeface="Courier" charset="0"/>
                <a:ea typeface="Courier" charset="0"/>
                <a:cs typeface="Courier" charset="0"/>
              </a:rPr>
              <a:t>Translational</a:t>
            </a:r>
            <a:r>
              <a:rPr lang="de-DE" altLang="ja-JP" sz="1050" dirty="0" smtClean="0">
                <a:latin typeface="Courier" charset="0"/>
                <a:ea typeface="Courier" charset="0"/>
                <a:cs typeface="Courier" charset="0"/>
              </a:rPr>
              <a:t> </a:t>
            </a:r>
            <a:r>
              <a:rPr lang="de-DE" altLang="ja-JP" sz="1050" dirty="0" err="1" smtClean="0">
                <a:latin typeface="Courier" charset="0"/>
                <a:ea typeface="Courier" charset="0"/>
                <a:cs typeface="Courier" charset="0"/>
              </a:rPr>
              <a:t>vector</a:t>
            </a:r>
            <a:endParaRPr lang="de-DE" altLang="ja-JP" sz="1050" dirty="0" smtClean="0">
              <a:latin typeface="Courier" charset="0"/>
              <a:ea typeface="Courier" charset="0"/>
              <a:cs typeface="Courier" charset="0"/>
            </a:endParaRPr>
          </a:p>
          <a:p>
            <a:r>
              <a:rPr lang="de-DE" altLang="ja-JP" sz="1050" dirty="0" smtClean="0">
                <a:latin typeface="Courier" charset="0"/>
                <a:ea typeface="Courier" charset="0"/>
                <a:cs typeface="Courier" charset="0"/>
              </a:rPr>
              <a:t>T 1</a:t>
            </a:r>
          </a:p>
          <a:p>
            <a:r>
              <a:rPr lang="de-DE" altLang="ja-JP" sz="1050" dirty="0" smtClean="0">
                <a:latin typeface="Courier" charset="0"/>
                <a:ea typeface="Courier" charset="0"/>
                <a:cs typeface="Courier" charset="0"/>
              </a:rPr>
              <a:t>12</a:t>
            </a:r>
          </a:p>
          <a:p>
            <a:r>
              <a:rPr lang="de-DE" altLang="ja-JP" sz="1050" dirty="0" smtClean="0">
                <a:latin typeface="Courier" charset="0"/>
                <a:ea typeface="Courier" charset="0"/>
                <a:cs typeface="Courier" charset="0"/>
              </a:rPr>
              <a:t> </a:t>
            </a:r>
            <a:r>
              <a:rPr lang="de-DE" altLang="ja-JP" sz="1050" dirty="0">
                <a:latin typeface="Courier" charset="0"/>
                <a:ea typeface="Courier" charset="0"/>
                <a:cs typeface="Courier" charset="0"/>
              </a:rPr>
              <a:t>6.32344200e-01,  0.00000000e+00,  0.00000000e+00,  7.30052141e-01,  </a:t>
            </a:r>
            <a:r>
              <a:rPr lang="de-DE" altLang="ja-JP" sz="1050" dirty="0" smtClean="0">
                <a:latin typeface="Courier" charset="0"/>
                <a:ea typeface="Courier" charset="0"/>
                <a:cs typeface="Courier" charset="0"/>
              </a:rPr>
              <a:t>0.00000000e+00</a:t>
            </a:r>
          </a:p>
          <a:p>
            <a:r>
              <a:rPr lang="de-DE" altLang="ja-JP" sz="1050" dirty="0" smtClean="0">
                <a:latin typeface="Courier" charset="0"/>
                <a:ea typeface="Courier" charset="0"/>
                <a:cs typeface="Courier" charset="0"/>
              </a:rPr>
              <a:t>.</a:t>
            </a:r>
          </a:p>
          <a:p>
            <a:r>
              <a:rPr lang="de-DE" altLang="ja-JP" sz="1050" dirty="0">
                <a:latin typeface="Courier" charset="0"/>
                <a:ea typeface="Courier" charset="0"/>
                <a:cs typeface="Courier" charset="0"/>
              </a:rPr>
              <a:t>.</a:t>
            </a:r>
            <a:endParaRPr lang="de-DE" altLang="ja-JP" sz="1050" dirty="0" smtClean="0">
              <a:latin typeface="Courier" charset="0"/>
              <a:ea typeface="Courier" charset="0"/>
              <a:cs typeface="Courier" charset="0"/>
            </a:endParaRPr>
          </a:p>
          <a:p>
            <a:r>
              <a:rPr lang="nl-NL" altLang="ja-JP" sz="1050" dirty="0" err="1">
                <a:latin typeface="Courier" charset="0"/>
                <a:ea typeface="Courier" charset="0"/>
                <a:cs typeface="Courier" charset="0"/>
              </a:rPr>
              <a:t>Rotational</a:t>
            </a:r>
            <a:r>
              <a:rPr lang="nl-NL" altLang="ja-JP" sz="1050" dirty="0">
                <a:latin typeface="Courier" charset="0"/>
                <a:ea typeface="Courier" charset="0"/>
                <a:cs typeface="Courier" charset="0"/>
              </a:rPr>
              <a:t> </a:t>
            </a:r>
            <a:r>
              <a:rPr lang="nl-NL" altLang="ja-JP" sz="1050" dirty="0" err="1" smtClean="0">
                <a:latin typeface="Courier" charset="0"/>
                <a:ea typeface="Courier" charset="0"/>
                <a:cs typeface="Courier" charset="0"/>
              </a:rPr>
              <a:t>Frequency</a:t>
            </a:r>
            <a:endParaRPr lang="nl-NL" altLang="ja-JP" sz="1050" dirty="0" smtClean="0">
              <a:latin typeface="Courier" charset="0"/>
              <a:ea typeface="Courier" charset="0"/>
              <a:cs typeface="Courier" charset="0"/>
            </a:endParaRPr>
          </a:p>
          <a:p>
            <a:r>
              <a:rPr lang="nl-NL" altLang="ja-JP" sz="1050" dirty="0" smtClean="0">
                <a:latin typeface="Courier" charset="0"/>
                <a:ea typeface="Courier" charset="0"/>
                <a:cs typeface="Courier" charset="0"/>
              </a:rPr>
              <a:t>3</a:t>
            </a:r>
          </a:p>
          <a:p>
            <a:r>
              <a:rPr lang="nl-NL" altLang="ja-JP" sz="1050" dirty="0" smtClean="0">
                <a:latin typeface="Courier" charset="0"/>
                <a:ea typeface="Courier" charset="0"/>
                <a:cs typeface="Courier" charset="0"/>
              </a:rPr>
              <a:t> </a:t>
            </a:r>
            <a:r>
              <a:rPr lang="nl-NL" altLang="ja-JP" sz="1050" dirty="0">
                <a:latin typeface="Courier" charset="0"/>
                <a:ea typeface="Courier" charset="0"/>
                <a:cs typeface="Courier" charset="0"/>
              </a:rPr>
              <a:t>3.54328808e+00,  9.69080902e+00, -</a:t>
            </a:r>
            <a:r>
              <a:rPr lang="nl-NL" altLang="ja-JP" sz="1050" dirty="0" smtClean="0">
                <a:latin typeface="Courier" charset="0"/>
                <a:ea typeface="Courier" charset="0"/>
                <a:cs typeface="Courier" charset="0"/>
              </a:rPr>
              <a:t>2.43125260e+01</a:t>
            </a:r>
          </a:p>
          <a:p>
            <a:r>
              <a:rPr lang="nl-NL" altLang="ja-JP" sz="1050" dirty="0" err="1" smtClean="0">
                <a:latin typeface="Courier" charset="0"/>
                <a:ea typeface="Courier" charset="0"/>
                <a:cs typeface="Courier" charset="0"/>
              </a:rPr>
              <a:t>Rotational</a:t>
            </a:r>
            <a:r>
              <a:rPr lang="nl-NL" altLang="ja-JP" sz="1050" dirty="0" smtClean="0">
                <a:latin typeface="Courier" charset="0"/>
                <a:ea typeface="Courier" charset="0"/>
                <a:cs typeface="Courier" charset="0"/>
              </a:rPr>
              <a:t> vector</a:t>
            </a:r>
          </a:p>
          <a:p>
            <a:r>
              <a:rPr lang="de-DE" altLang="ja-JP" sz="1050" dirty="0" smtClean="0">
                <a:latin typeface="Courier" charset="0"/>
                <a:ea typeface="Courier" charset="0"/>
                <a:cs typeface="Courier" charset="0"/>
              </a:rPr>
              <a:t>.</a:t>
            </a:r>
          </a:p>
          <a:p>
            <a:r>
              <a:rPr lang="de-DE" altLang="ja-JP" sz="1050" dirty="0" smtClean="0">
                <a:latin typeface="Courier" charset="0"/>
                <a:ea typeface="Courier" charset="0"/>
                <a:cs typeface="Courier" charset="0"/>
              </a:rPr>
              <a:t>.</a:t>
            </a:r>
          </a:p>
          <a:p>
            <a:r>
              <a:rPr lang="en-US" altLang="ja-JP" sz="1050" dirty="0">
                <a:latin typeface="Courier" charset="0"/>
                <a:ea typeface="Courier" charset="0"/>
                <a:cs typeface="Courier" charset="0"/>
              </a:rPr>
              <a:t>Vibrational </a:t>
            </a:r>
            <a:r>
              <a:rPr lang="en-US" altLang="ja-JP" sz="1050" dirty="0" smtClean="0">
                <a:latin typeface="Courier" charset="0"/>
                <a:ea typeface="Courier" charset="0"/>
                <a:cs typeface="Courier" charset="0"/>
              </a:rPr>
              <a:t>Frequency</a:t>
            </a:r>
          </a:p>
          <a:p>
            <a:r>
              <a:rPr lang="en-US" altLang="ja-JP" sz="1050" dirty="0" smtClean="0">
                <a:latin typeface="Courier" charset="0"/>
                <a:ea typeface="Courier" charset="0"/>
                <a:cs typeface="Courier" charset="0"/>
              </a:rPr>
              <a:t>6</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1.19690403e+03,  1.26675689e+03,  1.54013789e+03,  1.75293483e+03,  </a:t>
            </a:r>
            <a:r>
              <a:rPr lang="en-US" altLang="ja-JP" sz="1050" dirty="0" smtClean="0">
                <a:latin typeface="Courier" charset="0"/>
                <a:ea typeface="Courier" charset="0"/>
                <a:cs typeface="Courier" charset="0"/>
              </a:rPr>
              <a:t>2.97365303e+03</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3.04762239e+03</a:t>
            </a:r>
            <a:endParaRPr lang="de-DE" altLang="ja-JP" sz="1050" dirty="0">
              <a:latin typeface="Courier" charset="0"/>
              <a:ea typeface="Courier" charset="0"/>
              <a:cs typeface="Courier" charset="0"/>
            </a:endParaRPr>
          </a:p>
          <a:p>
            <a:r>
              <a:rPr lang="nl-NL" altLang="ja-JP" sz="1050" dirty="0" err="1">
                <a:latin typeface="Courier" charset="0"/>
                <a:ea typeface="Courier" charset="0"/>
                <a:cs typeface="Courier" charset="0"/>
              </a:rPr>
              <a:t>Vibrational</a:t>
            </a:r>
            <a:r>
              <a:rPr lang="nl-NL" altLang="ja-JP" sz="1050" dirty="0">
                <a:latin typeface="Courier" charset="0"/>
                <a:ea typeface="Courier" charset="0"/>
                <a:cs typeface="Courier" charset="0"/>
              </a:rPr>
              <a:t> </a:t>
            </a:r>
            <a:r>
              <a:rPr lang="nl-NL" altLang="ja-JP" sz="1050" dirty="0" smtClean="0">
                <a:latin typeface="Courier" charset="0"/>
                <a:ea typeface="Courier" charset="0"/>
                <a:cs typeface="Courier" charset="0"/>
              </a:rPr>
              <a:t>vector</a:t>
            </a:r>
          </a:p>
          <a:p>
            <a:r>
              <a:rPr lang="nl-NL"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p:txBody>
      </p:sp>
      <p:cxnSp>
        <p:nvCxnSpPr>
          <p:cNvPr id="6" name="直線矢印コネクタ 5"/>
          <p:cNvCxnSpPr/>
          <p:nvPr/>
        </p:nvCxnSpPr>
        <p:spPr>
          <a:xfrm flipH="1">
            <a:off x="3092174" y="2401568"/>
            <a:ext cx="91197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4015301" y="2186669"/>
            <a:ext cx="595035" cy="369332"/>
          </a:xfrm>
          <a:prstGeom prst="rect">
            <a:avLst/>
          </a:prstGeom>
          <a:noFill/>
          <a:ln>
            <a:solidFill>
              <a:srgbClr val="00B050"/>
            </a:solidFill>
          </a:ln>
        </p:spPr>
        <p:txBody>
          <a:bodyPr wrap="none" rtlCol="0">
            <a:spAutoFit/>
          </a:bodyPr>
          <a:lstStyle/>
          <a:p>
            <a:r>
              <a:rPr lang="en-US" altLang="ja-JP" dirty="0" smtClean="0"/>
              <a:t>Title</a:t>
            </a:r>
            <a:endParaRPr kumimoji="1" lang="ja-JP" altLang="en-US" dirty="0"/>
          </a:p>
        </p:txBody>
      </p:sp>
      <p:cxnSp>
        <p:nvCxnSpPr>
          <p:cNvPr id="12" name="直線矢印コネクタ 11"/>
          <p:cNvCxnSpPr/>
          <p:nvPr/>
        </p:nvCxnSpPr>
        <p:spPr>
          <a:xfrm flipH="1">
            <a:off x="6477000" y="2926133"/>
            <a:ext cx="2547" cy="51556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299644" y="2260697"/>
            <a:ext cx="2319866" cy="646331"/>
          </a:xfrm>
          <a:prstGeom prst="rect">
            <a:avLst/>
          </a:prstGeom>
          <a:solidFill>
            <a:schemeClr val="bg1"/>
          </a:solidFill>
          <a:ln>
            <a:solidFill>
              <a:srgbClr val="00B050"/>
            </a:solidFill>
          </a:ln>
        </p:spPr>
        <p:txBody>
          <a:bodyPr wrap="none" rtlCol="0">
            <a:spAutoFit/>
          </a:bodyPr>
          <a:lstStyle/>
          <a:p>
            <a:r>
              <a:rPr lang="en-US" altLang="ja-JP" dirty="0" smtClean="0"/>
              <a:t>dx1, dy1, dz1, dx2, dy2</a:t>
            </a:r>
          </a:p>
          <a:p>
            <a:r>
              <a:rPr kumimoji="1" lang="en-US" altLang="ja-JP" dirty="0" smtClean="0"/>
              <a:t>dz2, …</a:t>
            </a:r>
            <a:endParaRPr kumimoji="1" lang="ja-JP" altLang="en-US" dirty="0"/>
          </a:p>
        </p:txBody>
      </p:sp>
      <p:sp>
        <p:nvSpPr>
          <p:cNvPr id="23" name="左大かっこ 22"/>
          <p:cNvSpPr/>
          <p:nvPr/>
        </p:nvSpPr>
        <p:spPr>
          <a:xfrm>
            <a:off x="1829777" y="2555630"/>
            <a:ext cx="100624" cy="13559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左大かっこ 24"/>
          <p:cNvSpPr/>
          <p:nvPr/>
        </p:nvSpPr>
        <p:spPr>
          <a:xfrm>
            <a:off x="1829777" y="3952630"/>
            <a:ext cx="100623" cy="9495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左大かっこ 25"/>
          <p:cNvSpPr/>
          <p:nvPr/>
        </p:nvSpPr>
        <p:spPr>
          <a:xfrm>
            <a:off x="1829777" y="4930530"/>
            <a:ext cx="118118" cy="11146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p:cNvSpPr txBox="1"/>
          <p:nvPr/>
        </p:nvSpPr>
        <p:spPr>
          <a:xfrm>
            <a:off x="622300" y="2870200"/>
            <a:ext cx="1215269" cy="369332"/>
          </a:xfrm>
          <a:prstGeom prst="rect">
            <a:avLst/>
          </a:prstGeom>
          <a:noFill/>
        </p:spPr>
        <p:txBody>
          <a:bodyPr wrap="none" rtlCol="0">
            <a:spAutoFit/>
          </a:bodyPr>
          <a:lstStyle/>
          <a:p>
            <a:r>
              <a:rPr kumimoji="1" lang="en-US" altLang="ja-JP" dirty="0" smtClean="0"/>
              <a:t>Translation</a:t>
            </a:r>
            <a:endParaRPr kumimoji="1" lang="ja-JP" altLang="en-US" dirty="0"/>
          </a:p>
        </p:txBody>
      </p:sp>
      <p:sp>
        <p:nvSpPr>
          <p:cNvPr id="28" name="テキスト ボックス 27"/>
          <p:cNvSpPr txBox="1"/>
          <p:nvPr/>
        </p:nvSpPr>
        <p:spPr>
          <a:xfrm>
            <a:off x="800100" y="4089400"/>
            <a:ext cx="983154" cy="369332"/>
          </a:xfrm>
          <a:prstGeom prst="rect">
            <a:avLst/>
          </a:prstGeom>
          <a:noFill/>
        </p:spPr>
        <p:txBody>
          <a:bodyPr wrap="none" rtlCol="0">
            <a:spAutoFit/>
          </a:bodyPr>
          <a:lstStyle/>
          <a:p>
            <a:r>
              <a:rPr kumimoji="1" lang="en-US" altLang="ja-JP" dirty="0" smtClean="0"/>
              <a:t>Rotation</a:t>
            </a:r>
            <a:endParaRPr kumimoji="1" lang="ja-JP" altLang="en-US" dirty="0"/>
          </a:p>
        </p:txBody>
      </p:sp>
      <p:sp>
        <p:nvSpPr>
          <p:cNvPr id="29" name="テキスト ボックス 28"/>
          <p:cNvSpPr txBox="1"/>
          <p:nvPr/>
        </p:nvSpPr>
        <p:spPr>
          <a:xfrm>
            <a:off x="800100" y="5143500"/>
            <a:ext cx="1048429" cy="369332"/>
          </a:xfrm>
          <a:prstGeom prst="rect">
            <a:avLst/>
          </a:prstGeom>
          <a:noFill/>
        </p:spPr>
        <p:txBody>
          <a:bodyPr wrap="none" rtlCol="0">
            <a:spAutoFit/>
          </a:bodyPr>
          <a:lstStyle/>
          <a:p>
            <a:r>
              <a:rPr kumimoji="1" lang="en-US" altLang="ja-JP" dirty="0" smtClean="0"/>
              <a:t>Vibration</a:t>
            </a:r>
            <a:endParaRPr kumimoji="1" lang="ja-JP" altLang="en-US" dirty="0"/>
          </a:p>
        </p:txBody>
      </p:sp>
      <p:cxnSp>
        <p:nvCxnSpPr>
          <p:cNvPr id="33" name="直線矢印コネクタ 32"/>
          <p:cNvCxnSpPr/>
          <p:nvPr/>
        </p:nvCxnSpPr>
        <p:spPr>
          <a:xfrm flipH="1">
            <a:off x="2168621" y="2716667"/>
            <a:ext cx="2489440"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a:off x="4672340" y="2392975"/>
            <a:ext cx="1231427" cy="369332"/>
          </a:xfrm>
          <a:prstGeom prst="rect">
            <a:avLst/>
          </a:prstGeom>
          <a:noFill/>
          <a:ln>
            <a:solidFill>
              <a:srgbClr val="00B050"/>
            </a:solidFill>
          </a:ln>
        </p:spPr>
        <p:txBody>
          <a:bodyPr wrap="none" rtlCol="0">
            <a:spAutoFit/>
          </a:bodyPr>
          <a:lstStyle/>
          <a:p>
            <a:r>
              <a:rPr kumimoji="1" lang="en-US" altLang="ja-JP" smtClean="0"/>
              <a:t># of modes</a:t>
            </a:r>
            <a:endParaRPr kumimoji="1" lang="ja-JP" altLang="en-US" dirty="0"/>
          </a:p>
        </p:txBody>
      </p:sp>
    </p:spTree>
    <p:extLst>
      <p:ext uri="{BB962C8B-B14F-4D97-AF65-F5344CB8AC3E}">
        <p14:creationId xmlns:p14="http://schemas.microsoft.com/office/powerpoint/2010/main" val="18123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802888" y="542182"/>
            <a:ext cx="8076070" cy="646331"/>
          </a:xfrm>
          <a:prstGeom prst="rect">
            <a:avLst/>
          </a:prstGeom>
          <a:noFill/>
        </p:spPr>
        <p:txBody>
          <a:bodyPr wrap="square" rtlCol="0">
            <a:spAutoFit/>
          </a:bodyPr>
          <a:lstStyle/>
          <a:p>
            <a:r>
              <a:rPr kumimoji="1" lang="en-US" altLang="ja-JP" dirty="0" smtClean="0"/>
              <a:t>For domain local modes, vibrational data is printed for each domain after the definition of atom numbers in the domain. </a:t>
            </a:r>
            <a:endParaRPr kumimoji="1" lang="ja-JP" altLang="en-US" dirty="0"/>
          </a:p>
        </p:txBody>
      </p:sp>
      <p:sp>
        <p:nvSpPr>
          <p:cNvPr id="3" name="テキスト ボックス 2"/>
          <p:cNvSpPr txBox="1"/>
          <p:nvPr/>
        </p:nvSpPr>
        <p:spPr>
          <a:xfrm>
            <a:off x="1739120" y="1505569"/>
            <a:ext cx="6837128" cy="3970318"/>
          </a:xfrm>
          <a:prstGeom prst="rect">
            <a:avLst/>
          </a:prstGeom>
          <a:noFill/>
          <a:ln>
            <a:solidFill>
              <a:schemeClr val="tx1"/>
            </a:solidFill>
          </a:ln>
        </p:spPr>
        <p:txBody>
          <a:bodyPr wrap="none" rtlCol="0">
            <a:spAutoFit/>
          </a:bodyPr>
          <a:lstStyle/>
          <a:p>
            <a:r>
              <a:rPr lang="de-DE" altLang="ja-JP" sz="1050" dirty="0">
                <a:latin typeface="Courier" charset="0"/>
                <a:ea typeface="Courier" charset="0"/>
                <a:cs typeface="Courier" charset="0"/>
              </a:rPr>
              <a:t>[ </a:t>
            </a:r>
            <a:r>
              <a:rPr lang="de-DE" altLang="ja-JP" sz="1050" dirty="0" err="1">
                <a:latin typeface="Courier" charset="0"/>
                <a:ea typeface="Courier" charset="0"/>
                <a:cs typeface="Courier" charset="0"/>
              </a:rPr>
              <a:t>Vibrational</a:t>
            </a:r>
            <a:r>
              <a:rPr lang="de-DE" altLang="ja-JP" sz="1050" dirty="0">
                <a:latin typeface="Courier" charset="0"/>
                <a:ea typeface="Courier" charset="0"/>
                <a:cs typeface="Courier" charset="0"/>
              </a:rPr>
              <a:t> Data </a:t>
            </a:r>
            <a:r>
              <a:rPr lang="de-DE" altLang="ja-JP" sz="1050" dirty="0" smtClean="0">
                <a:latin typeface="Courier" charset="0"/>
                <a:ea typeface="Courier" charset="0"/>
                <a:cs typeface="Courier" charset="0"/>
              </a:rPr>
              <a:t>]</a:t>
            </a:r>
          </a:p>
          <a:p>
            <a:r>
              <a:rPr lang="en-US" altLang="ja-JP" sz="1050" dirty="0">
                <a:latin typeface="Courier" charset="0"/>
                <a:ea typeface="Courier" charset="0"/>
                <a:cs typeface="Courier" charset="0"/>
              </a:rPr>
              <a:t>Number of </a:t>
            </a:r>
            <a:r>
              <a:rPr lang="en-US" altLang="ja-JP" sz="1050" dirty="0" smtClean="0">
                <a:latin typeface="Courier" charset="0"/>
                <a:ea typeface="Courier" charset="0"/>
                <a:cs typeface="Courier" charset="0"/>
              </a:rPr>
              <a:t>Domain</a:t>
            </a:r>
          </a:p>
          <a:p>
            <a:r>
              <a:rPr lang="en-US" altLang="ja-JP" sz="1050" dirty="0" smtClean="0">
                <a:latin typeface="Courier" charset="0"/>
                <a:ea typeface="Courier" charset="0"/>
                <a:cs typeface="Courier" charset="0"/>
              </a:rPr>
              <a:t>              2</a:t>
            </a:r>
          </a:p>
          <a:p>
            <a:r>
              <a:rPr lang="en-US" altLang="ja-JP" sz="1050" dirty="0" smtClean="0">
                <a:latin typeface="Courier" charset="0"/>
                <a:ea typeface="Courier" charset="0"/>
                <a:cs typeface="Courier" charset="0"/>
              </a:rPr>
              <a:t>Domain 1</a:t>
            </a:r>
          </a:p>
          <a:p>
            <a:r>
              <a:rPr lang="en-US" altLang="ja-JP" sz="1050" dirty="0" smtClean="0">
                <a:latin typeface="Courier" charset="0"/>
                <a:ea typeface="Courier" charset="0"/>
                <a:cs typeface="Courier" charset="0"/>
              </a:rPr>
              <a:t>Atom Index</a:t>
            </a:r>
          </a:p>
          <a:p>
            <a:r>
              <a:rPr lang="en-US" altLang="ja-JP" sz="1050" dirty="0" smtClean="0">
                <a:latin typeface="Courier" charset="0"/>
                <a:ea typeface="Courier" charset="0"/>
                <a:cs typeface="Courier" charset="0"/>
              </a:rPr>
              <a:t>3</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1,               3,               </a:t>
            </a:r>
            <a:r>
              <a:rPr lang="en-US" altLang="ja-JP" sz="1050" dirty="0" smtClean="0">
                <a:latin typeface="Courier" charset="0"/>
                <a:ea typeface="Courier" charset="0"/>
                <a:cs typeface="Courier" charset="0"/>
              </a:rPr>
              <a:t>4</a:t>
            </a:r>
          </a:p>
          <a:p>
            <a:r>
              <a:rPr lang="en-US" altLang="ja-JP" sz="1050" dirty="0" smtClean="0">
                <a:latin typeface="Courier" charset="0"/>
                <a:ea typeface="Courier" charset="0"/>
                <a:cs typeface="Courier" charset="0"/>
              </a:rPr>
              <a:t>Local </a:t>
            </a:r>
            <a:r>
              <a:rPr lang="en-US" altLang="ja-JP" sz="1050" dirty="0">
                <a:latin typeface="Courier" charset="0"/>
                <a:ea typeface="Courier" charset="0"/>
                <a:cs typeface="Courier" charset="0"/>
              </a:rPr>
              <a:t>Normal </a:t>
            </a:r>
            <a:r>
              <a:rPr lang="en-US" altLang="ja-JP" sz="1050" dirty="0" smtClean="0">
                <a:latin typeface="Courier" charset="0"/>
                <a:ea typeface="Courier" charset="0"/>
                <a:cs typeface="Courier" charset="0"/>
              </a:rPr>
              <a:t>modes</a:t>
            </a:r>
          </a:p>
          <a:p>
            <a:r>
              <a:rPr lang="en-US" altLang="ja-JP" sz="1050" dirty="0" smtClean="0">
                <a:latin typeface="Courier" charset="0"/>
                <a:ea typeface="Courier" charset="0"/>
                <a:cs typeface="Courier" charset="0"/>
              </a:rPr>
              <a:t>Vibrational Frequency</a:t>
            </a:r>
          </a:p>
          <a:p>
            <a:r>
              <a:rPr lang="en-US" altLang="ja-JP" sz="1050" dirty="0" smtClean="0">
                <a:latin typeface="Courier" charset="0"/>
                <a:ea typeface="Courier" charset="0"/>
                <a:cs typeface="Courier" charset="0"/>
              </a:rPr>
              <a:t>9</a:t>
            </a:r>
          </a:p>
          <a:p>
            <a:r>
              <a:rPr lang="en-US" altLang="ja-JP" sz="1050" dirty="0" smtClean="0">
                <a:latin typeface="Courier" charset="0"/>
                <a:ea typeface="Courier" charset="0"/>
                <a:cs typeface="Courier" charset="0"/>
              </a:rPr>
              <a:t>-2.43128280e+01</a:t>
            </a:r>
            <a:r>
              <a:rPr lang="en-US" altLang="ja-JP" sz="1050" dirty="0">
                <a:latin typeface="Courier" charset="0"/>
                <a:ea typeface="Courier" charset="0"/>
                <a:cs typeface="Courier" charset="0"/>
              </a:rPr>
              <a:t>,  2.68618727e+00,  7.14816266e+00,  1.18456867e+03,  </a:t>
            </a:r>
            <a:r>
              <a:rPr lang="en-US" altLang="ja-JP" sz="1050" dirty="0" smtClean="0">
                <a:latin typeface="Courier" charset="0"/>
                <a:ea typeface="Courier" charset="0"/>
                <a:cs typeface="Courier" charset="0"/>
              </a:rPr>
              <a:t>1.21881521e+03</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1.21933152e+03,  1.61714130e+03,  2.97368185e+03,  </a:t>
            </a:r>
            <a:r>
              <a:rPr lang="en-US" altLang="ja-JP" sz="1050" dirty="0" smtClean="0">
                <a:latin typeface="Courier" charset="0"/>
                <a:ea typeface="Courier" charset="0"/>
                <a:cs typeface="Courier" charset="0"/>
              </a:rPr>
              <a:t>3.04764597e+03</a:t>
            </a:r>
          </a:p>
          <a:p>
            <a:r>
              <a:rPr lang="en-US" altLang="ja-JP" sz="1050" dirty="0" smtClean="0">
                <a:latin typeface="Courier" charset="0"/>
                <a:ea typeface="Courier" charset="0"/>
                <a:cs typeface="Courier" charset="0"/>
              </a:rPr>
              <a:t>Vibrational vector</a:t>
            </a:r>
          </a:p>
          <a:p>
            <a:r>
              <a:rPr lang="en-US" altLang="ja-JP" sz="1050" dirty="0" smtClean="0">
                <a:latin typeface="Courier" charset="0"/>
                <a:ea typeface="Courier" charset="0"/>
                <a:cs typeface="Courier" charset="0"/>
              </a:rPr>
              <a:t>Mode 1</a:t>
            </a:r>
          </a:p>
          <a:p>
            <a:r>
              <a:rPr lang="en-US" altLang="ja-JP" sz="1050" dirty="0" smtClean="0">
                <a:latin typeface="Courier" charset="0"/>
                <a:ea typeface="Courier" charset="0"/>
                <a:cs typeface="Courier" charset="0"/>
              </a:rPr>
              <a:t>9</a:t>
            </a:r>
          </a:p>
          <a:p>
            <a:r>
              <a:rPr lang="en-US" altLang="ja-JP" sz="1050" dirty="0" smtClean="0">
                <a:latin typeface="Courier" charset="0"/>
                <a:ea typeface="Courier" charset="0"/>
                <a:cs typeface="Courier" charset="0"/>
              </a:rPr>
              <a:t> </a:t>
            </a:r>
            <a:r>
              <a:rPr lang="en-US" altLang="ja-JP" sz="1050" dirty="0">
                <a:latin typeface="Courier" charset="0"/>
                <a:ea typeface="Courier" charset="0"/>
                <a:cs typeface="Courier" charset="0"/>
              </a:rPr>
              <a:t>5.33281141e-13, -1.87886496e-12,  1.30340137e-15, -7.07106781e-01, -</a:t>
            </a:r>
            <a:r>
              <a:rPr lang="en-US" altLang="ja-JP" sz="1050" dirty="0" smtClean="0">
                <a:latin typeface="Courier" charset="0"/>
                <a:ea typeface="Courier" charset="0"/>
                <a:cs typeface="Courier" charset="0"/>
              </a:rPr>
              <a:t>8.03650361e-13</a:t>
            </a:r>
          </a:p>
          <a:p>
            <a:r>
              <a:rPr lang="en-US" altLang="ja-JP" sz="1050" dirty="0" smtClean="0">
                <a:latin typeface="Courier" charset="0"/>
                <a:ea typeface="Courier" charset="0"/>
                <a:cs typeface="Courier" charset="0"/>
              </a:rPr>
              <a:t>-</a:t>
            </a:r>
            <a:r>
              <a:rPr lang="en-US" altLang="ja-JP" sz="1050" dirty="0">
                <a:latin typeface="Courier" charset="0"/>
                <a:ea typeface="Courier" charset="0"/>
                <a:cs typeface="Courier" charset="0"/>
              </a:rPr>
              <a:t>4.21498697e-13,  7.07106781e-01, -8.05671490e-13,  </a:t>
            </a:r>
            <a:r>
              <a:rPr lang="en-US" altLang="ja-JP" sz="1050" dirty="0" smtClean="0">
                <a:latin typeface="Courier" charset="0"/>
                <a:ea typeface="Courier" charset="0"/>
                <a:cs typeface="Courier" charset="0"/>
              </a:rPr>
              <a:t>4.28566028e-13</a:t>
            </a:r>
          </a:p>
          <a:p>
            <a:r>
              <a:rPr lang="nl-NL"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a:p>
            <a:r>
              <a:rPr lang="en-US" altLang="ja-JP" sz="1050" dirty="0">
                <a:latin typeface="Courier" charset="0"/>
                <a:ea typeface="Courier" charset="0"/>
                <a:cs typeface="Courier" charset="0"/>
              </a:rPr>
              <a:t>Domain </a:t>
            </a:r>
            <a:r>
              <a:rPr lang="en-US" altLang="ja-JP" sz="1050" dirty="0" smtClean="0">
                <a:latin typeface="Courier" charset="0"/>
                <a:ea typeface="Courier" charset="0"/>
                <a:cs typeface="Courier" charset="0"/>
              </a:rPr>
              <a:t>2</a:t>
            </a:r>
          </a:p>
          <a:p>
            <a:r>
              <a:rPr lang="en-US" altLang="ja-JP" sz="1050" dirty="0" smtClean="0">
                <a:latin typeface="Courier" charset="0"/>
                <a:ea typeface="Courier" charset="0"/>
                <a:cs typeface="Courier" charset="0"/>
              </a:rPr>
              <a:t>Atom Index</a:t>
            </a:r>
          </a:p>
          <a:p>
            <a:r>
              <a:rPr lang="en-US" altLang="ja-JP" sz="1050" dirty="0" smtClean="0">
                <a:latin typeface="Courier" charset="0"/>
                <a:ea typeface="Courier" charset="0"/>
                <a:cs typeface="Courier" charset="0"/>
              </a:rPr>
              <a:t>.</a:t>
            </a:r>
          </a:p>
          <a:p>
            <a:r>
              <a:rPr lang="en-US" altLang="ja-JP" sz="1050" dirty="0" smtClean="0">
                <a:latin typeface="Courier" charset="0"/>
                <a:ea typeface="Courier" charset="0"/>
                <a:cs typeface="Courier" charset="0"/>
              </a:rPr>
              <a:t>.</a:t>
            </a:r>
          </a:p>
          <a:p>
            <a:endParaRPr lang="en-US" altLang="ja-JP" sz="1050" dirty="0" smtClean="0">
              <a:latin typeface="Courier" charset="0"/>
              <a:ea typeface="Courier" charset="0"/>
              <a:cs typeface="Courier" charset="0"/>
            </a:endParaRPr>
          </a:p>
        </p:txBody>
      </p:sp>
      <p:cxnSp>
        <p:nvCxnSpPr>
          <p:cNvPr id="4" name="直線矢印コネクタ 3"/>
          <p:cNvCxnSpPr/>
          <p:nvPr/>
        </p:nvCxnSpPr>
        <p:spPr>
          <a:xfrm flipH="1">
            <a:off x="3063462" y="1947884"/>
            <a:ext cx="492538"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 name="テキスト ボックス 4"/>
          <p:cNvSpPr txBox="1"/>
          <p:nvPr/>
        </p:nvSpPr>
        <p:spPr>
          <a:xfrm>
            <a:off x="3554788" y="1675439"/>
            <a:ext cx="1332416" cy="369332"/>
          </a:xfrm>
          <a:prstGeom prst="rect">
            <a:avLst/>
          </a:prstGeom>
          <a:noFill/>
          <a:ln>
            <a:solidFill>
              <a:srgbClr val="00B050"/>
            </a:solidFill>
          </a:ln>
        </p:spPr>
        <p:txBody>
          <a:bodyPr wrap="none" rtlCol="0">
            <a:spAutoFit/>
          </a:bodyPr>
          <a:lstStyle/>
          <a:p>
            <a:r>
              <a:rPr lang="en-US" altLang="ja-JP" dirty="0" smtClean="0"/>
              <a:t># of Domain</a:t>
            </a:r>
            <a:endParaRPr kumimoji="1" lang="ja-JP" altLang="en-US" dirty="0"/>
          </a:p>
        </p:txBody>
      </p:sp>
      <p:sp>
        <p:nvSpPr>
          <p:cNvPr id="6" name="テキスト ボックス 5"/>
          <p:cNvSpPr txBox="1"/>
          <p:nvPr/>
        </p:nvSpPr>
        <p:spPr>
          <a:xfrm>
            <a:off x="5860869" y="1794695"/>
            <a:ext cx="1472583" cy="369332"/>
          </a:xfrm>
          <a:prstGeom prst="rect">
            <a:avLst/>
          </a:prstGeom>
          <a:noFill/>
          <a:ln>
            <a:solidFill>
              <a:srgbClr val="00B050"/>
            </a:solidFill>
          </a:ln>
        </p:spPr>
        <p:txBody>
          <a:bodyPr wrap="none" rtlCol="0">
            <a:spAutoFit/>
          </a:bodyPr>
          <a:lstStyle/>
          <a:p>
            <a:r>
              <a:rPr lang="en-US" altLang="ja-JP" smtClean="0"/>
              <a:t>atom number</a:t>
            </a:r>
            <a:endParaRPr kumimoji="1" lang="ja-JP" altLang="en-US" dirty="0"/>
          </a:p>
        </p:txBody>
      </p:sp>
      <p:cxnSp>
        <p:nvCxnSpPr>
          <p:cNvPr id="7" name="直線矢印コネクタ 6"/>
          <p:cNvCxnSpPr/>
          <p:nvPr/>
        </p:nvCxnSpPr>
        <p:spPr>
          <a:xfrm flipH="1">
            <a:off x="5582365" y="2105393"/>
            <a:ext cx="235767" cy="26816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897766" y="2977299"/>
            <a:ext cx="2377574" cy="646331"/>
          </a:xfrm>
          <a:prstGeom prst="rect">
            <a:avLst/>
          </a:prstGeom>
          <a:solidFill>
            <a:schemeClr val="bg1"/>
          </a:solidFill>
          <a:ln>
            <a:solidFill>
              <a:srgbClr val="00B050"/>
            </a:solidFill>
          </a:ln>
        </p:spPr>
        <p:txBody>
          <a:bodyPr wrap="none" rtlCol="0">
            <a:spAutoFit/>
          </a:bodyPr>
          <a:lstStyle/>
          <a:p>
            <a:r>
              <a:rPr lang="en-US" altLang="ja-JP" dirty="0" smtClean="0"/>
              <a:t>dx1, dy1, dz1, dx3, dy3,</a:t>
            </a:r>
          </a:p>
          <a:p>
            <a:r>
              <a:rPr kumimoji="1" lang="en-US" altLang="ja-JP" dirty="0" smtClean="0"/>
              <a:t>dz3, dx4, dy4, dz4</a:t>
            </a:r>
            <a:endParaRPr kumimoji="1" lang="ja-JP" altLang="en-US" dirty="0"/>
          </a:p>
        </p:txBody>
      </p:sp>
      <p:cxnSp>
        <p:nvCxnSpPr>
          <p:cNvPr id="11" name="直線矢印コネクタ 10"/>
          <p:cNvCxnSpPr/>
          <p:nvPr/>
        </p:nvCxnSpPr>
        <p:spPr>
          <a:xfrm>
            <a:off x="6005340" y="3625828"/>
            <a:ext cx="4223" cy="31486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H="1">
            <a:off x="3328795" y="2764520"/>
            <a:ext cx="911977"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251922" y="2675031"/>
            <a:ext cx="595035" cy="369332"/>
          </a:xfrm>
          <a:prstGeom prst="rect">
            <a:avLst/>
          </a:prstGeom>
          <a:noFill/>
          <a:ln>
            <a:solidFill>
              <a:srgbClr val="00B050"/>
            </a:solidFill>
          </a:ln>
        </p:spPr>
        <p:txBody>
          <a:bodyPr wrap="none" rtlCol="0">
            <a:spAutoFit/>
          </a:bodyPr>
          <a:lstStyle/>
          <a:p>
            <a:r>
              <a:rPr lang="en-US" altLang="ja-JP" dirty="0" smtClean="0"/>
              <a:t>Title</a:t>
            </a:r>
            <a:endParaRPr kumimoji="1" lang="ja-JP" altLang="en-US" dirty="0"/>
          </a:p>
        </p:txBody>
      </p:sp>
      <p:sp>
        <p:nvSpPr>
          <p:cNvPr id="18" name="左大かっこ 17"/>
          <p:cNvSpPr/>
          <p:nvPr/>
        </p:nvSpPr>
        <p:spPr>
          <a:xfrm>
            <a:off x="1524977" y="2098430"/>
            <a:ext cx="75223" cy="2448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テキスト ボックス 18"/>
          <p:cNvSpPr txBox="1"/>
          <p:nvPr/>
        </p:nvSpPr>
        <p:spPr>
          <a:xfrm>
            <a:off x="609600" y="2413000"/>
            <a:ext cx="918841" cy="646331"/>
          </a:xfrm>
          <a:prstGeom prst="rect">
            <a:avLst/>
          </a:prstGeom>
          <a:noFill/>
        </p:spPr>
        <p:txBody>
          <a:bodyPr wrap="none" rtlCol="0">
            <a:spAutoFit/>
          </a:bodyPr>
          <a:lstStyle/>
          <a:p>
            <a:r>
              <a:rPr kumimoji="1" lang="en-US" altLang="ja-JP" smtClean="0"/>
              <a:t>1st </a:t>
            </a:r>
          </a:p>
          <a:p>
            <a:r>
              <a:rPr kumimoji="1" lang="en-US" altLang="ja-JP" dirty="0" smtClean="0"/>
              <a:t>Domain</a:t>
            </a:r>
            <a:endParaRPr kumimoji="1" lang="ja-JP" altLang="en-US" dirty="0"/>
          </a:p>
        </p:txBody>
      </p:sp>
      <p:sp>
        <p:nvSpPr>
          <p:cNvPr id="20" name="左大かっこ 19"/>
          <p:cNvSpPr/>
          <p:nvPr/>
        </p:nvSpPr>
        <p:spPr>
          <a:xfrm>
            <a:off x="1524977" y="4651130"/>
            <a:ext cx="45719" cy="797170"/>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609600" y="4724400"/>
            <a:ext cx="918841" cy="646331"/>
          </a:xfrm>
          <a:prstGeom prst="rect">
            <a:avLst/>
          </a:prstGeom>
          <a:noFill/>
        </p:spPr>
        <p:txBody>
          <a:bodyPr wrap="none" rtlCol="0">
            <a:spAutoFit/>
          </a:bodyPr>
          <a:lstStyle/>
          <a:p>
            <a:r>
              <a:rPr kumimoji="1" lang="en-US" altLang="ja-JP" dirty="0" smtClean="0"/>
              <a:t>2nd </a:t>
            </a:r>
          </a:p>
          <a:p>
            <a:r>
              <a:rPr kumimoji="1" lang="en-US" altLang="ja-JP" dirty="0" smtClean="0"/>
              <a:t>Domain</a:t>
            </a:r>
            <a:endParaRPr kumimoji="1" lang="ja-JP" altLang="en-US" dirty="0"/>
          </a:p>
        </p:txBody>
      </p:sp>
      <p:sp>
        <p:nvSpPr>
          <p:cNvPr id="23" name="左大かっこ 22"/>
          <p:cNvSpPr/>
          <p:nvPr/>
        </p:nvSpPr>
        <p:spPr>
          <a:xfrm rot="5400000">
            <a:off x="4266495" y="1093348"/>
            <a:ext cx="96168" cy="2803869"/>
          </a:xfrm>
          <a:prstGeom prst="leftBracket">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4" name="直線矢印コネクタ 23"/>
          <p:cNvCxnSpPr/>
          <p:nvPr/>
        </p:nvCxnSpPr>
        <p:spPr>
          <a:xfrm flipH="1" flipV="1">
            <a:off x="1990165" y="3076687"/>
            <a:ext cx="2140772" cy="5436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4145216" y="3544044"/>
            <a:ext cx="1231427" cy="369332"/>
          </a:xfrm>
          <a:prstGeom prst="rect">
            <a:avLst/>
          </a:prstGeom>
          <a:noFill/>
          <a:ln>
            <a:solidFill>
              <a:srgbClr val="00B050"/>
            </a:solidFill>
          </a:ln>
        </p:spPr>
        <p:txBody>
          <a:bodyPr wrap="none" rtlCol="0">
            <a:spAutoFit/>
          </a:bodyPr>
          <a:lstStyle/>
          <a:p>
            <a:r>
              <a:rPr kumimoji="1" lang="en-US" altLang="ja-JP" smtClean="0"/>
              <a:t># of modes</a:t>
            </a:r>
            <a:endParaRPr kumimoji="1" lang="ja-JP" altLang="en-US" dirty="0"/>
          </a:p>
        </p:txBody>
      </p:sp>
    </p:spTree>
    <p:extLst>
      <p:ext uri="{BB962C8B-B14F-4D97-AF65-F5344CB8AC3E}">
        <p14:creationId xmlns:p14="http://schemas.microsoft.com/office/powerpoint/2010/main" val="56806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Basic Usage</a:t>
            </a:r>
            <a:endParaRPr kumimoji="1" lang="ja-JP" altLang="en-US" dirty="0"/>
          </a:p>
        </p:txBody>
      </p:sp>
      <p:sp>
        <p:nvSpPr>
          <p:cNvPr id="26" name="テキスト ボックス 25"/>
          <p:cNvSpPr txBox="1"/>
          <p:nvPr/>
        </p:nvSpPr>
        <p:spPr>
          <a:xfrm>
            <a:off x="370551" y="1428868"/>
            <a:ext cx="8315022" cy="3293209"/>
          </a:xfrm>
          <a:prstGeom prst="rect">
            <a:avLst/>
          </a:prstGeom>
          <a:noFill/>
        </p:spPr>
        <p:txBody>
          <a:bodyPr wrap="square" rtlCol="0">
            <a:spAutoFit/>
          </a:bodyPr>
          <a:lstStyle/>
          <a:p>
            <a:r>
              <a:rPr kumimoji="1" lang="en-US" altLang="ja-JP" sz="1600" dirty="0" smtClean="0"/>
              <a:t>The first </a:t>
            </a:r>
            <a:r>
              <a:rPr lang="en-US" altLang="ja-JP" sz="1600" dirty="0" smtClean="0"/>
              <a:t>window </a:t>
            </a:r>
            <a:r>
              <a:rPr kumimoji="1" lang="en-US" altLang="ja-JP" sz="1600" dirty="0" smtClean="0"/>
              <a:t>you see </a:t>
            </a:r>
            <a:r>
              <a:rPr lang="en-US" altLang="ja-JP" sz="1600" dirty="0" smtClean="0"/>
              <a:t>when </a:t>
            </a:r>
            <a:r>
              <a:rPr lang="en-US" altLang="ja-JP" sz="1600" dirty="0"/>
              <a:t>you start up </a:t>
            </a:r>
            <a:r>
              <a:rPr lang="en-US" altLang="ja-JP" sz="1600" dirty="0" err="1" smtClean="0"/>
              <a:t>JSindo</a:t>
            </a:r>
            <a:r>
              <a:rPr lang="en-US" altLang="ja-JP" sz="1600" dirty="0" smtClean="0"/>
              <a:t> </a:t>
            </a:r>
            <a:r>
              <a:rPr kumimoji="1" lang="en-US" altLang="ja-JP" sz="1600" dirty="0" smtClean="0"/>
              <a:t>is called a </a:t>
            </a:r>
            <a:r>
              <a:rPr kumimoji="1" lang="en-US" altLang="ja-JP" sz="1600" dirty="0" err="1" smtClean="0"/>
              <a:t>controler</a:t>
            </a:r>
            <a:r>
              <a:rPr kumimoji="1" lang="en-US" altLang="ja-JP" sz="1600" dirty="0" smtClean="0"/>
              <a:t> panel.</a:t>
            </a:r>
            <a:r>
              <a:rPr lang="en-US" altLang="ja-JP" sz="1600" dirty="0"/>
              <a:t> </a:t>
            </a:r>
            <a:r>
              <a:rPr lang="en-US" altLang="ja-JP" sz="1600" dirty="0" smtClean="0"/>
              <a:t>This panel provides an access to all functions of </a:t>
            </a:r>
            <a:r>
              <a:rPr lang="en-US" altLang="ja-JP" sz="1600" dirty="0" err="1" smtClean="0"/>
              <a:t>JSindo</a:t>
            </a:r>
            <a:r>
              <a:rPr lang="en-US" altLang="ja-JP" sz="1600" dirty="0" smtClean="0"/>
              <a:t>. </a:t>
            </a:r>
          </a:p>
          <a:p>
            <a:endParaRPr kumimoji="1" lang="en-US" altLang="ja-JP" sz="1600" dirty="0"/>
          </a:p>
          <a:p>
            <a:r>
              <a:rPr lang="en-US" altLang="ja-JP" sz="1600" dirty="0" err="1"/>
              <a:t>JSindo</a:t>
            </a:r>
            <a:r>
              <a:rPr lang="en-US" altLang="ja-JP" sz="1600" dirty="0"/>
              <a:t> </a:t>
            </a:r>
            <a:r>
              <a:rPr lang="en-US" altLang="ja-JP" sz="1600" dirty="0" smtClean="0"/>
              <a:t>reads </a:t>
            </a:r>
            <a:r>
              <a:rPr lang="en-US" altLang="ja-JP" sz="1600" dirty="0"/>
              <a:t>and </a:t>
            </a:r>
            <a:r>
              <a:rPr lang="en-US" altLang="ja-JP" sz="1600" dirty="0" smtClean="0"/>
              <a:t>stores </a:t>
            </a:r>
            <a:r>
              <a:rPr lang="en-US" altLang="ja-JP" sz="1600" dirty="0"/>
              <a:t>the information of </a:t>
            </a:r>
            <a:r>
              <a:rPr lang="en-US" altLang="ja-JP" sz="1600" dirty="0" smtClean="0"/>
              <a:t>a </a:t>
            </a:r>
            <a:r>
              <a:rPr lang="en-US" altLang="ja-JP" sz="1600" dirty="0"/>
              <a:t>system </a:t>
            </a:r>
            <a:r>
              <a:rPr lang="en-US" altLang="ja-JP" sz="1600" dirty="0" smtClean="0"/>
              <a:t>in a file called ”</a:t>
            </a:r>
            <a:r>
              <a:rPr lang="en-US" altLang="ja-JP" sz="1600" dirty="0" err="1" smtClean="0"/>
              <a:t>minfo</a:t>
            </a:r>
            <a:r>
              <a:rPr lang="en-US" altLang="ja-JP" sz="1600" dirty="0" smtClean="0"/>
              <a:t>” (See Sec.3 for the format). </a:t>
            </a:r>
            <a:r>
              <a:rPr kumimoji="1" lang="en-US" altLang="ja-JP" sz="1600" dirty="0" smtClean="0"/>
              <a:t>Let’s start using </a:t>
            </a:r>
            <a:r>
              <a:rPr kumimoji="1" lang="en-US" altLang="ja-JP" sz="1600" dirty="0" err="1" smtClean="0"/>
              <a:t>JSindo</a:t>
            </a:r>
            <a:r>
              <a:rPr kumimoji="1" lang="en-US" altLang="ja-JP" sz="1600" dirty="0" smtClean="0"/>
              <a:t> by opening a </a:t>
            </a:r>
            <a:r>
              <a:rPr kumimoji="1" lang="en-US" altLang="ja-JP" sz="1600" dirty="0" err="1" smtClean="0"/>
              <a:t>minfo</a:t>
            </a:r>
            <a:r>
              <a:rPr kumimoji="1" lang="en-US" altLang="ja-JP" sz="1600" dirty="0" smtClean="0"/>
              <a:t> file. Sample files are provided along with this document</a:t>
            </a:r>
            <a:r>
              <a:rPr lang="en-US" altLang="ja-JP" sz="1600" dirty="0"/>
              <a:t> in a “sample” folder</a:t>
            </a:r>
            <a:r>
              <a:rPr kumimoji="1" lang="en-US" altLang="ja-JP" sz="1600" dirty="0" smtClean="0"/>
              <a:t>. You can open a </a:t>
            </a:r>
            <a:r>
              <a:rPr kumimoji="1" lang="en-US" altLang="ja-JP" sz="1600" dirty="0" err="1" smtClean="0"/>
              <a:t>minfo</a:t>
            </a:r>
            <a:r>
              <a:rPr kumimoji="1" lang="en-US" altLang="ja-JP" sz="1600" dirty="0" smtClean="0"/>
              <a:t> file </a:t>
            </a:r>
            <a:r>
              <a:rPr lang="en-US" altLang="ja-JP" sz="1600" dirty="0" smtClean="0"/>
              <a:t>in </a:t>
            </a:r>
            <a:r>
              <a:rPr lang="en-US" altLang="ja-JP" sz="1600" dirty="0"/>
              <a:t>the following </a:t>
            </a:r>
            <a:r>
              <a:rPr lang="en-US" altLang="ja-JP" sz="1600" dirty="0" smtClean="0"/>
              <a:t>step (see Fig. 1, too)</a:t>
            </a:r>
            <a:r>
              <a:rPr kumimoji="1" lang="en-US" altLang="ja-JP" sz="1600" dirty="0" smtClean="0"/>
              <a:t>:</a:t>
            </a:r>
          </a:p>
          <a:p>
            <a:endParaRPr kumimoji="1" lang="en-US" altLang="ja-JP" sz="1600" dirty="0" smtClean="0"/>
          </a:p>
          <a:p>
            <a:pPr marL="800100" lvl="1" indent="-342900">
              <a:buFont typeface="+mj-lt"/>
              <a:buAutoNum type="arabicPeriod"/>
            </a:pPr>
            <a:r>
              <a:rPr lang="en-US" altLang="ja-JP" sz="1600" dirty="0" smtClean="0"/>
              <a:t>“File -&gt; Open” pops up a </a:t>
            </a:r>
            <a:r>
              <a:rPr lang="en-US" altLang="ja-JP" sz="1600" dirty="0" err="1" smtClean="0"/>
              <a:t>filechooser</a:t>
            </a:r>
            <a:r>
              <a:rPr lang="en-US" altLang="ja-JP" sz="1600" dirty="0" smtClean="0"/>
              <a:t>. </a:t>
            </a:r>
            <a:r>
              <a:rPr lang="en-US" altLang="ja-JP" sz="1600" dirty="0" err="1" smtClean="0"/>
              <a:t>Ctrl+o</a:t>
            </a:r>
            <a:r>
              <a:rPr lang="en-US" altLang="ja-JP" sz="1600" dirty="0" smtClean="0"/>
              <a:t> is a shortcut.</a:t>
            </a:r>
          </a:p>
          <a:p>
            <a:pPr marL="800100" lvl="1" indent="-342900">
              <a:buFont typeface="+mj-lt"/>
              <a:buAutoNum type="arabicPeriod"/>
            </a:pPr>
            <a:r>
              <a:rPr lang="en-US" altLang="ja-JP" sz="1600" dirty="0" err="1" smtClean="0"/>
              <a:t>Goto</a:t>
            </a:r>
            <a:r>
              <a:rPr lang="en-US" altLang="ja-JP" sz="1600" dirty="0" smtClean="0"/>
              <a:t> “sample” folder, choose “c4h6.minfo”, and click open.</a:t>
            </a:r>
          </a:p>
          <a:p>
            <a:pPr marL="800100" lvl="1" indent="-342900">
              <a:buFont typeface="+mj-lt"/>
              <a:buAutoNum type="arabicPeriod"/>
            </a:pPr>
            <a:r>
              <a:rPr lang="en-US" altLang="ja-JP" sz="1600" dirty="0" smtClean="0"/>
              <a:t>Then, a viewer panel pops up</a:t>
            </a:r>
            <a:r>
              <a:rPr lang="en-US" altLang="ja-JP" sz="1600" dirty="0"/>
              <a:t> </a:t>
            </a:r>
            <a:r>
              <a:rPr lang="en-US" altLang="ja-JP" sz="1600" dirty="0" smtClean="0"/>
              <a:t>to show C</a:t>
            </a:r>
            <a:r>
              <a:rPr lang="en-US" altLang="ja-JP" sz="1600" baseline="-25000" dirty="0" smtClean="0"/>
              <a:t>4</a:t>
            </a:r>
            <a:r>
              <a:rPr lang="en-US" altLang="ja-JP" sz="1600" dirty="0" smtClean="0"/>
              <a:t>H</a:t>
            </a:r>
            <a:r>
              <a:rPr lang="en-US" altLang="ja-JP" sz="1600" baseline="-25000" dirty="0" smtClean="0"/>
              <a:t>6</a:t>
            </a:r>
            <a:r>
              <a:rPr lang="en-US" altLang="ja-JP" sz="1600" dirty="0" smtClean="0"/>
              <a:t> (1,3-butadiene).</a:t>
            </a:r>
          </a:p>
          <a:p>
            <a:pPr marL="800100" lvl="1" indent="-342900">
              <a:buFont typeface="+mj-lt"/>
              <a:buAutoNum type="arabicPeriod"/>
            </a:pPr>
            <a:endParaRPr lang="en-US" altLang="ja-JP" sz="1600" dirty="0"/>
          </a:p>
          <a:p>
            <a:r>
              <a:rPr lang="en-US" altLang="ja-JP" sz="1600" dirty="0" smtClean="0"/>
              <a:t>You can rotate the molecule with a left button of your mouse, translate with a right button, and zoom up or out with a middle roller. </a:t>
            </a:r>
            <a:endParaRPr kumimoji="1" lang="ja-JP" altLang="en-US" sz="1600" dirty="0"/>
          </a:p>
        </p:txBody>
      </p:sp>
      <p:sp>
        <p:nvSpPr>
          <p:cNvPr id="27" name="テキスト ボックス 26"/>
          <p:cNvSpPr txBox="1"/>
          <p:nvPr/>
        </p:nvSpPr>
        <p:spPr>
          <a:xfrm>
            <a:off x="722489" y="6479089"/>
            <a:ext cx="7576882" cy="338554"/>
          </a:xfrm>
          <a:prstGeom prst="rect">
            <a:avLst/>
          </a:prstGeom>
          <a:noFill/>
        </p:spPr>
        <p:txBody>
          <a:bodyPr wrap="none" rtlCol="0">
            <a:spAutoFit/>
          </a:bodyPr>
          <a:lstStyle/>
          <a:p>
            <a:r>
              <a:rPr kumimoji="1" lang="en-US" altLang="ja-JP" sz="1600" dirty="0" smtClean="0"/>
              <a:t>Figure 1. (Left) </a:t>
            </a:r>
            <a:r>
              <a:rPr kumimoji="1" lang="en-US" altLang="ja-JP" sz="1600" dirty="0" err="1" smtClean="0"/>
              <a:t>Controler</a:t>
            </a:r>
            <a:r>
              <a:rPr kumimoji="1" lang="en-US" altLang="ja-JP" sz="1600" dirty="0" smtClean="0"/>
              <a:t> </a:t>
            </a:r>
            <a:r>
              <a:rPr kumimoji="1" lang="en-US" altLang="ja-JP" sz="1600" dirty="0" err="1" smtClean="0"/>
              <a:t>panal</a:t>
            </a:r>
            <a:r>
              <a:rPr kumimoji="1" lang="en-US" altLang="ja-JP" sz="1600" dirty="0" smtClean="0"/>
              <a:t>, (Middle) File chooser, and (Right) Molecule viewer panel.</a:t>
            </a:r>
            <a:endParaRPr kumimoji="1" lang="ja-JP" altLang="en-US" sz="1600" dirty="0"/>
          </a:p>
        </p:txBody>
      </p:sp>
      <p:grpSp>
        <p:nvGrpSpPr>
          <p:cNvPr id="4" name="図形グループ 3"/>
          <p:cNvGrpSpPr/>
          <p:nvPr/>
        </p:nvGrpSpPr>
        <p:grpSpPr>
          <a:xfrm>
            <a:off x="644444" y="4656803"/>
            <a:ext cx="7543658" cy="1758461"/>
            <a:chOff x="843226" y="4443046"/>
            <a:chExt cx="7543658" cy="1758461"/>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2087" y="4741333"/>
              <a:ext cx="2396475" cy="1261533"/>
            </a:xfrm>
            <a:prstGeom prst="rect">
              <a:avLst/>
            </a:prstGeom>
            <a:ln>
              <a:solidFill>
                <a:schemeClr val="tx1"/>
              </a:solidFill>
            </a:ln>
          </p:spPr>
        </p:pic>
        <p:sp>
          <p:nvSpPr>
            <p:cNvPr id="7" name="正方形/長方形 6"/>
            <p:cNvSpPr/>
            <p:nvPr/>
          </p:nvSpPr>
          <p:spPr>
            <a:xfrm>
              <a:off x="3923181" y="5074899"/>
              <a:ext cx="480188" cy="141777"/>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6172217" y="5875282"/>
              <a:ext cx="34991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4335408" y="5153294"/>
              <a:ext cx="590226" cy="369332"/>
            </a:xfrm>
            <a:prstGeom prst="rect">
              <a:avLst/>
            </a:prstGeom>
            <a:noFill/>
          </p:spPr>
          <p:txBody>
            <a:bodyPr wrap="none" rtlCol="0">
              <a:spAutoFit/>
            </a:bodyPr>
            <a:lstStyle/>
            <a:p>
              <a:r>
                <a:rPr kumimoji="1" lang="en-US" altLang="ja-JP" dirty="0" smtClean="0"/>
                <a:t>click</a:t>
              </a:r>
              <a:endParaRPr kumimoji="1" lang="ja-JP" altLang="en-US" dirty="0"/>
            </a:p>
          </p:txBody>
        </p:sp>
        <p:pic>
          <p:nvPicPr>
            <p:cNvPr id="15" name="図 14"/>
            <p:cNvPicPr>
              <a:picLocks noChangeAspect="1"/>
            </p:cNvPicPr>
            <p:nvPr/>
          </p:nvPicPr>
          <p:blipFill rotWithShape="1">
            <a:blip r:embed="rId3">
              <a:extLst>
                <a:ext uri="{28A0092B-C50C-407E-A947-70E740481C1C}">
                  <a14:useLocalDpi xmlns:a14="http://schemas.microsoft.com/office/drawing/2010/main" val="0"/>
                </a:ext>
              </a:extLst>
            </a:blip>
            <a:srcRect l="1000" b="1677"/>
            <a:stretch/>
          </p:blipFill>
          <p:spPr>
            <a:xfrm>
              <a:off x="6605280" y="4443046"/>
              <a:ext cx="1781604" cy="1758461"/>
            </a:xfrm>
            <a:prstGeom prst="rect">
              <a:avLst/>
            </a:prstGeom>
            <a:ln>
              <a:solidFill>
                <a:schemeClr val="tx1"/>
              </a:solidFill>
            </a:ln>
          </p:spPr>
        </p:pic>
        <p:grpSp>
          <p:nvGrpSpPr>
            <p:cNvPr id="18" name="図形グループ 17"/>
            <p:cNvGrpSpPr/>
            <p:nvPr/>
          </p:nvGrpSpPr>
          <p:grpSpPr>
            <a:xfrm>
              <a:off x="843226" y="4734232"/>
              <a:ext cx="2716423" cy="1319847"/>
              <a:chOff x="843226" y="4734232"/>
              <a:chExt cx="2716423" cy="1319847"/>
            </a:xfrm>
          </p:grpSpPr>
          <p:pic>
            <p:nvPicPr>
              <p:cNvPr id="3" name="図 9"/>
              <p:cNvPicPr>
                <a:picLocks noChangeAspect="1"/>
              </p:cNvPicPr>
              <p:nvPr/>
            </p:nvPicPr>
            <p:blipFill rotWithShape="1">
              <a:blip r:embed="rId4">
                <a:extLst>
                  <a:ext uri="{28A0092B-C50C-407E-A947-70E740481C1C}">
                    <a14:useLocalDpi xmlns:a14="http://schemas.microsoft.com/office/drawing/2010/main" val="0"/>
                  </a:ext>
                </a:extLst>
              </a:blip>
              <a:srcRect b="1168"/>
              <a:stretch/>
            </p:blipFill>
            <p:spPr bwMode="auto">
              <a:xfrm>
                <a:off x="843226" y="4734232"/>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6" name="図 15"/>
              <p:cNvPicPr>
                <a:picLocks noChangeAspect="1"/>
              </p:cNvPicPr>
              <p:nvPr/>
            </p:nvPicPr>
            <p:blipFill rotWithShape="1">
              <a:blip r:embed="rId5">
                <a:extLst>
                  <a:ext uri="{28A0092B-C50C-407E-A947-70E740481C1C}">
                    <a14:useLocalDpi xmlns:a14="http://schemas.microsoft.com/office/drawing/2010/main" val="0"/>
                  </a:ext>
                </a:extLst>
              </a:blip>
              <a:srcRect l="669" t="1911" r="-1" b="1"/>
              <a:stretch/>
            </p:blipFill>
            <p:spPr>
              <a:xfrm>
                <a:off x="857917" y="5040889"/>
                <a:ext cx="715107" cy="1013190"/>
              </a:xfrm>
              <a:prstGeom prst="rect">
                <a:avLst/>
              </a:prstGeom>
              <a:ln>
                <a:solidFill>
                  <a:schemeClr val="tx1"/>
                </a:solidFill>
              </a:ln>
            </p:spPr>
          </p:pic>
          <p:sp>
            <p:nvSpPr>
              <p:cNvPr id="12" name="正方形/長方形 11"/>
              <p:cNvSpPr/>
              <p:nvPr/>
            </p:nvSpPr>
            <p:spPr>
              <a:xfrm>
                <a:off x="901474" y="5043628"/>
                <a:ext cx="645971" cy="14862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 name="直線矢印コネクタ 27"/>
            <p:cNvCxnSpPr/>
            <p:nvPr/>
          </p:nvCxnSpPr>
          <p:spPr>
            <a:xfrm flipV="1">
              <a:off x="1566629" y="5147360"/>
              <a:ext cx="2237727" cy="13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テキスト ボックス 4"/>
          <p:cNvSpPr txBox="1"/>
          <p:nvPr/>
        </p:nvSpPr>
        <p:spPr>
          <a:xfrm>
            <a:off x="391885" y="914403"/>
            <a:ext cx="2870016" cy="461665"/>
          </a:xfrm>
          <a:prstGeom prst="rect">
            <a:avLst/>
          </a:prstGeom>
          <a:noFill/>
        </p:spPr>
        <p:txBody>
          <a:bodyPr wrap="none" rtlCol="0">
            <a:spAutoFit/>
          </a:bodyPr>
          <a:lstStyle/>
          <a:p>
            <a:r>
              <a:rPr kumimoji="1" lang="en-US" altLang="ja-JP" sz="2400" u="sng" dirty="0" smtClean="0"/>
              <a:t>1.1. Open a </a:t>
            </a:r>
            <a:r>
              <a:rPr kumimoji="1" lang="en-US" altLang="ja-JP" sz="2400" u="sng" dirty="0" err="1" smtClean="0"/>
              <a:t>minfo</a:t>
            </a:r>
            <a:r>
              <a:rPr kumimoji="1" lang="en-US" altLang="ja-JP" sz="2400" u="sng" dirty="0" smtClean="0"/>
              <a:t> file</a:t>
            </a:r>
            <a:endParaRPr kumimoji="1" lang="ja-JP" altLang="en-US" sz="2400" u="sng" dirty="0"/>
          </a:p>
        </p:txBody>
      </p:sp>
    </p:spTree>
    <p:extLst>
      <p:ext uri="{BB962C8B-B14F-4D97-AF65-F5344CB8AC3E}">
        <p14:creationId xmlns:p14="http://schemas.microsoft.com/office/powerpoint/2010/main" val="112085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370551" y="883897"/>
            <a:ext cx="8315022" cy="1815882"/>
          </a:xfrm>
          <a:prstGeom prst="rect">
            <a:avLst/>
          </a:prstGeom>
          <a:noFill/>
        </p:spPr>
        <p:txBody>
          <a:bodyPr wrap="square" rtlCol="0">
            <a:spAutoFit/>
          </a:bodyPr>
          <a:lstStyle/>
          <a:p>
            <a:r>
              <a:rPr kumimoji="1" lang="en-US" altLang="ja-JP" sz="1600" dirty="0" smtClean="0"/>
              <a:t>Now, click the “Show” </a:t>
            </a:r>
            <a:r>
              <a:rPr lang="en-US" altLang="ja-JP" sz="1600" dirty="0" smtClean="0"/>
              <a:t>menu</a:t>
            </a:r>
            <a:r>
              <a:rPr kumimoji="1" lang="en-US" altLang="ja-JP" sz="1600" dirty="0" smtClean="0"/>
              <a:t> in the control panel. You will find that “Vibrational Data” is active. This means that the </a:t>
            </a:r>
            <a:r>
              <a:rPr kumimoji="1" lang="en-US" altLang="ja-JP" sz="1600" dirty="0" err="1" smtClean="0"/>
              <a:t>minfo</a:t>
            </a:r>
            <a:r>
              <a:rPr kumimoji="1" lang="en-US" altLang="ja-JP" sz="1600" dirty="0" smtClean="0"/>
              <a:t> file you opened contains data of vibrational modes. Otherwise, the label is inactive (that is, </a:t>
            </a:r>
            <a:r>
              <a:rPr kumimoji="1" lang="en-US" altLang="ja-JP" sz="1600" dirty="0" err="1" smtClean="0"/>
              <a:t>unclickable</a:t>
            </a:r>
            <a:r>
              <a:rPr kumimoji="1" lang="en-US" altLang="ja-JP" sz="1600" dirty="0" smtClean="0"/>
              <a:t>). </a:t>
            </a:r>
          </a:p>
          <a:p>
            <a:endParaRPr lang="en-US" altLang="ja-JP" sz="1600" dirty="0"/>
          </a:p>
          <a:p>
            <a:r>
              <a:rPr kumimoji="1" lang="en-US" altLang="ja-JP" sz="1600" dirty="0" smtClean="0"/>
              <a:t>Click “Vibrational Data”, then a table of vibrational modes pops up which lists frequency, reduced mass, and infrared intensity. Click one of the mode, and you will see an arrow representation of the mode in the viewer panel. The example in Fig. 2 is one of the CH stretching modes of C</a:t>
            </a:r>
            <a:r>
              <a:rPr kumimoji="1" lang="en-US" altLang="ja-JP" sz="1600" baseline="-25000" dirty="0" smtClean="0"/>
              <a:t>4</a:t>
            </a:r>
            <a:r>
              <a:rPr kumimoji="1" lang="en-US" altLang="ja-JP" sz="1600" dirty="0" smtClean="0"/>
              <a:t>H</a:t>
            </a:r>
            <a:r>
              <a:rPr kumimoji="1" lang="en-US" altLang="ja-JP" sz="1600" baseline="-25000" dirty="0" smtClean="0"/>
              <a:t>6</a:t>
            </a:r>
            <a:r>
              <a:rPr kumimoji="1" lang="en-US" altLang="ja-JP" sz="1600" dirty="0" smtClean="0"/>
              <a:t>.</a:t>
            </a:r>
          </a:p>
        </p:txBody>
      </p:sp>
      <p:sp>
        <p:nvSpPr>
          <p:cNvPr id="19" name="テキスト ボックス 18"/>
          <p:cNvSpPr txBox="1"/>
          <p:nvPr/>
        </p:nvSpPr>
        <p:spPr>
          <a:xfrm>
            <a:off x="400050" y="6075355"/>
            <a:ext cx="8372475" cy="584775"/>
          </a:xfrm>
          <a:prstGeom prst="rect">
            <a:avLst/>
          </a:prstGeom>
          <a:noFill/>
        </p:spPr>
        <p:txBody>
          <a:bodyPr wrap="square" rtlCol="0">
            <a:spAutoFit/>
          </a:bodyPr>
          <a:lstStyle/>
          <a:p>
            <a:r>
              <a:rPr lang="en-US" altLang="ja-JP" sz="1600" dirty="0" smtClean="0"/>
              <a:t>The arrows can be inverted by a checkbox in front of “Invert </a:t>
            </a:r>
            <a:r>
              <a:rPr lang="en-US" altLang="ja-JP" sz="1600" dirty="0"/>
              <a:t>the arrows</a:t>
            </a:r>
            <a:r>
              <a:rPr lang="en-US" altLang="ja-JP" sz="1600" dirty="0" smtClean="0"/>
              <a:t>”. Also, the size of arrows can be changed with a slider. </a:t>
            </a:r>
            <a:endParaRPr lang="ja-JP" altLang="en-US" sz="1600" dirty="0"/>
          </a:p>
        </p:txBody>
      </p:sp>
      <p:sp>
        <p:nvSpPr>
          <p:cNvPr id="20" name="テキスト ボックス 19"/>
          <p:cNvSpPr txBox="1"/>
          <p:nvPr/>
        </p:nvSpPr>
        <p:spPr>
          <a:xfrm>
            <a:off x="360634" y="5252110"/>
            <a:ext cx="8140430" cy="584775"/>
          </a:xfrm>
          <a:prstGeom prst="rect">
            <a:avLst/>
          </a:prstGeom>
          <a:noFill/>
        </p:spPr>
        <p:txBody>
          <a:bodyPr wrap="square" rtlCol="0">
            <a:spAutoFit/>
          </a:bodyPr>
          <a:lstStyle/>
          <a:p>
            <a:r>
              <a:rPr kumimoji="1" lang="en-US" altLang="ja-JP" sz="1600" dirty="0" smtClean="0"/>
              <a:t>Figure 2. (Left) </a:t>
            </a:r>
            <a:r>
              <a:rPr kumimoji="1" lang="en-US" altLang="ja-JP" sz="1600" dirty="0" err="1" smtClean="0"/>
              <a:t>Controler</a:t>
            </a:r>
            <a:r>
              <a:rPr kumimoji="1" lang="en-US" altLang="ja-JP" sz="1600" dirty="0" smtClean="0"/>
              <a:t> </a:t>
            </a:r>
            <a:r>
              <a:rPr kumimoji="1" lang="en-US" altLang="ja-JP" sz="1600" dirty="0" err="1" smtClean="0"/>
              <a:t>panal</a:t>
            </a:r>
            <a:r>
              <a:rPr kumimoji="1" lang="en-US" altLang="ja-JP" sz="1600" dirty="0" smtClean="0"/>
              <a:t>, (Middle) table of modes, and (Right)</a:t>
            </a:r>
            <a:r>
              <a:rPr lang="en-US" altLang="ja-JP" sz="1600" dirty="0" smtClean="0"/>
              <a:t> mode 20 represented with arrows</a:t>
            </a:r>
            <a:r>
              <a:rPr kumimoji="1" lang="en-US" altLang="ja-JP" sz="1600" dirty="0" smtClean="0"/>
              <a:t>.</a:t>
            </a:r>
            <a:endParaRPr kumimoji="1" lang="ja-JP" altLang="en-US" sz="1600" dirty="0"/>
          </a:p>
        </p:txBody>
      </p:sp>
      <p:sp>
        <p:nvSpPr>
          <p:cNvPr id="21" name="テキスト ボックス 20"/>
          <p:cNvSpPr txBox="1"/>
          <p:nvPr/>
        </p:nvSpPr>
        <p:spPr>
          <a:xfrm>
            <a:off x="391885" y="332506"/>
            <a:ext cx="3755772" cy="461665"/>
          </a:xfrm>
          <a:prstGeom prst="rect">
            <a:avLst/>
          </a:prstGeom>
          <a:noFill/>
        </p:spPr>
        <p:txBody>
          <a:bodyPr wrap="none" rtlCol="0">
            <a:spAutoFit/>
          </a:bodyPr>
          <a:lstStyle/>
          <a:p>
            <a:r>
              <a:rPr kumimoji="1" lang="en-US" altLang="ja-JP" sz="2400" u="sng" dirty="0" smtClean="0"/>
              <a:t>1.2. Visualize normal modes</a:t>
            </a:r>
            <a:endParaRPr kumimoji="1" lang="ja-JP" altLang="en-US" sz="2400" u="sng" dirty="0"/>
          </a:p>
        </p:txBody>
      </p:sp>
      <p:grpSp>
        <p:nvGrpSpPr>
          <p:cNvPr id="15" name="図形グループ 14"/>
          <p:cNvGrpSpPr/>
          <p:nvPr/>
        </p:nvGrpSpPr>
        <p:grpSpPr>
          <a:xfrm>
            <a:off x="586607" y="2904564"/>
            <a:ext cx="7639752" cy="2310744"/>
            <a:chOff x="586607" y="2904564"/>
            <a:chExt cx="7639752" cy="2310744"/>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861" y="2904564"/>
              <a:ext cx="2232603" cy="2310744"/>
            </a:xfrm>
            <a:prstGeom prst="rect">
              <a:avLst/>
            </a:prstGeom>
            <a:ln>
              <a:solidFill>
                <a:schemeClr val="tx1"/>
              </a:solidFill>
            </a:ln>
          </p:spPr>
        </p:pic>
        <p:sp>
          <p:nvSpPr>
            <p:cNvPr id="9" name="テキスト ボックス 8"/>
            <p:cNvSpPr txBox="1"/>
            <p:nvPr/>
          </p:nvSpPr>
          <p:spPr>
            <a:xfrm>
              <a:off x="5266012" y="3948741"/>
              <a:ext cx="590225" cy="369332"/>
            </a:xfrm>
            <a:prstGeom prst="rect">
              <a:avLst/>
            </a:prstGeom>
            <a:noFill/>
          </p:spPr>
          <p:txBody>
            <a:bodyPr wrap="none" rtlCol="0">
              <a:spAutoFit/>
            </a:bodyPr>
            <a:lstStyle/>
            <a:p>
              <a:pPr algn="ctr"/>
              <a:r>
                <a:rPr kumimoji="1" lang="en-US" altLang="ja-JP" dirty="0" smtClean="0">
                  <a:effectLst>
                    <a:glow rad="101600">
                      <a:schemeClr val="bg1">
                        <a:alpha val="60000"/>
                      </a:schemeClr>
                    </a:glow>
                  </a:effectLst>
                </a:rPr>
                <a:t>click</a:t>
              </a:r>
              <a:endParaRPr kumimoji="1" lang="ja-JP" altLang="en-US" dirty="0">
                <a:effectLst>
                  <a:glow rad="101600">
                    <a:schemeClr val="bg1">
                      <a:alpha val="60000"/>
                    </a:schemeClr>
                  </a:glow>
                </a:effectLst>
              </a:endParaRPr>
            </a:p>
          </p:txBody>
        </p:sp>
        <p:sp>
          <p:nvSpPr>
            <p:cNvPr id="10" name="正方形/長方形 9"/>
            <p:cNvSpPr/>
            <p:nvPr/>
          </p:nvSpPr>
          <p:spPr>
            <a:xfrm>
              <a:off x="3639903" y="3850589"/>
              <a:ext cx="2292805" cy="140721"/>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p:cNvCxnSpPr/>
            <p:nvPr/>
          </p:nvCxnSpPr>
          <p:spPr>
            <a:xfrm>
              <a:off x="5924248" y="3934267"/>
              <a:ext cx="44207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図形グループ 13"/>
            <p:cNvGrpSpPr/>
            <p:nvPr/>
          </p:nvGrpSpPr>
          <p:grpSpPr>
            <a:xfrm>
              <a:off x="586607" y="2983928"/>
              <a:ext cx="2716423" cy="1011813"/>
              <a:chOff x="843226" y="3816287"/>
              <a:chExt cx="2716423" cy="1011813"/>
            </a:xfrm>
          </p:grpSpPr>
          <p:pic>
            <p:nvPicPr>
              <p:cNvPr id="5" name="図 9"/>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843226" y="3816287"/>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3" name="図 12"/>
              <p:cNvPicPr>
                <a:picLocks noChangeAspect="1"/>
              </p:cNvPicPr>
              <p:nvPr/>
            </p:nvPicPr>
            <p:blipFill rotWithShape="1">
              <a:blip r:embed="rId4">
                <a:extLst>
                  <a:ext uri="{28A0092B-C50C-407E-A947-70E740481C1C}">
                    <a14:useLocalDpi xmlns:a14="http://schemas.microsoft.com/office/drawing/2010/main" val="0"/>
                  </a:ext>
                </a:extLst>
              </a:blip>
              <a:srcRect t="4223" r="2746"/>
              <a:stretch/>
            </p:blipFill>
            <p:spPr>
              <a:xfrm>
                <a:off x="1169639" y="4114801"/>
                <a:ext cx="1101727" cy="457199"/>
              </a:xfrm>
              <a:prstGeom prst="rect">
                <a:avLst/>
              </a:prstGeom>
              <a:ln>
                <a:solidFill>
                  <a:schemeClr val="tx1"/>
                </a:solidFill>
              </a:ln>
            </p:spPr>
          </p:pic>
          <p:sp>
            <p:nvSpPr>
              <p:cNvPr id="8" name="正方形/長方形 7"/>
              <p:cNvSpPr/>
              <p:nvPr/>
            </p:nvSpPr>
            <p:spPr>
              <a:xfrm>
                <a:off x="1236090" y="4403840"/>
                <a:ext cx="969227" cy="14798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矢印コネクタ 5"/>
            <p:cNvCxnSpPr/>
            <p:nvPr/>
          </p:nvCxnSpPr>
          <p:spPr>
            <a:xfrm>
              <a:off x="1956441" y="3649176"/>
              <a:ext cx="169311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6" name="図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9198" y="2948243"/>
              <a:ext cx="1837161" cy="1820098"/>
            </a:xfrm>
            <a:prstGeom prst="rect">
              <a:avLst/>
            </a:prstGeom>
            <a:ln>
              <a:solidFill>
                <a:schemeClr val="tx1"/>
              </a:solidFill>
            </a:ln>
          </p:spPr>
        </p:pic>
        <p:cxnSp>
          <p:nvCxnSpPr>
            <p:cNvPr id="22" name="直線矢印コネクタ 21"/>
            <p:cNvCxnSpPr/>
            <p:nvPr/>
          </p:nvCxnSpPr>
          <p:spPr>
            <a:xfrm flipV="1">
              <a:off x="3321844" y="4642535"/>
              <a:ext cx="352232" cy="46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148130" y="4455115"/>
              <a:ext cx="697627" cy="369332"/>
            </a:xfrm>
            <a:prstGeom prst="rect">
              <a:avLst/>
            </a:prstGeom>
            <a:noFill/>
          </p:spPr>
          <p:txBody>
            <a:bodyPr wrap="none" rtlCol="0">
              <a:spAutoFit/>
            </a:bodyPr>
            <a:lstStyle/>
            <a:p>
              <a:r>
                <a:rPr kumimoji="1" lang="en-US" altLang="ja-JP" dirty="0" smtClean="0"/>
                <a:t>slider</a:t>
              </a:r>
              <a:endParaRPr kumimoji="1" lang="ja-JP" altLang="en-US" dirty="0"/>
            </a:p>
          </p:txBody>
        </p:sp>
        <p:sp>
          <p:nvSpPr>
            <p:cNvPr id="25" name="テキスト ボックス 24"/>
            <p:cNvSpPr txBox="1"/>
            <p:nvPr/>
          </p:nvSpPr>
          <p:spPr>
            <a:xfrm>
              <a:off x="2218827" y="4339586"/>
              <a:ext cx="1060355" cy="369332"/>
            </a:xfrm>
            <a:prstGeom prst="rect">
              <a:avLst/>
            </a:prstGeom>
            <a:noFill/>
          </p:spPr>
          <p:txBody>
            <a:bodyPr wrap="none" rtlCol="0">
              <a:spAutoFit/>
            </a:bodyPr>
            <a:lstStyle/>
            <a:p>
              <a:r>
                <a:rPr kumimoji="1" lang="en-US" altLang="ja-JP" dirty="0" smtClean="0"/>
                <a:t>checkbox</a:t>
              </a:r>
              <a:endParaRPr kumimoji="1" lang="ja-JP" altLang="en-US" dirty="0"/>
            </a:p>
          </p:txBody>
        </p:sp>
        <p:cxnSp>
          <p:nvCxnSpPr>
            <p:cNvPr id="27" name="直線矢印コネクタ 26"/>
            <p:cNvCxnSpPr/>
            <p:nvPr/>
          </p:nvCxnSpPr>
          <p:spPr>
            <a:xfrm flipH="1">
              <a:off x="4823152" y="4647304"/>
              <a:ext cx="319003" cy="156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321844" y="4448897"/>
              <a:ext cx="352232" cy="469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flipH="1">
              <a:off x="4823153" y="4744122"/>
              <a:ext cx="351275" cy="296829"/>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61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16693" y="891022"/>
            <a:ext cx="7857464" cy="3293209"/>
          </a:xfrm>
          <a:prstGeom prst="rect">
            <a:avLst/>
          </a:prstGeom>
          <a:noFill/>
        </p:spPr>
        <p:txBody>
          <a:bodyPr wrap="square" rtlCol="0">
            <a:spAutoFit/>
          </a:bodyPr>
          <a:lstStyle/>
          <a:p>
            <a:r>
              <a:rPr kumimoji="1" lang="en-US" altLang="ja-JP" sz="1600" dirty="0" err="1" smtClean="0"/>
              <a:t>JSindo</a:t>
            </a:r>
            <a:r>
              <a:rPr kumimoji="1" lang="en-US" altLang="ja-JP" sz="1600" dirty="0" smtClean="0"/>
              <a:t> can import a formatted checkpoint (</a:t>
            </a:r>
            <a:r>
              <a:rPr kumimoji="1" lang="en-US" altLang="ja-JP" sz="1600" dirty="0" err="1" smtClean="0"/>
              <a:t>fchk</a:t>
            </a:r>
            <a:r>
              <a:rPr kumimoji="1" lang="en-US" altLang="ja-JP" sz="1600" dirty="0" smtClean="0"/>
              <a:t>) file of Gaussian09/16. The </a:t>
            </a:r>
            <a:r>
              <a:rPr kumimoji="1" lang="en-US" altLang="ja-JP" sz="1600" dirty="0" err="1" smtClean="0"/>
              <a:t>fchk</a:t>
            </a:r>
            <a:r>
              <a:rPr kumimoji="1" lang="en-US" altLang="ja-JP" sz="1600" dirty="0" smtClean="0"/>
              <a:t> file </a:t>
            </a:r>
            <a:r>
              <a:rPr lang="en-US" altLang="ja-JP" sz="1600" dirty="0" smtClean="0"/>
              <a:t>is an archive of Gaussian job. It can be created by setting %</a:t>
            </a:r>
            <a:r>
              <a:rPr lang="en-US" altLang="ja-JP" sz="1600" dirty="0" err="1" smtClean="0"/>
              <a:t>chk</a:t>
            </a:r>
            <a:r>
              <a:rPr lang="en-US" altLang="ja-JP" sz="1600" dirty="0" smtClean="0"/>
              <a:t>=</a:t>
            </a:r>
            <a:r>
              <a:rPr lang="en-US" altLang="ja-JP" sz="1600" dirty="0" err="1" smtClean="0">
                <a:solidFill>
                  <a:srgbClr val="FF0000"/>
                </a:solidFill>
              </a:rPr>
              <a:t>xxx.chk</a:t>
            </a:r>
            <a:r>
              <a:rPr lang="en-US" altLang="ja-JP" sz="1600" dirty="0" smtClean="0"/>
              <a:t> in the root section of Gaussian input, and by converting a binary file (</a:t>
            </a:r>
            <a:r>
              <a:rPr lang="en-US" altLang="ja-JP" sz="1600" dirty="0" err="1" smtClean="0"/>
              <a:t>xxx.chk</a:t>
            </a:r>
            <a:r>
              <a:rPr lang="en-US" altLang="ja-JP" sz="1600" dirty="0" smtClean="0"/>
              <a:t>) to an </a:t>
            </a:r>
            <a:r>
              <a:rPr lang="en-US" altLang="ja-JP" sz="1600" dirty="0" err="1" smtClean="0"/>
              <a:t>ascii</a:t>
            </a:r>
            <a:r>
              <a:rPr lang="en-US" altLang="ja-JP" sz="1600" dirty="0" smtClean="0"/>
              <a:t> file using </a:t>
            </a:r>
            <a:r>
              <a:rPr lang="en-US" altLang="ja-JP" sz="1600" dirty="0" err="1" smtClean="0"/>
              <a:t>formchk</a:t>
            </a:r>
            <a:r>
              <a:rPr lang="en-US" altLang="ja-JP" sz="1600" dirty="0" smtClean="0"/>
              <a:t> utility.  See the manual of Gaussian for more details.</a:t>
            </a:r>
          </a:p>
          <a:p>
            <a:endParaRPr kumimoji="1" lang="en-US" altLang="ja-JP" sz="1600" dirty="0"/>
          </a:p>
          <a:p>
            <a:r>
              <a:rPr lang="en-US" altLang="ja-JP" sz="1600" dirty="0"/>
              <a:t>You can </a:t>
            </a:r>
            <a:r>
              <a:rPr lang="en-US" altLang="ja-JP" sz="1600" dirty="0" smtClean="0"/>
              <a:t>import </a:t>
            </a:r>
            <a:r>
              <a:rPr lang="en-US" altLang="ja-JP" sz="1600" dirty="0"/>
              <a:t>a </a:t>
            </a:r>
            <a:r>
              <a:rPr lang="en-US" altLang="ja-JP" sz="1600" dirty="0" err="1" smtClean="0"/>
              <a:t>fchk</a:t>
            </a:r>
            <a:r>
              <a:rPr lang="en-US" altLang="ja-JP" sz="1600" dirty="0" smtClean="0"/>
              <a:t> </a:t>
            </a:r>
            <a:r>
              <a:rPr lang="en-US" altLang="ja-JP" sz="1600" dirty="0"/>
              <a:t>file in the following step (see Fig. 3</a:t>
            </a:r>
            <a:r>
              <a:rPr lang="en-US" altLang="ja-JP" sz="1600" dirty="0" smtClean="0"/>
              <a:t>, </a:t>
            </a:r>
            <a:r>
              <a:rPr lang="en-US" altLang="ja-JP" sz="1600" dirty="0"/>
              <a:t>too):</a:t>
            </a:r>
          </a:p>
          <a:p>
            <a:endParaRPr lang="en-US" altLang="ja-JP" sz="1600" dirty="0"/>
          </a:p>
          <a:p>
            <a:pPr marL="800100" lvl="1" indent="-342900">
              <a:buFont typeface="+mj-lt"/>
              <a:buAutoNum type="arabicPeriod"/>
            </a:pPr>
            <a:r>
              <a:rPr lang="en-US" altLang="ja-JP" sz="1600" dirty="0"/>
              <a:t>“File -&gt; </a:t>
            </a:r>
            <a:r>
              <a:rPr lang="en-US" altLang="ja-JP" sz="1600" dirty="0" smtClean="0"/>
              <a:t>Import” </a:t>
            </a:r>
            <a:r>
              <a:rPr lang="en-US" altLang="ja-JP" sz="1600" dirty="0"/>
              <a:t>pops up a </a:t>
            </a:r>
            <a:r>
              <a:rPr lang="en-US" altLang="ja-JP" sz="1600" dirty="0" err="1"/>
              <a:t>filechooser</a:t>
            </a:r>
            <a:r>
              <a:rPr lang="en-US" altLang="ja-JP" sz="1600" dirty="0"/>
              <a:t>. </a:t>
            </a:r>
            <a:r>
              <a:rPr lang="en-US" altLang="ja-JP" sz="1600" dirty="0" err="1" smtClean="0"/>
              <a:t>Ctrl+i</a:t>
            </a:r>
            <a:r>
              <a:rPr lang="en-US" altLang="ja-JP" sz="1600" dirty="0" smtClean="0"/>
              <a:t> </a:t>
            </a:r>
            <a:r>
              <a:rPr lang="en-US" altLang="ja-JP" sz="1600" dirty="0"/>
              <a:t>is a shortcut.</a:t>
            </a:r>
          </a:p>
          <a:p>
            <a:pPr marL="800100" lvl="1" indent="-342900">
              <a:buFont typeface="+mj-lt"/>
              <a:buAutoNum type="arabicPeriod"/>
            </a:pPr>
            <a:r>
              <a:rPr lang="en-US" altLang="ja-JP" sz="1600" dirty="0" err="1"/>
              <a:t>Goto</a:t>
            </a:r>
            <a:r>
              <a:rPr lang="en-US" altLang="ja-JP" sz="1600" dirty="0"/>
              <a:t> “sample” folder, choose </a:t>
            </a:r>
            <a:r>
              <a:rPr lang="en-US" altLang="ja-JP" sz="1600" dirty="0" smtClean="0"/>
              <a:t>“h2co-mp2.fchk”, </a:t>
            </a:r>
            <a:r>
              <a:rPr lang="en-US" altLang="ja-JP" sz="1600" dirty="0"/>
              <a:t>and click </a:t>
            </a:r>
            <a:r>
              <a:rPr lang="en-US" altLang="ja-JP" sz="1600" dirty="0" smtClean="0"/>
              <a:t>to open</a:t>
            </a:r>
            <a:r>
              <a:rPr lang="en-US" altLang="ja-JP" sz="1600" dirty="0"/>
              <a:t>.</a:t>
            </a:r>
          </a:p>
          <a:p>
            <a:pPr marL="800100" lvl="1" indent="-342900">
              <a:buFont typeface="+mj-lt"/>
              <a:buAutoNum type="arabicPeriod"/>
            </a:pPr>
            <a:r>
              <a:rPr lang="en-US" altLang="ja-JP" sz="1600" dirty="0"/>
              <a:t>Then</a:t>
            </a:r>
            <a:r>
              <a:rPr lang="en-US" altLang="ja-JP" sz="1600" dirty="0" smtClean="0"/>
              <a:t>, you will see H</a:t>
            </a:r>
            <a:r>
              <a:rPr lang="en-US" altLang="ja-JP" sz="1600" baseline="-25000" dirty="0" smtClean="0"/>
              <a:t>2</a:t>
            </a:r>
            <a:r>
              <a:rPr lang="en-US" altLang="ja-JP" sz="1600" dirty="0" smtClean="0"/>
              <a:t>CO (formaldehyde) in </a:t>
            </a:r>
            <a:r>
              <a:rPr lang="en-US" altLang="ja-JP" sz="1600" dirty="0"/>
              <a:t>a viewer </a:t>
            </a:r>
            <a:r>
              <a:rPr lang="en-US" altLang="ja-JP" sz="1600" dirty="0" smtClean="0"/>
              <a:t>panel.</a:t>
            </a:r>
            <a:endParaRPr lang="en-US" altLang="ja-JP" sz="1600" dirty="0"/>
          </a:p>
          <a:p>
            <a:pPr marL="800100" lvl="1" indent="-342900">
              <a:buFont typeface="+mj-lt"/>
              <a:buAutoNum type="arabicPeriod"/>
            </a:pPr>
            <a:endParaRPr lang="en-US" altLang="ja-JP" sz="1600" dirty="0"/>
          </a:p>
          <a:p>
            <a:r>
              <a:rPr lang="en-US" altLang="ja-JP" sz="1600" dirty="0" smtClean="0"/>
              <a:t>Note that the extension of the file must be </a:t>
            </a:r>
            <a:r>
              <a:rPr lang="en-US" altLang="ja-JP" sz="1600" dirty="0" err="1" smtClean="0"/>
              <a:t>fchk</a:t>
            </a:r>
            <a:r>
              <a:rPr lang="en-US" altLang="ja-JP" sz="1600" dirty="0" smtClean="0"/>
              <a:t> (case insensitive, </a:t>
            </a:r>
            <a:r>
              <a:rPr lang="en-US" altLang="ja-JP" sz="1600" dirty="0" err="1" smtClean="0"/>
              <a:t>Fchk</a:t>
            </a:r>
            <a:r>
              <a:rPr lang="en-US" altLang="ja-JP" sz="1600" dirty="0" smtClean="0"/>
              <a:t>, </a:t>
            </a:r>
            <a:r>
              <a:rPr lang="en-US" altLang="ja-JP" sz="1600" dirty="0" err="1" smtClean="0"/>
              <a:t>FChk</a:t>
            </a:r>
            <a:r>
              <a:rPr lang="en-US" altLang="ja-JP" sz="1600" dirty="0" smtClean="0"/>
              <a:t>, are OK) but not others.</a:t>
            </a:r>
            <a:endParaRPr kumimoji="1" lang="ja-JP" altLang="en-US" sz="1600" dirty="0"/>
          </a:p>
        </p:txBody>
      </p:sp>
      <p:sp>
        <p:nvSpPr>
          <p:cNvPr id="10" name="テキスト ボックス 9"/>
          <p:cNvSpPr txBox="1"/>
          <p:nvPr/>
        </p:nvSpPr>
        <p:spPr>
          <a:xfrm>
            <a:off x="836211" y="6043185"/>
            <a:ext cx="7690272" cy="584775"/>
          </a:xfrm>
          <a:prstGeom prst="rect">
            <a:avLst/>
          </a:prstGeom>
          <a:noFill/>
        </p:spPr>
        <p:txBody>
          <a:bodyPr wrap="square" rtlCol="0">
            <a:spAutoFit/>
          </a:bodyPr>
          <a:lstStyle/>
          <a:p>
            <a:r>
              <a:rPr kumimoji="1" lang="en-US" altLang="ja-JP" sz="1600" dirty="0" smtClean="0"/>
              <a:t>Figure 3. (Left) “Import” in File menu, (Middle) choose h2co-mp2.fchk, then (Right) the </a:t>
            </a:r>
            <a:r>
              <a:rPr kumimoji="1" lang="en-US" altLang="ja-JP" sz="1600" dirty="0" err="1" smtClean="0"/>
              <a:t>gaussian</a:t>
            </a:r>
            <a:r>
              <a:rPr kumimoji="1" lang="en-US" altLang="ja-JP" sz="1600" dirty="0" smtClean="0"/>
              <a:t> data for formaldehyde is imported.</a:t>
            </a:r>
            <a:endParaRPr kumimoji="1" lang="ja-JP" altLang="en-US" sz="1600" dirty="0"/>
          </a:p>
        </p:txBody>
      </p:sp>
      <p:grpSp>
        <p:nvGrpSpPr>
          <p:cNvPr id="25" name="図形グループ 24"/>
          <p:cNvGrpSpPr/>
          <p:nvPr/>
        </p:nvGrpSpPr>
        <p:grpSpPr>
          <a:xfrm>
            <a:off x="758166" y="4132606"/>
            <a:ext cx="7748279" cy="1864427"/>
            <a:chOff x="758166" y="1876300"/>
            <a:chExt cx="7748279" cy="1864427"/>
          </a:xfrm>
        </p:grpSpPr>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588" y="2219325"/>
              <a:ext cx="2373319" cy="1219200"/>
            </a:xfrm>
            <a:prstGeom prst="rect">
              <a:avLst/>
            </a:prstGeom>
            <a:ln>
              <a:solidFill>
                <a:schemeClr val="tx1"/>
              </a:solidFill>
            </a:ln>
          </p:spPr>
        </p:pic>
        <p:sp>
          <p:nvSpPr>
            <p:cNvPr id="13" name="正方形/長方形 12"/>
            <p:cNvSpPr/>
            <p:nvPr/>
          </p:nvSpPr>
          <p:spPr>
            <a:xfrm>
              <a:off x="3846707" y="2643668"/>
              <a:ext cx="557868" cy="141777"/>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p:cNvCxnSpPr/>
            <p:nvPr/>
          </p:nvCxnSpPr>
          <p:spPr>
            <a:xfrm>
              <a:off x="6241536" y="2708060"/>
              <a:ext cx="349911"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263227" y="2734942"/>
              <a:ext cx="590226" cy="369332"/>
            </a:xfrm>
            <a:prstGeom prst="rect">
              <a:avLst/>
            </a:prstGeom>
            <a:noFill/>
          </p:spPr>
          <p:txBody>
            <a:bodyPr wrap="none" rtlCol="0">
              <a:spAutoFit/>
            </a:bodyPr>
            <a:lstStyle/>
            <a:p>
              <a:r>
                <a:rPr kumimoji="1" lang="en-US" altLang="ja-JP" dirty="0" smtClean="0"/>
                <a:t>click</a:t>
              </a:r>
              <a:endParaRPr kumimoji="1" lang="ja-JP" altLang="en-US" dirty="0"/>
            </a:p>
          </p:txBody>
        </p:sp>
        <p:grpSp>
          <p:nvGrpSpPr>
            <p:cNvPr id="23" name="図形グループ 22"/>
            <p:cNvGrpSpPr/>
            <p:nvPr/>
          </p:nvGrpSpPr>
          <p:grpSpPr>
            <a:xfrm>
              <a:off x="758166" y="2255779"/>
              <a:ext cx="2961130" cy="1319847"/>
              <a:chOff x="758166" y="2255779"/>
              <a:chExt cx="2961130" cy="1319847"/>
            </a:xfrm>
          </p:grpSpPr>
          <p:pic>
            <p:nvPicPr>
              <p:cNvPr id="19" name="図 9"/>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758166" y="2255779"/>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0" name="図 19"/>
              <p:cNvPicPr>
                <a:picLocks noChangeAspect="1"/>
              </p:cNvPicPr>
              <p:nvPr/>
            </p:nvPicPr>
            <p:blipFill rotWithShape="1">
              <a:blip r:embed="rId4">
                <a:extLst>
                  <a:ext uri="{28A0092B-C50C-407E-A947-70E740481C1C}">
                    <a14:useLocalDpi xmlns:a14="http://schemas.microsoft.com/office/drawing/2010/main" val="0"/>
                  </a:ext>
                </a:extLst>
              </a:blip>
              <a:srcRect l="669" t="1911" r="-1" b="1"/>
              <a:stretch/>
            </p:blipFill>
            <p:spPr>
              <a:xfrm>
                <a:off x="772857" y="2562436"/>
                <a:ext cx="715107" cy="1013190"/>
              </a:xfrm>
              <a:prstGeom prst="rect">
                <a:avLst/>
              </a:prstGeom>
              <a:ln>
                <a:solidFill>
                  <a:schemeClr val="tx1"/>
                </a:solidFill>
              </a:ln>
            </p:spPr>
          </p:pic>
          <p:sp>
            <p:nvSpPr>
              <p:cNvPr id="21" name="正方形/長方形 20"/>
              <p:cNvSpPr/>
              <p:nvPr/>
            </p:nvSpPr>
            <p:spPr>
              <a:xfrm>
                <a:off x="816414" y="3108100"/>
                <a:ext cx="645971" cy="14862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V="1">
                <a:off x="1481569" y="3211832"/>
                <a:ext cx="2237727" cy="13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図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4007" y="1876300"/>
              <a:ext cx="1852438" cy="1864427"/>
            </a:xfrm>
            <a:prstGeom prst="rect">
              <a:avLst/>
            </a:prstGeom>
            <a:ln>
              <a:solidFill>
                <a:schemeClr val="tx1"/>
              </a:solidFill>
            </a:ln>
          </p:spPr>
        </p:pic>
      </p:grpSp>
      <p:sp>
        <p:nvSpPr>
          <p:cNvPr id="26" name="テキスト ボックス 25"/>
          <p:cNvSpPr txBox="1"/>
          <p:nvPr/>
        </p:nvSpPr>
        <p:spPr>
          <a:xfrm>
            <a:off x="391885" y="332506"/>
            <a:ext cx="4139210" cy="461665"/>
          </a:xfrm>
          <a:prstGeom prst="rect">
            <a:avLst/>
          </a:prstGeom>
          <a:noFill/>
        </p:spPr>
        <p:txBody>
          <a:bodyPr wrap="none" rtlCol="0">
            <a:spAutoFit/>
          </a:bodyPr>
          <a:lstStyle/>
          <a:p>
            <a:r>
              <a:rPr kumimoji="1" lang="en-US" altLang="ja-JP" sz="2400" u="sng" dirty="0" smtClean="0"/>
              <a:t>1.3. Import </a:t>
            </a:r>
            <a:r>
              <a:rPr kumimoji="1" lang="en-US" altLang="ja-JP" sz="2400" u="sng" dirty="0" err="1" smtClean="0"/>
              <a:t>fchk</a:t>
            </a:r>
            <a:r>
              <a:rPr kumimoji="1" lang="en-US" altLang="ja-JP" sz="2400" u="sng" dirty="0" smtClean="0"/>
              <a:t> file of Gaussian</a:t>
            </a:r>
            <a:endParaRPr kumimoji="1" lang="ja-JP" altLang="en-US" sz="2400" u="sng" dirty="0"/>
          </a:p>
        </p:txBody>
      </p:sp>
    </p:spTree>
    <p:extLst>
      <p:ext uri="{BB962C8B-B14F-4D97-AF65-F5344CB8AC3E}">
        <p14:creationId xmlns:p14="http://schemas.microsoft.com/office/powerpoint/2010/main" val="16918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716693" y="606019"/>
            <a:ext cx="7857464" cy="2554545"/>
          </a:xfrm>
          <a:prstGeom prst="rect">
            <a:avLst/>
          </a:prstGeom>
          <a:noFill/>
        </p:spPr>
        <p:txBody>
          <a:bodyPr wrap="square" rtlCol="0">
            <a:spAutoFit/>
          </a:bodyPr>
          <a:lstStyle/>
          <a:p>
            <a:r>
              <a:rPr lang="en-US" altLang="ja-JP" sz="1600" dirty="0" smtClean="0"/>
              <a:t>Now, let’s inspect the normal modes. You might have attempted “Show -&gt; Vibrational Data” to notice that the label is inactive</a:t>
            </a:r>
            <a:r>
              <a:rPr lang="en-US" altLang="ja-JP" sz="1600" dirty="0"/>
              <a:t>. </a:t>
            </a:r>
            <a:r>
              <a:rPr lang="en-US" altLang="ja-JP" sz="1600" dirty="0" smtClean="0"/>
              <a:t>Although a bit confusing, “Vibrational </a:t>
            </a:r>
            <a:r>
              <a:rPr lang="en-US" altLang="ja-JP" sz="1600" dirty="0"/>
              <a:t>Data” is initially </a:t>
            </a:r>
            <a:r>
              <a:rPr lang="en-US" altLang="ja-JP" sz="1600" dirty="0" smtClean="0"/>
              <a:t>inactive even if you feed </a:t>
            </a:r>
            <a:r>
              <a:rPr lang="en-US" altLang="ja-JP" sz="1600" dirty="0" err="1" smtClean="0"/>
              <a:t>JSindo</a:t>
            </a:r>
            <a:r>
              <a:rPr lang="en-US" altLang="ja-JP" sz="1600" dirty="0" smtClean="0"/>
              <a:t> the output of frequency calculation, because the </a:t>
            </a:r>
            <a:r>
              <a:rPr lang="en-US" altLang="ja-JP" sz="1600" dirty="0" err="1" smtClean="0"/>
              <a:t>fchk</a:t>
            </a:r>
            <a:r>
              <a:rPr lang="en-US" altLang="ja-JP" sz="1600" dirty="0" smtClean="0"/>
              <a:t> file contains the force constants (Hessian) matrix, but not the frequencies and normal displacement vectors themselves. </a:t>
            </a:r>
          </a:p>
          <a:p>
            <a:endParaRPr lang="en-US" altLang="ja-JP" sz="1600" dirty="0"/>
          </a:p>
          <a:p>
            <a:r>
              <a:rPr lang="en-US" altLang="ja-JP" sz="1600" dirty="0" smtClean="0"/>
              <a:t>Thus, we calculate the normal modes and frequencies from the Hessian matrix, which can be done by “Tools -&gt; Harmonic Analysis” (see Fig. 4). Once you create the normal modes, “Vibrational Data” becomes active. If you close the table, you can show it again by “Show -&gt; Vibrational Data” whenever you like. </a:t>
            </a:r>
            <a:endParaRPr lang="en-US" altLang="ja-JP" sz="1600" dirty="0"/>
          </a:p>
        </p:txBody>
      </p:sp>
      <p:grpSp>
        <p:nvGrpSpPr>
          <p:cNvPr id="3" name="図形グループ 2"/>
          <p:cNvGrpSpPr/>
          <p:nvPr/>
        </p:nvGrpSpPr>
        <p:grpSpPr>
          <a:xfrm>
            <a:off x="936586" y="3718993"/>
            <a:ext cx="7159200" cy="2485220"/>
            <a:chOff x="936586" y="3718993"/>
            <a:chExt cx="7159200" cy="2485220"/>
          </a:xfrm>
        </p:grpSpPr>
        <p:pic>
          <p:nvPicPr>
            <p:cNvPr id="2" name="図 1"/>
            <p:cNvPicPr>
              <a:picLocks noChangeAspect="1"/>
            </p:cNvPicPr>
            <p:nvPr/>
          </p:nvPicPr>
          <p:blipFill rotWithShape="1">
            <a:blip r:embed="rId2">
              <a:extLst>
                <a:ext uri="{28A0092B-C50C-407E-A947-70E740481C1C}">
                  <a14:useLocalDpi xmlns:a14="http://schemas.microsoft.com/office/drawing/2010/main" val="0"/>
                </a:ext>
              </a:extLst>
            </a:blip>
            <a:srcRect l="711"/>
            <a:stretch/>
          </p:blipFill>
          <p:spPr>
            <a:xfrm>
              <a:off x="3980329" y="3808207"/>
              <a:ext cx="2270780" cy="1681306"/>
            </a:xfrm>
            <a:prstGeom prst="rect">
              <a:avLst/>
            </a:prstGeom>
            <a:ln>
              <a:solidFill>
                <a:schemeClr val="tx1"/>
              </a:solidFill>
            </a:ln>
          </p:spPr>
        </p:pic>
        <p:sp>
          <p:nvSpPr>
            <p:cNvPr id="5" name="テキスト ボックス 4"/>
            <p:cNvSpPr txBox="1"/>
            <p:nvPr/>
          </p:nvSpPr>
          <p:spPr>
            <a:xfrm>
              <a:off x="943511" y="5619438"/>
              <a:ext cx="7152275" cy="584775"/>
            </a:xfrm>
            <a:prstGeom prst="rect">
              <a:avLst/>
            </a:prstGeom>
            <a:noFill/>
          </p:spPr>
          <p:txBody>
            <a:bodyPr wrap="square" rtlCol="0">
              <a:spAutoFit/>
            </a:bodyPr>
            <a:lstStyle/>
            <a:p>
              <a:r>
                <a:rPr kumimoji="1" lang="en-US" altLang="ja-JP" sz="1600" dirty="0" smtClean="0"/>
                <a:t>Figure 4. “Harmonic Analysis” in Tool </a:t>
              </a:r>
              <a:r>
                <a:rPr lang="en-US" altLang="ja-JP" sz="1600" dirty="0"/>
                <a:t>menu </a:t>
              </a:r>
              <a:r>
                <a:rPr lang="en-US" altLang="ja-JP" sz="1600" dirty="0" smtClean="0"/>
                <a:t>calculates </a:t>
              </a:r>
              <a:r>
                <a:rPr kumimoji="1" lang="en-US" altLang="ja-JP" sz="1600" dirty="0" smtClean="0"/>
                <a:t>the harmonic frequencies and norma</a:t>
              </a:r>
              <a:r>
                <a:rPr lang="en-US" altLang="ja-JP" sz="1600" dirty="0" smtClean="0"/>
                <a:t>l modes, which are shown in the table and </a:t>
              </a:r>
              <a:r>
                <a:rPr kumimoji="1" lang="en-US" altLang="ja-JP" sz="1600" dirty="0" smtClean="0"/>
                <a:t>the viewer panel.</a:t>
              </a:r>
              <a:endParaRPr kumimoji="1" lang="ja-JP" altLang="en-US" sz="1600" dirty="0"/>
            </a:p>
          </p:txBody>
        </p:sp>
        <p:pic>
          <p:nvPicPr>
            <p:cNvPr id="13" name="図 12"/>
            <p:cNvPicPr>
              <a:picLocks noChangeAspect="1"/>
            </p:cNvPicPr>
            <p:nvPr/>
          </p:nvPicPr>
          <p:blipFill rotWithShape="1">
            <a:blip r:embed="rId3">
              <a:extLst>
                <a:ext uri="{28A0092B-C50C-407E-A947-70E740481C1C}">
                  <a14:useLocalDpi xmlns:a14="http://schemas.microsoft.com/office/drawing/2010/main" val="0"/>
                </a:ext>
              </a:extLst>
            </a:blip>
            <a:srcRect b="1168"/>
            <a:stretch/>
          </p:blipFill>
          <p:spPr bwMode="auto">
            <a:xfrm>
              <a:off x="936586" y="4088338"/>
              <a:ext cx="2716423" cy="10118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7" name="図 16"/>
            <p:cNvPicPr>
              <a:picLocks noChangeAspect="1"/>
            </p:cNvPicPr>
            <p:nvPr/>
          </p:nvPicPr>
          <p:blipFill rotWithShape="1">
            <a:blip r:embed="rId4">
              <a:extLst>
                <a:ext uri="{28A0092B-C50C-407E-A947-70E740481C1C}">
                  <a14:useLocalDpi xmlns:a14="http://schemas.microsoft.com/office/drawing/2010/main" val="0"/>
                </a:ext>
              </a:extLst>
            </a:blip>
            <a:srcRect t="5584" b="8390"/>
            <a:stretch/>
          </p:blipFill>
          <p:spPr>
            <a:xfrm>
              <a:off x="1632963" y="4387023"/>
              <a:ext cx="1098494" cy="262497"/>
            </a:xfrm>
            <a:prstGeom prst="rect">
              <a:avLst/>
            </a:prstGeom>
            <a:ln>
              <a:solidFill>
                <a:schemeClr val="tx1"/>
              </a:solidFill>
            </a:ln>
          </p:spPr>
        </p:pic>
        <p:sp>
          <p:nvSpPr>
            <p:cNvPr id="15" name="正方形/長方形 14"/>
            <p:cNvSpPr/>
            <p:nvPr/>
          </p:nvSpPr>
          <p:spPr>
            <a:xfrm>
              <a:off x="1698840" y="4374217"/>
              <a:ext cx="897782" cy="159626"/>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2618656" y="4449480"/>
              <a:ext cx="1279060" cy="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nvPicPr>
          <p:blipFill rotWithShape="1">
            <a:blip r:embed="rId5">
              <a:extLst>
                <a:ext uri="{28A0092B-C50C-407E-A947-70E740481C1C}">
                  <a14:useLocalDpi xmlns:a14="http://schemas.microsoft.com/office/drawing/2010/main" val="0"/>
                </a:ext>
              </a:extLst>
            </a:blip>
            <a:srcRect t="1072"/>
            <a:stretch/>
          </p:blipFill>
          <p:spPr>
            <a:xfrm>
              <a:off x="6406500" y="3718993"/>
              <a:ext cx="1624332" cy="1861820"/>
            </a:xfrm>
            <a:prstGeom prst="rect">
              <a:avLst/>
            </a:prstGeom>
            <a:ln>
              <a:solidFill>
                <a:schemeClr val="tx1"/>
              </a:solidFill>
            </a:ln>
          </p:spPr>
        </p:pic>
      </p:grpSp>
    </p:spTree>
    <p:extLst>
      <p:ext uri="{BB962C8B-B14F-4D97-AF65-F5344CB8AC3E}">
        <p14:creationId xmlns:p14="http://schemas.microsoft.com/office/powerpoint/2010/main" val="193088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716693" y="606019"/>
            <a:ext cx="7857464" cy="2800767"/>
          </a:xfrm>
          <a:prstGeom prst="rect">
            <a:avLst/>
          </a:prstGeom>
          <a:noFill/>
        </p:spPr>
        <p:txBody>
          <a:bodyPr wrap="square" rtlCol="0">
            <a:spAutoFit/>
          </a:bodyPr>
          <a:lstStyle/>
          <a:p>
            <a:r>
              <a:rPr lang="en-US" altLang="ja-JP" sz="1600" dirty="0" smtClean="0"/>
              <a:t>Finally, we save the data to a </a:t>
            </a:r>
            <a:r>
              <a:rPr lang="en-US" altLang="ja-JP" sz="1600" dirty="0" err="1" smtClean="0"/>
              <a:t>minfo</a:t>
            </a:r>
            <a:r>
              <a:rPr lang="en-US" altLang="ja-JP" sz="1600" dirty="0" smtClean="0"/>
              <a:t> file.</a:t>
            </a:r>
            <a:endParaRPr lang="en-US" altLang="ja-JP" sz="1600" dirty="0"/>
          </a:p>
          <a:p>
            <a:endParaRPr lang="en-US" altLang="ja-JP" sz="1600" dirty="0"/>
          </a:p>
          <a:p>
            <a:pPr marL="800100" lvl="1" indent="-342900">
              <a:buFont typeface="Arial" charset="0"/>
              <a:buChar char="•"/>
            </a:pPr>
            <a:r>
              <a:rPr lang="en-US" altLang="ja-JP" sz="1600" dirty="0"/>
              <a:t>“File -&gt; </a:t>
            </a:r>
            <a:r>
              <a:rPr lang="en-US" altLang="ja-JP" sz="1600" dirty="0" smtClean="0"/>
              <a:t>Save” or </a:t>
            </a:r>
            <a:r>
              <a:rPr lang="en-US" altLang="ja-JP" sz="1600" dirty="0" err="1" smtClean="0"/>
              <a:t>Ctrl+s</a:t>
            </a:r>
            <a:r>
              <a:rPr lang="en-US" altLang="ja-JP" sz="1600" dirty="0" smtClean="0"/>
              <a:t> saves the data to “h2co-mp2.minfo. The filename is automatically set by replacing </a:t>
            </a:r>
            <a:r>
              <a:rPr lang="en-US" altLang="ja-JP" sz="1600" dirty="0" err="1" smtClean="0"/>
              <a:t>fchk</a:t>
            </a:r>
            <a:r>
              <a:rPr lang="en-US" altLang="ja-JP" sz="1600" dirty="0" smtClean="0"/>
              <a:t> by </a:t>
            </a:r>
            <a:r>
              <a:rPr lang="en-US" altLang="ja-JP" sz="1600" dirty="0" err="1" smtClean="0"/>
              <a:t>minfo</a:t>
            </a:r>
            <a:r>
              <a:rPr lang="en-US" altLang="ja-JP" sz="1600" dirty="0" smtClean="0"/>
              <a:t>. Note that this procedure </a:t>
            </a:r>
            <a:r>
              <a:rPr lang="en-US" altLang="ja-JP" sz="1600" u="sng" dirty="0" smtClean="0">
                <a:solidFill>
                  <a:srgbClr val="FF0000"/>
                </a:solidFill>
              </a:rPr>
              <a:t>overwrites </a:t>
            </a:r>
            <a:r>
              <a:rPr lang="en-US" altLang="ja-JP" sz="1600" u="sng" dirty="0">
                <a:solidFill>
                  <a:srgbClr val="FF0000"/>
                </a:solidFill>
              </a:rPr>
              <a:t>an existing file</a:t>
            </a:r>
            <a:r>
              <a:rPr lang="en-US" altLang="ja-JP" sz="1600" dirty="0"/>
              <a:t> without warning, so be careful!</a:t>
            </a:r>
            <a:endParaRPr lang="ja-JP" altLang="en-US" sz="1600" dirty="0"/>
          </a:p>
          <a:p>
            <a:pPr marL="800100" lvl="1" indent="-342900">
              <a:buFont typeface="Arial" charset="0"/>
              <a:buChar char="•"/>
            </a:pPr>
            <a:endParaRPr lang="en-US" altLang="ja-JP" sz="1600" dirty="0"/>
          </a:p>
          <a:p>
            <a:pPr marL="800100" lvl="1" indent="-342900">
              <a:buFont typeface="Arial" charset="0"/>
              <a:buChar char="•"/>
            </a:pPr>
            <a:r>
              <a:rPr lang="en-US" altLang="ja-JP" sz="1600" dirty="0" smtClean="0"/>
              <a:t>“File -&gt; Save as” saves the data to a file with your preferred name. It pops up a </a:t>
            </a:r>
            <a:r>
              <a:rPr lang="en-US" altLang="ja-JP" sz="1600" dirty="0" err="1" smtClean="0"/>
              <a:t>filechooser</a:t>
            </a:r>
            <a:r>
              <a:rPr lang="en-US" altLang="ja-JP" sz="1600" dirty="0" smtClean="0"/>
              <a:t> and you are asked to enter the name.</a:t>
            </a:r>
            <a:endParaRPr lang="en-US" altLang="ja-JP" sz="1600" dirty="0"/>
          </a:p>
          <a:p>
            <a:endParaRPr lang="en-US" altLang="ja-JP" sz="1600" dirty="0" smtClean="0"/>
          </a:p>
          <a:p>
            <a:r>
              <a:rPr lang="en-US" altLang="ja-JP" sz="1600" dirty="0" smtClean="0"/>
              <a:t>This data contains not only the information of atoms and structure, but also that of vibrational modes and frequencies. </a:t>
            </a:r>
            <a:endParaRPr lang="en-US" altLang="ja-JP" sz="1600" dirty="0"/>
          </a:p>
        </p:txBody>
      </p:sp>
    </p:spTree>
    <p:extLst>
      <p:ext uri="{BB962C8B-B14F-4D97-AF65-F5344CB8AC3E}">
        <p14:creationId xmlns:p14="http://schemas.microsoft.com/office/powerpoint/2010/main" val="150171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91885" y="332506"/>
            <a:ext cx="3322192" cy="461665"/>
          </a:xfrm>
          <a:prstGeom prst="rect">
            <a:avLst/>
          </a:prstGeom>
          <a:noFill/>
        </p:spPr>
        <p:txBody>
          <a:bodyPr wrap="none" rtlCol="0">
            <a:spAutoFit/>
          </a:bodyPr>
          <a:lstStyle/>
          <a:p>
            <a:r>
              <a:rPr kumimoji="1" lang="en-US" altLang="ja-JP" sz="2400" u="sng" dirty="0" smtClean="0"/>
              <a:t>1.4. Creating local modes</a:t>
            </a:r>
            <a:endParaRPr kumimoji="1" lang="ja-JP" altLang="en-US" sz="2400" u="sng" dirty="0"/>
          </a:p>
        </p:txBody>
      </p:sp>
      <p:sp>
        <p:nvSpPr>
          <p:cNvPr id="7" name="テキスト ボックス 6"/>
          <p:cNvSpPr txBox="1"/>
          <p:nvPr/>
        </p:nvSpPr>
        <p:spPr>
          <a:xfrm>
            <a:off x="716693" y="856416"/>
            <a:ext cx="7857464" cy="3293209"/>
          </a:xfrm>
          <a:prstGeom prst="rect">
            <a:avLst/>
          </a:prstGeom>
          <a:noFill/>
        </p:spPr>
        <p:txBody>
          <a:bodyPr wrap="square" rtlCol="0">
            <a:spAutoFit/>
          </a:bodyPr>
          <a:lstStyle/>
          <a:p>
            <a:r>
              <a:rPr lang="en-US" altLang="ja-JP" sz="1600" dirty="0" err="1" smtClean="0"/>
              <a:t>JSindo</a:t>
            </a:r>
            <a:r>
              <a:rPr lang="en-US" altLang="ja-JP" sz="1600" dirty="0" smtClean="0"/>
              <a:t> implements two methods to create local modes from normal modes. The first localizes the modes to a certain domain of a molecule specified by the user. The other creates local modes by a linear combination of normal modes using an algorithm proposed by Jacob and </a:t>
            </a:r>
            <a:r>
              <a:rPr lang="en-US" altLang="ja-JP" sz="1600" dirty="0" err="1" smtClean="0"/>
              <a:t>Reiher</a:t>
            </a:r>
            <a:r>
              <a:rPr lang="en-US" altLang="ja-JP" sz="1600" dirty="0" smtClean="0"/>
              <a:t> [1]. Here, we demonstrate the program using butadiene as an example. </a:t>
            </a:r>
          </a:p>
          <a:p>
            <a:endParaRPr lang="en-US" altLang="ja-JP" sz="1600" dirty="0"/>
          </a:p>
          <a:p>
            <a:r>
              <a:rPr lang="en-US" altLang="ja-JP" sz="1600" dirty="0"/>
              <a:t>Let’s divide butadiene in two domains of -CHCH</a:t>
            </a:r>
            <a:r>
              <a:rPr lang="en-US" altLang="ja-JP" sz="1600" baseline="-25000" dirty="0"/>
              <a:t>2</a:t>
            </a:r>
            <a:r>
              <a:rPr lang="en-US" altLang="ja-JP" sz="1600" dirty="0"/>
              <a:t> </a:t>
            </a:r>
            <a:r>
              <a:rPr lang="en-US" altLang="ja-JP" sz="1600" dirty="0" smtClean="0"/>
              <a:t>as in </a:t>
            </a:r>
            <a:r>
              <a:rPr lang="en-US" altLang="ja-JP" sz="1600" dirty="0"/>
              <a:t>Fig. 5 (a). The first domain </a:t>
            </a:r>
            <a:r>
              <a:rPr lang="en-US" altLang="ja-JP" sz="1600" dirty="0" smtClean="0"/>
              <a:t>is atom </a:t>
            </a:r>
            <a:r>
              <a:rPr lang="en-US" altLang="ja-JP" sz="1600" dirty="0"/>
              <a:t>1 to 5 and the other is </a:t>
            </a:r>
            <a:r>
              <a:rPr lang="en-US" altLang="ja-JP" sz="1600" dirty="0" smtClean="0"/>
              <a:t>6 </a:t>
            </a:r>
            <a:r>
              <a:rPr lang="en-US" altLang="ja-JP" sz="1600" dirty="0"/>
              <a:t>to 10. The number </a:t>
            </a:r>
            <a:r>
              <a:rPr lang="en-US" altLang="ja-JP" sz="1600" dirty="0" smtClean="0"/>
              <a:t>is </a:t>
            </a:r>
            <a:r>
              <a:rPr lang="en-US" altLang="ja-JP" sz="1600" dirty="0"/>
              <a:t>shown by “Show -&gt; Atom Number”.</a:t>
            </a:r>
          </a:p>
          <a:p>
            <a:endParaRPr lang="en-US" altLang="ja-JP" sz="1600" dirty="0"/>
          </a:p>
          <a:p>
            <a:r>
              <a:rPr lang="en-US" altLang="ja-JP" sz="1600" dirty="0"/>
              <a:t>“Tools -&gt; Create Local Modes” opens a controller of local mode generator. We enter the domain in a text box as shown in Fig. 5 (b). </a:t>
            </a:r>
            <a:r>
              <a:rPr lang="en-US" altLang="ja-JP" sz="1600" dirty="0" smtClean="0"/>
              <a:t>The </a:t>
            </a:r>
            <a:r>
              <a:rPr lang="en-US" altLang="ja-JP" sz="1600" dirty="0"/>
              <a:t>domain is specified by atom numbers separated with </a:t>
            </a:r>
            <a:r>
              <a:rPr lang="en-US" altLang="ja-JP" sz="1600" dirty="0" err="1"/>
              <a:t>camma</a:t>
            </a:r>
            <a:r>
              <a:rPr lang="en-US" altLang="ja-JP" sz="1600" dirty="0"/>
              <a:t> or hyphen. </a:t>
            </a:r>
            <a:r>
              <a:rPr lang="en-US" altLang="ja-JP" sz="1600" dirty="0" smtClean="0"/>
              <a:t>“1,2,3,4,5” is the first domain. Then, the second domain follows after a space. Hyphen </a:t>
            </a:r>
            <a:r>
              <a:rPr lang="en-US" altLang="ja-JP" sz="1600" dirty="0"/>
              <a:t>means a sequence of numbers, that is, </a:t>
            </a:r>
            <a:r>
              <a:rPr lang="en-US" altLang="ja-JP" sz="1600" dirty="0" smtClean="0"/>
              <a:t>6-10 </a:t>
            </a:r>
            <a:r>
              <a:rPr lang="en-US" altLang="ja-JP" sz="1600" dirty="0"/>
              <a:t>is equivalent to </a:t>
            </a:r>
            <a:r>
              <a:rPr lang="en-US" altLang="ja-JP" sz="1600" dirty="0" smtClean="0"/>
              <a:t>“6,7,8,9,10”. </a:t>
            </a:r>
          </a:p>
        </p:txBody>
      </p:sp>
      <p:sp>
        <p:nvSpPr>
          <p:cNvPr id="8" name="テキスト ボックス 7"/>
          <p:cNvSpPr txBox="1"/>
          <p:nvPr/>
        </p:nvSpPr>
        <p:spPr>
          <a:xfrm>
            <a:off x="4813938" y="4136613"/>
            <a:ext cx="3688959" cy="276999"/>
          </a:xfrm>
          <a:prstGeom prst="rect">
            <a:avLst/>
          </a:prstGeom>
          <a:noFill/>
        </p:spPr>
        <p:txBody>
          <a:bodyPr wrap="none" rtlCol="0">
            <a:spAutoFit/>
          </a:bodyPr>
          <a:lstStyle/>
          <a:p>
            <a:r>
              <a:rPr kumimoji="1" lang="en-US" altLang="ja-JP" sz="1200" dirty="0" smtClean="0"/>
              <a:t>[1] Jacob and </a:t>
            </a:r>
            <a:r>
              <a:rPr kumimoji="1" lang="en-US" altLang="ja-JP" sz="1200" dirty="0" err="1" smtClean="0"/>
              <a:t>Reiher</a:t>
            </a:r>
            <a:r>
              <a:rPr kumimoji="1" lang="en-US" altLang="ja-JP" sz="1200" dirty="0" smtClean="0"/>
              <a:t>, J. Chem. Phys. </a:t>
            </a:r>
            <a:r>
              <a:rPr kumimoji="1" lang="en-US" altLang="ja-JP" sz="1200" b="1" dirty="0" smtClean="0"/>
              <a:t>130</a:t>
            </a:r>
            <a:r>
              <a:rPr kumimoji="1" lang="en-US" altLang="ja-JP" sz="1200" dirty="0" smtClean="0"/>
              <a:t>, 084106 (2009).</a:t>
            </a:r>
            <a:endParaRPr kumimoji="1" lang="ja-JP" altLang="en-US" sz="1200" dirty="0"/>
          </a:p>
        </p:txBody>
      </p:sp>
      <p:sp>
        <p:nvSpPr>
          <p:cNvPr id="34" name="テキスト ボックス 33"/>
          <p:cNvSpPr txBox="1"/>
          <p:nvPr/>
        </p:nvSpPr>
        <p:spPr>
          <a:xfrm>
            <a:off x="1258824" y="5973684"/>
            <a:ext cx="6455770" cy="584775"/>
          </a:xfrm>
          <a:prstGeom prst="rect">
            <a:avLst/>
          </a:prstGeom>
          <a:noFill/>
        </p:spPr>
        <p:txBody>
          <a:bodyPr wrap="square" rtlCol="0">
            <a:spAutoFit/>
          </a:bodyPr>
          <a:lstStyle/>
          <a:p>
            <a:r>
              <a:rPr kumimoji="1" lang="en-US" altLang="ja-JP" sz="1600" dirty="0" smtClean="0"/>
              <a:t>Figure 5. (a) Domains of butadiene, (b) Local mode controller, (c) One of CH stretching modes localized to domain 1 and 2. </a:t>
            </a:r>
            <a:endParaRPr kumimoji="1" lang="ja-JP" altLang="en-US" sz="1600" dirty="0"/>
          </a:p>
        </p:txBody>
      </p:sp>
      <p:grpSp>
        <p:nvGrpSpPr>
          <p:cNvPr id="39" name="図形グループ 38"/>
          <p:cNvGrpSpPr/>
          <p:nvPr/>
        </p:nvGrpSpPr>
        <p:grpSpPr>
          <a:xfrm>
            <a:off x="906911" y="4447675"/>
            <a:ext cx="6862093" cy="1511693"/>
            <a:chOff x="612621" y="4353081"/>
            <a:chExt cx="6862093" cy="1511693"/>
          </a:xfrm>
        </p:grpSpPr>
        <p:grpSp>
          <p:nvGrpSpPr>
            <p:cNvPr id="13" name="図形グループ 12"/>
            <p:cNvGrpSpPr/>
            <p:nvPr/>
          </p:nvGrpSpPr>
          <p:grpSpPr>
            <a:xfrm>
              <a:off x="967626" y="4505124"/>
              <a:ext cx="1369546" cy="1338560"/>
              <a:chOff x="728237" y="1951463"/>
              <a:chExt cx="2082207" cy="2035098"/>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37" y="1951463"/>
                <a:ext cx="2082207" cy="2035098"/>
              </a:xfrm>
              <a:prstGeom prst="rect">
                <a:avLst/>
              </a:prstGeom>
              <a:ln>
                <a:solidFill>
                  <a:schemeClr val="tx1"/>
                </a:solidFill>
              </a:ln>
            </p:spPr>
          </p:pic>
          <p:sp>
            <p:nvSpPr>
              <p:cNvPr id="11" name="フリーフォーム 10"/>
              <p:cNvSpPr/>
              <p:nvPr/>
            </p:nvSpPr>
            <p:spPr>
              <a:xfrm>
                <a:off x="797011" y="2891481"/>
                <a:ext cx="1371600" cy="1031789"/>
              </a:xfrm>
              <a:custGeom>
                <a:avLst/>
                <a:gdLst>
                  <a:gd name="connsiteX0" fmla="*/ 111211 w 1371600"/>
                  <a:gd name="connsiteY0" fmla="*/ 6178 h 1031789"/>
                  <a:gd name="connsiteX1" fmla="*/ 185351 w 1371600"/>
                  <a:gd name="connsiteY1" fmla="*/ 6178 h 1031789"/>
                  <a:gd name="connsiteX2" fmla="*/ 253313 w 1371600"/>
                  <a:gd name="connsiteY2" fmla="*/ 12357 h 1031789"/>
                  <a:gd name="connsiteX3" fmla="*/ 308919 w 1371600"/>
                  <a:gd name="connsiteY3" fmla="*/ 37070 h 1031789"/>
                  <a:gd name="connsiteX4" fmla="*/ 327454 w 1371600"/>
                  <a:gd name="connsiteY4" fmla="*/ 43249 h 1031789"/>
                  <a:gd name="connsiteX5" fmla="*/ 345989 w 1371600"/>
                  <a:gd name="connsiteY5" fmla="*/ 55605 h 1031789"/>
                  <a:gd name="connsiteX6" fmla="*/ 401594 w 1371600"/>
                  <a:gd name="connsiteY6" fmla="*/ 74141 h 1031789"/>
                  <a:gd name="connsiteX7" fmla="*/ 426308 w 1371600"/>
                  <a:gd name="connsiteY7" fmla="*/ 92676 h 1031789"/>
                  <a:gd name="connsiteX8" fmla="*/ 463378 w 1371600"/>
                  <a:gd name="connsiteY8" fmla="*/ 105033 h 1031789"/>
                  <a:gd name="connsiteX9" fmla="*/ 580767 w 1371600"/>
                  <a:gd name="connsiteY9" fmla="*/ 92676 h 1031789"/>
                  <a:gd name="connsiteX10" fmla="*/ 617838 w 1371600"/>
                  <a:gd name="connsiteY10" fmla="*/ 61784 h 1031789"/>
                  <a:gd name="connsiteX11" fmla="*/ 654908 w 1371600"/>
                  <a:gd name="connsiteY11" fmla="*/ 37070 h 1031789"/>
                  <a:gd name="connsiteX12" fmla="*/ 673443 w 1371600"/>
                  <a:gd name="connsiteY12" fmla="*/ 24714 h 1031789"/>
                  <a:gd name="connsiteX13" fmla="*/ 710513 w 1371600"/>
                  <a:gd name="connsiteY13" fmla="*/ 12357 h 1031789"/>
                  <a:gd name="connsiteX14" fmla="*/ 729048 w 1371600"/>
                  <a:gd name="connsiteY14" fmla="*/ 6178 h 1031789"/>
                  <a:gd name="connsiteX15" fmla="*/ 797011 w 1371600"/>
                  <a:gd name="connsiteY15" fmla="*/ 0 h 1031789"/>
                  <a:gd name="connsiteX16" fmla="*/ 889686 w 1371600"/>
                  <a:gd name="connsiteY16" fmla="*/ 6178 h 1031789"/>
                  <a:gd name="connsiteX17" fmla="*/ 914400 w 1371600"/>
                  <a:gd name="connsiteY17" fmla="*/ 12357 h 1031789"/>
                  <a:gd name="connsiteX18" fmla="*/ 951470 w 1371600"/>
                  <a:gd name="connsiteY18" fmla="*/ 24714 h 1031789"/>
                  <a:gd name="connsiteX19" fmla="*/ 970005 w 1371600"/>
                  <a:gd name="connsiteY19" fmla="*/ 30892 h 1031789"/>
                  <a:gd name="connsiteX20" fmla="*/ 1037967 w 1371600"/>
                  <a:gd name="connsiteY20" fmla="*/ 49427 h 1031789"/>
                  <a:gd name="connsiteX21" fmla="*/ 1099751 w 1371600"/>
                  <a:gd name="connsiteY21" fmla="*/ 92676 h 1031789"/>
                  <a:gd name="connsiteX22" fmla="*/ 1118286 w 1371600"/>
                  <a:gd name="connsiteY22" fmla="*/ 105033 h 1031789"/>
                  <a:gd name="connsiteX23" fmla="*/ 1136821 w 1371600"/>
                  <a:gd name="connsiteY23" fmla="*/ 111211 h 1031789"/>
                  <a:gd name="connsiteX24" fmla="*/ 1155357 w 1371600"/>
                  <a:gd name="connsiteY24" fmla="*/ 123568 h 1031789"/>
                  <a:gd name="connsiteX25" fmla="*/ 1173892 w 1371600"/>
                  <a:gd name="connsiteY25" fmla="*/ 129746 h 1031789"/>
                  <a:gd name="connsiteX26" fmla="*/ 1210962 w 1371600"/>
                  <a:gd name="connsiteY26" fmla="*/ 154460 h 1031789"/>
                  <a:gd name="connsiteX27" fmla="*/ 1229497 w 1371600"/>
                  <a:gd name="connsiteY27" fmla="*/ 172995 h 1031789"/>
                  <a:gd name="connsiteX28" fmla="*/ 1254211 w 1371600"/>
                  <a:gd name="connsiteY28" fmla="*/ 210065 h 1031789"/>
                  <a:gd name="connsiteX29" fmla="*/ 1309816 w 1371600"/>
                  <a:gd name="connsiteY29" fmla="*/ 265670 h 1031789"/>
                  <a:gd name="connsiteX30" fmla="*/ 1328351 w 1371600"/>
                  <a:gd name="connsiteY30" fmla="*/ 284205 h 1031789"/>
                  <a:gd name="connsiteX31" fmla="*/ 1340708 w 1371600"/>
                  <a:gd name="connsiteY31" fmla="*/ 302741 h 1031789"/>
                  <a:gd name="connsiteX32" fmla="*/ 1346886 w 1371600"/>
                  <a:gd name="connsiteY32" fmla="*/ 339811 h 1031789"/>
                  <a:gd name="connsiteX33" fmla="*/ 1359243 w 1371600"/>
                  <a:gd name="connsiteY33" fmla="*/ 376881 h 1031789"/>
                  <a:gd name="connsiteX34" fmla="*/ 1371600 w 1371600"/>
                  <a:gd name="connsiteY34" fmla="*/ 463378 h 1031789"/>
                  <a:gd name="connsiteX35" fmla="*/ 1365421 w 1371600"/>
                  <a:gd name="connsiteY35" fmla="*/ 617838 h 1031789"/>
                  <a:gd name="connsiteX36" fmla="*/ 1346886 w 1371600"/>
                  <a:gd name="connsiteY36" fmla="*/ 630195 h 1031789"/>
                  <a:gd name="connsiteX37" fmla="*/ 1334530 w 1371600"/>
                  <a:gd name="connsiteY37" fmla="*/ 648730 h 1031789"/>
                  <a:gd name="connsiteX38" fmla="*/ 1291281 w 1371600"/>
                  <a:gd name="connsiteY38" fmla="*/ 673443 h 1031789"/>
                  <a:gd name="connsiteX39" fmla="*/ 1254211 w 1371600"/>
                  <a:gd name="connsiteY39" fmla="*/ 685800 h 1031789"/>
                  <a:gd name="connsiteX40" fmla="*/ 1235675 w 1371600"/>
                  <a:gd name="connsiteY40" fmla="*/ 691978 h 1031789"/>
                  <a:gd name="connsiteX41" fmla="*/ 1149178 w 1371600"/>
                  <a:gd name="connsiteY41" fmla="*/ 685800 h 1031789"/>
                  <a:gd name="connsiteX42" fmla="*/ 1130643 w 1371600"/>
                  <a:gd name="connsiteY42" fmla="*/ 679622 h 1031789"/>
                  <a:gd name="connsiteX43" fmla="*/ 970005 w 1371600"/>
                  <a:gd name="connsiteY43" fmla="*/ 691978 h 1031789"/>
                  <a:gd name="connsiteX44" fmla="*/ 932935 w 1371600"/>
                  <a:gd name="connsiteY44" fmla="*/ 716692 h 1031789"/>
                  <a:gd name="connsiteX45" fmla="*/ 908221 w 1371600"/>
                  <a:gd name="connsiteY45" fmla="*/ 753762 h 1031789"/>
                  <a:gd name="connsiteX46" fmla="*/ 889686 w 1371600"/>
                  <a:gd name="connsiteY46" fmla="*/ 772297 h 1031789"/>
                  <a:gd name="connsiteX47" fmla="*/ 864973 w 1371600"/>
                  <a:gd name="connsiteY47" fmla="*/ 809368 h 1031789"/>
                  <a:gd name="connsiteX48" fmla="*/ 827903 w 1371600"/>
                  <a:gd name="connsiteY48" fmla="*/ 846438 h 1031789"/>
                  <a:gd name="connsiteX49" fmla="*/ 815546 w 1371600"/>
                  <a:gd name="connsiteY49" fmla="*/ 864973 h 1031789"/>
                  <a:gd name="connsiteX50" fmla="*/ 778475 w 1371600"/>
                  <a:gd name="connsiteY50" fmla="*/ 902043 h 1031789"/>
                  <a:gd name="connsiteX51" fmla="*/ 759940 w 1371600"/>
                  <a:gd name="connsiteY51" fmla="*/ 920578 h 1031789"/>
                  <a:gd name="connsiteX52" fmla="*/ 741405 w 1371600"/>
                  <a:gd name="connsiteY52" fmla="*/ 932935 h 1031789"/>
                  <a:gd name="connsiteX53" fmla="*/ 722870 w 1371600"/>
                  <a:gd name="connsiteY53" fmla="*/ 951470 h 1031789"/>
                  <a:gd name="connsiteX54" fmla="*/ 685800 w 1371600"/>
                  <a:gd name="connsiteY54" fmla="*/ 963827 h 1031789"/>
                  <a:gd name="connsiteX55" fmla="*/ 667265 w 1371600"/>
                  <a:gd name="connsiteY55" fmla="*/ 976184 h 1031789"/>
                  <a:gd name="connsiteX56" fmla="*/ 648730 w 1371600"/>
                  <a:gd name="connsiteY56" fmla="*/ 994719 h 1031789"/>
                  <a:gd name="connsiteX57" fmla="*/ 630194 w 1371600"/>
                  <a:gd name="connsiteY57" fmla="*/ 1000897 h 1031789"/>
                  <a:gd name="connsiteX58" fmla="*/ 574589 w 1371600"/>
                  <a:gd name="connsiteY58" fmla="*/ 1025611 h 1031789"/>
                  <a:gd name="connsiteX59" fmla="*/ 556054 w 1371600"/>
                  <a:gd name="connsiteY59" fmla="*/ 1031789 h 1031789"/>
                  <a:gd name="connsiteX60" fmla="*/ 401594 w 1371600"/>
                  <a:gd name="connsiteY60" fmla="*/ 1025611 h 1031789"/>
                  <a:gd name="connsiteX61" fmla="*/ 364524 w 1371600"/>
                  <a:gd name="connsiteY61" fmla="*/ 1013254 h 1031789"/>
                  <a:gd name="connsiteX62" fmla="*/ 321275 w 1371600"/>
                  <a:gd name="connsiteY62" fmla="*/ 988541 h 1031789"/>
                  <a:gd name="connsiteX63" fmla="*/ 278027 w 1371600"/>
                  <a:gd name="connsiteY63" fmla="*/ 957649 h 1031789"/>
                  <a:gd name="connsiteX64" fmla="*/ 253313 w 1371600"/>
                  <a:gd name="connsiteY64" fmla="*/ 945292 h 1031789"/>
                  <a:gd name="connsiteX65" fmla="*/ 228600 w 1371600"/>
                  <a:gd name="connsiteY65" fmla="*/ 920578 h 1031789"/>
                  <a:gd name="connsiteX66" fmla="*/ 191530 w 1371600"/>
                  <a:gd name="connsiteY66" fmla="*/ 889687 h 1031789"/>
                  <a:gd name="connsiteX67" fmla="*/ 172994 w 1371600"/>
                  <a:gd name="connsiteY67" fmla="*/ 852616 h 1031789"/>
                  <a:gd name="connsiteX68" fmla="*/ 166816 w 1371600"/>
                  <a:gd name="connsiteY68" fmla="*/ 834081 h 1031789"/>
                  <a:gd name="connsiteX69" fmla="*/ 142103 w 1371600"/>
                  <a:gd name="connsiteY69" fmla="*/ 790833 h 1031789"/>
                  <a:gd name="connsiteX70" fmla="*/ 129746 w 1371600"/>
                  <a:gd name="connsiteY70" fmla="*/ 747584 h 1031789"/>
                  <a:gd name="connsiteX71" fmla="*/ 117389 w 1371600"/>
                  <a:gd name="connsiteY71" fmla="*/ 710514 h 1031789"/>
                  <a:gd name="connsiteX72" fmla="*/ 105032 w 1371600"/>
                  <a:gd name="connsiteY72" fmla="*/ 661087 h 1031789"/>
                  <a:gd name="connsiteX73" fmla="*/ 86497 w 1371600"/>
                  <a:gd name="connsiteY73" fmla="*/ 599303 h 1031789"/>
                  <a:gd name="connsiteX74" fmla="*/ 74140 w 1371600"/>
                  <a:gd name="connsiteY74" fmla="*/ 580768 h 1031789"/>
                  <a:gd name="connsiteX75" fmla="*/ 55605 w 1371600"/>
                  <a:gd name="connsiteY75" fmla="*/ 568411 h 1031789"/>
                  <a:gd name="connsiteX76" fmla="*/ 24713 w 1371600"/>
                  <a:gd name="connsiteY76" fmla="*/ 401595 h 1031789"/>
                  <a:gd name="connsiteX77" fmla="*/ 12357 w 1371600"/>
                  <a:gd name="connsiteY77" fmla="*/ 352168 h 1031789"/>
                  <a:gd name="connsiteX78" fmla="*/ 0 w 1371600"/>
                  <a:gd name="connsiteY78" fmla="*/ 296562 h 1031789"/>
                  <a:gd name="connsiteX79" fmla="*/ 6178 w 1371600"/>
                  <a:gd name="connsiteY79" fmla="*/ 117389 h 1031789"/>
                  <a:gd name="connsiteX80" fmla="*/ 12357 w 1371600"/>
                  <a:gd name="connsiteY80" fmla="*/ 98854 h 1031789"/>
                  <a:gd name="connsiteX81" fmla="*/ 30892 w 1371600"/>
                  <a:gd name="connsiteY81" fmla="*/ 92676 h 1031789"/>
                  <a:gd name="connsiteX82" fmla="*/ 74140 w 1371600"/>
                  <a:gd name="connsiteY82" fmla="*/ 43249 h 1031789"/>
                  <a:gd name="connsiteX83" fmla="*/ 111211 w 1371600"/>
                  <a:gd name="connsiteY83" fmla="*/ 6178 h 1031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371600" h="1031789">
                    <a:moveTo>
                      <a:pt x="111211" y="6178"/>
                    </a:moveTo>
                    <a:cubicBezTo>
                      <a:pt x="129746" y="0"/>
                      <a:pt x="98573" y="6178"/>
                      <a:pt x="185351" y="6178"/>
                    </a:cubicBezTo>
                    <a:cubicBezTo>
                      <a:pt x="208098" y="6178"/>
                      <a:pt x="230659" y="10297"/>
                      <a:pt x="253313" y="12357"/>
                    </a:cubicBezTo>
                    <a:cubicBezTo>
                      <a:pt x="348943" y="44234"/>
                      <a:pt x="250179" y="7700"/>
                      <a:pt x="308919" y="37070"/>
                    </a:cubicBezTo>
                    <a:cubicBezTo>
                      <a:pt x="314744" y="39983"/>
                      <a:pt x="321629" y="40336"/>
                      <a:pt x="327454" y="43249"/>
                    </a:cubicBezTo>
                    <a:cubicBezTo>
                      <a:pt x="334095" y="46570"/>
                      <a:pt x="339135" y="52749"/>
                      <a:pt x="345989" y="55605"/>
                    </a:cubicBezTo>
                    <a:cubicBezTo>
                      <a:pt x="364024" y="63120"/>
                      <a:pt x="401594" y="74141"/>
                      <a:pt x="401594" y="74141"/>
                    </a:cubicBezTo>
                    <a:cubicBezTo>
                      <a:pt x="409832" y="80319"/>
                      <a:pt x="417098" y="88071"/>
                      <a:pt x="426308" y="92676"/>
                    </a:cubicBezTo>
                    <a:cubicBezTo>
                      <a:pt x="437958" y="98501"/>
                      <a:pt x="463378" y="105033"/>
                      <a:pt x="463378" y="105033"/>
                    </a:cubicBezTo>
                    <a:cubicBezTo>
                      <a:pt x="472438" y="104467"/>
                      <a:pt x="549905" y="108107"/>
                      <a:pt x="580767" y="92676"/>
                    </a:cubicBezTo>
                    <a:cubicBezTo>
                      <a:pt x="607261" y="79429"/>
                      <a:pt x="593243" y="80914"/>
                      <a:pt x="617838" y="61784"/>
                    </a:cubicBezTo>
                    <a:cubicBezTo>
                      <a:pt x="629561" y="52666"/>
                      <a:pt x="642551" y="45308"/>
                      <a:pt x="654908" y="37070"/>
                    </a:cubicBezTo>
                    <a:cubicBezTo>
                      <a:pt x="661086" y="32951"/>
                      <a:pt x="666399" y="27062"/>
                      <a:pt x="673443" y="24714"/>
                    </a:cubicBezTo>
                    <a:lnTo>
                      <a:pt x="710513" y="12357"/>
                    </a:lnTo>
                    <a:cubicBezTo>
                      <a:pt x="716691" y="10297"/>
                      <a:pt x="722562" y="6768"/>
                      <a:pt x="729048" y="6178"/>
                    </a:cubicBezTo>
                    <a:lnTo>
                      <a:pt x="797011" y="0"/>
                    </a:lnTo>
                    <a:cubicBezTo>
                      <a:pt x="827903" y="2059"/>
                      <a:pt x="858896" y="2937"/>
                      <a:pt x="889686" y="6178"/>
                    </a:cubicBezTo>
                    <a:cubicBezTo>
                      <a:pt x="898131" y="7067"/>
                      <a:pt x="906267" y="9917"/>
                      <a:pt x="914400" y="12357"/>
                    </a:cubicBezTo>
                    <a:cubicBezTo>
                      <a:pt x="926876" y="16100"/>
                      <a:pt x="939113" y="20595"/>
                      <a:pt x="951470" y="24714"/>
                    </a:cubicBezTo>
                    <a:cubicBezTo>
                      <a:pt x="957648" y="26773"/>
                      <a:pt x="963687" y="29312"/>
                      <a:pt x="970005" y="30892"/>
                    </a:cubicBezTo>
                    <a:cubicBezTo>
                      <a:pt x="1025750" y="44829"/>
                      <a:pt x="1003321" y="37879"/>
                      <a:pt x="1037967" y="49427"/>
                    </a:cubicBezTo>
                    <a:cubicBezTo>
                      <a:pt x="1074562" y="76872"/>
                      <a:pt x="1054113" y="62250"/>
                      <a:pt x="1099751" y="92676"/>
                    </a:cubicBezTo>
                    <a:cubicBezTo>
                      <a:pt x="1105929" y="96795"/>
                      <a:pt x="1111242" y="102685"/>
                      <a:pt x="1118286" y="105033"/>
                    </a:cubicBezTo>
                    <a:lnTo>
                      <a:pt x="1136821" y="111211"/>
                    </a:lnTo>
                    <a:cubicBezTo>
                      <a:pt x="1143000" y="115330"/>
                      <a:pt x="1148715" y="120247"/>
                      <a:pt x="1155357" y="123568"/>
                    </a:cubicBezTo>
                    <a:cubicBezTo>
                      <a:pt x="1161182" y="126480"/>
                      <a:pt x="1168473" y="126134"/>
                      <a:pt x="1173892" y="129746"/>
                    </a:cubicBezTo>
                    <a:cubicBezTo>
                      <a:pt x="1220176" y="160602"/>
                      <a:pt x="1166887" y="139767"/>
                      <a:pt x="1210962" y="154460"/>
                    </a:cubicBezTo>
                    <a:cubicBezTo>
                      <a:pt x="1217140" y="160638"/>
                      <a:pt x="1224133" y="166098"/>
                      <a:pt x="1229497" y="172995"/>
                    </a:cubicBezTo>
                    <a:cubicBezTo>
                      <a:pt x="1238615" y="184718"/>
                      <a:pt x="1243710" y="199564"/>
                      <a:pt x="1254211" y="210065"/>
                    </a:cubicBezTo>
                    <a:lnTo>
                      <a:pt x="1309816" y="265670"/>
                    </a:lnTo>
                    <a:cubicBezTo>
                      <a:pt x="1315994" y="271848"/>
                      <a:pt x="1323504" y="276935"/>
                      <a:pt x="1328351" y="284205"/>
                    </a:cubicBezTo>
                    <a:lnTo>
                      <a:pt x="1340708" y="302741"/>
                    </a:lnTo>
                    <a:cubicBezTo>
                      <a:pt x="1342767" y="315098"/>
                      <a:pt x="1343848" y="327658"/>
                      <a:pt x="1346886" y="339811"/>
                    </a:cubicBezTo>
                    <a:cubicBezTo>
                      <a:pt x="1350045" y="352447"/>
                      <a:pt x="1356689" y="364109"/>
                      <a:pt x="1359243" y="376881"/>
                    </a:cubicBezTo>
                    <a:cubicBezTo>
                      <a:pt x="1369078" y="426060"/>
                      <a:pt x="1364261" y="397336"/>
                      <a:pt x="1371600" y="463378"/>
                    </a:cubicBezTo>
                    <a:cubicBezTo>
                      <a:pt x="1369540" y="514865"/>
                      <a:pt x="1372972" y="566866"/>
                      <a:pt x="1365421" y="617838"/>
                    </a:cubicBezTo>
                    <a:cubicBezTo>
                      <a:pt x="1364333" y="625183"/>
                      <a:pt x="1352137" y="624944"/>
                      <a:pt x="1346886" y="630195"/>
                    </a:cubicBezTo>
                    <a:cubicBezTo>
                      <a:pt x="1341636" y="635446"/>
                      <a:pt x="1339780" y="643480"/>
                      <a:pt x="1334530" y="648730"/>
                    </a:cubicBezTo>
                    <a:cubicBezTo>
                      <a:pt x="1327099" y="656161"/>
                      <a:pt x="1299358" y="670212"/>
                      <a:pt x="1291281" y="673443"/>
                    </a:cubicBezTo>
                    <a:cubicBezTo>
                      <a:pt x="1279187" y="678280"/>
                      <a:pt x="1266568" y="681681"/>
                      <a:pt x="1254211" y="685800"/>
                    </a:cubicBezTo>
                    <a:lnTo>
                      <a:pt x="1235675" y="691978"/>
                    </a:lnTo>
                    <a:cubicBezTo>
                      <a:pt x="1206843" y="689919"/>
                      <a:pt x="1177886" y="689177"/>
                      <a:pt x="1149178" y="685800"/>
                    </a:cubicBezTo>
                    <a:cubicBezTo>
                      <a:pt x="1142710" y="685039"/>
                      <a:pt x="1137152" y="679398"/>
                      <a:pt x="1130643" y="679622"/>
                    </a:cubicBezTo>
                    <a:cubicBezTo>
                      <a:pt x="1076971" y="681473"/>
                      <a:pt x="1023551" y="687859"/>
                      <a:pt x="970005" y="691978"/>
                    </a:cubicBezTo>
                    <a:cubicBezTo>
                      <a:pt x="957648" y="700216"/>
                      <a:pt x="941173" y="704335"/>
                      <a:pt x="932935" y="716692"/>
                    </a:cubicBezTo>
                    <a:cubicBezTo>
                      <a:pt x="924697" y="729049"/>
                      <a:pt x="918722" y="743261"/>
                      <a:pt x="908221" y="753762"/>
                    </a:cubicBezTo>
                    <a:cubicBezTo>
                      <a:pt x="902043" y="759940"/>
                      <a:pt x="895050" y="765400"/>
                      <a:pt x="889686" y="772297"/>
                    </a:cubicBezTo>
                    <a:cubicBezTo>
                      <a:pt x="880568" y="784020"/>
                      <a:pt x="875474" y="798867"/>
                      <a:pt x="864973" y="809368"/>
                    </a:cubicBezTo>
                    <a:cubicBezTo>
                      <a:pt x="852616" y="821725"/>
                      <a:pt x="837597" y="831898"/>
                      <a:pt x="827903" y="846438"/>
                    </a:cubicBezTo>
                    <a:cubicBezTo>
                      <a:pt x="823784" y="852616"/>
                      <a:pt x="820479" y="859423"/>
                      <a:pt x="815546" y="864973"/>
                    </a:cubicBezTo>
                    <a:cubicBezTo>
                      <a:pt x="803936" y="878034"/>
                      <a:pt x="790832" y="889686"/>
                      <a:pt x="778475" y="902043"/>
                    </a:cubicBezTo>
                    <a:cubicBezTo>
                      <a:pt x="772297" y="908221"/>
                      <a:pt x="767210" y="915731"/>
                      <a:pt x="759940" y="920578"/>
                    </a:cubicBezTo>
                    <a:cubicBezTo>
                      <a:pt x="753762" y="924697"/>
                      <a:pt x="747109" y="928181"/>
                      <a:pt x="741405" y="932935"/>
                    </a:cubicBezTo>
                    <a:cubicBezTo>
                      <a:pt x="734693" y="938529"/>
                      <a:pt x="730508" y="947227"/>
                      <a:pt x="722870" y="951470"/>
                    </a:cubicBezTo>
                    <a:cubicBezTo>
                      <a:pt x="711484" y="957796"/>
                      <a:pt x="685800" y="963827"/>
                      <a:pt x="685800" y="963827"/>
                    </a:cubicBezTo>
                    <a:cubicBezTo>
                      <a:pt x="679622" y="967946"/>
                      <a:pt x="672969" y="971430"/>
                      <a:pt x="667265" y="976184"/>
                    </a:cubicBezTo>
                    <a:cubicBezTo>
                      <a:pt x="660553" y="981778"/>
                      <a:pt x="656000" y="989872"/>
                      <a:pt x="648730" y="994719"/>
                    </a:cubicBezTo>
                    <a:cubicBezTo>
                      <a:pt x="643311" y="998332"/>
                      <a:pt x="636373" y="998838"/>
                      <a:pt x="630194" y="1000897"/>
                    </a:cubicBezTo>
                    <a:cubicBezTo>
                      <a:pt x="600822" y="1020479"/>
                      <a:pt x="618702" y="1010907"/>
                      <a:pt x="574589" y="1025611"/>
                    </a:cubicBezTo>
                    <a:lnTo>
                      <a:pt x="556054" y="1031789"/>
                    </a:lnTo>
                    <a:cubicBezTo>
                      <a:pt x="504567" y="1029730"/>
                      <a:pt x="452882" y="1030574"/>
                      <a:pt x="401594" y="1025611"/>
                    </a:cubicBezTo>
                    <a:cubicBezTo>
                      <a:pt x="388629" y="1024356"/>
                      <a:pt x="364524" y="1013254"/>
                      <a:pt x="364524" y="1013254"/>
                    </a:cubicBezTo>
                    <a:cubicBezTo>
                      <a:pt x="304765" y="968434"/>
                      <a:pt x="368450" y="1012128"/>
                      <a:pt x="321275" y="988541"/>
                    </a:cubicBezTo>
                    <a:cubicBezTo>
                      <a:pt x="308208" y="982008"/>
                      <a:pt x="289217" y="964643"/>
                      <a:pt x="278027" y="957649"/>
                    </a:cubicBezTo>
                    <a:cubicBezTo>
                      <a:pt x="270217" y="952768"/>
                      <a:pt x="261551" y="949411"/>
                      <a:pt x="253313" y="945292"/>
                    </a:cubicBezTo>
                    <a:cubicBezTo>
                      <a:pt x="245075" y="937054"/>
                      <a:pt x="237445" y="928160"/>
                      <a:pt x="228600" y="920578"/>
                    </a:cubicBezTo>
                    <a:cubicBezTo>
                      <a:pt x="168379" y="868959"/>
                      <a:pt x="255814" y="953971"/>
                      <a:pt x="191530" y="889687"/>
                    </a:cubicBezTo>
                    <a:cubicBezTo>
                      <a:pt x="175997" y="843092"/>
                      <a:pt x="196951" y="900529"/>
                      <a:pt x="172994" y="852616"/>
                    </a:cubicBezTo>
                    <a:cubicBezTo>
                      <a:pt x="170082" y="846791"/>
                      <a:pt x="169381" y="840067"/>
                      <a:pt x="166816" y="834081"/>
                    </a:cubicBezTo>
                    <a:cubicBezTo>
                      <a:pt x="134323" y="758266"/>
                      <a:pt x="173124" y="852877"/>
                      <a:pt x="142103" y="790833"/>
                    </a:cubicBezTo>
                    <a:cubicBezTo>
                      <a:pt x="136910" y="780446"/>
                      <a:pt x="132717" y="757489"/>
                      <a:pt x="129746" y="747584"/>
                    </a:cubicBezTo>
                    <a:cubicBezTo>
                      <a:pt x="126003" y="735108"/>
                      <a:pt x="119943" y="723286"/>
                      <a:pt x="117389" y="710514"/>
                    </a:cubicBezTo>
                    <a:cubicBezTo>
                      <a:pt x="104826" y="647695"/>
                      <a:pt x="117700" y="705424"/>
                      <a:pt x="105032" y="661087"/>
                    </a:cubicBezTo>
                    <a:cubicBezTo>
                      <a:pt x="100714" y="645974"/>
                      <a:pt x="93841" y="610319"/>
                      <a:pt x="86497" y="599303"/>
                    </a:cubicBezTo>
                    <a:cubicBezTo>
                      <a:pt x="82378" y="593125"/>
                      <a:pt x="79391" y="586019"/>
                      <a:pt x="74140" y="580768"/>
                    </a:cubicBezTo>
                    <a:cubicBezTo>
                      <a:pt x="68889" y="575517"/>
                      <a:pt x="61783" y="572530"/>
                      <a:pt x="55605" y="568411"/>
                    </a:cubicBezTo>
                    <a:cubicBezTo>
                      <a:pt x="3598" y="490400"/>
                      <a:pt x="41152" y="560505"/>
                      <a:pt x="24713" y="401595"/>
                    </a:cubicBezTo>
                    <a:cubicBezTo>
                      <a:pt x="22966" y="384702"/>
                      <a:pt x="15149" y="368920"/>
                      <a:pt x="12357" y="352168"/>
                    </a:cubicBezTo>
                    <a:cubicBezTo>
                      <a:pt x="5107" y="308673"/>
                      <a:pt x="10139" y="326982"/>
                      <a:pt x="0" y="296562"/>
                    </a:cubicBezTo>
                    <a:cubicBezTo>
                      <a:pt x="2059" y="236838"/>
                      <a:pt x="2450" y="177032"/>
                      <a:pt x="6178" y="117389"/>
                    </a:cubicBezTo>
                    <a:cubicBezTo>
                      <a:pt x="6584" y="110889"/>
                      <a:pt x="7752" y="103459"/>
                      <a:pt x="12357" y="98854"/>
                    </a:cubicBezTo>
                    <a:cubicBezTo>
                      <a:pt x="16962" y="94249"/>
                      <a:pt x="24714" y="94735"/>
                      <a:pt x="30892" y="92676"/>
                    </a:cubicBezTo>
                    <a:cubicBezTo>
                      <a:pt x="59724" y="49427"/>
                      <a:pt x="43248" y="63843"/>
                      <a:pt x="74140" y="43249"/>
                    </a:cubicBezTo>
                    <a:cubicBezTo>
                      <a:pt x="88782" y="21287"/>
                      <a:pt x="92676" y="12356"/>
                      <a:pt x="111211" y="6178"/>
                    </a:cubicBezTo>
                    <a:close/>
                  </a:path>
                </a:pathLst>
              </a:custGeom>
              <a:no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リーフォーム 11"/>
              <p:cNvSpPr/>
              <p:nvPr/>
            </p:nvSpPr>
            <p:spPr>
              <a:xfrm>
                <a:off x="1334530" y="2100649"/>
                <a:ext cx="1248032" cy="840259"/>
              </a:xfrm>
              <a:custGeom>
                <a:avLst/>
                <a:gdLst>
                  <a:gd name="connsiteX0" fmla="*/ 1161535 w 1248032"/>
                  <a:gd name="connsiteY0" fmla="*/ 821724 h 840259"/>
                  <a:gd name="connsiteX1" fmla="*/ 970005 w 1248032"/>
                  <a:gd name="connsiteY1" fmla="*/ 821724 h 840259"/>
                  <a:gd name="connsiteX2" fmla="*/ 951470 w 1248032"/>
                  <a:gd name="connsiteY2" fmla="*/ 815546 h 840259"/>
                  <a:gd name="connsiteX3" fmla="*/ 926756 w 1248032"/>
                  <a:gd name="connsiteY3" fmla="*/ 809367 h 840259"/>
                  <a:gd name="connsiteX4" fmla="*/ 741405 w 1248032"/>
                  <a:gd name="connsiteY4" fmla="*/ 821724 h 840259"/>
                  <a:gd name="connsiteX5" fmla="*/ 698156 w 1248032"/>
                  <a:gd name="connsiteY5" fmla="*/ 834081 h 840259"/>
                  <a:gd name="connsiteX6" fmla="*/ 673443 w 1248032"/>
                  <a:gd name="connsiteY6" fmla="*/ 840259 h 840259"/>
                  <a:gd name="connsiteX7" fmla="*/ 562232 w 1248032"/>
                  <a:gd name="connsiteY7" fmla="*/ 834081 h 840259"/>
                  <a:gd name="connsiteX8" fmla="*/ 525162 w 1248032"/>
                  <a:gd name="connsiteY8" fmla="*/ 821724 h 840259"/>
                  <a:gd name="connsiteX9" fmla="*/ 506627 w 1248032"/>
                  <a:gd name="connsiteY9" fmla="*/ 815546 h 840259"/>
                  <a:gd name="connsiteX10" fmla="*/ 488092 w 1248032"/>
                  <a:gd name="connsiteY10" fmla="*/ 809367 h 840259"/>
                  <a:gd name="connsiteX11" fmla="*/ 438665 w 1248032"/>
                  <a:gd name="connsiteY11" fmla="*/ 797010 h 840259"/>
                  <a:gd name="connsiteX12" fmla="*/ 420129 w 1248032"/>
                  <a:gd name="connsiteY12" fmla="*/ 784654 h 840259"/>
                  <a:gd name="connsiteX13" fmla="*/ 401594 w 1248032"/>
                  <a:gd name="connsiteY13" fmla="*/ 778475 h 840259"/>
                  <a:gd name="connsiteX14" fmla="*/ 358346 w 1248032"/>
                  <a:gd name="connsiteY14" fmla="*/ 753762 h 840259"/>
                  <a:gd name="connsiteX15" fmla="*/ 308919 w 1248032"/>
                  <a:gd name="connsiteY15" fmla="*/ 741405 h 840259"/>
                  <a:gd name="connsiteX16" fmla="*/ 290384 w 1248032"/>
                  <a:gd name="connsiteY16" fmla="*/ 722870 h 840259"/>
                  <a:gd name="connsiteX17" fmla="*/ 271848 w 1248032"/>
                  <a:gd name="connsiteY17" fmla="*/ 716692 h 840259"/>
                  <a:gd name="connsiteX18" fmla="*/ 228600 w 1248032"/>
                  <a:gd name="connsiteY18" fmla="*/ 698156 h 840259"/>
                  <a:gd name="connsiteX19" fmla="*/ 185351 w 1248032"/>
                  <a:gd name="connsiteY19" fmla="*/ 667265 h 840259"/>
                  <a:gd name="connsiteX20" fmla="*/ 160638 w 1248032"/>
                  <a:gd name="connsiteY20" fmla="*/ 654908 h 840259"/>
                  <a:gd name="connsiteX21" fmla="*/ 142102 w 1248032"/>
                  <a:gd name="connsiteY21" fmla="*/ 636373 h 840259"/>
                  <a:gd name="connsiteX22" fmla="*/ 105032 w 1248032"/>
                  <a:gd name="connsiteY22" fmla="*/ 617837 h 840259"/>
                  <a:gd name="connsiteX23" fmla="*/ 80319 w 1248032"/>
                  <a:gd name="connsiteY23" fmla="*/ 593124 h 840259"/>
                  <a:gd name="connsiteX24" fmla="*/ 61784 w 1248032"/>
                  <a:gd name="connsiteY24" fmla="*/ 580767 h 840259"/>
                  <a:gd name="connsiteX25" fmla="*/ 43248 w 1248032"/>
                  <a:gd name="connsiteY25" fmla="*/ 543697 h 840259"/>
                  <a:gd name="connsiteX26" fmla="*/ 12356 w 1248032"/>
                  <a:gd name="connsiteY26" fmla="*/ 506627 h 840259"/>
                  <a:gd name="connsiteX27" fmla="*/ 6178 w 1248032"/>
                  <a:gd name="connsiteY27" fmla="*/ 475735 h 840259"/>
                  <a:gd name="connsiteX28" fmla="*/ 0 w 1248032"/>
                  <a:gd name="connsiteY28" fmla="*/ 451021 h 840259"/>
                  <a:gd name="connsiteX29" fmla="*/ 6178 w 1248032"/>
                  <a:gd name="connsiteY29" fmla="*/ 333632 h 840259"/>
                  <a:gd name="connsiteX30" fmla="*/ 24713 w 1248032"/>
                  <a:gd name="connsiteY30" fmla="*/ 296562 h 840259"/>
                  <a:gd name="connsiteX31" fmla="*/ 37070 w 1248032"/>
                  <a:gd name="connsiteY31" fmla="*/ 259492 h 840259"/>
                  <a:gd name="connsiteX32" fmla="*/ 43248 w 1248032"/>
                  <a:gd name="connsiteY32" fmla="*/ 240956 h 840259"/>
                  <a:gd name="connsiteX33" fmla="*/ 92675 w 1248032"/>
                  <a:gd name="connsiteY33" fmla="*/ 185351 h 840259"/>
                  <a:gd name="connsiteX34" fmla="*/ 111211 w 1248032"/>
                  <a:gd name="connsiteY34" fmla="*/ 172994 h 840259"/>
                  <a:gd name="connsiteX35" fmla="*/ 129746 w 1248032"/>
                  <a:gd name="connsiteY35" fmla="*/ 166816 h 840259"/>
                  <a:gd name="connsiteX36" fmla="*/ 148281 w 1248032"/>
                  <a:gd name="connsiteY36" fmla="*/ 148281 h 840259"/>
                  <a:gd name="connsiteX37" fmla="*/ 185351 w 1248032"/>
                  <a:gd name="connsiteY37" fmla="*/ 135924 h 840259"/>
                  <a:gd name="connsiteX38" fmla="*/ 240956 w 1248032"/>
                  <a:gd name="connsiteY38" fmla="*/ 123567 h 840259"/>
                  <a:gd name="connsiteX39" fmla="*/ 531340 w 1248032"/>
                  <a:gd name="connsiteY39" fmla="*/ 123567 h 840259"/>
                  <a:gd name="connsiteX40" fmla="*/ 586946 w 1248032"/>
                  <a:gd name="connsiteY40" fmla="*/ 80319 h 840259"/>
                  <a:gd name="connsiteX41" fmla="*/ 605481 w 1248032"/>
                  <a:gd name="connsiteY41" fmla="*/ 74140 h 840259"/>
                  <a:gd name="connsiteX42" fmla="*/ 624016 w 1248032"/>
                  <a:gd name="connsiteY42" fmla="*/ 61783 h 840259"/>
                  <a:gd name="connsiteX43" fmla="*/ 661086 w 1248032"/>
                  <a:gd name="connsiteY43" fmla="*/ 49427 h 840259"/>
                  <a:gd name="connsiteX44" fmla="*/ 679621 w 1248032"/>
                  <a:gd name="connsiteY44" fmla="*/ 37070 h 840259"/>
                  <a:gd name="connsiteX45" fmla="*/ 716692 w 1248032"/>
                  <a:gd name="connsiteY45" fmla="*/ 24713 h 840259"/>
                  <a:gd name="connsiteX46" fmla="*/ 753762 w 1248032"/>
                  <a:gd name="connsiteY46" fmla="*/ 12356 h 840259"/>
                  <a:gd name="connsiteX47" fmla="*/ 772297 w 1248032"/>
                  <a:gd name="connsiteY47" fmla="*/ 6178 h 840259"/>
                  <a:gd name="connsiteX48" fmla="*/ 790832 w 1248032"/>
                  <a:gd name="connsiteY48" fmla="*/ 0 h 840259"/>
                  <a:gd name="connsiteX49" fmla="*/ 895865 w 1248032"/>
                  <a:gd name="connsiteY49" fmla="*/ 6178 h 840259"/>
                  <a:gd name="connsiteX50" fmla="*/ 932935 w 1248032"/>
                  <a:gd name="connsiteY50" fmla="*/ 24713 h 840259"/>
                  <a:gd name="connsiteX51" fmla="*/ 951470 w 1248032"/>
                  <a:gd name="connsiteY51" fmla="*/ 30892 h 840259"/>
                  <a:gd name="connsiteX52" fmla="*/ 994719 w 1248032"/>
                  <a:gd name="connsiteY52" fmla="*/ 61783 h 840259"/>
                  <a:gd name="connsiteX53" fmla="*/ 1013254 w 1248032"/>
                  <a:gd name="connsiteY53" fmla="*/ 80319 h 840259"/>
                  <a:gd name="connsiteX54" fmla="*/ 1031789 w 1248032"/>
                  <a:gd name="connsiteY54" fmla="*/ 92675 h 840259"/>
                  <a:gd name="connsiteX55" fmla="*/ 1081216 w 1248032"/>
                  <a:gd name="connsiteY55" fmla="*/ 142102 h 840259"/>
                  <a:gd name="connsiteX56" fmla="*/ 1112108 w 1248032"/>
                  <a:gd name="connsiteY56" fmla="*/ 197708 h 840259"/>
                  <a:gd name="connsiteX57" fmla="*/ 1124465 w 1248032"/>
                  <a:gd name="connsiteY57" fmla="*/ 222421 h 840259"/>
                  <a:gd name="connsiteX58" fmla="*/ 1136821 w 1248032"/>
                  <a:gd name="connsiteY58" fmla="*/ 240956 h 840259"/>
                  <a:gd name="connsiteX59" fmla="*/ 1155356 w 1248032"/>
                  <a:gd name="connsiteY59" fmla="*/ 278027 h 840259"/>
                  <a:gd name="connsiteX60" fmla="*/ 1161535 w 1248032"/>
                  <a:gd name="connsiteY60" fmla="*/ 308919 h 840259"/>
                  <a:gd name="connsiteX61" fmla="*/ 1173892 w 1248032"/>
                  <a:gd name="connsiteY61" fmla="*/ 333632 h 840259"/>
                  <a:gd name="connsiteX62" fmla="*/ 1180070 w 1248032"/>
                  <a:gd name="connsiteY62" fmla="*/ 352167 h 840259"/>
                  <a:gd name="connsiteX63" fmla="*/ 1186248 w 1248032"/>
                  <a:gd name="connsiteY63" fmla="*/ 376881 h 840259"/>
                  <a:gd name="connsiteX64" fmla="*/ 1192427 w 1248032"/>
                  <a:gd name="connsiteY64" fmla="*/ 395416 h 840259"/>
                  <a:gd name="connsiteX65" fmla="*/ 1198605 w 1248032"/>
                  <a:gd name="connsiteY65" fmla="*/ 420129 h 840259"/>
                  <a:gd name="connsiteX66" fmla="*/ 1210962 w 1248032"/>
                  <a:gd name="connsiteY66" fmla="*/ 457200 h 840259"/>
                  <a:gd name="connsiteX67" fmla="*/ 1217140 w 1248032"/>
                  <a:gd name="connsiteY67" fmla="*/ 475735 h 840259"/>
                  <a:gd name="connsiteX68" fmla="*/ 1229497 w 1248032"/>
                  <a:gd name="connsiteY68" fmla="*/ 562232 h 840259"/>
                  <a:gd name="connsiteX69" fmla="*/ 1241854 w 1248032"/>
                  <a:gd name="connsiteY69" fmla="*/ 605481 h 840259"/>
                  <a:gd name="connsiteX70" fmla="*/ 1248032 w 1248032"/>
                  <a:gd name="connsiteY70" fmla="*/ 630194 h 840259"/>
                  <a:gd name="connsiteX71" fmla="*/ 1241854 w 1248032"/>
                  <a:gd name="connsiteY71" fmla="*/ 747583 h 840259"/>
                  <a:gd name="connsiteX72" fmla="*/ 1235675 w 1248032"/>
                  <a:gd name="connsiteY72" fmla="*/ 766119 h 840259"/>
                  <a:gd name="connsiteX73" fmla="*/ 1223319 w 1248032"/>
                  <a:gd name="connsiteY73" fmla="*/ 784654 h 840259"/>
                  <a:gd name="connsiteX74" fmla="*/ 1204784 w 1248032"/>
                  <a:gd name="connsiteY74" fmla="*/ 790832 h 840259"/>
                  <a:gd name="connsiteX75" fmla="*/ 1167713 w 1248032"/>
                  <a:gd name="connsiteY75" fmla="*/ 815546 h 840259"/>
                  <a:gd name="connsiteX76" fmla="*/ 1161535 w 1248032"/>
                  <a:gd name="connsiteY76" fmla="*/ 821724 h 840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248032" h="840259">
                    <a:moveTo>
                      <a:pt x="1161535" y="821724"/>
                    </a:moveTo>
                    <a:cubicBezTo>
                      <a:pt x="1085342" y="840771"/>
                      <a:pt x="1128904" y="832317"/>
                      <a:pt x="970005" y="821724"/>
                    </a:cubicBezTo>
                    <a:cubicBezTo>
                      <a:pt x="963507" y="821291"/>
                      <a:pt x="957732" y="817335"/>
                      <a:pt x="951470" y="815546"/>
                    </a:cubicBezTo>
                    <a:cubicBezTo>
                      <a:pt x="943305" y="813213"/>
                      <a:pt x="934994" y="811427"/>
                      <a:pt x="926756" y="809367"/>
                    </a:cubicBezTo>
                    <a:cubicBezTo>
                      <a:pt x="870520" y="812045"/>
                      <a:pt x="800357" y="812655"/>
                      <a:pt x="741405" y="821724"/>
                    </a:cubicBezTo>
                    <a:cubicBezTo>
                      <a:pt x="720477" y="824944"/>
                      <a:pt x="716998" y="828697"/>
                      <a:pt x="698156" y="834081"/>
                    </a:cubicBezTo>
                    <a:cubicBezTo>
                      <a:pt x="689992" y="836414"/>
                      <a:pt x="681681" y="838200"/>
                      <a:pt x="673443" y="840259"/>
                    </a:cubicBezTo>
                    <a:cubicBezTo>
                      <a:pt x="636373" y="838200"/>
                      <a:pt x="599073" y="838686"/>
                      <a:pt x="562232" y="834081"/>
                    </a:cubicBezTo>
                    <a:cubicBezTo>
                      <a:pt x="549307" y="832465"/>
                      <a:pt x="537519" y="825843"/>
                      <a:pt x="525162" y="821724"/>
                    </a:cubicBezTo>
                    <a:lnTo>
                      <a:pt x="506627" y="815546"/>
                    </a:lnTo>
                    <a:cubicBezTo>
                      <a:pt x="500449" y="813486"/>
                      <a:pt x="494478" y="810644"/>
                      <a:pt x="488092" y="809367"/>
                    </a:cubicBezTo>
                    <a:cubicBezTo>
                      <a:pt x="476334" y="807016"/>
                      <a:pt x="451335" y="803345"/>
                      <a:pt x="438665" y="797010"/>
                    </a:cubicBezTo>
                    <a:cubicBezTo>
                      <a:pt x="432023" y="793689"/>
                      <a:pt x="426771" y="787975"/>
                      <a:pt x="420129" y="784654"/>
                    </a:cubicBezTo>
                    <a:cubicBezTo>
                      <a:pt x="414304" y="781742"/>
                      <a:pt x="407419" y="781388"/>
                      <a:pt x="401594" y="778475"/>
                    </a:cubicBezTo>
                    <a:cubicBezTo>
                      <a:pt x="374483" y="764919"/>
                      <a:pt x="390832" y="764591"/>
                      <a:pt x="358346" y="753762"/>
                    </a:cubicBezTo>
                    <a:cubicBezTo>
                      <a:pt x="342235" y="748391"/>
                      <a:pt x="308919" y="741405"/>
                      <a:pt x="308919" y="741405"/>
                    </a:cubicBezTo>
                    <a:cubicBezTo>
                      <a:pt x="302741" y="735227"/>
                      <a:pt x="297654" y="727717"/>
                      <a:pt x="290384" y="722870"/>
                    </a:cubicBezTo>
                    <a:cubicBezTo>
                      <a:pt x="284965" y="719257"/>
                      <a:pt x="277834" y="719257"/>
                      <a:pt x="271848" y="716692"/>
                    </a:cubicBezTo>
                    <a:cubicBezTo>
                      <a:pt x="218388" y="693781"/>
                      <a:pt x="272081" y="712651"/>
                      <a:pt x="228600" y="698156"/>
                    </a:cubicBezTo>
                    <a:cubicBezTo>
                      <a:pt x="217987" y="690196"/>
                      <a:pt x="198003" y="674495"/>
                      <a:pt x="185351" y="667265"/>
                    </a:cubicBezTo>
                    <a:cubicBezTo>
                      <a:pt x="177354" y="662696"/>
                      <a:pt x="168133" y="660261"/>
                      <a:pt x="160638" y="654908"/>
                    </a:cubicBezTo>
                    <a:cubicBezTo>
                      <a:pt x="153528" y="649829"/>
                      <a:pt x="149372" y="641220"/>
                      <a:pt x="142102" y="636373"/>
                    </a:cubicBezTo>
                    <a:cubicBezTo>
                      <a:pt x="130607" y="628710"/>
                      <a:pt x="116350" y="625760"/>
                      <a:pt x="105032" y="617837"/>
                    </a:cubicBezTo>
                    <a:cubicBezTo>
                      <a:pt x="95488" y="611156"/>
                      <a:pt x="89164" y="600706"/>
                      <a:pt x="80319" y="593124"/>
                    </a:cubicBezTo>
                    <a:cubicBezTo>
                      <a:pt x="74681" y="588292"/>
                      <a:pt x="67962" y="584886"/>
                      <a:pt x="61784" y="580767"/>
                    </a:cubicBezTo>
                    <a:cubicBezTo>
                      <a:pt x="26377" y="527658"/>
                      <a:pt x="68823" y="594847"/>
                      <a:pt x="43248" y="543697"/>
                    </a:cubicBezTo>
                    <a:cubicBezTo>
                      <a:pt x="34645" y="526491"/>
                      <a:pt x="26023" y="520293"/>
                      <a:pt x="12356" y="506627"/>
                    </a:cubicBezTo>
                    <a:cubicBezTo>
                      <a:pt x="10297" y="496330"/>
                      <a:pt x="8456" y="485986"/>
                      <a:pt x="6178" y="475735"/>
                    </a:cubicBezTo>
                    <a:cubicBezTo>
                      <a:pt x="4336" y="467446"/>
                      <a:pt x="0" y="459512"/>
                      <a:pt x="0" y="451021"/>
                    </a:cubicBezTo>
                    <a:cubicBezTo>
                      <a:pt x="0" y="411837"/>
                      <a:pt x="2631" y="372655"/>
                      <a:pt x="6178" y="333632"/>
                    </a:cubicBezTo>
                    <a:cubicBezTo>
                      <a:pt x="8109" y="312386"/>
                      <a:pt x="16263" y="315575"/>
                      <a:pt x="24713" y="296562"/>
                    </a:cubicBezTo>
                    <a:cubicBezTo>
                      <a:pt x="30003" y="284660"/>
                      <a:pt x="32951" y="271849"/>
                      <a:pt x="37070" y="259492"/>
                    </a:cubicBezTo>
                    <a:cubicBezTo>
                      <a:pt x="39130" y="253313"/>
                      <a:pt x="39635" y="246375"/>
                      <a:pt x="43248" y="240956"/>
                    </a:cubicBezTo>
                    <a:cubicBezTo>
                      <a:pt x="58105" y="218671"/>
                      <a:pt x="67284" y="202278"/>
                      <a:pt x="92675" y="185351"/>
                    </a:cubicBezTo>
                    <a:cubicBezTo>
                      <a:pt x="98854" y="181232"/>
                      <a:pt x="104569" y="176315"/>
                      <a:pt x="111211" y="172994"/>
                    </a:cubicBezTo>
                    <a:cubicBezTo>
                      <a:pt x="117036" y="170082"/>
                      <a:pt x="123568" y="168875"/>
                      <a:pt x="129746" y="166816"/>
                    </a:cubicBezTo>
                    <a:cubicBezTo>
                      <a:pt x="135924" y="160638"/>
                      <a:pt x="140643" y="152524"/>
                      <a:pt x="148281" y="148281"/>
                    </a:cubicBezTo>
                    <a:cubicBezTo>
                      <a:pt x="159667" y="141955"/>
                      <a:pt x="172715" y="139083"/>
                      <a:pt x="185351" y="135924"/>
                    </a:cubicBezTo>
                    <a:cubicBezTo>
                      <a:pt x="220252" y="127199"/>
                      <a:pt x="201738" y="131412"/>
                      <a:pt x="240956" y="123567"/>
                    </a:cubicBezTo>
                    <a:cubicBezTo>
                      <a:pt x="291992" y="125390"/>
                      <a:pt x="465740" y="136687"/>
                      <a:pt x="531340" y="123567"/>
                    </a:cubicBezTo>
                    <a:cubicBezTo>
                      <a:pt x="566593" y="116516"/>
                      <a:pt x="563257" y="96112"/>
                      <a:pt x="586946" y="80319"/>
                    </a:cubicBezTo>
                    <a:cubicBezTo>
                      <a:pt x="592365" y="76706"/>
                      <a:pt x="599656" y="77053"/>
                      <a:pt x="605481" y="74140"/>
                    </a:cubicBezTo>
                    <a:cubicBezTo>
                      <a:pt x="612122" y="70819"/>
                      <a:pt x="617230" y="64799"/>
                      <a:pt x="624016" y="61783"/>
                    </a:cubicBezTo>
                    <a:cubicBezTo>
                      <a:pt x="635918" y="56493"/>
                      <a:pt x="661086" y="49427"/>
                      <a:pt x="661086" y="49427"/>
                    </a:cubicBezTo>
                    <a:cubicBezTo>
                      <a:pt x="667264" y="45308"/>
                      <a:pt x="672836" y="40086"/>
                      <a:pt x="679621" y="37070"/>
                    </a:cubicBezTo>
                    <a:cubicBezTo>
                      <a:pt x="691524" y="31780"/>
                      <a:pt x="704335" y="28832"/>
                      <a:pt x="716692" y="24713"/>
                    </a:cubicBezTo>
                    <a:lnTo>
                      <a:pt x="753762" y="12356"/>
                    </a:lnTo>
                    <a:lnTo>
                      <a:pt x="772297" y="6178"/>
                    </a:lnTo>
                    <a:lnTo>
                      <a:pt x="790832" y="0"/>
                    </a:lnTo>
                    <a:cubicBezTo>
                      <a:pt x="825843" y="2059"/>
                      <a:pt x="860968" y="2688"/>
                      <a:pt x="895865" y="6178"/>
                    </a:cubicBezTo>
                    <a:cubicBezTo>
                      <a:pt x="915277" y="8119"/>
                      <a:pt x="916013" y="16252"/>
                      <a:pt x="932935" y="24713"/>
                    </a:cubicBezTo>
                    <a:cubicBezTo>
                      <a:pt x="938760" y="27626"/>
                      <a:pt x="945645" y="27979"/>
                      <a:pt x="951470" y="30892"/>
                    </a:cubicBezTo>
                    <a:cubicBezTo>
                      <a:pt x="959295" y="34805"/>
                      <a:pt x="990799" y="58423"/>
                      <a:pt x="994719" y="61783"/>
                    </a:cubicBezTo>
                    <a:cubicBezTo>
                      <a:pt x="1001353" y="67469"/>
                      <a:pt x="1006542" y="74725"/>
                      <a:pt x="1013254" y="80319"/>
                    </a:cubicBezTo>
                    <a:cubicBezTo>
                      <a:pt x="1018958" y="85073"/>
                      <a:pt x="1025611" y="88556"/>
                      <a:pt x="1031789" y="92675"/>
                    </a:cubicBezTo>
                    <a:cubicBezTo>
                      <a:pt x="1061611" y="137409"/>
                      <a:pt x="1043219" y="123105"/>
                      <a:pt x="1081216" y="142102"/>
                    </a:cubicBezTo>
                    <a:cubicBezTo>
                      <a:pt x="1098298" y="193352"/>
                      <a:pt x="1069624" y="112743"/>
                      <a:pt x="1112108" y="197708"/>
                    </a:cubicBezTo>
                    <a:cubicBezTo>
                      <a:pt x="1116227" y="205946"/>
                      <a:pt x="1119896" y="214424"/>
                      <a:pt x="1124465" y="222421"/>
                    </a:cubicBezTo>
                    <a:cubicBezTo>
                      <a:pt x="1128149" y="228868"/>
                      <a:pt x="1133500" y="234315"/>
                      <a:pt x="1136821" y="240956"/>
                    </a:cubicBezTo>
                    <a:cubicBezTo>
                      <a:pt x="1162400" y="292115"/>
                      <a:pt x="1119947" y="224911"/>
                      <a:pt x="1155356" y="278027"/>
                    </a:cubicBezTo>
                    <a:cubicBezTo>
                      <a:pt x="1157416" y="288324"/>
                      <a:pt x="1158214" y="298957"/>
                      <a:pt x="1161535" y="308919"/>
                    </a:cubicBezTo>
                    <a:cubicBezTo>
                      <a:pt x="1164448" y="317656"/>
                      <a:pt x="1170264" y="325167"/>
                      <a:pt x="1173892" y="333632"/>
                    </a:cubicBezTo>
                    <a:cubicBezTo>
                      <a:pt x="1176457" y="339618"/>
                      <a:pt x="1178281" y="345905"/>
                      <a:pt x="1180070" y="352167"/>
                    </a:cubicBezTo>
                    <a:cubicBezTo>
                      <a:pt x="1182403" y="360332"/>
                      <a:pt x="1183915" y="368716"/>
                      <a:pt x="1186248" y="376881"/>
                    </a:cubicBezTo>
                    <a:cubicBezTo>
                      <a:pt x="1188037" y="383143"/>
                      <a:pt x="1190638" y="389154"/>
                      <a:pt x="1192427" y="395416"/>
                    </a:cubicBezTo>
                    <a:cubicBezTo>
                      <a:pt x="1194760" y="403580"/>
                      <a:pt x="1196165" y="411996"/>
                      <a:pt x="1198605" y="420129"/>
                    </a:cubicBezTo>
                    <a:cubicBezTo>
                      <a:pt x="1202348" y="432605"/>
                      <a:pt x="1206843" y="444843"/>
                      <a:pt x="1210962" y="457200"/>
                    </a:cubicBezTo>
                    <a:lnTo>
                      <a:pt x="1217140" y="475735"/>
                    </a:lnTo>
                    <a:cubicBezTo>
                      <a:pt x="1222538" y="524308"/>
                      <a:pt x="1220755" y="522890"/>
                      <a:pt x="1229497" y="562232"/>
                    </a:cubicBezTo>
                    <a:cubicBezTo>
                      <a:pt x="1239156" y="605702"/>
                      <a:pt x="1231531" y="569351"/>
                      <a:pt x="1241854" y="605481"/>
                    </a:cubicBezTo>
                    <a:cubicBezTo>
                      <a:pt x="1244187" y="613645"/>
                      <a:pt x="1245973" y="621956"/>
                      <a:pt x="1248032" y="630194"/>
                    </a:cubicBezTo>
                    <a:cubicBezTo>
                      <a:pt x="1245973" y="669324"/>
                      <a:pt x="1245402" y="708560"/>
                      <a:pt x="1241854" y="747583"/>
                    </a:cubicBezTo>
                    <a:cubicBezTo>
                      <a:pt x="1241264" y="754069"/>
                      <a:pt x="1238588" y="760294"/>
                      <a:pt x="1235675" y="766119"/>
                    </a:cubicBezTo>
                    <a:cubicBezTo>
                      <a:pt x="1232354" y="772760"/>
                      <a:pt x="1229117" y="780015"/>
                      <a:pt x="1223319" y="784654"/>
                    </a:cubicBezTo>
                    <a:cubicBezTo>
                      <a:pt x="1218234" y="788722"/>
                      <a:pt x="1210962" y="788773"/>
                      <a:pt x="1204784" y="790832"/>
                    </a:cubicBezTo>
                    <a:lnTo>
                      <a:pt x="1167713" y="815546"/>
                    </a:lnTo>
                    <a:lnTo>
                      <a:pt x="1161535" y="821724"/>
                    </a:lnTo>
                    <a:close/>
                  </a:path>
                </a:pathLst>
              </a:custGeom>
              <a:no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p:cNvSpPr txBox="1"/>
            <p:nvPr/>
          </p:nvSpPr>
          <p:spPr>
            <a:xfrm>
              <a:off x="612621" y="4383104"/>
              <a:ext cx="380232" cy="307777"/>
            </a:xfrm>
            <a:prstGeom prst="rect">
              <a:avLst/>
            </a:prstGeom>
            <a:noFill/>
          </p:spPr>
          <p:txBody>
            <a:bodyPr wrap="none" rtlCol="0">
              <a:spAutoFit/>
            </a:bodyPr>
            <a:lstStyle/>
            <a:p>
              <a:r>
                <a:rPr kumimoji="1" lang="en-US" altLang="ja-JP" sz="1400" dirty="0" smtClean="0"/>
                <a:t>(a)</a:t>
              </a:r>
              <a:endParaRPr kumimoji="1" lang="ja-JP" altLang="en-US" sz="1400" dirty="0"/>
            </a:p>
          </p:txBody>
        </p:sp>
        <p:sp>
          <p:nvSpPr>
            <p:cNvPr id="16" name="テキスト ボックス 15"/>
            <p:cNvSpPr txBox="1"/>
            <p:nvPr/>
          </p:nvSpPr>
          <p:spPr>
            <a:xfrm>
              <a:off x="2346530" y="4383104"/>
              <a:ext cx="388248" cy="307777"/>
            </a:xfrm>
            <a:prstGeom prst="rect">
              <a:avLst/>
            </a:prstGeom>
            <a:noFill/>
          </p:spPr>
          <p:txBody>
            <a:bodyPr wrap="none" rtlCol="0">
              <a:spAutoFit/>
            </a:bodyPr>
            <a:lstStyle/>
            <a:p>
              <a:r>
                <a:rPr kumimoji="1" lang="en-US" altLang="ja-JP" sz="1400" dirty="0" smtClean="0"/>
                <a:t>(b)</a:t>
              </a:r>
              <a:endParaRPr kumimoji="1" lang="ja-JP" altLang="en-US" sz="1400" dirty="0"/>
            </a:p>
          </p:txBody>
        </p:sp>
        <p:sp>
          <p:nvSpPr>
            <p:cNvPr id="19" name="テキスト ボックス 18"/>
            <p:cNvSpPr txBox="1"/>
            <p:nvPr/>
          </p:nvSpPr>
          <p:spPr>
            <a:xfrm>
              <a:off x="2714027" y="4627350"/>
              <a:ext cx="1580882" cy="369332"/>
            </a:xfrm>
            <a:prstGeom prst="rect">
              <a:avLst/>
            </a:prstGeom>
            <a:noFill/>
            <a:ln>
              <a:solidFill>
                <a:schemeClr val="tx1"/>
              </a:solidFill>
            </a:ln>
          </p:spPr>
          <p:txBody>
            <a:bodyPr wrap="none" rtlCol="0">
              <a:spAutoFit/>
            </a:bodyPr>
            <a:lstStyle/>
            <a:p>
              <a:r>
                <a:rPr kumimoji="1" lang="en-US" altLang="ja-JP" dirty="0" smtClean="0"/>
                <a:t>1,2,3,4,5   6-10</a:t>
              </a:r>
              <a:endParaRPr kumimoji="1" lang="ja-JP" altLang="en-US" dirty="0"/>
            </a:p>
          </p:txBody>
        </p:sp>
        <p:sp>
          <p:nvSpPr>
            <p:cNvPr id="21" name="フリーフォーム 20"/>
            <p:cNvSpPr/>
            <p:nvPr/>
          </p:nvSpPr>
          <p:spPr>
            <a:xfrm>
              <a:off x="3629822" y="4868339"/>
              <a:ext cx="101112" cy="61546"/>
            </a:xfrm>
            <a:custGeom>
              <a:avLst/>
              <a:gdLst>
                <a:gd name="connsiteX0" fmla="*/ 0 w 96715"/>
                <a:gd name="connsiteY0" fmla="*/ 0 h 180242"/>
                <a:gd name="connsiteX1" fmla="*/ 0 w 96715"/>
                <a:gd name="connsiteY1" fmla="*/ 180242 h 180242"/>
                <a:gd name="connsiteX2" fmla="*/ 96715 w 96715"/>
                <a:gd name="connsiteY2" fmla="*/ 180242 h 180242"/>
                <a:gd name="connsiteX3" fmla="*/ 96715 w 96715"/>
                <a:gd name="connsiteY3" fmla="*/ 13188 h 180242"/>
              </a:gdLst>
              <a:ahLst/>
              <a:cxnLst>
                <a:cxn ang="0">
                  <a:pos x="connsiteX0" y="connsiteY0"/>
                </a:cxn>
                <a:cxn ang="0">
                  <a:pos x="connsiteX1" y="connsiteY1"/>
                </a:cxn>
                <a:cxn ang="0">
                  <a:pos x="connsiteX2" y="connsiteY2"/>
                </a:cxn>
                <a:cxn ang="0">
                  <a:pos x="connsiteX3" y="connsiteY3"/>
                </a:cxn>
              </a:cxnLst>
              <a:rect l="l" t="t" r="r" b="b"/>
              <a:pathLst>
                <a:path w="96715" h="180242">
                  <a:moveTo>
                    <a:pt x="0" y="0"/>
                  </a:moveTo>
                  <a:lnTo>
                    <a:pt x="0" y="180242"/>
                  </a:lnTo>
                  <a:lnTo>
                    <a:pt x="96715" y="180242"/>
                  </a:lnTo>
                  <a:lnTo>
                    <a:pt x="96715" y="13188"/>
                  </a:lnTo>
                </a:path>
              </a:pathLst>
            </a:cu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582" y="5147232"/>
              <a:ext cx="1219686" cy="686686"/>
            </a:xfrm>
            <a:prstGeom prst="rect">
              <a:avLst/>
            </a:prstGeom>
            <a:ln>
              <a:solidFill>
                <a:schemeClr val="tx1"/>
              </a:solidFill>
            </a:ln>
          </p:spPr>
        </p:pic>
        <p:sp>
          <p:nvSpPr>
            <p:cNvPr id="24" name="正方形/長方形 23"/>
            <p:cNvSpPr/>
            <p:nvPr/>
          </p:nvSpPr>
          <p:spPr>
            <a:xfrm>
              <a:off x="3121561" y="5208612"/>
              <a:ext cx="866341" cy="139417"/>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p:cNvCxnSpPr/>
            <p:nvPr/>
          </p:nvCxnSpPr>
          <p:spPr>
            <a:xfrm flipV="1">
              <a:off x="3243810" y="5035528"/>
              <a:ext cx="0" cy="164537"/>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771458" y="4652261"/>
              <a:ext cx="839137" cy="30900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3754149" y="4652261"/>
              <a:ext cx="435413" cy="309005"/>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3724618" y="4353081"/>
              <a:ext cx="503664" cy="338554"/>
            </a:xfrm>
            <a:prstGeom prst="rect">
              <a:avLst/>
            </a:prstGeom>
            <a:noFill/>
          </p:spPr>
          <p:txBody>
            <a:bodyPr wrap="none" rtlCol="0">
              <a:spAutoFit/>
            </a:bodyPr>
            <a:lstStyle/>
            <a:p>
              <a:r>
                <a:rPr kumimoji="1" lang="en-US" altLang="ja-JP" sz="1600" smtClean="0">
                  <a:solidFill>
                    <a:srgbClr val="FF0000"/>
                  </a:solidFill>
                </a:rPr>
                <a:t>2nd</a:t>
              </a:r>
              <a:endParaRPr kumimoji="1" lang="ja-JP" altLang="en-US" sz="1600" dirty="0">
                <a:solidFill>
                  <a:srgbClr val="FF0000"/>
                </a:solidFill>
              </a:endParaRPr>
            </a:p>
          </p:txBody>
        </p:sp>
        <p:sp>
          <p:nvSpPr>
            <p:cNvPr id="33" name="テキスト ボックス 32"/>
            <p:cNvSpPr txBox="1"/>
            <p:nvPr/>
          </p:nvSpPr>
          <p:spPr>
            <a:xfrm>
              <a:off x="2983812" y="4353081"/>
              <a:ext cx="435697" cy="338554"/>
            </a:xfrm>
            <a:prstGeom prst="rect">
              <a:avLst/>
            </a:prstGeom>
            <a:noFill/>
          </p:spPr>
          <p:txBody>
            <a:bodyPr wrap="none" rtlCol="0">
              <a:spAutoFit/>
            </a:bodyPr>
            <a:lstStyle/>
            <a:p>
              <a:r>
                <a:rPr kumimoji="1" lang="en-US" altLang="ja-JP" sz="1600" smtClean="0">
                  <a:solidFill>
                    <a:srgbClr val="FF0000"/>
                  </a:solidFill>
                </a:rPr>
                <a:t>1st</a:t>
              </a:r>
              <a:endParaRPr kumimoji="1" lang="ja-JP" altLang="en-US" sz="1600" dirty="0">
                <a:solidFill>
                  <a:srgbClr val="FF0000"/>
                </a:solidFill>
              </a:endParaRPr>
            </a:p>
          </p:txBody>
        </p:sp>
        <p:pic>
          <p:nvPicPr>
            <p:cNvPr id="36" name="図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116" y="4614041"/>
              <a:ext cx="1273111" cy="1238469"/>
            </a:xfrm>
            <a:prstGeom prst="rect">
              <a:avLst/>
            </a:prstGeom>
            <a:ln>
              <a:solidFill>
                <a:schemeClr val="tx1"/>
              </a:solidFill>
            </a:ln>
          </p:spPr>
        </p:pic>
        <p:pic>
          <p:nvPicPr>
            <p:cNvPr id="37" name="図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1986" y="4614042"/>
              <a:ext cx="1282728" cy="1250732"/>
            </a:xfrm>
            <a:prstGeom prst="rect">
              <a:avLst/>
            </a:prstGeom>
            <a:ln>
              <a:solidFill>
                <a:schemeClr val="tx1"/>
              </a:solidFill>
            </a:ln>
          </p:spPr>
        </p:pic>
        <p:sp>
          <p:nvSpPr>
            <p:cNvPr id="38" name="テキスト ボックス 37"/>
            <p:cNvSpPr txBox="1"/>
            <p:nvPr/>
          </p:nvSpPr>
          <p:spPr>
            <a:xfrm>
              <a:off x="4417068" y="4383104"/>
              <a:ext cx="369012" cy="307777"/>
            </a:xfrm>
            <a:prstGeom prst="rect">
              <a:avLst/>
            </a:prstGeom>
            <a:noFill/>
          </p:spPr>
          <p:txBody>
            <a:bodyPr wrap="none" rtlCol="0">
              <a:spAutoFit/>
            </a:bodyPr>
            <a:lstStyle/>
            <a:p>
              <a:r>
                <a:rPr kumimoji="1" lang="en-US" altLang="ja-JP" sz="1400" dirty="0" smtClean="0"/>
                <a:t>(c)</a:t>
              </a:r>
              <a:endParaRPr kumimoji="1" lang="ja-JP" altLang="en-US" sz="1400" dirty="0"/>
            </a:p>
          </p:txBody>
        </p:sp>
      </p:grpSp>
    </p:spTree>
    <p:extLst>
      <p:ext uri="{BB962C8B-B14F-4D97-AF65-F5344CB8AC3E}">
        <p14:creationId xmlns:p14="http://schemas.microsoft.com/office/powerpoint/2010/main" val="1857671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16693" y="330899"/>
            <a:ext cx="7857464" cy="2308324"/>
          </a:xfrm>
          <a:prstGeom prst="rect">
            <a:avLst/>
          </a:prstGeom>
          <a:noFill/>
        </p:spPr>
        <p:txBody>
          <a:bodyPr wrap="square" rtlCol="0">
            <a:spAutoFit/>
          </a:bodyPr>
          <a:lstStyle/>
          <a:p>
            <a:r>
              <a:rPr lang="en-US" altLang="ja-JP" sz="1600" dirty="0" smtClean="0"/>
              <a:t>Click “run” to create local modes of each domain. Fig. 5 (c) shows one of the CH stretching modes localized to domain 1 and 2. Note that the two domains are equivalent by symmetry, and so are the resulting local modes.</a:t>
            </a:r>
          </a:p>
          <a:p>
            <a:endParaRPr lang="en-US" altLang="ja-JP" sz="1600" dirty="0"/>
          </a:p>
          <a:p>
            <a:r>
              <a:rPr lang="en-US" altLang="ja-JP" sz="1600" dirty="0" smtClean="0"/>
              <a:t>The domain normal modes can be further localized by Jacob/</a:t>
            </a:r>
            <a:r>
              <a:rPr lang="en-US" altLang="ja-JP" sz="1600" dirty="0" err="1" smtClean="0"/>
              <a:t>Reiher</a:t>
            </a:r>
            <a:r>
              <a:rPr lang="en-US" altLang="ja-JP" sz="1600" dirty="0" smtClean="0"/>
              <a:t> method [1]. In the local mode controller, check the radio button “local” and one of the two methods of localization, Boys or </a:t>
            </a:r>
            <a:r>
              <a:rPr lang="en-US" altLang="ja-JP" sz="1600" dirty="0" err="1" smtClean="0"/>
              <a:t>Pipek-Mezey</a:t>
            </a:r>
            <a:r>
              <a:rPr lang="en-US" altLang="ja-JP" sz="1600" dirty="0" smtClean="0"/>
              <a:t>, as in Fig. 6 (a). The text box is a window frequency to select the mode pairs to mix proposed by Steele and coworkers [2].  Fig. 6 (b), (c), and (d) shows that the locality increase as we increase the window.</a:t>
            </a:r>
          </a:p>
        </p:txBody>
      </p:sp>
      <p:sp>
        <p:nvSpPr>
          <p:cNvPr id="4" name="テキスト ボックス 3"/>
          <p:cNvSpPr txBox="1"/>
          <p:nvPr/>
        </p:nvSpPr>
        <p:spPr>
          <a:xfrm>
            <a:off x="4291754" y="2768730"/>
            <a:ext cx="4187749" cy="461665"/>
          </a:xfrm>
          <a:prstGeom prst="rect">
            <a:avLst/>
          </a:prstGeom>
          <a:noFill/>
        </p:spPr>
        <p:txBody>
          <a:bodyPr wrap="none" rtlCol="0">
            <a:spAutoFit/>
          </a:bodyPr>
          <a:lstStyle/>
          <a:p>
            <a:r>
              <a:rPr kumimoji="1" lang="en-US" altLang="ja-JP" sz="1200" dirty="0" smtClean="0"/>
              <a:t>[1] Jacob and </a:t>
            </a:r>
            <a:r>
              <a:rPr kumimoji="1" lang="en-US" altLang="ja-JP" sz="1200" dirty="0" err="1" smtClean="0"/>
              <a:t>Reiher</a:t>
            </a:r>
            <a:r>
              <a:rPr kumimoji="1" lang="en-US" altLang="ja-JP" sz="1200" dirty="0" smtClean="0"/>
              <a:t>, J. Chem. Phys. </a:t>
            </a:r>
            <a:r>
              <a:rPr kumimoji="1" lang="en-US" altLang="ja-JP" sz="1200" b="1" dirty="0" smtClean="0"/>
              <a:t>130</a:t>
            </a:r>
            <a:r>
              <a:rPr kumimoji="1" lang="en-US" altLang="ja-JP" sz="1200" dirty="0" smtClean="0"/>
              <a:t>, 084106 (2009).</a:t>
            </a:r>
          </a:p>
          <a:p>
            <a:r>
              <a:rPr lang="en-US" altLang="ja-JP" sz="1200" dirty="0" smtClean="0"/>
              <a:t>[2] Cheng, Talbot, and Steele, J. Chem. Phys. </a:t>
            </a:r>
            <a:r>
              <a:rPr lang="en-US" altLang="ja-JP" sz="1200" b="1" dirty="0" smtClean="0"/>
              <a:t>145</a:t>
            </a:r>
            <a:r>
              <a:rPr lang="en-US" altLang="ja-JP" sz="1200" dirty="0" smtClean="0"/>
              <a:t>, 124112 (2016).</a:t>
            </a:r>
            <a:endParaRPr kumimoji="1" lang="ja-JP" altLang="en-US" sz="1200" dirty="0"/>
          </a:p>
        </p:txBody>
      </p:sp>
      <p:sp>
        <p:nvSpPr>
          <p:cNvPr id="12" name="テキスト ボックス 11"/>
          <p:cNvSpPr txBox="1"/>
          <p:nvPr/>
        </p:nvSpPr>
        <p:spPr>
          <a:xfrm>
            <a:off x="857379" y="5549937"/>
            <a:ext cx="7305313" cy="584775"/>
          </a:xfrm>
          <a:prstGeom prst="rect">
            <a:avLst/>
          </a:prstGeom>
          <a:noFill/>
        </p:spPr>
        <p:txBody>
          <a:bodyPr wrap="square" rtlCol="0">
            <a:spAutoFit/>
          </a:bodyPr>
          <a:lstStyle/>
          <a:p>
            <a:r>
              <a:rPr kumimoji="1" lang="en-US" altLang="ja-JP" sz="1600" dirty="0" smtClean="0"/>
              <a:t>Figure 6. (a) Local mode controller, (b) local normal mode, and localized modes using window frequency of (c) 30 cm</a:t>
            </a:r>
            <a:r>
              <a:rPr kumimoji="1" lang="en-US" altLang="ja-JP" sz="1600" baseline="30000" dirty="0" smtClean="0"/>
              <a:t>-1</a:t>
            </a:r>
            <a:r>
              <a:rPr kumimoji="1" lang="en-US" altLang="ja-JP" sz="1600" dirty="0" smtClean="0"/>
              <a:t> and (d) 150 cm</a:t>
            </a:r>
            <a:r>
              <a:rPr kumimoji="1" lang="en-US" altLang="ja-JP" sz="1600" baseline="30000" dirty="0" smtClean="0"/>
              <a:t>-1</a:t>
            </a:r>
            <a:r>
              <a:rPr kumimoji="1" lang="en-US" altLang="ja-JP" sz="1600" dirty="0" smtClean="0"/>
              <a:t>. </a:t>
            </a:r>
            <a:endParaRPr kumimoji="1" lang="ja-JP" altLang="en-US" sz="1600" dirty="0"/>
          </a:p>
        </p:txBody>
      </p:sp>
      <p:grpSp>
        <p:nvGrpSpPr>
          <p:cNvPr id="22" name="図形グループ 21"/>
          <p:cNvGrpSpPr/>
          <p:nvPr/>
        </p:nvGrpSpPr>
        <p:grpSpPr>
          <a:xfrm>
            <a:off x="733347" y="4383091"/>
            <a:ext cx="7262078" cy="1061298"/>
            <a:chOff x="722196" y="4405394"/>
            <a:chExt cx="7262078" cy="1061298"/>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345" y="4468070"/>
              <a:ext cx="1783255" cy="998622"/>
            </a:xfrm>
            <a:prstGeom prst="rect">
              <a:avLst/>
            </a:prstGeom>
            <a:ln>
              <a:solidFill>
                <a:schemeClr val="tx1"/>
              </a:solidFill>
            </a:ln>
          </p:spPr>
        </p:pic>
        <p:cxnSp>
          <p:nvCxnSpPr>
            <p:cNvPr id="6" name="直線矢印コネクタ 5"/>
            <p:cNvCxnSpPr/>
            <p:nvPr/>
          </p:nvCxnSpPr>
          <p:spPr>
            <a:xfrm flipH="1">
              <a:off x="2835647" y="4826336"/>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021759" y="4603641"/>
              <a:ext cx="721672" cy="369332"/>
            </a:xfrm>
            <a:prstGeom prst="rect">
              <a:avLst/>
            </a:prstGeom>
            <a:noFill/>
          </p:spPr>
          <p:txBody>
            <a:bodyPr wrap="none" rtlCol="0">
              <a:spAutoFit/>
            </a:bodyPr>
            <a:lstStyle/>
            <a:p>
              <a:r>
                <a:rPr kumimoji="1" lang="en-US" altLang="ja-JP" dirty="0" smtClean="0"/>
                <a:t>check</a:t>
              </a:r>
              <a:endParaRPr kumimoji="1" lang="ja-JP" altLang="en-US" dirty="0"/>
            </a:p>
          </p:txBody>
        </p:sp>
        <p:cxnSp>
          <p:nvCxnSpPr>
            <p:cNvPr id="9" name="直線矢印コネクタ 8"/>
            <p:cNvCxnSpPr/>
            <p:nvPr/>
          </p:nvCxnSpPr>
          <p:spPr>
            <a:xfrm flipH="1">
              <a:off x="2652767" y="5192096"/>
              <a:ext cx="234557" cy="100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838879" y="4969401"/>
              <a:ext cx="932563" cy="369332"/>
            </a:xfrm>
            <a:prstGeom prst="rect">
              <a:avLst/>
            </a:prstGeom>
            <a:noFill/>
          </p:spPr>
          <p:txBody>
            <a:bodyPr wrap="none" rtlCol="0">
              <a:spAutoFit/>
            </a:bodyPr>
            <a:lstStyle/>
            <a:p>
              <a:r>
                <a:rPr kumimoji="1" lang="en-US" altLang="ja-JP" dirty="0" smtClean="0"/>
                <a:t>window</a:t>
              </a:r>
              <a:endParaRPr kumimoji="1" lang="ja-JP" altLang="en-US" dirty="0"/>
            </a:p>
          </p:txBody>
        </p:sp>
        <p:sp>
          <p:nvSpPr>
            <p:cNvPr id="13" name="テキスト ボックス 12"/>
            <p:cNvSpPr txBox="1"/>
            <p:nvPr/>
          </p:nvSpPr>
          <p:spPr>
            <a:xfrm>
              <a:off x="722196" y="4405394"/>
              <a:ext cx="380232" cy="307777"/>
            </a:xfrm>
            <a:prstGeom prst="rect">
              <a:avLst/>
            </a:prstGeom>
            <a:noFill/>
          </p:spPr>
          <p:txBody>
            <a:bodyPr wrap="none" rtlCol="0">
              <a:spAutoFit/>
            </a:bodyPr>
            <a:lstStyle/>
            <a:p>
              <a:r>
                <a:rPr kumimoji="1" lang="en-US" altLang="ja-JP" sz="1400" dirty="0" smtClean="0"/>
                <a:t>(a)</a:t>
              </a:r>
              <a:endParaRPr kumimoji="1" lang="ja-JP" altLang="en-US" sz="1400" dirty="0"/>
            </a:p>
          </p:txBody>
        </p:sp>
        <p:sp>
          <p:nvSpPr>
            <p:cNvPr id="14" name="テキスト ボックス 13"/>
            <p:cNvSpPr txBox="1"/>
            <p:nvPr/>
          </p:nvSpPr>
          <p:spPr>
            <a:xfrm>
              <a:off x="3795795" y="4405394"/>
              <a:ext cx="388248" cy="307777"/>
            </a:xfrm>
            <a:prstGeom prst="rect">
              <a:avLst/>
            </a:prstGeom>
            <a:noFill/>
          </p:spPr>
          <p:txBody>
            <a:bodyPr wrap="none" rtlCol="0">
              <a:spAutoFit/>
            </a:bodyPr>
            <a:lstStyle/>
            <a:p>
              <a:r>
                <a:rPr kumimoji="1" lang="en-US" altLang="ja-JP" sz="1400" dirty="0" smtClean="0"/>
                <a:t>(b)</a:t>
              </a:r>
              <a:endParaRPr kumimoji="1" lang="ja-JP" altLang="en-US" sz="1400" dirty="0"/>
            </a:p>
          </p:txBody>
        </p:sp>
        <p:pic>
          <p:nvPicPr>
            <p:cNvPr id="15" name="図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4784" y="4437499"/>
              <a:ext cx="989054" cy="985082"/>
            </a:xfrm>
            <a:prstGeom prst="rect">
              <a:avLst/>
            </a:prstGeom>
            <a:ln>
              <a:solidFill>
                <a:schemeClr val="tx1"/>
              </a:solidFill>
            </a:ln>
          </p:spPr>
        </p:pic>
        <p:pic>
          <p:nvPicPr>
            <p:cNvPr id="16" name="図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3164" y="4437257"/>
              <a:ext cx="981110" cy="989054"/>
            </a:xfrm>
            <a:prstGeom prst="rect">
              <a:avLst/>
            </a:prstGeom>
            <a:ln>
              <a:solidFill>
                <a:schemeClr val="tx1"/>
              </a:solidFill>
            </a:ln>
          </p:spPr>
        </p:pic>
        <p:pic>
          <p:nvPicPr>
            <p:cNvPr id="18" name="図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5902" y="4437943"/>
              <a:ext cx="986380" cy="988368"/>
            </a:xfrm>
            <a:prstGeom prst="rect">
              <a:avLst/>
            </a:prstGeom>
            <a:ln>
              <a:solidFill>
                <a:schemeClr val="tx1"/>
              </a:solidFill>
            </a:ln>
          </p:spPr>
        </p:pic>
        <p:sp>
          <p:nvSpPr>
            <p:cNvPr id="20" name="テキスト ボックス 19"/>
            <p:cNvSpPr txBox="1"/>
            <p:nvPr/>
          </p:nvSpPr>
          <p:spPr>
            <a:xfrm>
              <a:off x="5189698" y="4405394"/>
              <a:ext cx="369012" cy="307777"/>
            </a:xfrm>
            <a:prstGeom prst="rect">
              <a:avLst/>
            </a:prstGeom>
            <a:noFill/>
          </p:spPr>
          <p:txBody>
            <a:bodyPr wrap="none" rtlCol="0">
              <a:spAutoFit/>
            </a:bodyPr>
            <a:lstStyle/>
            <a:p>
              <a:r>
                <a:rPr kumimoji="1" lang="en-US" altLang="ja-JP" sz="1400" smtClean="0"/>
                <a:t>(c)</a:t>
              </a:r>
              <a:endParaRPr kumimoji="1" lang="ja-JP" altLang="en-US" sz="1400" dirty="0"/>
            </a:p>
          </p:txBody>
        </p:sp>
        <p:sp>
          <p:nvSpPr>
            <p:cNvPr id="21" name="テキスト ボックス 20"/>
            <p:cNvSpPr txBox="1"/>
            <p:nvPr/>
          </p:nvSpPr>
          <p:spPr>
            <a:xfrm>
              <a:off x="6628206" y="4405394"/>
              <a:ext cx="388248" cy="307777"/>
            </a:xfrm>
            <a:prstGeom prst="rect">
              <a:avLst/>
            </a:prstGeom>
            <a:noFill/>
          </p:spPr>
          <p:txBody>
            <a:bodyPr wrap="none" rtlCol="0">
              <a:spAutoFit/>
            </a:bodyPr>
            <a:lstStyle/>
            <a:p>
              <a:r>
                <a:rPr kumimoji="1" lang="en-US" altLang="ja-JP" sz="1400" dirty="0" smtClean="0"/>
                <a:t>(d)</a:t>
              </a:r>
              <a:endParaRPr kumimoji="1" lang="ja-JP" altLang="en-US" sz="1400" dirty="0"/>
            </a:p>
          </p:txBody>
        </p:sp>
      </p:grpSp>
    </p:spTree>
    <p:extLst>
      <p:ext uri="{BB962C8B-B14F-4D97-AF65-F5344CB8AC3E}">
        <p14:creationId xmlns:p14="http://schemas.microsoft.com/office/powerpoint/2010/main" val="1588243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2. A list of commands</a:t>
            </a:r>
            <a:endParaRPr kumimoji="1" lang="ja-JP" altLang="en-US" dirty="0"/>
          </a:p>
        </p:txBody>
      </p:sp>
      <p:sp>
        <p:nvSpPr>
          <p:cNvPr id="23" name="テキスト ボックス 22"/>
          <p:cNvSpPr txBox="1"/>
          <p:nvPr/>
        </p:nvSpPr>
        <p:spPr>
          <a:xfrm>
            <a:off x="805364" y="1058149"/>
            <a:ext cx="6480492" cy="5632311"/>
          </a:xfrm>
          <a:prstGeom prst="rect">
            <a:avLst/>
          </a:prstGeom>
          <a:noFill/>
        </p:spPr>
        <p:txBody>
          <a:bodyPr wrap="none" rtlCol="0">
            <a:spAutoFit/>
          </a:bodyPr>
          <a:lstStyle/>
          <a:p>
            <a:pPr>
              <a:tabLst>
                <a:tab pos="1101725" algn="l"/>
              </a:tabLst>
            </a:pPr>
            <a:r>
              <a:rPr kumimoji="1" lang="en-US" altLang="ja-JP" dirty="0" smtClean="0"/>
              <a:t>File</a:t>
            </a:r>
          </a:p>
          <a:p>
            <a:pPr marL="285750" indent="-285750">
              <a:buFont typeface="Arial" charset="0"/>
              <a:buChar char="•"/>
              <a:tabLst>
                <a:tab pos="1101725" algn="l"/>
              </a:tabLst>
            </a:pPr>
            <a:r>
              <a:rPr kumimoji="1" lang="en-US" altLang="ja-JP" dirty="0" smtClean="0"/>
              <a:t>Open	: opens a </a:t>
            </a:r>
            <a:r>
              <a:rPr kumimoji="1" lang="en-US" altLang="ja-JP" dirty="0" err="1" smtClean="0"/>
              <a:t>minfo</a:t>
            </a:r>
            <a:r>
              <a:rPr kumimoji="1" lang="en-US" altLang="ja-JP" dirty="0" smtClean="0"/>
              <a:t> file</a:t>
            </a:r>
          </a:p>
          <a:p>
            <a:pPr marL="285750" indent="-285750">
              <a:buFont typeface="Arial" charset="0"/>
              <a:buChar char="•"/>
              <a:tabLst>
                <a:tab pos="1101725" algn="l"/>
              </a:tabLst>
            </a:pPr>
            <a:r>
              <a:rPr kumimoji="1" lang="en-US" altLang="ja-JP" dirty="0" smtClean="0"/>
              <a:t>Close	: closes a currently active panel</a:t>
            </a:r>
          </a:p>
          <a:p>
            <a:pPr marL="285750" indent="-285750">
              <a:buFont typeface="Arial" charset="0"/>
              <a:buChar char="•"/>
              <a:tabLst>
                <a:tab pos="1101725" algn="l"/>
              </a:tabLst>
            </a:pPr>
            <a:r>
              <a:rPr lang="en-US" altLang="ja-JP" dirty="0" smtClean="0"/>
              <a:t>Save	: overwrites </a:t>
            </a:r>
            <a:r>
              <a:rPr lang="en-US" altLang="ja-JP" dirty="0"/>
              <a:t>the data to a current </a:t>
            </a:r>
            <a:r>
              <a:rPr lang="en-US" altLang="ja-JP" dirty="0" err="1"/>
              <a:t>minfo</a:t>
            </a:r>
            <a:r>
              <a:rPr lang="en-US" altLang="ja-JP" dirty="0"/>
              <a:t> file</a:t>
            </a:r>
            <a:endParaRPr lang="ja-JP" altLang="en-US" dirty="0"/>
          </a:p>
          <a:p>
            <a:pPr marL="285750" indent="-285750">
              <a:buFont typeface="Arial" charset="0"/>
              <a:buChar char="•"/>
              <a:tabLst>
                <a:tab pos="1101725" algn="l"/>
              </a:tabLst>
            </a:pPr>
            <a:r>
              <a:rPr lang="en-US" altLang="ja-JP" dirty="0" smtClean="0"/>
              <a:t>Save as	: </a:t>
            </a:r>
            <a:r>
              <a:rPr lang="en-US" altLang="ja-JP" dirty="0"/>
              <a:t>saves the data to a </a:t>
            </a:r>
            <a:r>
              <a:rPr lang="en-US" altLang="ja-JP" dirty="0" smtClean="0"/>
              <a:t>new file</a:t>
            </a:r>
          </a:p>
          <a:p>
            <a:pPr marL="285750" indent="-285750">
              <a:buFont typeface="Arial" charset="0"/>
              <a:buChar char="•"/>
              <a:tabLst>
                <a:tab pos="1101725" algn="l"/>
              </a:tabLst>
            </a:pPr>
            <a:r>
              <a:rPr lang="en-US" altLang="ja-JP" dirty="0" smtClean="0"/>
              <a:t>Import	: imports the output of quantum chemistry program</a:t>
            </a:r>
          </a:p>
          <a:p>
            <a:pPr marL="285750" indent="-285750">
              <a:buFont typeface="Arial" charset="0"/>
              <a:buChar char="•"/>
              <a:tabLst>
                <a:tab pos="1101725" algn="l"/>
              </a:tabLst>
            </a:pPr>
            <a:r>
              <a:rPr lang="en-US" altLang="ja-JP" dirty="0" smtClean="0"/>
              <a:t>Export	: exports the viewer panel to an image file (</a:t>
            </a:r>
            <a:r>
              <a:rPr lang="en-US" altLang="ja-JP" dirty="0" err="1" smtClean="0"/>
              <a:t>png</a:t>
            </a:r>
            <a:r>
              <a:rPr lang="en-US" altLang="ja-JP" dirty="0" smtClean="0"/>
              <a:t> format)</a:t>
            </a:r>
            <a:endParaRPr lang="en-US" altLang="ja-JP" dirty="0"/>
          </a:p>
          <a:p>
            <a:pPr marL="285750" indent="-285750">
              <a:buFont typeface="Arial" charset="0"/>
              <a:buChar char="•"/>
              <a:tabLst>
                <a:tab pos="1101725" algn="l"/>
              </a:tabLst>
            </a:pPr>
            <a:r>
              <a:rPr lang="en-US" altLang="ja-JP" dirty="0" smtClean="0"/>
              <a:t>Quit	: quits the program</a:t>
            </a:r>
            <a:endParaRPr lang="en-US" altLang="ja-JP" dirty="0"/>
          </a:p>
          <a:p>
            <a:pPr>
              <a:tabLst>
                <a:tab pos="1101725" algn="l"/>
              </a:tabLst>
            </a:pPr>
            <a:endParaRPr lang="en-US" altLang="ja-JP" dirty="0" smtClean="0"/>
          </a:p>
          <a:p>
            <a:pPr>
              <a:tabLst>
                <a:tab pos="1101725" algn="l"/>
              </a:tabLst>
            </a:pPr>
            <a:r>
              <a:rPr lang="en-US" altLang="ja-JP" dirty="0" smtClean="0"/>
              <a:t>Show</a:t>
            </a:r>
            <a:endParaRPr lang="en-US" altLang="ja-JP" dirty="0"/>
          </a:p>
          <a:p>
            <a:pPr marL="285750" indent="-285750">
              <a:buFont typeface="Arial" charset="0"/>
              <a:buChar char="•"/>
              <a:tabLst>
                <a:tab pos="1855788" algn="l"/>
              </a:tabLst>
            </a:pPr>
            <a:r>
              <a:rPr lang="en-US" altLang="ja-JP" dirty="0"/>
              <a:t>Label	: Shows or hides the label of each atom</a:t>
            </a:r>
          </a:p>
          <a:p>
            <a:pPr marL="285750" indent="-285750">
              <a:buFont typeface="Arial" charset="0"/>
              <a:buChar char="•"/>
              <a:tabLst>
                <a:tab pos="1855788" algn="l"/>
              </a:tabLst>
            </a:pPr>
            <a:r>
              <a:rPr lang="en-US" altLang="ja-JP" dirty="0"/>
              <a:t>Atom Number 	: Shows or hides the number of each atom</a:t>
            </a:r>
          </a:p>
          <a:p>
            <a:pPr marL="285750" indent="-285750">
              <a:buFont typeface="Arial" charset="0"/>
              <a:buChar char="•"/>
              <a:tabLst>
                <a:tab pos="1855788" algn="l"/>
              </a:tabLst>
            </a:pPr>
            <a:r>
              <a:rPr lang="en-US" altLang="ja-JP" dirty="0"/>
              <a:t>Vibrational Data	: Shows or hides the frequency table</a:t>
            </a:r>
          </a:p>
          <a:p>
            <a:pPr>
              <a:tabLst>
                <a:tab pos="1101725" algn="l"/>
              </a:tabLst>
            </a:pPr>
            <a:endParaRPr lang="en-US" altLang="ja-JP" dirty="0" smtClean="0"/>
          </a:p>
          <a:p>
            <a:pPr>
              <a:tabLst>
                <a:tab pos="1101725" algn="l"/>
              </a:tabLst>
            </a:pPr>
            <a:r>
              <a:rPr lang="en-US" altLang="ja-JP" dirty="0" smtClean="0"/>
              <a:t>Tools</a:t>
            </a:r>
            <a:endParaRPr lang="en-US" altLang="ja-JP" dirty="0"/>
          </a:p>
          <a:p>
            <a:pPr marL="285750" indent="-285750">
              <a:buFont typeface="Arial" charset="0"/>
              <a:buChar char="•"/>
              <a:tabLst>
                <a:tab pos="2259013" algn="l"/>
              </a:tabLst>
            </a:pPr>
            <a:r>
              <a:rPr lang="en-US" altLang="ja-JP" dirty="0"/>
              <a:t>Harmonic Analysis	: </a:t>
            </a:r>
            <a:r>
              <a:rPr lang="en-US" altLang="ja-JP" dirty="0" smtClean="0"/>
              <a:t>Performs normal mode analysis</a:t>
            </a:r>
            <a:endParaRPr lang="en-US" altLang="ja-JP" dirty="0"/>
          </a:p>
          <a:p>
            <a:pPr marL="285750" indent="-285750">
              <a:buFont typeface="Arial" charset="0"/>
              <a:buChar char="•"/>
              <a:tabLst>
                <a:tab pos="2259013" algn="l"/>
              </a:tabLst>
            </a:pPr>
            <a:r>
              <a:rPr lang="en-US" altLang="ja-JP" dirty="0"/>
              <a:t>Create Local Modes 	: </a:t>
            </a:r>
            <a:r>
              <a:rPr lang="en-US" altLang="ja-JP" dirty="0" smtClean="0"/>
              <a:t>Creates local modes</a:t>
            </a:r>
            <a:endParaRPr lang="en-US" altLang="ja-JP" dirty="0"/>
          </a:p>
          <a:p>
            <a:pPr>
              <a:tabLst>
                <a:tab pos="1101725" algn="l"/>
              </a:tabLst>
            </a:pPr>
            <a:endParaRPr lang="en-US" altLang="ja-JP" dirty="0" smtClean="0"/>
          </a:p>
          <a:p>
            <a:pPr>
              <a:tabLst>
                <a:tab pos="1101725" algn="l"/>
              </a:tabLst>
            </a:pPr>
            <a:r>
              <a:rPr lang="en-US" altLang="ja-JP" dirty="0" smtClean="0"/>
              <a:t>Help</a:t>
            </a:r>
            <a:endParaRPr lang="en-US" altLang="ja-JP" dirty="0"/>
          </a:p>
          <a:p>
            <a:pPr marL="285750" indent="-285750">
              <a:buFont typeface="Arial" charset="0"/>
              <a:buChar char="•"/>
              <a:tabLst>
                <a:tab pos="1855788" algn="l"/>
              </a:tabLst>
            </a:pPr>
            <a:r>
              <a:rPr lang="en-US" altLang="ja-JP" dirty="0"/>
              <a:t>About SINDO	: Shows a version </a:t>
            </a:r>
            <a:r>
              <a:rPr lang="en-US" altLang="ja-JP" dirty="0" smtClean="0"/>
              <a:t>info</a:t>
            </a:r>
            <a:endParaRPr lang="en-US" altLang="ja-JP" dirty="0"/>
          </a:p>
        </p:txBody>
      </p:sp>
    </p:spTree>
    <p:extLst>
      <p:ext uri="{BB962C8B-B14F-4D97-AF65-F5344CB8AC3E}">
        <p14:creationId xmlns:p14="http://schemas.microsoft.com/office/powerpoint/2010/main" val="161213232"/>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2572</TotalTime>
  <Words>2051</Words>
  <Application>Microsoft Macintosh PowerPoint</Application>
  <PresentationFormat>画面に合わせる (4:3)</PresentationFormat>
  <Paragraphs>246</Paragraphs>
  <Slides>15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15</vt:i4>
      </vt:variant>
    </vt:vector>
  </HeadingPairs>
  <TitlesOfParts>
    <vt:vector size="20" baseType="lpstr">
      <vt:lpstr>Arial</vt:lpstr>
      <vt:lpstr>Calibri</vt:lpstr>
      <vt:lpstr>Courier</vt:lpstr>
      <vt:lpstr>メイリオ</vt:lpstr>
      <vt:lpstr>ホワイト</vt:lpstr>
      <vt:lpstr>PowerPoint プレゼンテーション</vt:lpstr>
      <vt:lpstr>1. Basic Usage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 A list of commands</vt:lpstr>
      <vt:lpstr>3. Format of a minfo file</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Kiyoshi Yagi</cp:lastModifiedBy>
  <cp:revision>245</cp:revision>
  <cp:lastPrinted>2018-04-14T04:52:50Z</cp:lastPrinted>
  <dcterms:created xsi:type="dcterms:W3CDTF">2018-02-18T14:36:46Z</dcterms:created>
  <dcterms:modified xsi:type="dcterms:W3CDTF">2018-09-20T13:14:45Z</dcterms:modified>
</cp:coreProperties>
</file>