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7" r:id="rId4"/>
    <p:sldId id="259" r:id="rId5"/>
    <p:sldId id="269" r:id="rId6"/>
    <p:sldId id="260" r:id="rId7"/>
    <p:sldId id="262" r:id="rId8"/>
    <p:sldId id="263" r:id="rId9"/>
    <p:sldId id="265" r:id="rId10"/>
    <p:sldId id="268" r:id="rId11"/>
    <p:sldId id="264" r:id="rId12"/>
    <p:sldId id="270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6"/>
    <p:restoredTop sz="94645"/>
  </p:normalViewPr>
  <p:slideViewPr>
    <p:cSldViewPr snapToGrid="0" snapToObjects="1">
      <p:cViewPr>
        <p:scale>
          <a:sx n="108" d="100"/>
          <a:sy n="108" d="100"/>
        </p:scale>
        <p:origin x="58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277D7-4148-D542-93DC-F1390B661C12}" type="datetimeFigureOut">
              <a:rPr kumimoji="1" lang="ja-JP" altLang="en-US" smtClean="0"/>
              <a:t>2018/2/20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690648" y="3605048"/>
            <a:ext cx="3508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mtClean="0"/>
              <a:t>Theoretical </a:t>
            </a:r>
            <a:r>
              <a:rPr lang="en-US" altLang="ja-JP" dirty="0" smtClean="0"/>
              <a:t>Molecular Science Lab.</a:t>
            </a:r>
          </a:p>
          <a:p>
            <a:pPr algn="ctr"/>
            <a:r>
              <a:rPr kumimoji="1" lang="en-US" altLang="ja-JP" dirty="0" smtClean="0"/>
              <a:t>RIKEN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04745" y="3153103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Kiyoshi Yagi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711F94-8D56-4D47-A04B-71B7096E7B17}" type="slidenum">
              <a:rPr kumimoji="0" lang="ja-JP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ja-JP" sz="1400"/>
          </a:p>
        </p:txBody>
      </p:sp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</a:t>
            </a:r>
            <a:r>
              <a:rPr lang="en-US" altLang="ja-JP" dirty="0" smtClean="0"/>
              <a:t>should </a:t>
            </a:r>
            <a:r>
              <a:rPr lang="en-US" altLang="ja-JP" dirty="0" smtClean="0"/>
              <a:t>create a “Normal modes” panel.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placed in the right folder.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</a:t>
            </a:r>
            <a:r>
              <a:rPr lang="en-US" altLang="ja-JP" dirty="0" smtClean="0"/>
              <a:t>the panel appears, </a:t>
            </a:r>
            <a:r>
              <a:rPr lang="en-US" altLang="ja-JP" dirty="0" smtClean="0"/>
              <a:t>you’re all set! </a:t>
            </a:r>
            <a:r>
              <a:rPr lang="en-US" altLang="ja-JP" dirty="0" err="1" smtClean="0"/>
              <a:t>Congradulations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</a:t>
            </a:r>
            <a:r>
              <a:rPr lang="en-US" altLang="ja-JP" dirty="0" smtClean="0"/>
              <a:t>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8035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FAQ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71117" y="879205"/>
            <a:ext cx="7615237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ja-JP" dirty="0" smtClean="0">
                <a:solidFill>
                  <a:srgbClr val="FF0000"/>
                </a:solidFill>
              </a:rPr>
              <a:t>I want to use </a:t>
            </a:r>
            <a:r>
              <a:rPr kumimoji="1" lang="en-US" altLang="ja-JP" dirty="0" err="1" smtClean="0">
                <a:solidFill>
                  <a:srgbClr val="FF0000"/>
                </a:solidFill>
              </a:rPr>
              <a:t>JSindo</a:t>
            </a:r>
            <a:r>
              <a:rPr kumimoji="1" lang="en-US" altLang="ja-JP" dirty="0" smtClean="0">
                <a:solidFill>
                  <a:srgbClr val="FF0000"/>
                </a:solidFill>
              </a:rPr>
              <a:t> from a command line</a:t>
            </a:r>
            <a:r>
              <a:rPr kumimoji="1" lang="en-US" altLang="ja-JP" dirty="0" smtClean="0">
                <a:solidFill>
                  <a:srgbClr val="FF0000"/>
                </a:solidFill>
              </a:rPr>
              <a:t>.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pPr lvl="1"/>
            <a:r>
              <a:rPr lang="en-US" altLang="ja-JP" dirty="0" smtClean="0"/>
              <a:t>You </a:t>
            </a:r>
            <a:r>
              <a:rPr lang="en-US" altLang="ja-JP" dirty="0" smtClean="0"/>
              <a:t>may </a:t>
            </a:r>
            <a:r>
              <a:rPr lang="en-US" altLang="ja-JP" dirty="0" smtClean="0"/>
              <a:t>use the following command</a:t>
            </a:r>
            <a:r>
              <a:rPr lang="en-US" altLang="ja-JP" dirty="0" smtClean="0"/>
              <a:t>:</a:t>
            </a:r>
            <a:endParaRPr lang="en-US" altLang="ja-JP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ja-JP" dirty="0" smtClean="0"/>
          </a:p>
          <a:p>
            <a:pPr lvl="1"/>
            <a:r>
              <a:rPr lang="en-US" altLang="ja-JP" dirty="0" smtClean="0"/>
              <a:t>Alternatively</a:t>
            </a:r>
            <a:r>
              <a:rPr lang="en-US" altLang="ja-JP" dirty="0" smtClean="0"/>
              <a:t>, you may set an environment </a:t>
            </a:r>
            <a:r>
              <a:rPr lang="en-US" altLang="ja-JP" dirty="0" smtClean="0"/>
              <a:t>variable</a:t>
            </a:r>
            <a:r>
              <a:rPr lang="en-US" altLang="ja-JP" dirty="0" smtClean="0"/>
              <a:t>, CLASSPATH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in </a:t>
            </a:r>
            <a:r>
              <a:rPr lang="en-US" altLang="ja-JP" dirty="0" smtClean="0"/>
              <a:t>bash or </a:t>
            </a:r>
            <a:r>
              <a:rPr lang="en-US" altLang="ja-JP" dirty="0" err="1" smtClean="0"/>
              <a:t>csh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tcsh</a:t>
            </a:r>
            <a:r>
              <a:rPr lang="en-US" altLang="ja-JP" dirty="0" smtClean="0"/>
              <a:t>. Then</a:t>
            </a:r>
            <a:r>
              <a:rPr lang="en-US" altLang="ja-JP" dirty="0" smtClean="0"/>
              <a:t>, you can </a:t>
            </a:r>
            <a:r>
              <a:rPr lang="en-US" altLang="ja-JP" dirty="0" smtClean="0"/>
              <a:t>start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simply by,</a:t>
            </a:r>
            <a:endParaRPr lang="en-US" altLang="ja-JP" dirty="0"/>
          </a:p>
          <a:p>
            <a:pPr lvl="1">
              <a:spcBef>
                <a:spcPts val="600"/>
              </a:spcBef>
              <a:spcAft>
                <a:spcPts val="1200"/>
              </a:spcAft>
            </a:pPr>
            <a:endParaRPr lang="en-US" altLang="ja-JP" dirty="0" smtClean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smtClean="0">
                <a:solidFill>
                  <a:srgbClr val="FF0000"/>
                </a:solidFill>
              </a:rPr>
              <a:t>I cannot or don’t want to copy </a:t>
            </a:r>
            <a:r>
              <a:rPr lang="en-US" altLang="ja-JP" dirty="0" err="1" smtClean="0">
                <a:solidFill>
                  <a:srgbClr val="FF0000"/>
                </a:solidFill>
              </a:rPr>
              <a:t>jarfiles</a:t>
            </a:r>
            <a:r>
              <a:rPr lang="en-US" altLang="ja-JP" dirty="0" smtClean="0">
                <a:solidFill>
                  <a:srgbClr val="FF0000"/>
                </a:solidFill>
              </a:rPr>
              <a:t> into a system extension folder.</a:t>
            </a:r>
          </a:p>
          <a:p>
            <a:pPr lvl="1"/>
            <a:r>
              <a:rPr lang="en-US" altLang="ja-JP" dirty="0" smtClean="0"/>
              <a:t>In principle, you can specify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using “:” as a separator, </a:t>
            </a:r>
            <a:endParaRPr lang="en-US" altLang="ja-JP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altLang="ja-JP" dirty="0"/>
          </a:p>
          <a:p>
            <a:pPr lvl="1"/>
            <a:r>
              <a:rPr lang="en-US" altLang="ja-JP" dirty="0" smtClean="0"/>
              <a:t>However, you don’t want to type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everytime</a:t>
            </a:r>
            <a:r>
              <a:rPr lang="en-US" altLang="ja-JP" dirty="0" smtClean="0"/>
              <a:t>. So, I would set the CLASSPATH for all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in ~/.</a:t>
            </a:r>
            <a:r>
              <a:rPr lang="en-US" altLang="ja-JP" dirty="0" err="1" smtClean="0"/>
              <a:t>bashrc</a:t>
            </a:r>
            <a:r>
              <a:rPr lang="en-US" altLang="ja-JP" dirty="0" smtClean="0"/>
              <a:t>, for example, </a:t>
            </a:r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There are so many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(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, in particular), but I suppose it’s still doable. 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691945" y="1540096"/>
            <a:ext cx="4554452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/path/to/JSindo-4.0_xxxxxx.jar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691945" y="2259479"/>
            <a:ext cx="594906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}:/path/to/JSindo-4.0_xxxxxx.jar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691945" y="2598853"/>
            <a:ext cx="594906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setenv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CLASSPATH ${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}:/path/to/JSindo-4.0_xxxxxx.jar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691945" y="3353868"/>
            <a:ext cx="139333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691945" y="4404505"/>
            <a:ext cx="548419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JSindo-4.0_xxxxxx.jar:</a:t>
            </a:r>
            <a:r>
              <a:rPr lang="is-IS" altLang="ja-JP" sz="1200" dirty="0" smtClean="0">
                <a:latin typeface="Courier" charset="0"/>
                <a:ea typeface="Courier" charset="0"/>
                <a:cs typeface="Courier" charset="0"/>
              </a:rPr>
              <a:t>Jama-1.0.3.jar:...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691945" y="5406441"/>
            <a:ext cx="5949064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path/to/JSindo-4.0_xxxxxx.jar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CLASSPATH=${CLASSPATH}:/path/to/Jama-1.0.3.jar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103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846914" y="442718"/>
            <a:ext cx="75964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kumimoji="1" lang="en-US" altLang="ja-JP" dirty="0" smtClean="0">
                <a:solidFill>
                  <a:srgbClr val="FF0000"/>
                </a:solidFill>
              </a:rPr>
              <a:t>What about Linux?</a:t>
            </a:r>
          </a:p>
          <a:p>
            <a:pPr lvl="1"/>
            <a:r>
              <a:rPr kumimoji="1" lang="en-US" altLang="ja-JP" dirty="0" smtClean="0"/>
              <a:t>As far as I know, Java3D of ORACLE works for most distribution. Check your java architecture (32-bit or 64-bit), and download the installer from ORACLE.</a:t>
            </a:r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r>
              <a:rPr lang="en-US" altLang="ja-JP" dirty="0" smtClean="0"/>
              <a:t>Then, follow the same procedure as in Windows. </a:t>
            </a:r>
          </a:p>
          <a:p>
            <a:pPr lvl="1"/>
            <a:endParaRPr kumimoji="1" lang="en-US" altLang="ja-JP" dirty="0" smtClean="0"/>
          </a:p>
          <a:p>
            <a:pPr marL="342900" indent="-342900">
              <a:buFont typeface="+mj-lt"/>
              <a:buAutoNum type="arabicPeriod" startAt="3"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221275" y="1659918"/>
            <a:ext cx="12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accept </a:t>
            </a:r>
            <a:endParaRPr kumimoji="1" lang="ja-JP" altLang="en-US" dirty="0"/>
          </a:p>
        </p:txBody>
      </p:sp>
      <p:grpSp>
        <p:nvGrpSpPr>
          <p:cNvPr id="5" name="図形グループ 4"/>
          <p:cNvGrpSpPr/>
          <p:nvPr/>
        </p:nvGrpSpPr>
        <p:grpSpPr>
          <a:xfrm>
            <a:off x="2161587" y="1957807"/>
            <a:ext cx="3247513" cy="1656124"/>
            <a:chOff x="4848543" y="442155"/>
            <a:chExt cx="3733475" cy="1761481"/>
          </a:xfrm>
        </p:grpSpPr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3" y="442155"/>
              <a:ext cx="3378183" cy="1761481"/>
            </a:xfrm>
            <a:prstGeom prst="rect">
              <a:avLst/>
            </a:prstGeom>
          </p:spPr>
        </p:pic>
        <p:cxnSp>
          <p:nvCxnSpPr>
            <p:cNvPr id="7" name="直線矢印コネクタ 6"/>
            <p:cNvCxnSpPr/>
            <p:nvPr/>
          </p:nvCxnSpPr>
          <p:spPr>
            <a:xfrm>
              <a:off x="5644058" y="507474"/>
              <a:ext cx="0" cy="3506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/>
            <p:cNvSpPr/>
            <p:nvPr/>
          </p:nvSpPr>
          <p:spPr>
            <a:xfrm>
              <a:off x="6524325" y="1398648"/>
              <a:ext cx="1402242" cy="2192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/>
            <p:cNvCxnSpPr/>
            <p:nvPr/>
          </p:nvCxnSpPr>
          <p:spPr>
            <a:xfrm flipH="1">
              <a:off x="7992495" y="1504398"/>
              <a:ext cx="589523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/>
          <p:cNvSpPr txBox="1"/>
          <p:nvPr/>
        </p:nvSpPr>
        <p:spPr>
          <a:xfrm>
            <a:off x="5451967" y="2565335"/>
            <a:ext cx="253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to download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amd64 for </a:t>
            </a:r>
            <a:r>
              <a:rPr kumimoji="1" lang="en-US" altLang="ja-JP" dirty="0" smtClean="0"/>
              <a:t>64-bit.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i586 </a:t>
            </a:r>
            <a:r>
              <a:rPr kumimoji="1" lang="en-US" altLang="ja-JP" dirty="0" smtClean="0"/>
              <a:t>for </a:t>
            </a:r>
            <a:r>
              <a:rPr kumimoji="1" lang="en-US" altLang="ja-JP" dirty="0" smtClean="0"/>
              <a:t>32-bit (x86).</a:t>
            </a:r>
          </a:p>
        </p:txBody>
      </p:sp>
    </p:spTree>
    <p:extLst>
      <p:ext uri="{BB962C8B-B14F-4D97-AF65-F5344CB8AC3E}">
        <p14:creationId xmlns:p14="http://schemas.microsoft.com/office/powerpoint/2010/main" val="51832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Download Java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8240" y="1166836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https://www.java.com/en/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>
          <a:xfrm>
            <a:off x="1019504" y="1548570"/>
            <a:ext cx="7136524" cy="4261633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3016470" y="5027495"/>
            <a:ext cx="0" cy="117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1776248" y="4438916"/>
            <a:ext cx="2575035" cy="578069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707931" y="6257208"/>
            <a:ext cx="484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follow the instruction to install Java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095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2. </a:t>
            </a:r>
            <a:r>
              <a:rPr kumimoji="1" lang="en-US" altLang="ja-JP" dirty="0" smtClean="0"/>
              <a:t>Setting up Java3D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940676" y="1324126"/>
            <a:ext cx="770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Search </a:t>
            </a:r>
            <a:r>
              <a:rPr lang="en-US" altLang="ja-JP" dirty="0"/>
              <a:t>for “java3d” in the </a:t>
            </a:r>
            <a:r>
              <a:rPr lang="en-US" altLang="ja-JP" dirty="0" smtClean="0"/>
              <a:t>web to find Java3D API of ORACLE,</a:t>
            </a:r>
            <a:endParaRPr lang="ja-JP" altLang="en-US" dirty="0"/>
          </a:p>
          <a:p>
            <a:r>
              <a:rPr lang="ja-JP" altLang="en-US" dirty="0" smtClean="0"/>
              <a:t>http://www.oracle.com/technetwork/articles/javase/index-jsp-138252.html</a:t>
            </a:r>
            <a:endParaRPr lang="en-US" altLang="ja-JP" dirty="0" smtClean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502978" y="2148840"/>
            <a:ext cx="4957429" cy="4528045"/>
            <a:chOff x="1713185" y="1446400"/>
            <a:chExt cx="5924769" cy="54116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185" y="1446400"/>
              <a:ext cx="5924769" cy="5411600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/>
            <p:nvPr/>
          </p:nvCxnSpPr>
          <p:spPr>
            <a:xfrm flipH="1" flipV="1">
              <a:off x="4813738" y="5076497"/>
              <a:ext cx="294290" cy="10510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3384332" y="4803228"/>
              <a:ext cx="1587062" cy="1996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207684" y="605428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0080" y="914400"/>
            <a:ext cx="1885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2.1. Windows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928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/>
          <p:cNvSpPr txBox="1"/>
          <p:nvPr/>
        </p:nvSpPr>
        <p:spPr>
          <a:xfrm>
            <a:off x="635006" y="834873"/>
            <a:ext cx="751710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Before we proceed, let’s check if your </a:t>
            </a:r>
            <a:r>
              <a:rPr lang="en-US" altLang="ja-JP" dirty="0" smtClean="0"/>
              <a:t>J</a:t>
            </a:r>
            <a:r>
              <a:rPr lang="en-US" altLang="ja-JP" dirty="0" smtClean="0"/>
              <a:t>ava is 32- or 64-bit. In the DOS prompt, type “java -version” and you will see a message like this: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This is an example of 64-bit. If “64-Bit” is absent, then it’s 32-bit. (It doesn’t explicitly state “32-Bit”, unfortunately.) </a:t>
            </a:r>
          </a:p>
          <a:p>
            <a:endParaRPr lang="en-US" altLang="ja-JP" dirty="0"/>
          </a:p>
          <a:p>
            <a:r>
              <a:rPr lang="en-US" altLang="ja-JP" dirty="0" smtClean="0"/>
              <a:t>Alternatively, you may check </a:t>
            </a:r>
            <a:r>
              <a:rPr lang="en-US" altLang="ja-JP" dirty="0" smtClean="0"/>
              <a:t>these</a:t>
            </a:r>
            <a:r>
              <a:rPr lang="en-US" altLang="ja-JP" dirty="0" smtClean="0"/>
              <a:t> folders,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c:\Program </a:t>
            </a:r>
            <a:r>
              <a:rPr lang="en-US" altLang="ja-JP" dirty="0" smtClean="0"/>
              <a:t>Files\Java</a:t>
            </a:r>
          </a:p>
          <a:p>
            <a:pPr lvl="1"/>
            <a:r>
              <a:rPr lang="en-US" altLang="ja-JP" dirty="0"/>
              <a:t>c:\Program Files</a:t>
            </a:r>
            <a:r>
              <a:rPr lang="en-US" altLang="ja-JP" dirty="0">
                <a:solidFill>
                  <a:srgbClr val="FF0000"/>
                </a:solidFill>
              </a:rPr>
              <a:t>(x86)</a:t>
            </a:r>
            <a:r>
              <a:rPr lang="en-US" altLang="ja-JP" dirty="0"/>
              <a:t>\</a:t>
            </a:r>
            <a:r>
              <a:rPr lang="en-US" altLang="ja-JP" dirty="0" smtClean="0"/>
              <a:t>Java</a:t>
            </a:r>
          </a:p>
          <a:p>
            <a:pPr lvl="1"/>
            <a:endParaRPr lang="en-US" altLang="ja-JP" dirty="0"/>
          </a:p>
          <a:p>
            <a:r>
              <a:rPr lang="en-US" altLang="ja-JP" dirty="0" smtClean="0"/>
              <a:t>If you find </a:t>
            </a:r>
            <a:r>
              <a:rPr lang="en-US" altLang="ja-JP" dirty="0"/>
              <a:t>”</a:t>
            </a:r>
            <a:r>
              <a:rPr lang="en-US" altLang="ja-JP" dirty="0" err="1" smtClean="0"/>
              <a:t>jreX.X.X_XXX</a:t>
            </a:r>
            <a:r>
              <a:rPr lang="en-US" altLang="ja-JP" dirty="0" smtClean="0"/>
              <a:t>” in the former, your java is 64-bit, and vice versa.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306935" y="1739687"/>
            <a:ext cx="6042039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–version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java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1.8.0_45”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Java(TM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) SE Runtime Environment (build 1.8.0_45-b14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HotSpot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(TM)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64-Bit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Server VM (build 25.45-b02, mixed mode)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371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32889" y="2872920"/>
            <a:ext cx="73325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Double click the installer and follow the instruction. </a:t>
            </a:r>
            <a:r>
              <a:rPr lang="en-US" altLang="ja-JP" dirty="0" smtClean="0"/>
              <a:t>The installer </a:t>
            </a:r>
            <a:r>
              <a:rPr lang="en-US" altLang="ja-JP" dirty="0" err="1" smtClean="0"/>
              <a:t>creats</a:t>
            </a:r>
            <a:r>
              <a:rPr lang="en-US" altLang="ja-JP" dirty="0" smtClean="0"/>
              <a:t> a new folder, Java3D, in a Java folder,</a:t>
            </a:r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64-bit 	c</a:t>
            </a:r>
            <a:r>
              <a:rPr lang="en-US" altLang="ja-JP" dirty="0"/>
              <a:t>:\Program Files(x86)\Java\Java3D </a:t>
            </a:r>
            <a:endParaRPr lang="en-US" altLang="ja-JP" dirty="0" smtClean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32-bit	c:\Program Files\</a:t>
            </a:r>
            <a:r>
              <a:rPr lang="en-US" altLang="ja-JP" dirty="0" smtClean="0"/>
              <a:t>Java\Java3D 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In this folder, </a:t>
            </a:r>
            <a:r>
              <a:rPr lang="en-US" altLang="ja-JP" dirty="0"/>
              <a:t>you will find three </a:t>
            </a:r>
            <a:r>
              <a:rPr lang="en-US" altLang="ja-JP" dirty="0" err="1"/>
              <a:t>jarfiles</a:t>
            </a:r>
            <a:r>
              <a:rPr lang="en-US" altLang="ja-JP" dirty="0"/>
              <a:t>,</a:t>
            </a:r>
          </a:p>
          <a:p>
            <a:pPr lvl="1"/>
            <a:r>
              <a:rPr lang="en-US" altLang="ja-JP" dirty="0" smtClean="0"/>
              <a:t>Java3D\1.5.1\lib\</a:t>
            </a:r>
            <a:r>
              <a:rPr lang="en-US" altLang="ja-JP" dirty="0" err="1" smtClean="0"/>
              <a:t>ext</a:t>
            </a:r>
            <a:r>
              <a:rPr lang="en-US" altLang="ja-JP" dirty="0" smtClean="0"/>
              <a:t>\</a:t>
            </a:r>
          </a:p>
          <a:p>
            <a:pPr lvl="2"/>
            <a:r>
              <a:rPr lang="en-US" altLang="ja-JP" dirty="0" smtClean="0"/>
              <a:t>j3dcore.jar</a:t>
            </a:r>
          </a:p>
          <a:p>
            <a:pPr lvl="2"/>
            <a:r>
              <a:rPr lang="en-US" altLang="ja-JP" dirty="0" smtClean="0"/>
              <a:t>j3dutil.jar</a:t>
            </a:r>
          </a:p>
          <a:p>
            <a:pPr lvl="2"/>
            <a:r>
              <a:rPr lang="en-US" altLang="ja-JP" dirty="0" err="1" smtClean="0"/>
              <a:t>vecmath.jar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Copy these three </a:t>
            </a:r>
            <a:r>
              <a:rPr lang="en-US" altLang="ja-JP" dirty="0" err="1"/>
              <a:t>jarfiles</a:t>
            </a:r>
            <a:r>
              <a:rPr lang="en-US" altLang="ja-JP" dirty="0"/>
              <a:t> to an extension folder of JRE,</a:t>
            </a:r>
          </a:p>
          <a:p>
            <a:pPr lvl="1"/>
            <a:r>
              <a:rPr lang="en-US" altLang="ja-JP" dirty="0" smtClean="0"/>
              <a:t>Java\jre1.x.x_xxx\lib\</a:t>
            </a:r>
            <a:r>
              <a:rPr lang="en-US" altLang="ja-JP" dirty="0" err="1" smtClean="0"/>
              <a:t>ext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3114" y="691789"/>
            <a:ext cx="12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accept </a:t>
            </a:r>
            <a:endParaRPr kumimoji="1"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2023417" y="989678"/>
            <a:ext cx="3356773" cy="1656124"/>
            <a:chOff x="4848543" y="442155"/>
            <a:chExt cx="3859094" cy="176148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3" y="442155"/>
              <a:ext cx="3378183" cy="1761481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/>
            <p:nvPr/>
          </p:nvCxnSpPr>
          <p:spPr>
            <a:xfrm>
              <a:off x="5644058" y="507474"/>
              <a:ext cx="0" cy="3506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6524325" y="1894114"/>
              <a:ext cx="1402241" cy="2192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 flipH="1">
              <a:off x="8055373" y="1987626"/>
              <a:ext cx="652264" cy="168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5411572" y="1763461"/>
            <a:ext cx="253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to download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amd64 for </a:t>
            </a:r>
            <a:r>
              <a:rPr kumimoji="1" lang="en-US" altLang="ja-JP" dirty="0" smtClean="0"/>
              <a:t>64-bit.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i586 </a:t>
            </a:r>
            <a:r>
              <a:rPr kumimoji="1" lang="en-US" altLang="ja-JP" dirty="0" smtClean="0"/>
              <a:t>for </a:t>
            </a:r>
            <a:r>
              <a:rPr kumimoji="1" lang="en-US" altLang="ja-JP" dirty="0" smtClean="0"/>
              <a:t>32-bit (x86).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29082" y="289344"/>
            <a:ext cx="5032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Now,  we are ready to download the installer,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16437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4875448" y="1531983"/>
            <a:ext cx="3365969" cy="5136979"/>
            <a:chOff x="4395001" y="1295125"/>
            <a:chExt cx="3521169" cy="5373838"/>
          </a:xfrm>
        </p:grpSpPr>
        <p:pic>
          <p:nvPicPr>
            <p:cNvPr id="25" name="図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19" name="正方形/長方形 18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31" name="正方形/長方形 30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/>
          <p:cNvSpPr txBox="1"/>
          <p:nvPr/>
        </p:nvSpPr>
        <p:spPr>
          <a:xfrm>
            <a:off x="381561" y="670661"/>
            <a:ext cx="8567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Unfortunately, Java3D of ORACLE doesn’t work for Max OSX. Instead, we use Java3D wrapper of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r>
              <a:rPr lang="en-US" altLang="ja-JP" dirty="0" smtClean="0"/>
              <a:t>,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9" y="1483070"/>
            <a:ext cx="3224666" cy="2796046"/>
          </a:xfrm>
          <a:prstGeom prst="rect">
            <a:avLst/>
          </a:prstGeom>
        </p:spPr>
      </p:pic>
      <p:cxnSp>
        <p:nvCxnSpPr>
          <p:cNvPr id="8" name="直線矢印コネクタ 7"/>
          <p:cNvCxnSpPr/>
          <p:nvPr/>
        </p:nvCxnSpPr>
        <p:spPr>
          <a:xfrm flipV="1">
            <a:off x="1716123" y="2452762"/>
            <a:ext cx="3090139" cy="50884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879416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525094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624144" y="2086810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0" name="直線矢印コネクタ 29"/>
          <p:cNvCxnSpPr/>
          <p:nvPr/>
        </p:nvCxnSpPr>
        <p:spPr>
          <a:xfrm>
            <a:off x="4261615" y="6236146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1906502" y="5652039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34" name="直線矢印コネクタ 33"/>
          <p:cNvCxnSpPr/>
          <p:nvPr/>
        </p:nvCxnSpPr>
        <p:spPr>
          <a:xfrm flipH="1">
            <a:off x="5521370" y="2616035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00050" y="194310"/>
            <a:ext cx="1830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2.2. Mac OSX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323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2615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07954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74530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75169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3643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37982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19329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75183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0594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1608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320041" y="4071286"/>
            <a:ext cx="161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The </a:t>
            </a:r>
            <a:r>
              <a:rPr kumimoji="1" lang="en-US" altLang="ja-JP" dirty="0" err="1" smtClean="0"/>
              <a:t>Unarchiver</a:t>
            </a:r>
            <a:endParaRPr lang="en-US" altLang="ja-JP" dirty="0"/>
          </a:p>
          <a:p>
            <a:r>
              <a:rPr kumimoji="1" lang="en-US" altLang="ja-JP" dirty="0" err="1" smtClean="0"/>
              <a:t>MacPaw</a:t>
            </a:r>
            <a:r>
              <a:rPr kumimoji="1" lang="en-US" altLang="ja-JP" dirty="0" smtClean="0"/>
              <a:t> Inc.</a:t>
            </a: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353" y="4089733"/>
            <a:ext cx="640443" cy="65700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70176" y="3635712"/>
            <a:ext cx="8017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 just downloaded.</a:t>
            </a:r>
            <a:r>
              <a:rPr lang="en-US" altLang="ja-JP" dirty="0" smtClean="0"/>
              <a:t> 7z files can be unarchived using, for example, “The </a:t>
            </a:r>
            <a:r>
              <a:rPr lang="en-US" altLang="ja-JP" dirty="0" err="1" smtClean="0"/>
              <a:t>Unarchiver</a:t>
            </a:r>
            <a:r>
              <a:rPr lang="en-US" altLang="ja-JP" dirty="0" smtClean="0"/>
              <a:t>”. It’s a free program.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3495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3187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570176" y="5182778"/>
            <a:ext cx="479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Then, copy the jar files to </a:t>
            </a:r>
            <a:r>
              <a:rPr lang="en-US" altLang="ja-JP" dirty="0" smtClean="0"/>
              <a:t>an </a:t>
            </a:r>
            <a:r>
              <a:rPr lang="en-US" altLang="ja-JP" dirty="0"/>
              <a:t>extension</a:t>
            </a:r>
            <a:r>
              <a:rPr kumimoji="1" lang="en-US" altLang="ja-JP" dirty="0" smtClean="0"/>
              <a:t> folder: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986551" y="5618490"/>
            <a:ext cx="6135013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-all-platforms/jar/*jar /Library/Java/Extensions/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jogamp-java3d/*jar /Library/Java/Extensions/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45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476790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880110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matrix </a:t>
            </a:r>
            <a:r>
              <a:rPr kumimoji="1" lang="en-US" altLang="ja-JP" dirty="0" err="1" smtClean="0"/>
              <a:t>maltiplications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1926939"/>
            <a:ext cx="6377940" cy="250797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895978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46734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48621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48313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973214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840556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6054930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754381" y="6419519"/>
            <a:ext cx="548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Then, copy the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 to the extension folder as before.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6093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en-US" altLang="ja-JP" dirty="0" smtClean="0"/>
              <a:t>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pic>
        <p:nvPicPr>
          <p:cNvPr id="3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98680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322815" y="1229348"/>
            <a:ext cx="5077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JSindo-4.0_xxxxxx.jar. 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Let’s open “h2co.minfo”, </a:t>
            </a:r>
            <a:r>
              <a:rPr lang="en-US" altLang="ja-JP" dirty="0"/>
              <a:t>which comes with this </a:t>
            </a:r>
            <a:r>
              <a:rPr lang="en-US" altLang="ja-JP" dirty="0" smtClean="0"/>
              <a:t>document. It contains data of formaldehyde.</a:t>
            </a:r>
          </a:p>
          <a:p>
            <a:endParaRPr lang="en-US" altLang="ja-JP" dirty="0"/>
          </a:p>
          <a:p>
            <a:r>
              <a:rPr lang="en-US" altLang="ja-JP" dirty="0" smtClean="0"/>
              <a:t>Click,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this step fails, it is highly likely that Java3D has a problem. </a:t>
            </a:r>
            <a:r>
              <a:rPr lang="en-US" altLang="ja-JP" dirty="0" smtClean="0"/>
              <a:t>Double check if the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</a:t>
            </a:r>
            <a:r>
              <a:rPr lang="en-US" altLang="ja-JP" dirty="0" smtClean="0"/>
              <a:t>are copied to the </a:t>
            </a:r>
            <a:r>
              <a:rPr lang="en-US" altLang="ja-JP" dirty="0" smtClean="0"/>
              <a:t>extension </a:t>
            </a:r>
            <a:r>
              <a:rPr lang="en-US" altLang="ja-JP" dirty="0" smtClean="0"/>
              <a:t>folder.</a:t>
            </a:r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5550185" y="132875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5597499" y="134631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69412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正方形/長方形 14"/>
          <p:cNvSpPr/>
          <p:nvPr/>
        </p:nvSpPr>
        <p:spPr>
          <a:xfrm>
            <a:off x="5527220" y="305573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7578899" y="399565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5939447" y="313412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7395430" y="381672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43032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43782317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</TotalTime>
  <Words>876</Words>
  <Application>Microsoft Macintosh PowerPoint</Application>
  <PresentationFormat>画面に合わせる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Calibri</vt:lpstr>
      <vt:lpstr>Courier</vt:lpstr>
      <vt:lpstr>ＭＳ Ｐゴシック</vt:lpstr>
      <vt:lpstr>Times New Roman</vt:lpstr>
      <vt:lpstr>メイリオ</vt:lpstr>
      <vt:lpstr>Arial</vt:lpstr>
      <vt:lpstr>ホワイト</vt:lpstr>
      <vt:lpstr>PowerPoint プレゼンテーション</vt:lpstr>
      <vt:lpstr>1. Download Java</vt:lpstr>
      <vt:lpstr>2. Setting up Java3D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3. Download JAMA</vt:lpstr>
      <vt:lpstr>4. Test JSindo</vt:lpstr>
      <vt:lpstr>PowerPoint プレゼンテーション</vt:lpstr>
      <vt:lpstr>FAQ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126</cp:revision>
  <dcterms:created xsi:type="dcterms:W3CDTF">2018-02-18T14:36:46Z</dcterms:created>
  <dcterms:modified xsi:type="dcterms:W3CDTF">2018-02-20T06:56:22Z</dcterms:modified>
</cp:coreProperties>
</file>