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72" r:id="rId3"/>
    <p:sldId id="273" r:id="rId4"/>
    <p:sldId id="275" r:id="rId5"/>
    <p:sldId id="280" r:id="rId6"/>
    <p:sldId id="281" r:id="rId7"/>
    <p:sldId id="274" r:id="rId8"/>
    <p:sldId id="289" r:id="rId9"/>
    <p:sldId id="284" r:id="rId10"/>
    <p:sldId id="291" r:id="rId11"/>
    <p:sldId id="294" r:id="rId12"/>
    <p:sldId id="288" r:id="rId13"/>
    <p:sldId id="290" r:id="rId14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27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992" y="4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442C-5F5E-4044-96DB-F239F65C135F}" type="datetimeFigureOut">
              <a:t>2014/06/08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A1E2-1200-C541-9E01-6FEF09B200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3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442C-5F5E-4044-96DB-F239F65C135F}" type="datetimeFigureOut">
              <a:t>2014/06/08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A1E2-1200-C541-9E01-6FEF09B200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6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442C-5F5E-4044-96DB-F239F65C135F}" type="datetimeFigureOut">
              <a:t>2014/06/08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A1E2-1200-C541-9E01-6FEF09B200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2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442C-5F5E-4044-96DB-F239F65C135F}" type="datetimeFigureOut">
              <a:t>2014/06/08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A1E2-1200-C541-9E01-6FEF09B200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9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442C-5F5E-4044-96DB-F239F65C135F}" type="datetimeFigureOut">
              <a:t>2014/06/08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A1E2-1200-C541-9E01-6FEF09B200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23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442C-5F5E-4044-96DB-F239F65C135F}" type="datetimeFigureOut">
              <a:t>2014/06/08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A1E2-1200-C541-9E01-6FEF09B200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0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442C-5F5E-4044-96DB-F239F65C135F}" type="datetimeFigureOut">
              <a:t>2014/06/08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A1E2-1200-C541-9E01-6FEF09B200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4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442C-5F5E-4044-96DB-F239F65C135F}" type="datetimeFigureOut">
              <a:t>2014/06/08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A1E2-1200-C541-9E01-6FEF09B200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3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442C-5F5E-4044-96DB-F239F65C135F}" type="datetimeFigureOut">
              <a:t>2014/06/08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A1E2-1200-C541-9E01-6FEF09B200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442C-5F5E-4044-96DB-F239F65C135F}" type="datetimeFigureOut">
              <a:t>2014/06/08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A1E2-1200-C541-9E01-6FEF09B200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3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D442C-5F5E-4044-96DB-F239F65C135F}" type="datetimeFigureOut">
              <a:t>2014/06/08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A1E2-1200-C541-9E01-6FEF09B200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3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D442C-5F5E-4044-96DB-F239F65C135F}" type="datetimeFigureOut">
              <a:t>2014/06/08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2A1E2-1200-C541-9E01-6FEF09B200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7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662" y="160116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memory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9534" y="550074"/>
            <a:ext cx="310200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   Subroutine Mem_construct</a:t>
            </a:r>
          </a:p>
          <a:p>
            <a:endParaRPr lang="en-US" sz="1200"/>
          </a:p>
          <a:p>
            <a:r>
              <a:rPr lang="en-US" sz="1200"/>
              <a:t>   Subroutine Mem_printInfo</a:t>
            </a:r>
          </a:p>
          <a:p>
            <a:endParaRPr lang="en-US" sz="1200"/>
          </a:p>
          <a:p>
            <a:r>
              <a:rPr lang="en-US" sz="1200"/>
              <a:t>   Subroutine Mem_finalInfo</a:t>
            </a:r>
          </a:p>
          <a:p>
            <a:endParaRPr lang="en-US" sz="1200"/>
          </a:p>
          <a:p>
            <a:r>
              <a:rPr lang="en-US" sz="1200"/>
              <a:t>   Subroutine Mem_alloc(iopt,istat,ctype,iSize)</a:t>
            </a:r>
          </a:p>
          <a:p>
            <a:endParaRPr lang="en-US" sz="1200"/>
          </a:p>
          <a:p>
            <a:r>
              <a:rPr lang="en-US" sz="1200"/>
              <a:t>   Subroutine Mem_alloc2(iopt,istat,ikind,iSize)</a:t>
            </a:r>
          </a:p>
          <a:p>
            <a:endParaRPr lang="en-US" sz="1200"/>
          </a:p>
          <a:p>
            <a:r>
              <a:rPr lang="en-US" sz="1200"/>
              <a:t>   Subroutine Mem_dealloc(ctype,iSize)</a:t>
            </a:r>
          </a:p>
          <a:p>
            <a:endParaRPr lang="en-US" sz="1200"/>
          </a:p>
          <a:p>
            <a:r>
              <a:rPr lang="en-US" sz="1200"/>
              <a:t>   Subroutine Mem_dealloc2(ikind,iSize)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1662" y="3358904"/>
            <a:ext cx="854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molecule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9534" y="3767958"/>
            <a:ext cx="3137172" cy="3600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 Subroutine </a:t>
            </a:r>
            <a:r>
              <a:rPr lang="en-US" sz="1200" dirty="0" err="1"/>
              <a:t>Mol_construct</a:t>
            </a:r>
            <a:r>
              <a:rPr lang="en-US" sz="1200" dirty="0"/>
              <a:t>()</a:t>
            </a:r>
          </a:p>
          <a:p>
            <a:endParaRPr lang="en-US" sz="1200" dirty="0"/>
          </a:p>
          <a:p>
            <a:r>
              <a:rPr lang="en-US" sz="1200" dirty="0"/>
              <a:t>   Subroutine </a:t>
            </a:r>
            <a:r>
              <a:rPr lang="en-US" sz="1200" dirty="0" err="1"/>
              <a:t>Mol_destruct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   Subroutine </a:t>
            </a:r>
            <a:r>
              <a:rPr lang="en-US" sz="1200" dirty="0" err="1"/>
              <a:t>Mol_getNat</a:t>
            </a:r>
            <a:r>
              <a:rPr lang="en-US" sz="1200" dirty="0"/>
              <a:t>(Nat)</a:t>
            </a:r>
          </a:p>
          <a:p>
            <a:endParaRPr lang="en-US" sz="1200" dirty="0"/>
          </a:p>
          <a:p>
            <a:r>
              <a:rPr lang="en-US" sz="1200" dirty="0"/>
              <a:t>   Subroutine </a:t>
            </a:r>
            <a:r>
              <a:rPr lang="en-US" sz="1200" dirty="0" err="1"/>
              <a:t>Mol_getNfree</a:t>
            </a:r>
            <a:r>
              <a:rPr lang="en-US" sz="1200" dirty="0"/>
              <a:t>(</a:t>
            </a:r>
            <a:r>
              <a:rPr lang="en-US" sz="1200" dirty="0" err="1"/>
              <a:t>Nfree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   Subroutine </a:t>
            </a:r>
            <a:r>
              <a:rPr lang="en-US" sz="1200" dirty="0" err="1"/>
              <a:t>Mol_getMass</a:t>
            </a:r>
            <a:r>
              <a:rPr lang="en-US" sz="1200" dirty="0"/>
              <a:t>(M)</a:t>
            </a:r>
          </a:p>
          <a:p>
            <a:endParaRPr lang="en-US" sz="1200" dirty="0"/>
          </a:p>
          <a:p>
            <a:r>
              <a:rPr lang="en-US" sz="1200" dirty="0"/>
              <a:t>   Subroutine </a:t>
            </a:r>
            <a:r>
              <a:rPr lang="en-US" sz="1200" dirty="0" err="1"/>
              <a:t>Mol_getxin</a:t>
            </a:r>
            <a:r>
              <a:rPr lang="en-US" sz="1200" dirty="0"/>
              <a:t>(x)</a:t>
            </a:r>
          </a:p>
          <a:p>
            <a:endParaRPr lang="en-US" sz="1200" dirty="0"/>
          </a:p>
          <a:p>
            <a:r>
              <a:rPr lang="en-US" sz="1200" dirty="0"/>
              <a:t>   Subroutine </a:t>
            </a:r>
            <a:r>
              <a:rPr lang="en-US" sz="1200" dirty="0" err="1"/>
              <a:t>Mol_getFreq</a:t>
            </a:r>
            <a:r>
              <a:rPr lang="en-US" sz="1200" dirty="0"/>
              <a:t>(F)</a:t>
            </a:r>
          </a:p>
          <a:p>
            <a:endParaRPr lang="en-US" sz="1200" dirty="0"/>
          </a:p>
          <a:p>
            <a:r>
              <a:rPr lang="en-US" sz="1200" dirty="0"/>
              <a:t>   Subroutine </a:t>
            </a:r>
            <a:r>
              <a:rPr lang="en-US" sz="1200" dirty="0" err="1"/>
              <a:t>Mol_getL</a:t>
            </a:r>
            <a:r>
              <a:rPr lang="en-US" sz="1200" dirty="0"/>
              <a:t>(L</a:t>
            </a:r>
            <a:r>
              <a:rPr lang="en-US" sz="1200" dirty="0" smtClean="0"/>
              <a:t>)</a:t>
            </a:r>
          </a:p>
          <a:p>
            <a:endParaRPr lang="en-US" sz="1200" dirty="0"/>
          </a:p>
          <a:p>
            <a:r>
              <a:rPr lang="en-US" sz="1200" dirty="0" smtClean="0"/>
              <a:t>   </a:t>
            </a:r>
            <a:r>
              <a:rPr lang="en-US" sz="1200" dirty="0"/>
              <a:t>Function </a:t>
            </a:r>
            <a:r>
              <a:rPr lang="en-US" sz="1200" dirty="0" err="1"/>
              <a:t>Mol_isNMA</a:t>
            </a:r>
            <a:r>
              <a:rPr lang="en-US" sz="1200" dirty="0"/>
              <a:t>()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   Subroutine </a:t>
            </a:r>
            <a:r>
              <a:rPr lang="en-US" sz="1200" dirty="0" err="1"/>
              <a:t>Mol_getMinfoFile</a:t>
            </a:r>
            <a:r>
              <a:rPr lang="en-US" sz="1200" dirty="0"/>
              <a:t>(</a:t>
            </a:r>
            <a:r>
              <a:rPr lang="en-US" sz="1200" dirty="0" err="1"/>
              <a:t>Mol_minfoFile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250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662" y="160116"/>
            <a:ext cx="637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ocvscf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2698" y="467893"/>
            <a:ext cx="2162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   Subroutine Ocvscf_run(Nfree)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1662" y="1045177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ocvscf_coeff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2698" y="1391434"/>
            <a:ext cx="3057823" cy="3970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   Subroutine Ocvscf_coeff_Init(Nfree)</a:t>
            </a:r>
          </a:p>
          <a:p>
            <a:endParaRPr lang="en-US" sz="1200"/>
          </a:p>
          <a:p>
            <a:r>
              <a:rPr lang="en-US" sz="1200"/>
              <a:t>   Subroutine Ocvscf_coeff_Finalz()</a:t>
            </a:r>
          </a:p>
          <a:p>
            <a:endParaRPr lang="en-US" sz="1200"/>
          </a:p>
          <a:p>
            <a:r>
              <a:rPr lang="en-US" sz="1200"/>
              <a:t>   Subroutine Ocvscf_coeff_readMop(fname)</a:t>
            </a:r>
          </a:p>
          <a:p>
            <a:endParaRPr lang="en-US" sz="1200"/>
          </a:p>
          <a:p>
            <a:r>
              <a:rPr lang="en-US" sz="1200"/>
              <a:t>   Subroutine Ocvscf_coeff_writeForce()</a:t>
            </a:r>
          </a:p>
          <a:p>
            <a:endParaRPr lang="en-US" sz="1200"/>
          </a:p>
          <a:p>
            <a:r>
              <a:rPr lang="en-US" sz="1200"/>
              <a:t>   Subroutine Ocvscf_coeff_writeMop(fname)</a:t>
            </a:r>
          </a:p>
          <a:p>
            <a:endParaRPr lang="en-US" sz="1200"/>
          </a:p>
          <a:p>
            <a:r>
              <a:rPr lang="en-US" sz="1200"/>
              <a:t>   Subroutine Ocvscf_coeff_writeSindo()</a:t>
            </a:r>
          </a:p>
          <a:p>
            <a:endParaRPr lang="en-US" sz="1200"/>
          </a:p>
          <a:p>
            <a:r>
              <a:rPr lang="en-US" sz="1200"/>
              <a:t>   Subroutine Ocvscf_coeff_copyD2C()</a:t>
            </a:r>
          </a:p>
          <a:p>
            <a:endParaRPr lang="en-US" sz="1200"/>
          </a:p>
          <a:p>
            <a:r>
              <a:rPr lang="en-US" sz="1200"/>
              <a:t>   Subroutine Ocvscf_coeff_copyC2D()</a:t>
            </a:r>
          </a:p>
          <a:p>
            <a:endParaRPr lang="en-US" sz="1200"/>
          </a:p>
          <a:p>
            <a:r>
              <a:rPr lang="en-US" sz="1200"/>
              <a:t>   Subroutine Ocvscf_coeff_rotate(pp,ap)</a:t>
            </a:r>
          </a:p>
          <a:p>
            <a:endParaRPr lang="en-US" sz="1200"/>
          </a:p>
          <a:p>
            <a:r>
              <a:rPr lang="en-US" sz="1200"/>
              <a:t>   Subroutine Ocvscf_coeff_transC2D(U1)</a:t>
            </a:r>
          </a:p>
          <a:p>
            <a:endParaRPr lang="en-US" sz="1200"/>
          </a:p>
          <a:p>
            <a:r>
              <a:rPr lang="en-US" sz="1200"/>
              <a:t>   Subroutine Ocvscf_coeff_getOmega(omega)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662" y="5528188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optCoord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2698" y="5868962"/>
            <a:ext cx="31707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   Subroutine OptCoord_Init(Nf,mxi,eth,gth)</a:t>
            </a:r>
          </a:p>
          <a:p>
            <a:endParaRPr lang="en-US" sz="1200"/>
          </a:p>
          <a:p>
            <a:r>
              <a:rPr lang="en-US" sz="1200"/>
              <a:t>   Subroutine OptCoord_Finalz()</a:t>
            </a:r>
          </a:p>
          <a:p>
            <a:endParaRPr lang="en-US" sz="1200"/>
          </a:p>
          <a:p>
            <a:r>
              <a:rPr lang="en-US" sz="1200"/>
              <a:t>   Subroutine OptCoord_getEnergy(ene)</a:t>
            </a:r>
          </a:p>
          <a:p>
            <a:endParaRPr lang="en-US" sz="1200"/>
          </a:p>
          <a:p>
            <a:r>
              <a:rPr lang="en-US" sz="1200"/>
              <a:t>   Subroutine OptCoord_main(ier,pp,ratio)</a:t>
            </a:r>
          </a:p>
          <a:p>
            <a:endParaRPr lang="en-US" sz="1200"/>
          </a:p>
          <a:p>
            <a:r>
              <a:rPr lang="en-US" sz="1200"/>
              <a:t>   Subroutine OptCoord_printU1(order,ratio,U1)</a:t>
            </a:r>
          </a:p>
          <a:p>
            <a:endParaRPr lang="en-US" sz="1200"/>
          </a:p>
          <a:p>
            <a:r>
              <a:rPr lang="en-US" sz="1200"/>
              <a:t>   Subroutine OptCoord_profile()</a:t>
            </a:r>
          </a:p>
          <a:p>
            <a:endParaRPr lang="en-US" sz="1200"/>
          </a:p>
          <a:p>
            <a:r>
              <a:rPr lang="en-US" sz="1200"/>
              <a:t>   Subroutine getUp(Nfree,pp,ap,AA)</a:t>
            </a:r>
          </a:p>
          <a:p>
            <a:endParaRPr lang="en-US" sz="1200"/>
          </a:p>
          <a:p>
            <a:r>
              <a:rPr lang="en-US" sz="1200"/>
              <a:t>   Subroutine calcAUp(Nfree,pp,ap,AA)</a:t>
            </a:r>
          </a:p>
        </p:txBody>
      </p:sp>
    </p:spTree>
    <p:extLst>
      <p:ext uri="{BB962C8B-B14F-4D97-AF65-F5344CB8AC3E}">
        <p14:creationId xmlns:p14="http://schemas.microsoft.com/office/powerpoint/2010/main" val="2604781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662" y="160116"/>
            <a:ext cx="420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vpt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32698" y="467893"/>
            <a:ext cx="297802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   Subroutine </a:t>
            </a:r>
            <a:r>
              <a:rPr lang="en-US" sz="1200" dirty="0" err="1"/>
              <a:t>Vpt_run</a:t>
            </a:r>
            <a:r>
              <a:rPr lang="en-US" sz="1200" dirty="0"/>
              <a:t>()</a:t>
            </a:r>
          </a:p>
          <a:p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Subroutine </a:t>
            </a:r>
            <a:r>
              <a:rPr lang="en-US" sz="1200" dirty="0" err="1"/>
              <a:t>Vpt_main</a:t>
            </a:r>
            <a:r>
              <a:rPr lang="en-US" sz="1200" dirty="0"/>
              <a:t>(</a:t>
            </a:r>
            <a:r>
              <a:rPr lang="en-US" sz="1200" dirty="0" smtClean="0"/>
              <a:t>)</a:t>
            </a:r>
          </a:p>
          <a:p>
            <a:endParaRPr lang="en-US" sz="1200" dirty="0"/>
          </a:p>
          <a:p>
            <a:r>
              <a:rPr lang="en-US" sz="1200" dirty="0" smtClean="0"/>
              <a:t>   Subroutine </a:t>
            </a:r>
            <a:r>
              <a:rPr lang="en-US" sz="1200" dirty="0"/>
              <a:t>Vpt_getE0(lbl,E0</a:t>
            </a:r>
            <a:r>
              <a:rPr lang="en-US" sz="1200" dirty="0" smtClean="0"/>
              <a:t>) </a:t>
            </a:r>
          </a:p>
          <a:p>
            <a:endParaRPr lang="en-US" sz="1200" dirty="0"/>
          </a:p>
          <a:p>
            <a:r>
              <a:rPr lang="en-US" sz="1200" dirty="0" smtClean="0"/>
              <a:t>   Subroutine </a:t>
            </a:r>
            <a:r>
              <a:rPr lang="en-US" sz="1200" dirty="0"/>
              <a:t>Vpt_getE2(lbl,E0i,E2</a:t>
            </a:r>
            <a:r>
              <a:rPr lang="en-US" sz="1200" dirty="0" smtClean="0"/>
              <a:t>)</a:t>
            </a:r>
          </a:p>
          <a:p>
            <a:endParaRPr lang="en-US" sz="1200" dirty="0"/>
          </a:p>
          <a:p>
            <a:r>
              <a:rPr lang="en-US" sz="1200" dirty="0" smtClean="0"/>
              <a:t>   Subroutine </a:t>
            </a:r>
            <a:r>
              <a:rPr lang="en-US" sz="1200" dirty="0"/>
              <a:t>Vpt_getE2_maxSum(lbli,E0i,E2</a:t>
            </a:r>
            <a:r>
              <a:rPr lang="en-US" sz="1200" dirty="0" smtClean="0"/>
              <a:t>)</a:t>
            </a:r>
          </a:p>
          <a:p>
            <a:endParaRPr lang="en-US" sz="1200" dirty="0"/>
          </a:p>
          <a:p>
            <a:r>
              <a:rPr lang="en-US" sz="1200" dirty="0" smtClean="0"/>
              <a:t>   Subroutine </a:t>
            </a:r>
            <a:r>
              <a:rPr lang="en-US" sz="1200" dirty="0"/>
              <a:t>Vpt_getE2_maxEx(lbli,E0i,E2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01662" y="2902132"/>
            <a:ext cx="608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vqdpt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32698" y="3209909"/>
            <a:ext cx="5288452" cy="43396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   Subroutine </a:t>
            </a:r>
            <a:r>
              <a:rPr lang="en-US" sz="1200" dirty="0" err="1"/>
              <a:t>Vqdpt_readInput</a:t>
            </a:r>
            <a:r>
              <a:rPr lang="en-US" sz="1200" dirty="0"/>
              <a:t>(</a:t>
            </a:r>
            <a:r>
              <a:rPr lang="en-US" sz="1200" dirty="0" smtClean="0"/>
              <a:t>)</a:t>
            </a:r>
          </a:p>
          <a:p>
            <a:endParaRPr lang="en-US" sz="1200" dirty="0"/>
          </a:p>
          <a:p>
            <a:r>
              <a:rPr lang="en-US" sz="1200" dirty="0"/>
              <a:t>   Subroutine </a:t>
            </a:r>
            <a:r>
              <a:rPr lang="en-US" sz="1200" dirty="0" err="1"/>
              <a:t>Vqdpt_main</a:t>
            </a:r>
            <a:r>
              <a:rPr lang="en-US" sz="1200" dirty="0"/>
              <a:t>(</a:t>
            </a:r>
            <a:r>
              <a:rPr lang="en-US" sz="1200" dirty="0" smtClean="0"/>
              <a:t>)</a:t>
            </a:r>
          </a:p>
          <a:p>
            <a:endParaRPr lang="en-US" sz="1200" dirty="0"/>
          </a:p>
          <a:p>
            <a:r>
              <a:rPr lang="en-US" sz="1200" dirty="0"/>
              <a:t>   Subroutine </a:t>
            </a:r>
            <a:r>
              <a:rPr lang="en-US" sz="1200" dirty="0" err="1"/>
              <a:t>Vqdpt_print</a:t>
            </a:r>
            <a:r>
              <a:rPr lang="en-US" sz="1200" dirty="0"/>
              <a:t>(nCI,nst,idx,E0,Cpp,CIene</a:t>
            </a:r>
            <a:r>
              <a:rPr lang="en-US" sz="1200" dirty="0" smtClean="0"/>
              <a:t>)</a:t>
            </a:r>
          </a:p>
          <a:p>
            <a:endParaRPr lang="en-US" sz="1200" dirty="0"/>
          </a:p>
          <a:p>
            <a:r>
              <a:rPr lang="en-US" sz="1200" dirty="0"/>
              <a:t>   Subroutine </a:t>
            </a:r>
            <a:r>
              <a:rPr lang="en-US" sz="1200" dirty="0" err="1"/>
              <a:t>Vqdpt_setpCnf</a:t>
            </a:r>
            <a:r>
              <a:rPr lang="en-US" sz="1200" dirty="0"/>
              <a:t>(</a:t>
            </a:r>
            <a:r>
              <a:rPr lang="en-US" sz="1200" dirty="0" smtClean="0"/>
              <a:t>)</a:t>
            </a:r>
          </a:p>
          <a:p>
            <a:endParaRPr lang="en-US" sz="1200" dirty="0"/>
          </a:p>
          <a:p>
            <a:r>
              <a:rPr lang="en-US" sz="1200" dirty="0"/>
              <a:t>   Subroutine </a:t>
            </a:r>
            <a:r>
              <a:rPr lang="en-US" sz="1200" dirty="0" err="1"/>
              <a:t>Vqdpt_getpCnf</a:t>
            </a:r>
            <a:r>
              <a:rPr lang="en-US" sz="1200" dirty="0"/>
              <a:t>(</a:t>
            </a:r>
            <a:r>
              <a:rPr lang="en-US" sz="1200" dirty="0" err="1"/>
              <a:t>icup,imm,ivv,maxCup,maxpCnf,nCnf,pcup,pmm,pvv</a:t>
            </a:r>
            <a:r>
              <a:rPr lang="en-US" sz="1200" dirty="0" smtClean="0"/>
              <a:t>)</a:t>
            </a:r>
          </a:p>
          <a:p>
            <a:endParaRPr lang="en-US" sz="1200" dirty="0"/>
          </a:p>
          <a:p>
            <a:r>
              <a:rPr lang="en-US" sz="1200" dirty="0" smtClean="0"/>
              <a:t>   Subroutine </a:t>
            </a:r>
            <a:r>
              <a:rPr lang="en-US" sz="1200" dirty="0" err="1"/>
              <a:t>Vqdpt_vciprune</a:t>
            </a:r>
            <a:r>
              <a:rPr lang="en-US" sz="1200" dirty="0"/>
              <a:t>(</a:t>
            </a:r>
            <a:r>
              <a:rPr lang="en-US" sz="1200" dirty="0" err="1"/>
              <a:t>maxCup,nCnf,pcup,pmm,pvv,lprune</a:t>
            </a:r>
            <a:r>
              <a:rPr lang="en-US" sz="1200" dirty="0" smtClean="0"/>
              <a:t>)</a:t>
            </a:r>
          </a:p>
          <a:p>
            <a:endParaRPr lang="en-US" sz="1200" dirty="0"/>
          </a:p>
          <a:p>
            <a:r>
              <a:rPr lang="en-US" sz="1200" dirty="0"/>
              <a:t>   Subroutine Vqdpt_getE1(</a:t>
            </a:r>
            <a:r>
              <a:rPr lang="en-US" sz="1200" dirty="0" err="1"/>
              <a:t>nn,Hmat</a:t>
            </a:r>
            <a:r>
              <a:rPr lang="en-US" sz="1200" dirty="0" smtClean="0"/>
              <a:t>)</a:t>
            </a:r>
          </a:p>
          <a:p>
            <a:endParaRPr lang="en-US" sz="1200" dirty="0"/>
          </a:p>
          <a:p>
            <a:r>
              <a:rPr lang="en-US" sz="1200" dirty="0"/>
              <a:t>   Subroutine Vqdpt_getE2(</a:t>
            </a:r>
            <a:r>
              <a:rPr lang="en-US" sz="1200" dirty="0" err="1"/>
              <a:t>nn,Hmat</a:t>
            </a:r>
            <a:r>
              <a:rPr lang="en-US" sz="1200" dirty="0" smtClean="0"/>
              <a:t>)</a:t>
            </a:r>
          </a:p>
          <a:p>
            <a:endParaRPr lang="en-US" sz="1200" dirty="0"/>
          </a:p>
          <a:p>
            <a:r>
              <a:rPr lang="en-US" sz="1200" dirty="0"/>
              <a:t>   Subroutine </a:t>
            </a:r>
            <a:r>
              <a:rPr lang="en-US" sz="1200" dirty="0" err="1"/>
              <a:t>Vqdpt_setqCnf</a:t>
            </a:r>
            <a:r>
              <a:rPr lang="en-US" sz="1200" dirty="0"/>
              <a:t>(</a:t>
            </a:r>
            <a:r>
              <a:rPr lang="en-US" sz="1200" dirty="0" smtClean="0"/>
              <a:t>)</a:t>
            </a:r>
          </a:p>
          <a:p>
            <a:endParaRPr lang="en-US" sz="1200" dirty="0"/>
          </a:p>
          <a:p>
            <a:r>
              <a:rPr lang="en-US" sz="1200" dirty="0"/>
              <a:t>   Subroutine </a:t>
            </a:r>
            <a:r>
              <a:rPr lang="en-US" sz="1200" dirty="0" err="1"/>
              <a:t>Vqdpt_getqCnf</a:t>
            </a:r>
            <a:r>
              <a:rPr lang="en-US" sz="1200" dirty="0"/>
              <a:t>(</a:t>
            </a:r>
            <a:r>
              <a:rPr lang="en-US" sz="1200" dirty="0" err="1"/>
              <a:t>icup,imm,ivv,maxCup,maxCnf,nCnf,qcup,qmm,qvv</a:t>
            </a:r>
            <a:r>
              <a:rPr lang="en-US" sz="1200" dirty="0" smtClean="0"/>
              <a:t>)</a:t>
            </a:r>
          </a:p>
          <a:p>
            <a:endParaRPr lang="en-US" sz="1200" dirty="0"/>
          </a:p>
          <a:p>
            <a:r>
              <a:rPr lang="en-US" sz="1200" dirty="0" smtClean="0"/>
              <a:t>   Subroutine </a:t>
            </a:r>
            <a:r>
              <a:rPr lang="en-US" sz="1200" dirty="0"/>
              <a:t>Vqdpt_getE2_1(</a:t>
            </a:r>
            <a:r>
              <a:rPr lang="en-US" sz="1200" dirty="0" err="1"/>
              <a:t>nn,Hmat</a:t>
            </a:r>
            <a:r>
              <a:rPr lang="en-US" sz="1200" dirty="0" smtClean="0"/>
              <a:t>)</a:t>
            </a:r>
          </a:p>
          <a:p>
            <a:endParaRPr lang="en-US" sz="1200" dirty="0"/>
          </a:p>
          <a:p>
            <a:r>
              <a:rPr lang="en-US" sz="1200" dirty="0"/>
              <a:t>   Subroutine Vqdpt_getE2_2(</a:t>
            </a:r>
            <a:r>
              <a:rPr lang="en-US" sz="1200" dirty="0" err="1"/>
              <a:t>nn,Hmat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6797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1662" y="160116"/>
            <a:ext cx="382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vci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2698" y="467893"/>
            <a:ext cx="189299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   Subroutine Vci_run()</a:t>
            </a:r>
          </a:p>
          <a:p>
            <a:endParaRPr lang="en-US" sz="1200"/>
          </a:p>
          <a:p>
            <a:r>
              <a:rPr lang="en-US" sz="1200"/>
              <a:t>   Subroutine Vci_main()</a:t>
            </a:r>
          </a:p>
          <a:p>
            <a:endParaRPr lang="en-US" sz="1200"/>
          </a:p>
          <a:p>
            <a:r>
              <a:rPr lang="en-US" sz="1200"/>
              <a:t>   Subroutine Vci_print()</a:t>
            </a:r>
          </a:p>
          <a:p>
            <a:endParaRPr lang="en-US" sz="1200"/>
          </a:p>
          <a:p>
            <a:r>
              <a:rPr lang="en-US" sz="1200"/>
              <a:t>   Subroutine Vci_dump()</a:t>
            </a:r>
          </a:p>
          <a:p>
            <a:endParaRPr lang="en-US" sz="1200"/>
          </a:p>
          <a:p>
            <a:r>
              <a:rPr lang="en-US" sz="1200"/>
              <a:t>   Subroutine Vci_read()</a:t>
            </a:r>
          </a:p>
          <a:p>
            <a:endParaRPr lang="en-US" sz="1200"/>
          </a:p>
          <a:p>
            <a:r>
              <a:rPr lang="en-US" sz="1200"/>
              <a:t>   Subroutine Vci_destruct()</a:t>
            </a:r>
          </a:p>
          <a:p>
            <a:endParaRPr lang="en-US" sz="1200"/>
          </a:p>
          <a:p>
            <a:r>
              <a:rPr lang="en-US" sz="1200"/>
              <a:t>   Subroutine Vci_ave(ist)</a:t>
            </a:r>
          </a:p>
          <a:p>
            <a:endParaRPr lang="en-US" sz="1200"/>
          </a:p>
          <a:p>
            <a:r>
              <a:rPr lang="en-US" sz="1200"/>
              <a:t>   Function Vci_getNstate()</a:t>
            </a:r>
          </a:p>
        </p:txBody>
      </p:sp>
    </p:spTree>
    <p:extLst>
      <p:ext uri="{BB962C8B-B14F-4D97-AF65-F5344CB8AC3E}">
        <p14:creationId xmlns:p14="http://schemas.microsoft.com/office/powerpoint/2010/main" val="2970651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662" y="3644352"/>
            <a:ext cx="56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pmat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2698" y="3952129"/>
            <a:ext cx="3739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   Subroutine Pmat_getMatrix(cp,mode,mCnf,nCnf,dmat)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1662" y="1883530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grid_surface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2698" y="2229407"/>
            <a:ext cx="4011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   Subroutine Grid_surface_construct(Nfree,MR,extn,nCHO)</a:t>
            </a:r>
          </a:p>
          <a:p>
            <a:endParaRPr lang="en-US" sz="1200"/>
          </a:p>
          <a:p>
            <a:r>
              <a:rPr lang="en-US" sz="1200"/>
              <a:t>   Subroutine Grid_surface_destruct()</a:t>
            </a:r>
          </a:p>
          <a:p>
            <a:endParaRPr lang="en-US" sz="1200"/>
          </a:p>
          <a:p>
            <a:r>
              <a:rPr lang="en-US" sz="1200"/>
              <a:t>   Subroutine Grid_surface_setValue()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662" y="314373"/>
            <a:ext cx="496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prpt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2698" y="622150"/>
            <a:ext cx="2040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 Subroutine </a:t>
            </a:r>
            <a:r>
              <a:rPr lang="en-US" sz="1200" dirty="0" err="1"/>
              <a:t>Prpt_construct</a:t>
            </a:r>
            <a:r>
              <a:rPr lang="en-US" sz="1200" dirty="0"/>
              <a:t>()</a:t>
            </a:r>
          </a:p>
          <a:p>
            <a:endParaRPr lang="en-US" sz="1200" dirty="0"/>
          </a:p>
          <a:p>
            <a:r>
              <a:rPr lang="en-US" sz="1200" dirty="0"/>
              <a:t>   Subroutine </a:t>
            </a:r>
            <a:r>
              <a:rPr lang="en-US" sz="1200" dirty="0" err="1"/>
              <a:t>Prpt_destruct</a:t>
            </a:r>
            <a:r>
              <a:rPr lang="en-US" sz="1200" dirty="0"/>
              <a:t>(</a:t>
            </a:r>
            <a:r>
              <a:rPr lang="en-US" sz="1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938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662" y="160116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vib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9534" y="537115"/>
            <a:ext cx="3197585" cy="5447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   Subroutine Vib_construct(Nfree)</a:t>
            </a:r>
          </a:p>
          <a:p>
            <a:endParaRPr lang="en-US" sz="1200"/>
          </a:p>
          <a:p>
            <a:r>
              <a:rPr lang="en-US" sz="1200"/>
              <a:t>   Subroutine Vib_destruct()</a:t>
            </a:r>
          </a:p>
          <a:p>
            <a:endParaRPr lang="en-US" sz="1200"/>
          </a:p>
          <a:p>
            <a:r>
              <a:rPr lang="en-US" sz="1200"/>
              <a:t>   Subroutine Vib_getActiveModes(activemodes)</a:t>
            </a:r>
          </a:p>
          <a:p>
            <a:endParaRPr lang="en-US" sz="1200"/>
          </a:p>
          <a:p>
            <a:r>
              <a:rPr lang="en-US" sz="1200"/>
              <a:t>   Subroutine Vib_setnCHO(nCHO)</a:t>
            </a:r>
          </a:p>
          <a:p>
            <a:endParaRPr lang="en-US" sz="1200"/>
          </a:p>
          <a:p>
            <a:r>
              <a:rPr lang="en-US" sz="1200"/>
              <a:t>   Subroutine Vib_getnCHO(nCHO)</a:t>
            </a:r>
          </a:p>
          <a:p>
            <a:endParaRPr lang="en-US" sz="1200"/>
          </a:p>
          <a:p>
            <a:r>
              <a:rPr lang="en-US" sz="1200"/>
              <a:t>   Subroutine Vib_setFreq(omega)</a:t>
            </a:r>
          </a:p>
          <a:p>
            <a:endParaRPr lang="en-US" sz="1200"/>
          </a:p>
          <a:p>
            <a:r>
              <a:rPr lang="en-US" sz="1200"/>
              <a:t>   Subroutine Vib_getFreq(omega)</a:t>
            </a:r>
          </a:p>
          <a:p>
            <a:endParaRPr lang="en-US" sz="1200"/>
          </a:p>
          <a:p>
            <a:r>
              <a:rPr lang="en-US" sz="1200"/>
              <a:t>   Function Vib_getNfree() </a:t>
            </a:r>
          </a:p>
          <a:p>
            <a:endParaRPr lang="en-US" sz="1200"/>
          </a:p>
          <a:p>
            <a:r>
              <a:rPr lang="en-US" sz="1200"/>
              <a:t>   Function Vib_getActiveNfree()</a:t>
            </a:r>
          </a:p>
          <a:p>
            <a:endParaRPr lang="en-US" sz="1200"/>
          </a:p>
          <a:p>
            <a:r>
              <a:rPr lang="en-US" sz="1200"/>
              <a:t>   Function Vib_getMRforPES()</a:t>
            </a:r>
          </a:p>
          <a:p>
            <a:endParaRPr lang="en-US" sz="1200"/>
          </a:p>
          <a:p>
            <a:r>
              <a:rPr lang="en-US" sz="1200"/>
              <a:t>   Function Vib_getMaxCHO()</a:t>
            </a:r>
          </a:p>
          <a:p>
            <a:endParaRPr lang="en-US" sz="1200"/>
          </a:p>
          <a:p>
            <a:r>
              <a:rPr lang="en-US" sz="1200"/>
              <a:t>   Function Vib_getlvscf()</a:t>
            </a:r>
          </a:p>
          <a:p>
            <a:endParaRPr lang="en-US" sz="1200"/>
          </a:p>
          <a:p>
            <a:r>
              <a:rPr lang="en-US" sz="1200"/>
              <a:t>   Function Vib_getlvci()</a:t>
            </a:r>
          </a:p>
          <a:p>
            <a:endParaRPr lang="en-US" sz="1200"/>
          </a:p>
          <a:p>
            <a:r>
              <a:rPr lang="en-US" sz="1200"/>
              <a:t>   Function Vib_getlvpt()</a:t>
            </a:r>
          </a:p>
          <a:p>
            <a:endParaRPr lang="en-US" sz="1200"/>
          </a:p>
          <a:p>
            <a:r>
              <a:rPr lang="en-US" sz="1200"/>
              <a:t>   Function Vib_getlprpt()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1662" y="712868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dvr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9534" y="7436466"/>
            <a:ext cx="3204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   Subroutine DVR_genGrid(mode,nGrid,xdvr,qq)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051384" y="7167388"/>
            <a:ext cx="877140" cy="1041560"/>
            <a:chOff x="5111412" y="7063649"/>
            <a:chExt cx="877140" cy="1041560"/>
          </a:xfrm>
        </p:grpSpPr>
        <p:sp>
          <p:nvSpPr>
            <p:cNvPr id="25" name="Rectangle 24"/>
            <p:cNvSpPr/>
            <p:nvPr/>
          </p:nvSpPr>
          <p:spPr>
            <a:xfrm>
              <a:off x="5111412" y="7063649"/>
              <a:ext cx="603002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</a:rPr>
                <a:t>vib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111412" y="7812821"/>
              <a:ext cx="603002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</a:rPr>
                <a:t>dvr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5308537" y="7372791"/>
              <a:ext cx="0" cy="4145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380693" y="7425734"/>
              <a:ext cx="60785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/>
                <a:t>omegaf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595629" y="3847383"/>
            <a:ext cx="2854342" cy="1792803"/>
            <a:chOff x="3595629" y="3464585"/>
            <a:chExt cx="2854342" cy="1792803"/>
          </a:xfrm>
        </p:grpSpPr>
        <p:sp>
          <p:nvSpPr>
            <p:cNvPr id="8" name="Rectangle 7"/>
            <p:cNvSpPr/>
            <p:nvPr/>
          </p:nvSpPr>
          <p:spPr>
            <a:xfrm>
              <a:off x="4396127" y="3482859"/>
              <a:ext cx="603002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</a:rPr>
                <a:t>mem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396128" y="4965000"/>
              <a:ext cx="603002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</a:rPr>
                <a:t>vib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96128" y="3966166"/>
              <a:ext cx="603002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</a:rPr>
                <a:t>mol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13901" y="3464585"/>
              <a:ext cx="44279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/>
                <a:t>&amp;sys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001878" y="3600680"/>
              <a:ext cx="394249" cy="0"/>
            </a:xfrm>
            <a:prstGeom prst="straightConnector1">
              <a:avLst/>
            </a:prstGeom>
            <a:ln w="12700">
              <a:solidFill>
                <a:srgbClr val="FF66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613902" y="4965000"/>
              <a:ext cx="43898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/>
                <a:t>&amp;vib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001879" y="5101095"/>
              <a:ext cx="394249" cy="0"/>
            </a:xfrm>
            <a:prstGeom prst="straightConnector1">
              <a:avLst/>
            </a:prstGeom>
            <a:ln w="12700">
              <a:solidFill>
                <a:srgbClr val="FF66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95629" y="3965204"/>
              <a:ext cx="48599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/>
                <a:t>&amp;mol</a:t>
              </a:r>
            </a:p>
            <a:p>
              <a:r>
                <a:rPr lang="en-US" sz="1050"/>
                <a:t>.mop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001878" y="4101299"/>
              <a:ext cx="394249" cy="0"/>
            </a:xfrm>
            <a:prstGeom prst="straightConnector1">
              <a:avLst/>
            </a:prstGeom>
            <a:ln w="12700">
              <a:solidFill>
                <a:srgbClr val="FF66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846969" y="4019020"/>
              <a:ext cx="603002" cy="292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</a:rPr>
                <a:t>nma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593252" y="4258554"/>
              <a:ext cx="0" cy="6684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761478" y="4443980"/>
              <a:ext cx="9311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/>
                <a:t>Nfree, omega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80932" y="3847383"/>
              <a:ext cx="6763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/>
                <a:t>generate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5111412" y="4173434"/>
              <a:ext cx="59219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677083" y="4965000"/>
              <a:ext cx="6888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/>
                <a:t>cho.basis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5111412" y="5101095"/>
              <a:ext cx="59219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201662" y="7948263"/>
            <a:ext cx="37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ho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9534" y="8261124"/>
            <a:ext cx="2543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   Subroutine HO_xmat(n,omega,x)</a:t>
            </a:r>
          </a:p>
          <a:p>
            <a:r>
              <a:rPr lang="en-US" sz="1200"/>
              <a:t>   Subroutine HO_kinmat(nx,omega,T)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1662" y="6307180"/>
            <a:ext cx="69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kinmat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99534" y="6614957"/>
            <a:ext cx="2816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   Subroutine KE_genTmat(mode,nn,Tmat)</a:t>
            </a:r>
          </a:p>
        </p:txBody>
      </p:sp>
    </p:spTree>
    <p:extLst>
      <p:ext uri="{BB962C8B-B14F-4D97-AF65-F5344CB8AC3E}">
        <p14:creationId xmlns:p14="http://schemas.microsoft.com/office/powerpoint/2010/main" val="62417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8961" y="740903"/>
            <a:ext cx="3482068" cy="6555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   Subroutine Modal_construct(Nfree,nCHO)</a:t>
            </a:r>
          </a:p>
          <a:p>
            <a:endParaRPr lang="en-US" sz="1200"/>
          </a:p>
          <a:p>
            <a:r>
              <a:rPr lang="en-US" sz="1200"/>
              <a:t>   Subroutine Modal_open()</a:t>
            </a:r>
          </a:p>
          <a:p>
            <a:endParaRPr lang="en-US" sz="1200"/>
          </a:p>
          <a:p>
            <a:r>
              <a:rPr lang="en-US" sz="1200"/>
              <a:t>   Subroutine Modal_add(mode,nGrid)</a:t>
            </a:r>
          </a:p>
          <a:p>
            <a:endParaRPr lang="en-US" sz="1200"/>
          </a:p>
          <a:p>
            <a:r>
              <a:rPr lang="en-US" sz="1200"/>
              <a:t>   Subroutine Modal_close()</a:t>
            </a:r>
          </a:p>
          <a:p>
            <a:endParaRPr lang="en-US" sz="1200"/>
          </a:p>
          <a:p>
            <a:r>
              <a:rPr lang="en-US" sz="1200"/>
              <a:t>   Subroutine Modal_destruct()</a:t>
            </a:r>
          </a:p>
          <a:p>
            <a:endParaRPr lang="en-US" sz="1200"/>
          </a:p>
          <a:p>
            <a:r>
              <a:rPr lang="en-US" sz="1200"/>
              <a:t>   Subroutine Modal_genDVR()</a:t>
            </a:r>
          </a:p>
          <a:p>
            <a:endParaRPr lang="en-US" sz="1200"/>
          </a:p>
          <a:p>
            <a:r>
              <a:rPr lang="en-US" sz="1200"/>
              <a:t>   Subroutine Modal_update(iopt)</a:t>
            </a:r>
          </a:p>
          <a:p>
            <a:endParaRPr lang="en-US" sz="1200"/>
          </a:p>
          <a:p>
            <a:r>
              <a:rPr lang="en-US" sz="1200"/>
              <a:t>   Subroutine Modal_getnCHO(nCHOin)</a:t>
            </a:r>
          </a:p>
          <a:p>
            <a:endParaRPr lang="en-US" sz="1200"/>
          </a:p>
          <a:p>
            <a:r>
              <a:rPr lang="en-US" sz="1200"/>
              <a:t>   Subroutine Modal_setVSCFref(statein)</a:t>
            </a:r>
          </a:p>
          <a:p>
            <a:endParaRPr lang="en-US" sz="1200"/>
          </a:p>
          <a:p>
            <a:r>
              <a:rPr lang="en-US" sz="1200"/>
              <a:t>   Subroutine Modal_getVSCFref(statein)</a:t>
            </a:r>
          </a:p>
          <a:p>
            <a:endParaRPr lang="en-US" sz="1200"/>
          </a:p>
          <a:p>
            <a:r>
              <a:rPr lang="en-US" sz="1200"/>
              <a:t>   Subroutine Modal_setCwfn(mode,Cwfn)</a:t>
            </a:r>
          </a:p>
          <a:p>
            <a:endParaRPr lang="en-US" sz="1200"/>
          </a:p>
          <a:p>
            <a:r>
              <a:rPr lang="en-US" sz="1200"/>
              <a:t>   Subroutine Modal_getCwfn(mode,Cwfn)</a:t>
            </a:r>
          </a:p>
          <a:p>
            <a:endParaRPr lang="en-US" sz="1200"/>
          </a:p>
          <a:p>
            <a:r>
              <a:rPr lang="en-US" sz="1200"/>
              <a:t>   Subroutine Modal_setXwfn(mode,nG,Xwfn)</a:t>
            </a:r>
          </a:p>
          <a:p>
            <a:endParaRPr lang="en-US" sz="1200"/>
          </a:p>
          <a:p>
            <a:r>
              <a:rPr lang="en-US" sz="1200"/>
              <a:t>   Subroutine Modal_getXwfn(mode,nG,qm,qn,Xwfn)</a:t>
            </a:r>
          </a:p>
          <a:p>
            <a:endParaRPr lang="en-US" sz="1200"/>
          </a:p>
          <a:p>
            <a:r>
              <a:rPr lang="en-US" sz="1200"/>
              <a:t>   Subroutine Modal_setEne(mode,Ein)</a:t>
            </a:r>
          </a:p>
          <a:p>
            <a:endParaRPr lang="en-US" sz="1200"/>
          </a:p>
          <a:p>
            <a:r>
              <a:rPr lang="en-US" sz="1200"/>
              <a:t>   Subroutine Modal_getEne(mode,Ein)</a:t>
            </a:r>
          </a:p>
          <a:p>
            <a:endParaRPr lang="en-US" sz="1200"/>
          </a:p>
          <a:p>
            <a:r>
              <a:rPr lang="en-US" sz="1200"/>
              <a:t>   Subroutine Modal_getEne_i(mode,qi,Ein)</a:t>
            </a:r>
          </a:p>
          <a:p>
            <a:endParaRPr lang="en-US" sz="1200"/>
          </a:p>
          <a:p>
            <a:r>
              <a:rPr lang="en-US" sz="1200"/>
              <a:t>   Subroutine Modal_getxdvr(mode,nGrid,xdvr)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1662" y="160116"/>
            <a:ext cx="644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modal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89379" y="746551"/>
            <a:ext cx="290040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   Subroutine Modal_getQ(mode,nGrid,qq)</a:t>
            </a:r>
          </a:p>
          <a:p>
            <a:endParaRPr lang="en-US" sz="1200"/>
          </a:p>
          <a:p>
            <a:r>
              <a:rPr lang="en-US" sz="1200"/>
              <a:t>   Subroutine Modal_getQ4(mode,qq)</a:t>
            </a:r>
          </a:p>
          <a:p>
            <a:endParaRPr lang="en-US" sz="1200"/>
          </a:p>
          <a:p>
            <a:r>
              <a:rPr lang="en-US" sz="1200"/>
              <a:t>   Subroutine Modal_isGrid(mode,nG,ex)</a:t>
            </a:r>
          </a:p>
          <a:p>
            <a:endParaRPr lang="en-US" sz="1200"/>
          </a:p>
          <a:p>
            <a:r>
              <a:rPr lang="en-US" sz="1200"/>
              <a:t>   Subroutine Modal_gettypeTable1(table)</a:t>
            </a:r>
          </a:p>
          <a:p>
            <a:endParaRPr lang="en-US" sz="1200"/>
          </a:p>
          <a:p>
            <a:r>
              <a:rPr lang="en-US" sz="1200"/>
              <a:t>   Subroutine Modal_readVSCF(ierr,vscfFile)</a:t>
            </a:r>
          </a:p>
          <a:p>
            <a:endParaRPr lang="en-US" sz="1200"/>
          </a:p>
          <a:p>
            <a:r>
              <a:rPr lang="en-US" sz="1200"/>
              <a:t>   Subroutine Modal_init()</a:t>
            </a:r>
          </a:p>
        </p:txBody>
      </p:sp>
    </p:spTree>
    <p:extLst>
      <p:ext uri="{BB962C8B-B14F-4D97-AF65-F5344CB8AC3E}">
        <p14:creationId xmlns:p14="http://schemas.microsoft.com/office/powerpoint/2010/main" val="2512522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662" y="160116"/>
            <a:ext cx="644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mrpes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8314" y="701686"/>
            <a:ext cx="3500628" cy="5632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Subroutine mrpes_construct (Nfree,MR,ActiveMode)</a:t>
            </a:r>
          </a:p>
          <a:p>
            <a:endParaRPr lang="en-US" sz="1200"/>
          </a:p>
          <a:p>
            <a:r>
              <a:rPr lang="en-US" sz="1200"/>
              <a:t>Subroutine mrpes_destruct()</a:t>
            </a:r>
          </a:p>
          <a:p>
            <a:endParaRPr lang="en-US" sz="1200"/>
          </a:p>
          <a:p>
            <a:r>
              <a:rPr lang="en-US" sz="1200"/>
              <a:t>Subroutine mrpes_printSettings()</a:t>
            </a:r>
          </a:p>
          <a:p>
            <a:endParaRPr lang="en-US" sz="1200"/>
          </a:p>
          <a:p>
            <a:r>
              <a:rPr lang="en-US" sz="1200"/>
              <a:t>Subroutine mrpes_getV(qq,V)</a:t>
            </a:r>
          </a:p>
          <a:p>
            <a:endParaRPr lang="en-US" sz="1200"/>
          </a:p>
          <a:p>
            <a:r>
              <a:rPr lang="en-US" sz="1200"/>
              <a:t>Subroutine mrpes_getVG(qq,V,G)</a:t>
            </a:r>
          </a:p>
          <a:p>
            <a:endParaRPr lang="en-US" sz="1200"/>
          </a:p>
          <a:p>
            <a:r>
              <a:rPr lang="en-US" sz="1200"/>
              <a:t>Subroutine mrpes_getVGH(qq,V,G,H)</a:t>
            </a:r>
          </a:p>
          <a:p>
            <a:endParaRPr lang="en-US" sz="1200"/>
          </a:p>
          <a:p>
            <a:r>
              <a:rPr lang="en-US" sz="1200"/>
              <a:t>Subroutine mrpes_getMode1(itype,ll,mi)</a:t>
            </a:r>
          </a:p>
          <a:p>
            <a:endParaRPr lang="en-US" sz="1200"/>
          </a:p>
          <a:p>
            <a:r>
              <a:rPr lang="en-US" sz="1200"/>
              <a:t>Subroutine mrpes_getMode2(itype,ll,mm)</a:t>
            </a:r>
          </a:p>
          <a:p>
            <a:endParaRPr lang="en-US" sz="1200"/>
          </a:p>
          <a:p>
            <a:r>
              <a:rPr lang="en-US" sz="1200"/>
              <a:t>Subroutine mrpes_getMode3(itype,ll,mm)</a:t>
            </a:r>
          </a:p>
          <a:p>
            <a:endParaRPr lang="en-US" sz="1200"/>
          </a:p>
          <a:p>
            <a:r>
              <a:rPr lang="en-US" sz="1200"/>
              <a:t>Subroutine mrpes_getMode4(itype,ll,mm)</a:t>
            </a:r>
          </a:p>
          <a:p>
            <a:endParaRPr lang="en-US" sz="1200"/>
          </a:p>
          <a:p>
            <a:r>
              <a:rPr lang="en-US" sz="1200"/>
              <a:t>Subroutine mrpes_getidx1(mi,itype,iterm)</a:t>
            </a:r>
          </a:p>
          <a:p>
            <a:endParaRPr lang="en-US" sz="1200"/>
          </a:p>
          <a:p>
            <a:r>
              <a:rPr lang="en-US" sz="1200"/>
              <a:t>Subroutine mrpes_getidx2(mi,mj,itype,iterm)</a:t>
            </a:r>
          </a:p>
          <a:p>
            <a:endParaRPr lang="en-US" sz="1200"/>
          </a:p>
          <a:p>
            <a:r>
              <a:rPr lang="en-US" sz="1200"/>
              <a:t>Subroutine mrpes_getidx3(mi,mj,mk,itype,iterm)</a:t>
            </a:r>
          </a:p>
          <a:p>
            <a:endParaRPr lang="en-US" sz="1200"/>
          </a:p>
          <a:p>
            <a:r>
              <a:rPr lang="en-US" sz="1200"/>
              <a:t>Subroutine mrpes_getidx4(mi,mj,mk,ml,itype,iterm)</a:t>
            </a:r>
          </a:p>
          <a:p>
            <a:endParaRPr lang="en-US" sz="1200"/>
          </a:p>
          <a:p>
            <a:r>
              <a:rPr lang="en-US" sz="1200"/>
              <a:t>Function mrpes_getNumOfTerm(itype,n)</a:t>
            </a:r>
          </a:p>
        </p:txBody>
      </p:sp>
    </p:spTree>
    <p:extLst>
      <p:ext uri="{BB962C8B-B14F-4D97-AF65-F5344CB8AC3E}">
        <p14:creationId xmlns:p14="http://schemas.microsoft.com/office/powerpoint/2010/main" val="169441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662" y="160116"/>
            <a:ext cx="933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mrpes_qff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220" y="902206"/>
            <a:ext cx="2806027" cy="6555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  Subroutine qff_Construct()</a:t>
            </a:r>
          </a:p>
          <a:p>
            <a:endParaRPr lang="en-US" sz="1200"/>
          </a:p>
          <a:p>
            <a:r>
              <a:rPr lang="en-US" sz="1200"/>
              <a:t>  Subroutine qff_Destruct</a:t>
            </a:r>
          </a:p>
          <a:p>
            <a:endParaRPr lang="en-US" sz="1200"/>
          </a:p>
          <a:p>
            <a:r>
              <a:rPr lang="en-US" sz="1200"/>
              <a:t>  Subroutine qff_Readhs</a:t>
            </a:r>
          </a:p>
          <a:p>
            <a:endParaRPr lang="en-US" sz="1200"/>
          </a:p>
          <a:p>
            <a:r>
              <a:rPr lang="en-US" sz="1200"/>
              <a:t>  Subroutine qff_readMop()</a:t>
            </a:r>
          </a:p>
          <a:p>
            <a:endParaRPr lang="en-US" sz="1200"/>
          </a:p>
          <a:p>
            <a:r>
              <a:rPr lang="en-US" sz="1200"/>
              <a:t>  Subroutine qff_PES(QQ,V)</a:t>
            </a:r>
          </a:p>
          <a:p>
            <a:endParaRPr lang="en-US" sz="1200"/>
          </a:p>
          <a:p>
            <a:r>
              <a:rPr lang="en-US" sz="1200"/>
              <a:t>  Subroutine qff_getV1(ll,qq,V,Ni)</a:t>
            </a:r>
          </a:p>
          <a:p>
            <a:endParaRPr lang="en-US" sz="1200"/>
          </a:p>
          <a:p>
            <a:r>
              <a:rPr lang="en-US" sz="1200"/>
              <a:t>  Subroutine qff_getVG1(ll,qq,V,G,Ni)</a:t>
            </a:r>
          </a:p>
          <a:p>
            <a:endParaRPr lang="en-US" sz="1200"/>
          </a:p>
          <a:p>
            <a:r>
              <a:rPr lang="en-US" sz="1200"/>
              <a:t>  Subroutine qff_getVGH1(ll,qq,V,G,H,Ni)</a:t>
            </a:r>
          </a:p>
          <a:p>
            <a:endParaRPr lang="en-US" sz="1200"/>
          </a:p>
          <a:p>
            <a:r>
              <a:rPr lang="en-US" sz="1200"/>
              <a:t>  Subroutine qff_getV2(ll,qq,V,nn)</a:t>
            </a:r>
          </a:p>
          <a:p>
            <a:endParaRPr lang="en-US" sz="1200"/>
          </a:p>
          <a:p>
            <a:r>
              <a:rPr lang="en-US" sz="1200"/>
              <a:t>  Subroutine qff_getVG2(ll,qq,V,G,nn)</a:t>
            </a:r>
          </a:p>
          <a:p>
            <a:endParaRPr lang="en-US" sz="1200"/>
          </a:p>
          <a:p>
            <a:r>
              <a:rPr lang="en-US" sz="1200"/>
              <a:t>  Subroutine qff_getVGH2(ll,qq,V,G,H,nn)</a:t>
            </a:r>
          </a:p>
          <a:p>
            <a:endParaRPr lang="en-US" sz="1200"/>
          </a:p>
          <a:p>
            <a:r>
              <a:rPr lang="en-US" sz="1200"/>
              <a:t>  Subroutine qff_getV3(ll,qq,V,nn)</a:t>
            </a:r>
          </a:p>
          <a:p>
            <a:endParaRPr lang="en-US" sz="1200"/>
          </a:p>
          <a:p>
            <a:r>
              <a:rPr lang="en-US" sz="1200"/>
              <a:t>  Subroutine qff_getVG3(ll,qq,V,G,nn)</a:t>
            </a:r>
          </a:p>
          <a:p>
            <a:endParaRPr lang="en-US" sz="1200"/>
          </a:p>
          <a:p>
            <a:r>
              <a:rPr lang="en-US" sz="1200"/>
              <a:t>  Subroutine qff_getVGH3(ll,qq,V,G,H,nn)</a:t>
            </a:r>
          </a:p>
          <a:p>
            <a:endParaRPr lang="en-US" sz="1200"/>
          </a:p>
          <a:p>
            <a:r>
              <a:rPr lang="en-US" sz="1200"/>
              <a:t>  Subroutine qff_getV4(ll,qq,V,nn)</a:t>
            </a:r>
          </a:p>
          <a:p>
            <a:endParaRPr lang="en-US" sz="1200"/>
          </a:p>
          <a:p>
            <a:r>
              <a:rPr lang="en-US" sz="1200"/>
              <a:t>  Subroutine qff_getVG4(ll,qq,V,G,nn)</a:t>
            </a:r>
          </a:p>
          <a:p>
            <a:endParaRPr lang="en-US" sz="1200"/>
          </a:p>
          <a:p>
            <a:r>
              <a:rPr lang="en-US" sz="1200"/>
              <a:t>  Subroutine qff_getVGH4(ll,qq,V,G,H,nn)</a:t>
            </a:r>
          </a:p>
          <a:p>
            <a:endParaRPr lang="en-US" sz="1200"/>
          </a:p>
          <a:p>
            <a:r>
              <a:rPr lang="en-US" sz="1200"/>
              <a:t>  Subroutine qff_getTitle(ch1,ch2,ch3,ch4)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68229" y="902206"/>
            <a:ext cx="1998789" cy="3970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  Function qff_GetGi(i)</a:t>
            </a:r>
          </a:p>
          <a:p>
            <a:endParaRPr lang="en-US" sz="1200"/>
          </a:p>
          <a:p>
            <a:r>
              <a:rPr lang="en-US" sz="1200"/>
              <a:t>  Function qff_GetHii(i)</a:t>
            </a:r>
          </a:p>
          <a:p>
            <a:endParaRPr lang="en-US" sz="1200"/>
          </a:p>
          <a:p>
            <a:r>
              <a:rPr lang="en-US" sz="1200"/>
              <a:t>  Function qff_GetTiii(i)</a:t>
            </a:r>
          </a:p>
          <a:p>
            <a:endParaRPr lang="en-US" sz="1200"/>
          </a:p>
          <a:p>
            <a:r>
              <a:rPr lang="en-US" sz="1200"/>
              <a:t>  Function qff_GetUiiii(i)</a:t>
            </a:r>
          </a:p>
          <a:p>
            <a:endParaRPr lang="en-US" sz="1200"/>
          </a:p>
          <a:p>
            <a:r>
              <a:rPr lang="en-US" sz="1200"/>
              <a:t>  Function qff_GetHij(k)</a:t>
            </a:r>
          </a:p>
          <a:p>
            <a:endParaRPr lang="en-US" sz="1200"/>
          </a:p>
          <a:p>
            <a:r>
              <a:rPr lang="en-US" sz="1200"/>
              <a:t>  Function qff_GetUiijj(k)</a:t>
            </a:r>
          </a:p>
          <a:p>
            <a:endParaRPr lang="en-US" sz="1200"/>
          </a:p>
          <a:p>
            <a:r>
              <a:rPr lang="en-US" sz="1200"/>
              <a:t>  Function qff_GetTiij(k,iopt)</a:t>
            </a:r>
          </a:p>
          <a:p>
            <a:endParaRPr lang="en-US" sz="1200"/>
          </a:p>
          <a:p>
            <a:r>
              <a:rPr lang="en-US" sz="1200"/>
              <a:t>  Function qff_GetUiiij(k,iopt)</a:t>
            </a:r>
          </a:p>
          <a:p>
            <a:endParaRPr lang="en-US" sz="1200"/>
          </a:p>
          <a:p>
            <a:r>
              <a:rPr lang="en-US" sz="1200"/>
              <a:t>  Function qff_GetTijk(l)</a:t>
            </a:r>
          </a:p>
          <a:p>
            <a:endParaRPr lang="en-US" sz="1200"/>
          </a:p>
          <a:p>
            <a:r>
              <a:rPr lang="en-US" sz="1200"/>
              <a:t>  Function qff_GetUiijk(l,iopt)</a:t>
            </a:r>
          </a:p>
          <a:p>
            <a:endParaRPr lang="en-US" sz="1200"/>
          </a:p>
          <a:p>
            <a:r>
              <a:rPr lang="en-US" sz="1200"/>
              <a:t>  Function qff_GetUijkl(l)</a:t>
            </a:r>
          </a:p>
        </p:txBody>
      </p:sp>
    </p:spTree>
    <p:extLst>
      <p:ext uri="{BB962C8B-B14F-4D97-AF65-F5344CB8AC3E}">
        <p14:creationId xmlns:p14="http://schemas.microsoft.com/office/powerpoint/2010/main" val="11037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662" y="160116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mrpes_grid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6214" y="577553"/>
            <a:ext cx="3163171" cy="6186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Subroutine grid_construct()</a:t>
            </a:r>
          </a:p>
          <a:p>
            <a:endParaRPr lang="en-US" sz="1200"/>
          </a:p>
          <a:p>
            <a:r>
              <a:rPr lang="en-US" sz="1200"/>
              <a:t>Subroutine grid_destruct()</a:t>
            </a:r>
          </a:p>
          <a:p>
            <a:endParaRPr lang="en-US" sz="1200"/>
          </a:p>
          <a:p>
            <a:r>
              <a:rPr lang="en-US" sz="1200"/>
              <a:t>Subroutine grid_getV1(ll,qq,V,mi)</a:t>
            </a:r>
          </a:p>
          <a:p>
            <a:endParaRPr lang="en-US" sz="1200"/>
          </a:p>
          <a:p>
            <a:r>
              <a:rPr lang="en-US" sz="1200"/>
              <a:t>Subroutine grid_getVG1(ll,qq,V,G,mi)</a:t>
            </a:r>
          </a:p>
          <a:p>
            <a:endParaRPr lang="en-US" sz="1200"/>
          </a:p>
          <a:p>
            <a:r>
              <a:rPr lang="en-US" sz="1200"/>
              <a:t>Subroutine grid_getVGH1(ll,qq,V,G,H,mi)</a:t>
            </a:r>
          </a:p>
          <a:p>
            <a:endParaRPr lang="en-US" sz="1200"/>
          </a:p>
          <a:p>
            <a:r>
              <a:rPr lang="en-US" sz="1200"/>
              <a:t>Subroutine grid_getV2(ll,qq,V,mm)</a:t>
            </a:r>
          </a:p>
          <a:p>
            <a:endParaRPr lang="en-US" sz="1200"/>
          </a:p>
          <a:p>
            <a:r>
              <a:rPr lang="en-US" sz="1200"/>
              <a:t>Subroutine grid_getVG2(ll,qq,V,G,mm)</a:t>
            </a:r>
          </a:p>
          <a:p>
            <a:endParaRPr lang="en-US" sz="1200"/>
          </a:p>
          <a:p>
            <a:r>
              <a:rPr lang="en-US" sz="1200"/>
              <a:t>Subroutine grid_getVGH2(ll,qq,V,G,H,mm)</a:t>
            </a:r>
          </a:p>
          <a:p>
            <a:endParaRPr lang="en-US" sz="1200"/>
          </a:p>
          <a:p>
            <a:r>
              <a:rPr lang="en-US" sz="1200"/>
              <a:t>Subroutine grid_getV3(ll,qq,V,mm)</a:t>
            </a:r>
          </a:p>
          <a:p>
            <a:endParaRPr lang="en-US" sz="1200"/>
          </a:p>
          <a:p>
            <a:r>
              <a:rPr lang="en-US" sz="1200"/>
              <a:t>Subroutine grid_getVG3(ll,qq,V,G,mm)</a:t>
            </a:r>
          </a:p>
          <a:p>
            <a:endParaRPr lang="en-US" sz="1200"/>
          </a:p>
          <a:p>
            <a:r>
              <a:rPr lang="en-US" sz="1200"/>
              <a:t>Subroutine grid_getVGH3(ll,qq,V,G,H,mm)</a:t>
            </a:r>
          </a:p>
          <a:p>
            <a:endParaRPr lang="en-US" sz="1200"/>
          </a:p>
          <a:p>
            <a:r>
              <a:rPr lang="en-US" sz="1200"/>
              <a:t>Subroutine grid_getnG1(ll,nG)</a:t>
            </a:r>
          </a:p>
          <a:p>
            <a:endParaRPr lang="en-US" sz="1200"/>
          </a:p>
          <a:p>
            <a:r>
              <a:rPr lang="en-US" sz="1200"/>
              <a:t>Subroutine grid_getnG2(ll,nG1,nG2)</a:t>
            </a:r>
          </a:p>
          <a:p>
            <a:endParaRPr lang="en-US" sz="1200"/>
          </a:p>
          <a:p>
            <a:r>
              <a:rPr lang="en-US" sz="1200"/>
              <a:t>Subroutine grid_getnG3(ll,nG1,nG2,nG3)</a:t>
            </a:r>
          </a:p>
          <a:p>
            <a:endParaRPr lang="en-US" sz="1200"/>
          </a:p>
          <a:p>
            <a:r>
              <a:rPr lang="en-US" sz="1200"/>
              <a:t>Subroutine grid_getGridpoints1(ll,qq1)</a:t>
            </a:r>
          </a:p>
          <a:p>
            <a:endParaRPr lang="en-US" sz="1200"/>
          </a:p>
          <a:p>
            <a:r>
              <a:rPr lang="en-US" sz="1200"/>
              <a:t>Subroutine grid_getGridpoints2(ll,qq1,qq2)</a:t>
            </a:r>
          </a:p>
          <a:p>
            <a:endParaRPr lang="en-US" sz="1200"/>
          </a:p>
          <a:p>
            <a:r>
              <a:rPr lang="en-US" sz="1200"/>
              <a:t>Subroutine grid_getGridpoints3(ll,qq1,qq2,qq3)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662" y="6949615"/>
            <a:ext cx="1023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mrpes_mcs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6214" y="7323963"/>
            <a:ext cx="231603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   Subroutine mc_construct(Nfree)</a:t>
            </a:r>
          </a:p>
          <a:p>
            <a:endParaRPr lang="en-US" sz="1200"/>
          </a:p>
          <a:p>
            <a:r>
              <a:rPr lang="en-US" sz="1200"/>
              <a:t>   Subroutine mc_destruct()</a:t>
            </a:r>
          </a:p>
          <a:p>
            <a:endParaRPr lang="en-US" sz="1200"/>
          </a:p>
          <a:p>
            <a:r>
              <a:rPr lang="en-US" sz="1200"/>
              <a:t>   Function mc_getInt2(i0,j0)</a:t>
            </a:r>
          </a:p>
          <a:p>
            <a:endParaRPr lang="en-US" sz="1200"/>
          </a:p>
          <a:p>
            <a:r>
              <a:rPr lang="en-US" sz="1200"/>
              <a:t>   Function mc_getA2(n)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77514" y="7337979"/>
            <a:ext cx="22813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   Function mc_getInt3(i0,j0,k0)</a:t>
            </a:r>
          </a:p>
          <a:p>
            <a:endParaRPr lang="en-US" sz="1200"/>
          </a:p>
          <a:p>
            <a:r>
              <a:rPr lang="en-US" sz="1200"/>
              <a:t>   Function mc_getA3(n)</a:t>
            </a:r>
          </a:p>
          <a:p>
            <a:endParaRPr lang="en-US" sz="1200"/>
          </a:p>
          <a:p>
            <a:r>
              <a:rPr lang="en-US" sz="1200"/>
              <a:t>   Function mc_getInt4(i0,j0,k0,l0)</a:t>
            </a:r>
          </a:p>
        </p:txBody>
      </p:sp>
    </p:spTree>
    <p:extLst>
      <p:ext uri="{BB962C8B-B14F-4D97-AF65-F5344CB8AC3E}">
        <p14:creationId xmlns:p14="http://schemas.microsoft.com/office/powerpoint/2010/main" val="2030955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662" y="160116"/>
            <a:ext cx="447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3626" y="467893"/>
            <a:ext cx="26069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   Subroutine PES_construct(Nfree,MR)</a:t>
            </a:r>
          </a:p>
          <a:p>
            <a:endParaRPr lang="en-US" sz="1200"/>
          </a:p>
          <a:p>
            <a:r>
              <a:rPr lang="en-US" sz="1200"/>
              <a:t>   Subroutine PES_destruct()</a:t>
            </a:r>
          </a:p>
          <a:p>
            <a:endParaRPr lang="en-US" sz="1200"/>
          </a:p>
          <a:p>
            <a:r>
              <a:rPr lang="en-US" sz="1200"/>
              <a:t>   Function PES_isQFF()</a:t>
            </a:r>
          </a:p>
          <a:p>
            <a:endParaRPr lang="en-US" sz="1200"/>
          </a:p>
          <a:p>
            <a:r>
              <a:rPr lang="en-US" sz="1200"/>
              <a:t>   Function PES_isGRID()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1662" y="2499479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PES_qff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3626" y="2921839"/>
            <a:ext cx="2247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   Subroutine PES_qff_construct()</a:t>
            </a:r>
          </a:p>
          <a:p>
            <a:endParaRPr lang="en-US" sz="1200"/>
          </a:p>
          <a:p>
            <a:r>
              <a:rPr lang="en-US" sz="1200"/>
              <a:t>   Subroutine PES_qff_destruct()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441" y="160116"/>
            <a:ext cx="81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PES_grid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086" y="467893"/>
            <a:ext cx="237967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   Subroutine PES_grid_construct()</a:t>
            </a:r>
          </a:p>
          <a:p>
            <a:endParaRPr lang="en-US" sz="1200"/>
          </a:p>
          <a:p>
            <a:r>
              <a:rPr lang="en-US" sz="1200"/>
              <a:t>   Subroutine PES_grid_destruct()</a:t>
            </a:r>
          </a:p>
          <a:p>
            <a:endParaRPr lang="en-US" sz="1200"/>
          </a:p>
          <a:p>
            <a:r>
              <a:rPr lang="en-US" sz="1200"/>
              <a:t>   Subroutine PES_grid_getV1(n,V1)</a:t>
            </a:r>
          </a:p>
          <a:p>
            <a:endParaRPr lang="en-US" sz="1200"/>
          </a:p>
          <a:p>
            <a:r>
              <a:rPr lang="en-US" sz="1200"/>
              <a:t>   Subroutine PES_grid_getV2(n,V2)</a:t>
            </a:r>
          </a:p>
          <a:p>
            <a:endParaRPr lang="en-US" sz="1200"/>
          </a:p>
          <a:p>
            <a:r>
              <a:rPr lang="en-US" sz="1200"/>
              <a:t>   Subroutine PES_grid_getV3(n,V3)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66702" y="5132974"/>
            <a:ext cx="603002" cy="29238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mrpes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3896113" y="5428724"/>
            <a:ext cx="347182" cy="1536493"/>
          </a:xfrm>
          <a:custGeom>
            <a:avLst/>
            <a:gdLst>
              <a:gd name="connsiteX0" fmla="*/ 0 w 347182"/>
              <a:gd name="connsiteY0" fmla="*/ 0 h 228429"/>
              <a:gd name="connsiteX1" fmla="*/ 0 w 347182"/>
              <a:gd name="connsiteY1" fmla="*/ 228429 h 228429"/>
              <a:gd name="connsiteX2" fmla="*/ 347182 w 347182"/>
              <a:gd name="connsiteY2" fmla="*/ 228429 h 228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182" h="228429">
                <a:moveTo>
                  <a:pt x="0" y="0"/>
                </a:moveTo>
                <a:lnTo>
                  <a:pt x="0" y="228429"/>
                </a:lnTo>
                <a:lnTo>
                  <a:pt x="347182" y="228429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94309" y="5825959"/>
            <a:ext cx="3489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94309" y="6462673"/>
            <a:ext cx="3489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243295" y="5679765"/>
            <a:ext cx="929840" cy="29238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mrpes_qff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43295" y="6297243"/>
            <a:ext cx="929840" cy="29238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mc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43295" y="6819023"/>
            <a:ext cx="929840" cy="29238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mrpes_grid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59467" y="5140667"/>
            <a:ext cx="6214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&amp;mrpes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081443" y="5275801"/>
            <a:ext cx="323704" cy="0"/>
          </a:xfrm>
          <a:prstGeom prst="straightConnector1">
            <a:avLst/>
          </a:prstGeom>
          <a:ln w="12700">
            <a:solidFill>
              <a:srgbClr val="FF66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20509" y="4554456"/>
            <a:ext cx="87791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MR</a:t>
            </a:r>
          </a:p>
          <a:p>
            <a:r>
              <a:rPr lang="en-US" sz="1050"/>
              <a:t>activemodes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3440536" y="6183360"/>
            <a:ext cx="676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generate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32887" y="5603292"/>
            <a:ext cx="1078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001.hs / mopfile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32887" y="6860378"/>
            <a:ext cx="537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potfile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173135" y="5739387"/>
            <a:ext cx="323704" cy="0"/>
          </a:xfrm>
          <a:prstGeom prst="straightConnector1">
            <a:avLst/>
          </a:prstGeom>
          <a:ln w="12700">
            <a:solidFill>
              <a:srgbClr val="FF66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173135" y="6996473"/>
            <a:ext cx="323704" cy="0"/>
          </a:xfrm>
          <a:prstGeom prst="straightConnector1">
            <a:avLst/>
          </a:prstGeom>
          <a:ln w="12700">
            <a:solidFill>
              <a:srgbClr val="FF66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29274" y="6043327"/>
            <a:ext cx="3770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use</a:t>
            </a:r>
          </a:p>
        </p:txBody>
      </p:sp>
      <p:sp>
        <p:nvSpPr>
          <p:cNvPr id="27" name="Freeform 26"/>
          <p:cNvSpPr/>
          <p:nvPr/>
        </p:nvSpPr>
        <p:spPr>
          <a:xfrm rot="5400000">
            <a:off x="3484275" y="4670656"/>
            <a:ext cx="591637" cy="228429"/>
          </a:xfrm>
          <a:custGeom>
            <a:avLst/>
            <a:gdLst>
              <a:gd name="connsiteX0" fmla="*/ 0 w 347182"/>
              <a:gd name="connsiteY0" fmla="*/ 0 h 228429"/>
              <a:gd name="connsiteX1" fmla="*/ 0 w 347182"/>
              <a:gd name="connsiteY1" fmla="*/ 228429 h 228429"/>
              <a:gd name="connsiteX2" fmla="*/ 347182 w 347182"/>
              <a:gd name="connsiteY2" fmla="*/ 228429 h 228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182" h="228429">
                <a:moveTo>
                  <a:pt x="0" y="0"/>
                </a:moveTo>
                <a:lnTo>
                  <a:pt x="0" y="228429"/>
                </a:lnTo>
                <a:lnTo>
                  <a:pt x="347182" y="228429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905659" y="4361613"/>
            <a:ext cx="4936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Nfree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656211" y="4738638"/>
            <a:ext cx="24944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01920" y="5466396"/>
            <a:ext cx="603002" cy="29238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37951" y="4887878"/>
            <a:ext cx="3770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MR</a:t>
            </a:r>
          </a:p>
        </p:txBody>
      </p:sp>
      <p:sp>
        <p:nvSpPr>
          <p:cNvPr id="32" name="Freeform 31"/>
          <p:cNvSpPr/>
          <p:nvPr/>
        </p:nvSpPr>
        <p:spPr>
          <a:xfrm rot="5400000">
            <a:off x="501717" y="5004078"/>
            <a:ext cx="591637" cy="228429"/>
          </a:xfrm>
          <a:custGeom>
            <a:avLst/>
            <a:gdLst>
              <a:gd name="connsiteX0" fmla="*/ 0 w 347182"/>
              <a:gd name="connsiteY0" fmla="*/ 0 h 228429"/>
              <a:gd name="connsiteX1" fmla="*/ 0 w 347182"/>
              <a:gd name="connsiteY1" fmla="*/ 228429 h 228429"/>
              <a:gd name="connsiteX2" fmla="*/ 347182 w 347182"/>
              <a:gd name="connsiteY2" fmla="*/ 228429 h 228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182" h="228429">
                <a:moveTo>
                  <a:pt x="0" y="0"/>
                </a:moveTo>
                <a:lnTo>
                  <a:pt x="0" y="228429"/>
                </a:lnTo>
                <a:lnTo>
                  <a:pt x="347182" y="228429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23101" y="4695035"/>
            <a:ext cx="4936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Nfree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73653" y="5026375"/>
            <a:ext cx="24944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470213" y="5533571"/>
            <a:ext cx="878916" cy="29238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PES_qff</a:t>
            </a:r>
          </a:p>
        </p:txBody>
      </p:sp>
      <p:sp>
        <p:nvSpPr>
          <p:cNvPr id="36" name="Freeform 35"/>
          <p:cNvSpPr/>
          <p:nvPr/>
        </p:nvSpPr>
        <p:spPr>
          <a:xfrm>
            <a:off x="5183358" y="5893657"/>
            <a:ext cx="182034" cy="558800"/>
          </a:xfrm>
          <a:custGeom>
            <a:avLst/>
            <a:gdLst>
              <a:gd name="connsiteX0" fmla="*/ 0 w 182034"/>
              <a:gd name="connsiteY0" fmla="*/ 558800 h 558800"/>
              <a:gd name="connsiteX1" fmla="*/ 182034 w 182034"/>
              <a:gd name="connsiteY1" fmla="*/ 558800 h 558800"/>
              <a:gd name="connsiteX2" fmla="*/ 177800 w 182034"/>
              <a:gd name="connsiteY2" fmla="*/ 0 h 558800"/>
              <a:gd name="connsiteX3" fmla="*/ 8467 w 182034"/>
              <a:gd name="connsiteY3" fmla="*/ 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4" h="558800">
                <a:moveTo>
                  <a:pt x="0" y="558800"/>
                </a:moveTo>
                <a:lnTo>
                  <a:pt x="182034" y="558800"/>
                </a:lnTo>
                <a:cubicBezTo>
                  <a:pt x="180623" y="372533"/>
                  <a:pt x="179211" y="186267"/>
                  <a:pt x="177800" y="0"/>
                </a:cubicBezTo>
                <a:lnTo>
                  <a:pt x="8467" y="0"/>
                </a:lnTo>
              </a:path>
            </a:pathLst>
          </a:cu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59614" y="6662259"/>
            <a:ext cx="878917" cy="29238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PES_grid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035194" y="5679765"/>
            <a:ext cx="381524" cy="1139258"/>
            <a:chOff x="1328414" y="5259085"/>
            <a:chExt cx="568402" cy="1139258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1328414" y="5259085"/>
              <a:ext cx="568402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 39"/>
            <p:cNvSpPr/>
            <p:nvPr/>
          </p:nvSpPr>
          <p:spPr>
            <a:xfrm rot="16200000" flipV="1">
              <a:off x="1164803" y="5666330"/>
              <a:ext cx="1139258" cy="324767"/>
            </a:xfrm>
            <a:custGeom>
              <a:avLst/>
              <a:gdLst>
                <a:gd name="connsiteX0" fmla="*/ 0 w 347182"/>
                <a:gd name="connsiteY0" fmla="*/ 0 h 228429"/>
                <a:gd name="connsiteX1" fmla="*/ 0 w 347182"/>
                <a:gd name="connsiteY1" fmla="*/ 228429 h 228429"/>
                <a:gd name="connsiteX2" fmla="*/ 347182 w 347182"/>
                <a:gd name="connsiteY2" fmla="*/ 228429 h 228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182" h="228429">
                  <a:moveTo>
                    <a:pt x="0" y="0"/>
                  </a:moveTo>
                  <a:lnTo>
                    <a:pt x="0" y="228429"/>
                  </a:lnTo>
                  <a:lnTo>
                    <a:pt x="347182" y="228429"/>
                  </a:lnTo>
                </a:path>
              </a:pathLst>
            </a:custGeom>
            <a:ln w="12700">
              <a:solidFill>
                <a:srgbClr val="0000FF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779188" y="6026516"/>
            <a:ext cx="4448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child</a:t>
            </a:r>
            <a:endParaRPr lang="en-US" sz="1050" dirty="0"/>
          </a:p>
        </p:txBody>
      </p:sp>
      <p:sp>
        <p:nvSpPr>
          <p:cNvPr id="42" name="TextBox 41"/>
          <p:cNvSpPr txBox="1"/>
          <p:nvPr/>
        </p:nvSpPr>
        <p:spPr>
          <a:xfrm>
            <a:off x="1472027" y="7223383"/>
            <a:ext cx="5002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nCHO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677419" y="7013711"/>
            <a:ext cx="92023" cy="204743"/>
            <a:chOff x="2252383" y="5938882"/>
            <a:chExt cx="92023" cy="306307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2252383" y="5938882"/>
              <a:ext cx="0" cy="3063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2344406" y="5938882"/>
              <a:ext cx="0" cy="30630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1443536" y="7765560"/>
            <a:ext cx="603002" cy="29238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vib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677419" y="7504185"/>
            <a:ext cx="92023" cy="204743"/>
            <a:chOff x="2252383" y="5938882"/>
            <a:chExt cx="92023" cy="306307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2252383" y="5938882"/>
              <a:ext cx="0" cy="3063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2344406" y="5938882"/>
              <a:ext cx="0" cy="30630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Freeform 49"/>
          <p:cNvSpPr/>
          <p:nvPr/>
        </p:nvSpPr>
        <p:spPr>
          <a:xfrm flipV="1">
            <a:off x="828367" y="5216661"/>
            <a:ext cx="2548713" cy="197450"/>
          </a:xfrm>
          <a:custGeom>
            <a:avLst/>
            <a:gdLst>
              <a:gd name="connsiteX0" fmla="*/ 0 w 347182"/>
              <a:gd name="connsiteY0" fmla="*/ 0 h 228429"/>
              <a:gd name="connsiteX1" fmla="*/ 0 w 347182"/>
              <a:gd name="connsiteY1" fmla="*/ 228429 h 228429"/>
              <a:gd name="connsiteX2" fmla="*/ 347182 w 347182"/>
              <a:gd name="connsiteY2" fmla="*/ 228429 h 228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182" h="228429">
                <a:moveTo>
                  <a:pt x="0" y="0"/>
                </a:moveTo>
                <a:lnTo>
                  <a:pt x="0" y="228429"/>
                </a:lnTo>
                <a:lnTo>
                  <a:pt x="347182" y="228429"/>
                </a:lnTo>
              </a:path>
            </a:pathLst>
          </a:cu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868390" y="4993283"/>
            <a:ext cx="3770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use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384792" y="5724560"/>
            <a:ext cx="1806722" cy="0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384792" y="6881059"/>
            <a:ext cx="1806722" cy="0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71392" y="5485990"/>
            <a:ext cx="3770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use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471392" y="6655952"/>
            <a:ext cx="3770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use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896647" y="7455620"/>
            <a:ext cx="550914" cy="29238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DVR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384792" y="7930990"/>
            <a:ext cx="8643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use (omega)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340428" y="7521080"/>
            <a:ext cx="3770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use</a:t>
            </a:r>
          </a:p>
        </p:txBody>
      </p:sp>
      <p:sp>
        <p:nvSpPr>
          <p:cNvPr id="60" name="Freeform 59"/>
          <p:cNvSpPr/>
          <p:nvPr/>
        </p:nvSpPr>
        <p:spPr>
          <a:xfrm rot="10800000" flipH="1" flipV="1">
            <a:off x="2226243" y="6996473"/>
            <a:ext cx="650270" cy="579551"/>
          </a:xfrm>
          <a:custGeom>
            <a:avLst/>
            <a:gdLst>
              <a:gd name="connsiteX0" fmla="*/ 0 w 347182"/>
              <a:gd name="connsiteY0" fmla="*/ 0 h 228429"/>
              <a:gd name="connsiteX1" fmla="*/ 0 w 347182"/>
              <a:gd name="connsiteY1" fmla="*/ 228429 h 228429"/>
              <a:gd name="connsiteX2" fmla="*/ 347182 w 347182"/>
              <a:gd name="connsiteY2" fmla="*/ 228429 h 228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182" h="228429">
                <a:moveTo>
                  <a:pt x="0" y="0"/>
                </a:moveTo>
                <a:lnTo>
                  <a:pt x="0" y="228429"/>
                </a:lnTo>
                <a:lnTo>
                  <a:pt x="347182" y="228429"/>
                </a:lnTo>
              </a:path>
            </a:pathLst>
          </a:cu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 rot="10800000" flipV="1">
            <a:off x="2046535" y="7765559"/>
            <a:ext cx="1136931" cy="165431"/>
          </a:xfrm>
          <a:custGeom>
            <a:avLst/>
            <a:gdLst>
              <a:gd name="connsiteX0" fmla="*/ 0 w 347182"/>
              <a:gd name="connsiteY0" fmla="*/ 0 h 228429"/>
              <a:gd name="connsiteX1" fmla="*/ 0 w 347182"/>
              <a:gd name="connsiteY1" fmla="*/ 228429 h 228429"/>
              <a:gd name="connsiteX2" fmla="*/ 347182 w 347182"/>
              <a:gd name="connsiteY2" fmla="*/ 228429 h 228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182" h="228429">
                <a:moveTo>
                  <a:pt x="0" y="0"/>
                </a:moveTo>
                <a:lnTo>
                  <a:pt x="0" y="228429"/>
                </a:lnTo>
                <a:lnTo>
                  <a:pt x="347182" y="228429"/>
                </a:lnTo>
              </a:path>
            </a:pathLst>
          </a:custGeom>
          <a:ln w="127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95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662" y="160116"/>
            <a:ext cx="56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hmat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2698" y="467893"/>
            <a:ext cx="37023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   Subroutine Hmat_construct()</a:t>
            </a:r>
          </a:p>
          <a:p>
            <a:endParaRPr lang="en-US" sz="1200"/>
          </a:p>
          <a:p>
            <a:r>
              <a:rPr lang="en-US" sz="1200"/>
              <a:t>   Subroutine Hmat_destruct()</a:t>
            </a:r>
          </a:p>
          <a:p>
            <a:endParaRPr lang="en-US" sz="1200"/>
          </a:p>
          <a:p>
            <a:r>
              <a:rPr lang="en-US" sz="1200"/>
              <a:t>   Subroutine Hmat_getHmat(cp,mode,mCnf,nCnf,Hmat)</a:t>
            </a:r>
          </a:p>
        </p:txBody>
      </p:sp>
    </p:spTree>
    <p:extLst>
      <p:ext uri="{BB962C8B-B14F-4D97-AF65-F5344CB8AC3E}">
        <p14:creationId xmlns:p14="http://schemas.microsoft.com/office/powerpoint/2010/main" val="3379876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662" y="179356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vscf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2698" y="467893"/>
            <a:ext cx="3096145" cy="76636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   Subroutine Vscf_run()</a:t>
            </a:r>
          </a:p>
          <a:p>
            <a:endParaRPr lang="en-US" sz="1200"/>
          </a:p>
          <a:p>
            <a:r>
              <a:rPr lang="en-US" sz="1200"/>
              <a:t>   Subroutine Vscf_construct()</a:t>
            </a:r>
          </a:p>
          <a:p>
            <a:endParaRPr lang="en-US" sz="1200"/>
          </a:p>
          <a:p>
            <a:r>
              <a:rPr lang="en-US" sz="1200"/>
              <a:t>   Subroutine Vscf_destruct()</a:t>
            </a:r>
          </a:p>
          <a:p>
            <a:endParaRPr lang="en-US" sz="1200"/>
          </a:p>
          <a:p>
            <a:r>
              <a:rPr lang="en-US" sz="1200"/>
              <a:t>   Subroutine Vscf_main()</a:t>
            </a:r>
          </a:p>
          <a:p>
            <a:endParaRPr lang="en-US" sz="1200"/>
          </a:p>
          <a:p>
            <a:r>
              <a:rPr lang="en-US" sz="1200"/>
              <a:t>   Subroutine Vscf_getConf(maxn,Nf,C)</a:t>
            </a:r>
          </a:p>
          <a:p>
            <a:endParaRPr lang="en-US" sz="1200"/>
          </a:p>
          <a:p>
            <a:r>
              <a:rPr lang="en-US" sz="1200"/>
              <a:t>   Subroutine Vscf_getKinmat(mode,Tm)</a:t>
            </a:r>
          </a:p>
          <a:p>
            <a:endParaRPr lang="en-US" sz="1200"/>
          </a:p>
          <a:p>
            <a:r>
              <a:rPr lang="en-US" sz="1200"/>
              <a:t>   Subroutine Vscf_getDwfn(mode,nGrid,Dwfn)</a:t>
            </a:r>
          </a:p>
          <a:p>
            <a:endParaRPr lang="en-US" sz="1200"/>
          </a:p>
          <a:p>
            <a:r>
              <a:rPr lang="en-US" sz="1200"/>
              <a:t>   Subroutine Vscf_Dump()</a:t>
            </a:r>
          </a:p>
          <a:p>
            <a:endParaRPr lang="en-US" sz="1200"/>
          </a:p>
          <a:p>
            <a:r>
              <a:rPr lang="en-US" sz="1200"/>
              <a:t>   Subroutine Vscf_getFilename(nstate,fname)</a:t>
            </a:r>
          </a:p>
          <a:p>
            <a:endParaRPr lang="en-US" sz="1200"/>
          </a:p>
          <a:p>
            <a:r>
              <a:rPr lang="en-US" sz="1200"/>
              <a:t>   Subroutine Vscf_setVmf(mode,nGrid,Vmf)</a:t>
            </a:r>
          </a:p>
          <a:p>
            <a:endParaRPr lang="en-US" sz="1200"/>
          </a:p>
          <a:p>
            <a:r>
              <a:rPr lang="en-US" sz="1200"/>
              <a:t>   Subroutine Vscf_getVmf(mode,nGrid,Vmf)</a:t>
            </a:r>
          </a:p>
          <a:p>
            <a:endParaRPr lang="en-US" sz="1200"/>
          </a:p>
          <a:p>
            <a:r>
              <a:rPr lang="en-US" sz="1200"/>
              <a:t>   Subroutine Vscf_addVmf(mode,nGrid,Vmf)</a:t>
            </a:r>
          </a:p>
          <a:p>
            <a:endParaRPr lang="en-US" sz="1200"/>
          </a:p>
          <a:p>
            <a:r>
              <a:rPr lang="en-US" sz="1200"/>
              <a:t>   Subroutine Vscf_clearVmf()</a:t>
            </a:r>
          </a:p>
          <a:p>
            <a:endParaRPr lang="en-US" sz="1200"/>
          </a:p>
          <a:p>
            <a:r>
              <a:rPr lang="en-US" sz="1200"/>
              <a:t>   Subroutine Vscf_getVmat(mm,Vmat)</a:t>
            </a:r>
          </a:p>
          <a:p>
            <a:endParaRPr lang="en-US" sz="1200"/>
          </a:p>
          <a:p>
            <a:r>
              <a:rPr lang="en-US" sz="1200"/>
              <a:t>   Subroutine Vscf_ave</a:t>
            </a:r>
          </a:p>
          <a:p>
            <a:endParaRPr lang="en-US" sz="1200"/>
          </a:p>
          <a:p>
            <a:r>
              <a:rPr lang="en-US" sz="1200"/>
              <a:t>   Subroutine Vscf_setSilent()</a:t>
            </a:r>
          </a:p>
          <a:p>
            <a:endParaRPr lang="en-US" sz="1200"/>
          </a:p>
          <a:p>
            <a:r>
              <a:rPr lang="en-US" sz="1200"/>
              <a:t>   Subroutine Vscf_unsetSilent()</a:t>
            </a:r>
          </a:p>
          <a:p>
            <a:endParaRPr lang="en-US" sz="1200"/>
          </a:p>
          <a:p>
            <a:r>
              <a:rPr lang="en-US" sz="1200"/>
              <a:t>   Function Vscf_totE()</a:t>
            </a:r>
          </a:p>
          <a:p>
            <a:endParaRPr lang="en-US" sz="1200"/>
          </a:p>
          <a:p>
            <a:r>
              <a:rPr lang="en-US" sz="1200"/>
              <a:t>   Function Vscf_getEvscf()</a:t>
            </a:r>
          </a:p>
          <a:p>
            <a:endParaRPr lang="en-US" sz="1200"/>
          </a:p>
          <a:p>
            <a:r>
              <a:rPr lang="en-US" sz="1200"/>
              <a:t>   Function Vscf_getEthresh()</a:t>
            </a:r>
          </a:p>
          <a:p>
            <a:endParaRPr lang="en-US" sz="1200"/>
          </a:p>
          <a:p>
            <a:r>
              <a:rPr lang="en-US" sz="1200"/>
              <a:t>   Function Vscf_getMaxIteration()</a:t>
            </a:r>
          </a:p>
        </p:txBody>
      </p:sp>
    </p:spTree>
    <p:extLst>
      <p:ext uri="{BB962C8B-B14F-4D97-AF65-F5344CB8AC3E}">
        <p14:creationId xmlns:p14="http://schemas.microsoft.com/office/powerpoint/2010/main" val="46384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9924</TotalTime>
  <Words>1764</Words>
  <Application>Microsoft Macintosh PowerPoint</Application>
  <PresentationFormat>画面に合わせる (4:3)</PresentationFormat>
  <Paragraphs>466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Kiyoshi Yagi</dc:creator>
  <cp:lastModifiedBy>Yagi Kiyoshi</cp:lastModifiedBy>
  <cp:revision>294</cp:revision>
  <cp:lastPrinted>2012-11-09T20:41:46Z</cp:lastPrinted>
  <dcterms:created xsi:type="dcterms:W3CDTF">2012-08-07T14:14:30Z</dcterms:created>
  <dcterms:modified xsi:type="dcterms:W3CDTF">2014-06-08T17:54:39Z</dcterms:modified>
</cp:coreProperties>
</file>