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263" r:id="rId3"/>
    <p:sldId id="259" r:id="rId4"/>
    <p:sldId id="260" r:id="rId5"/>
    <p:sldId id="271" r:id="rId6"/>
    <p:sldId id="256" r:id="rId7"/>
    <p:sldId id="257" r:id="rId8"/>
    <p:sldId id="274" r:id="rId9"/>
    <p:sldId id="272" r:id="rId10"/>
    <p:sldId id="275" r:id="rId11"/>
    <p:sldId id="279" r:id="rId12"/>
    <p:sldId id="280" r:id="rId13"/>
    <p:sldId id="278" r:id="rId14"/>
    <p:sldId id="273" r:id="rId15"/>
    <p:sldId id="276" r:id="rId16"/>
    <p:sldId id="277" r:id="rId17"/>
    <p:sldId id="262" r:id="rId18"/>
    <p:sldId id="265" r:id="rId19"/>
    <p:sldId id="270" r:id="rId20"/>
    <p:sldId id="281" r:id="rId21"/>
    <p:sldId id="268" r:id="rId22"/>
    <p:sldId id="269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8" autoAdjust="0"/>
    <p:restoredTop sz="94219" autoAdjust="0"/>
  </p:normalViewPr>
  <p:slideViewPr>
    <p:cSldViewPr snapToGrid="0" snapToObjects="1">
      <p:cViewPr>
        <p:scale>
          <a:sx n="126" d="100"/>
          <a:sy n="126" d="100"/>
        </p:scale>
        <p:origin x="217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06034-709D-0249-9C3C-11746FD9B482}" type="datetimeFigureOut"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E45D-2610-B245-9FF1-C17B70838D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61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FA77-776C-734E-83FA-EF1A8474281E}" type="datetimeFigureOut">
              <a:t>3/17/17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51302-94F6-A942-8093-77B0372A8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87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51302-94F6-A942-8093-77B0372A85CC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319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C262-785A-3641-BDB4-57CB038DC3BB}" type="datetime3">
              <a:t>17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C6CE-BC2C-0648-8A7B-87D7A80B641B}" type="datetime3">
              <a:t>17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376A-0EC7-BC40-98D8-22E8FDC4C9EB}" type="datetime3">
              <a:t>17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E0C3-5BC7-5542-A768-6D4F855FED10}" type="datetime3">
              <a:t>17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7DBA-4475-3147-BF32-D688B7639D00}" type="datetime3">
              <a:t>17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F073D-A683-D848-AC97-351279E3D48D}" type="datetime3">
              <a:t>17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E0E1D-2FB2-4340-A13C-CAFB06969747}" type="datetime3">
              <a:t>17 March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6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7312-4D54-FF40-A7FD-E13F81338F88}" type="datetime3">
              <a:t>17 March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7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t>17 March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9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A16-F1FA-564D-BB30-9BF0D2FF6353}" type="datetime3">
              <a:t>17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01536-3BA7-4F48-A50E-9F71F7DFF076}" type="datetime3">
              <a:t>17 March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0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2223" y="10711"/>
            <a:ext cx="1151777" cy="26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5FC7-EE84-1C4D-847A-87AA637C7254}" type="datetime3">
              <a:rPr lang="en-US" smtClean="0"/>
              <a:pPr/>
              <a:t>17 March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C449-B589-4E40-BEE1-6280C53B5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11"/>
            <a:ext cx="406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sys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197284" y="757694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Constants</a:t>
            </a:r>
            <a:endParaRPr lang="en-US" sz="9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78086" y="729857"/>
            <a:ext cx="2093932" cy="2301210"/>
            <a:chOff x="1860403" y="2503984"/>
            <a:chExt cx="3166263" cy="2646669"/>
          </a:xfrm>
        </p:grpSpPr>
        <p:sp>
          <p:nvSpPr>
            <p:cNvPr id="5" name="Rectangle 4"/>
            <p:cNvSpPr/>
            <p:nvPr/>
          </p:nvSpPr>
          <p:spPr>
            <a:xfrm>
              <a:off x="1860403" y="2503984"/>
              <a:ext cx="3166263" cy="2646669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60403" y="282036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60403" y="503816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387783" y="1068448"/>
            <a:ext cx="17403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/>
              <a:t>S</a:t>
            </a:r>
            <a:r>
              <a:rPr lang="en-US" sz="900"/>
              <a:t>double	Planck</a:t>
            </a:r>
          </a:p>
          <a:p>
            <a:r>
              <a:rPr lang="en-US" sz="900" baseline="30000"/>
              <a:t>S</a:t>
            </a:r>
            <a:r>
              <a:rPr lang="en-US" sz="900"/>
              <a:t>double	hbar</a:t>
            </a:r>
          </a:p>
          <a:p>
            <a:r>
              <a:rPr lang="en-US" sz="900" baseline="30000"/>
              <a:t>S</a:t>
            </a:r>
            <a:r>
              <a:rPr lang="en-US" sz="900"/>
              <a:t>double	Avogadro</a:t>
            </a:r>
          </a:p>
          <a:p>
            <a:r>
              <a:rPr lang="en-US" sz="900" baseline="30000"/>
              <a:t>S</a:t>
            </a:r>
            <a:r>
              <a:rPr lang="en-US" sz="900"/>
              <a:t>double	Emu2Amu</a:t>
            </a:r>
          </a:p>
          <a:p>
            <a:r>
              <a:rPr lang="en-US" sz="900" baseline="30000"/>
              <a:t>S</a:t>
            </a:r>
            <a:r>
              <a:rPr lang="en-US" sz="900"/>
              <a:t>double	Bohr2Angs</a:t>
            </a:r>
          </a:p>
          <a:p>
            <a:r>
              <a:rPr lang="en-US" sz="900" baseline="30000"/>
              <a:t>S</a:t>
            </a:r>
            <a:r>
              <a:rPr lang="en-US" sz="900"/>
              <a:t>double	cal2Joule</a:t>
            </a:r>
          </a:p>
          <a:p>
            <a:r>
              <a:rPr lang="en-US" sz="900" baseline="30000"/>
              <a:t>S</a:t>
            </a:r>
            <a:r>
              <a:rPr lang="en-US" sz="900"/>
              <a:t>double	Hartree2kJmol</a:t>
            </a:r>
          </a:p>
          <a:p>
            <a:r>
              <a:rPr lang="en-US" sz="900" baseline="30000"/>
              <a:t>S</a:t>
            </a:r>
            <a:r>
              <a:rPr lang="en-US" sz="900"/>
              <a:t>double	Hartree2kcalmol</a:t>
            </a:r>
          </a:p>
          <a:p>
            <a:r>
              <a:rPr lang="en-US" sz="900" baseline="30000"/>
              <a:t>S</a:t>
            </a:r>
            <a:r>
              <a:rPr lang="en-US" sz="900"/>
              <a:t>double	Hartree2wvn</a:t>
            </a:r>
          </a:p>
          <a:p>
            <a:r>
              <a:rPr lang="en-US" sz="900" baseline="30000"/>
              <a:t>S</a:t>
            </a:r>
            <a:r>
              <a:rPr lang="en-US" sz="900"/>
              <a:t>double	Hartree2eV</a:t>
            </a:r>
          </a:p>
          <a:p>
            <a:r>
              <a:rPr lang="en-US" sz="900" baseline="30000"/>
              <a:t>S</a:t>
            </a:r>
            <a:r>
              <a:rPr lang="en-US" sz="900"/>
              <a:t>String	remoteShell</a:t>
            </a:r>
          </a:p>
          <a:p>
            <a:r>
              <a:rPr lang="en-US" sz="900" baseline="30000"/>
              <a:t>S</a:t>
            </a:r>
            <a:r>
              <a:rPr lang="en-US" sz="900"/>
              <a:t>String[]	qchemType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7048" y="729857"/>
            <a:ext cx="542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Utilities</a:t>
            </a:r>
            <a:endParaRPr lang="en-US" sz="9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547850" y="702019"/>
            <a:ext cx="3135332" cy="2832814"/>
            <a:chOff x="1860403" y="2503983"/>
            <a:chExt cx="3166263" cy="3258078"/>
          </a:xfrm>
        </p:grpSpPr>
        <p:sp>
          <p:nvSpPr>
            <p:cNvPr id="11" name="Rectangle 10"/>
            <p:cNvSpPr/>
            <p:nvPr/>
          </p:nvSpPr>
          <p:spPr>
            <a:xfrm>
              <a:off x="1860403" y="2503983"/>
              <a:ext cx="3166263" cy="3258078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860403" y="282036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60403" y="289732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757547" y="1099874"/>
            <a:ext cx="2790168" cy="230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double</a:t>
            </a:r>
            <a:r>
              <a:rPr lang="en-US" sz="900" dirty="0"/>
              <a:t>	</a:t>
            </a:r>
            <a:r>
              <a:rPr lang="en-US" sz="900" dirty="0" err="1" smtClean="0"/>
              <a:t>getNorm</a:t>
            </a:r>
            <a:r>
              <a:rPr lang="en-US" sz="900" dirty="0"/>
              <a:t>(double[])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double</a:t>
            </a:r>
            <a:r>
              <a:rPr lang="en-US" sz="900" dirty="0"/>
              <a:t>	</a:t>
            </a:r>
            <a:r>
              <a:rPr lang="en-US" sz="900" dirty="0" err="1" smtClean="0"/>
              <a:t>getNorm</a:t>
            </a:r>
            <a:r>
              <a:rPr lang="en-US" sz="900" dirty="0"/>
              <a:t>(double[], double[])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double</a:t>
            </a:r>
            <a:r>
              <a:rPr lang="en-US" sz="900" dirty="0"/>
              <a:t>	</a:t>
            </a:r>
            <a:r>
              <a:rPr lang="en-US" sz="900" dirty="0" smtClean="0"/>
              <a:t>normalize</a:t>
            </a:r>
            <a:r>
              <a:rPr lang="en-US" sz="900" dirty="0"/>
              <a:t>(double[])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double</a:t>
            </a:r>
            <a:r>
              <a:rPr lang="en-US" sz="900" dirty="0"/>
              <a:t>	</a:t>
            </a:r>
            <a:r>
              <a:rPr lang="en-US" sz="900" dirty="0" err="1" smtClean="0"/>
              <a:t>dotProduct</a:t>
            </a:r>
            <a:r>
              <a:rPr lang="en-US" sz="900" dirty="0"/>
              <a:t>(double[], double[])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double</a:t>
            </a:r>
            <a:r>
              <a:rPr lang="en-US" sz="900" dirty="0"/>
              <a:t>[]	</a:t>
            </a:r>
            <a:r>
              <a:rPr lang="en-US" sz="900" dirty="0" err="1" smtClean="0"/>
              <a:t>vectorProduct</a:t>
            </a:r>
            <a:r>
              <a:rPr lang="en-US" sz="900" dirty="0" smtClean="0"/>
              <a:t>(</a:t>
            </a:r>
            <a:r>
              <a:rPr lang="en-US" sz="900" dirty="0"/>
              <a:t>double[], double[])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int</a:t>
            </a:r>
            <a:r>
              <a:rPr lang="en-US" sz="900" dirty="0"/>
              <a:t>[]	</a:t>
            </a:r>
            <a:r>
              <a:rPr lang="en-US" sz="900" dirty="0" err="1" smtClean="0"/>
              <a:t>splitWithSpaceInt</a:t>
            </a:r>
            <a:r>
              <a:rPr lang="en-US" sz="900" dirty="0"/>
              <a:t>(String)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double</a:t>
            </a:r>
            <a:r>
              <a:rPr lang="en-US" sz="900" dirty="0"/>
              <a:t>[]	</a:t>
            </a:r>
            <a:r>
              <a:rPr lang="en-US" sz="900" dirty="0" err="1" smtClean="0"/>
              <a:t>splitWithSpaceDouble</a:t>
            </a:r>
            <a:r>
              <a:rPr lang="en-US" sz="900" dirty="0"/>
              <a:t>(String)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String</a:t>
            </a:r>
            <a:r>
              <a:rPr lang="en-US" sz="900" dirty="0"/>
              <a:t>[]	</a:t>
            </a:r>
            <a:r>
              <a:rPr lang="en-US" sz="900" dirty="0" err="1" smtClean="0"/>
              <a:t>splitWithSpaceString</a:t>
            </a:r>
            <a:r>
              <a:rPr lang="en-US" sz="900" dirty="0"/>
              <a:t>(String)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double</a:t>
            </a:r>
            <a:r>
              <a:rPr lang="en-US" sz="900" dirty="0"/>
              <a:t>[]	</a:t>
            </a:r>
            <a:r>
              <a:rPr lang="en-US" sz="900" dirty="0" err="1" smtClean="0"/>
              <a:t>deepCopy</a:t>
            </a:r>
            <a:r>
              <a:rPr lang="en-US" sz="900" dirty="0"/>
              <a:t>(double[])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double</a:t>
            </a:r>
            <a:r>
              <a:rPr lang="en-US" sz="900" dirty="0"/>
              <a:t>[][]	</a:t>
            </a:r>
            <a:r>
              <a:rPr lang="en-US" sz="900" dirty="0" err="1"/>
              <a:t>deepCopy</a:t>
            </a:r>
            <a:r>
              <a:rPr lang="en-US" sz="900" dirty="0"/>
              <a:t>(double[][])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/>
              <a:t>S</a:t>
            </a:r>
            <a:r>
              <a:rPr lang="en-US" sz="900" dirty="0" err="1"/>
              <a:t>double</a:t>
            </a:r>
            <a:r>
              <a:rPr lang="en-US" sz="900" dirty="0"/>
              <a:t>[]	</a:t>
            </a:r>
            <a:r>
              <a:rPr lang="en-US" sz="900" dirty="0" err="1" smtClean="0"/>
              <a:t>readData</a:t>
            </a:r>
            <a:r>
              <a:rPr lang="en-US" sz="900" dirty="0"/>
              <a:t>(</a:t>
            </a:r>
            <a:r>
              <a:rPr lang="en-US" sz="900" dirty="0" err="1"/>
              <a:t>BufferedReader</a:t>
            </a:r>
            <a:r>
              <a:rPr lang="en-US" sz="900" dirty="0"/>
              <a:t> </a:t>
            </a:r>
            <a:r>
              <a:rPr lang="en-US" sz="900" dirty="0" err="1"/>
              <a:t>br</a:t>
            </a:r>
            <a:r>
              <a:rPr lang="en-US" sz="900" dirty="0" smtClean="0"/>
              <a:t>)</a:t>
            </a:r>
          </a:p>
          <a:p>
            <a:pPr>
              <a:tabLst>
                <a:tab pos="627063" algn="l"/>
              </a:tabLst>
            </a:pPr>
            <a:r>
              <a:rPr lang="en-US" sz="900" baseline="30000" dirty="0" err="1" smtClean="0"/>
              <a:t>S</a:t>
            </a:r>
            <a:r>
              <a:rPr lang="en-US" sz="900" dirty="0" err="1" smtClean="0"/>
              <a:t>String</a:t>
            </a:r>
            <a:r>
              <a:rPr lang="en-US" sz="900" dirty="0" smtClean="0"/>
              <a:t>[]	sort(String[])</a:t>
            </a:r>
          </a:p>
          <a:p>
            <a:pPr>
              <a:tabLst>
                <a:tab pos="627063" algn="l"/>
              </a:tabLst>
            </a:pPr>
            <a:r>
              <a:rPr lang="en-US" altLang="ja-JP" sz="900" baseline="30000" dirty="0" err="1"/>
              <a:t>S</a:t>
            </a:r>
            <a:r>
              <a:rPr lang="en-US" altLang="ja-JP" sz="900" dirty="0" err="1"/>
              <a:t>String</a:t>
            </a:r>
            <a:r>
              <a:rPr lang="en-US" altLang="ja-JP" sz="900" dirty="0"/>
              <a:t>[]	sort(</a:t>
            </a:r>
            <a:r>
              <a:rPr lang="en-US" altLang="ja-JP" sz="900" dirty="0" err="1" smtClean="0"/>
              <a:t>String,String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627063" algn="l"/>
              </a:tabLst>
            </a:pPr>
            <a:r>
              <a:rPr lang="en-US" altLang="ja-JP" sz="900" baseline="30000" dirty="0" err="1"/>
              <a:t>S</a:t>
            </a:r>
            <a:r>
              <a:rPr lang="en-US" altLang="ja-JP" sz="900" dirty="0" err="1"/>
              <a:t>String</a:t>
            </a:r>
            <a:r>
              <a:rPr lang="en-US" altLang="ja-JP" sz="900" dirty="0"/>
              <a:t>[]	sort(</a:t>
            </a:r>
            <a:r>
              <a:rPr lang="en-US" altLang="ja-JP" sz="900" dirty="0" err="1" smtClean="0"/>
              <a:t>String,String,String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627063" algn="l"/>
              </a:tabLst>
            </a:pPr>
            <a:r>
              <a:rPr lang="en-US" altLang="ja-JP" sz="900" baseline="30000" dirty="0" err="1"/>
              <a:t>S</a:t>
            </a:r>
            <a:r>
              <a:rPr lang="en-US" altLang="ja-JP" sz="900" dirty="0" err="1"/>
              <a:t>String</a:t>
            </a:r>
            <a:r>
              <a:rPr lang="en-US" altLang="ja-JP" sz="900" dirty="0"/>
              <a:t>[]	sort(</a:t>
            </a:r>
            <a:r>
              <a:rPr lang="en-US" altLang="ja-JP" sz="900" dirty="0" err="1" smtClean="0"/>
              <a:t>String,String,String,String</a:t>
            </a:r>
            <a:r>
              <a:rPr lang="en-US" altLang="ja-JP" sz="900" dirty="0" smtClean="0"/>
              <a:t>)</a:t>
            </a:r>
            <a:endParaRPr lang="en-US" sz="900" dirty="0"/>
          </a:p>
          <a:p>
            <a:pPr>
              <a:tabLst>
                <a:tab pos="627063" algn="l"/>
              </a:tabLst>
            </a:pPr>
            <a:r>
              <a:rPr lang="en-US" sz="900" dirty="0"/>
              <a:t>void	</a:t>
            </a:r>
            <a:r>
              <a:rPr lang="en-US" sz="900" dirty="0" smtClean="0"/>
              <a:t>terminate</a:t>
            </a:r>
            <a:r>
              <a:rPr lang="en-US" sz="900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6425" y="729857"/>
            <a:ext cx="8213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PeriodicTable</a:t>
            </a:r>
            <a:endParaRPr lang="en-US" sz="9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937227" y="702020"/>
            <a:ext cx="1949999" cy="1223790"/>
            <a:chOff x="1860403" y="2503984"/>
            <a:chExt cx="3166263" cy="1407506"/>
          </a:xfrm>
        </p:grpSpPr>
        <p:sp>
          <p:nvSpPr>
            <p:cNvPr id="17" name="Rectangle 16"/>
            <p:cNvSpPr/>
            <p:nvPr/>
          </p:nvSpPr>
          <p:spPr>
            <a:xfrm>
              <a:off x="1860403" y="2503984"/>
              <a:ext cx="3166263" cy="1407506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60403" y="282036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60403" y="348918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7146924" y="1030451"/>
            <a:ext cx="14270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/>
              <a:t>S</a:t>
            </a:r>
            <a:r>
              <a:rPr lang="en-US" sz="900"/>
              <a:t>String[]		label</a:t>
            </a:r>
          </a:p>
          <a:p>
            <a:r>
              <a:rPr lang="en-US" sz="900" baseline="30000"/>
              <a:t>S</a:t>
            </a:r>
            <a:r>
              <a:rPr lang="en-US" sz="900"/>
              <a:t>double[][]	mass</a:t>
            </a:r>
          </a:p>
          <a:p>
            <a:r>
              <a:rPr lang="en-US" sz="900" baseline="30000"/>
              <a:t>S</a:t>
            </a:r>
            <a:r>
              <a:rPr lang="en-US" sz="900"/>
              <a:t>float[]		radii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924" y="1615604"/>
            <a:ext cx="1740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/>
              <a:t>S</a:t>
            </a:r>
            <a:r>
              <a:rPr lang="en-US" sz="900"/>
              <a:t>Color	getColor(int)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6482" y="3658865"/>
            <a:ext cx="764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XMLHandler</a:t>
            </a:r>
            <a:endParaRPr lang="en-US" sz="9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97284" y="3631028"/>
            <a:ext cx="2257933" cy="1113728"/>
            <a:chOff x="1860403" y="2503984"/>
            <a:chExt cx="3166263" cy="1280921"/>
          </a:xfrm>
        </p:grpSpPr>
        <p:sp>
          <p:nvSpPr>
            <p:cNvPr id="24" name="Rectangle 23"/>
            <p:cNvSpPr/>
            <p:nvPr/>
          </p:nvSpPr>
          <p:spPr>
            <a:xfrm>
              <a:off x="1860403" y="2503984"/>
              <a:ext cx="3166263" cy="128092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860403" y="282036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0403" y="288171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406980" y="4026452"/>
            <a:ext cx="204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void	readXMLFile(String)</a:t>
            </a:r>
          </a:p>
          <a:p>
            <a:r>
              <a:rPr lang="en-US" sz="900"/>
              <a:t>void	writeXMLFile(String)</a:t>
            </a:r>
          </a:p>
          <a:p>
            <a:r>
              <a:rPr lang="en-US" sz="900"/>
              <a:t>String	getValue(String)</a:t>
            </a:r>
          </a:p>
          <a:p>
            <a:r>
              <a:rPr lang="en-US" sz="900"/>
              <a:t>void	setValue(String, String)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77577" y="3934059"/>
            <a:ext cx="1515494" cy="455066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FileNotFoundException</a:t>
            </a:r>
          </a:p>
          <a:p>
            <a:pPr algn="ctr"/>
            <a:r>
              <a:rPr lang="en-US" sz="900" smtClean="0">
                <a:solidFill>
                  <a:schemeClr val="tx1"/>
                </a:solidFill>
              </a:rPr>
              <a:t>XMLReadException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 flipH="1">
            <a:off x="2959705" y="4113362"/>
            <a:ext cx="1278693" cy="66591"/>
            <a:chOff x="2047150" y="1568322"/>
            <a:chExt cx="1016508" cy="66591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2047150" y="1605280"/>
              <a:ext cx="1016508" cy="0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063658" y="1568322"/>
              <a:ext cx="0" cy="66591"/>
            </a:xfrm>
            <a:prstGeom prst="straightConnector1">
              <a:avLst/>
            </a:prstGeom>
            <a:ln w="635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 flipV="1">
            <a:off x="2960538" y="4248061"/>
            <a:ext cx="0" cy="66591"/>
          </a:xfrm>
          <a:prstGeom prst="straightConnector1">
            <a:avLst/>
          </a:prstGeom>
          <a:ln w="6350" cmpd="sng"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2962049" y="4277113"/>
            <a:ext cx="1276349" cy="596900"/>
          </a:xfrm>
          <a:custGeom>
            <a:avLst/>
            <a:gdLst>
              <a:gd name="connsiteX0" fmla="*/ 0 w 1076325"/>
              <a:gd name="connsiteY0" fmla="*/ 0 h 596900"/>
              <a:gd name="connsiteX1" fmla="*/ 746125 w 1076325"/>
              <a:gd name="connsiteY1" fmla="*/ 0 h 596900"/>
              <a:gd name="connsiteX2" fmla="*/ 746125 w 1076325"/>
              <a:gd name="connsiteY2" fmla="*/ 596900 h 596900"/>
              <a:gd name="connsiteX3" fmla="*/ 1076325 w 1076325"/>
              <a:gd name="connsiteY3" fmla="*/ 5937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325" h="596900">
                <a:moveTo>
                  <a:pt x="0" y="0"/>
                </a:moveTo>
                <a:lnTo>
                  <a:pt x="746125" y="0"/>
                </a:lnTo>
                <a:lnTo>
                  <a:pt x="746125" y="596900"/>
                </a:lnTo>
                <a:lnTo>
                  <a:pt x="1076325" y="593725"/>
                </a:lnTo>
              </a:path>
            </a:pathLst>
          </a:cu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277577" y="4744756"/>
            <a:ext cx="1050596" cy="25851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IOException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67048" y="3928979"/>
            <a:ext cx="512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throws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3D96-7061-904D-B9AB-2E08C3D24A45}" type="datetime3">
              <a:t>17 March 2017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97284" y="5203595"/>
            <a:ext cx="1050596" cy="25851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LagCore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1424035" y="5462109"/>
            <a:ext cx="0" cy="306149"/>
          </a:xfrm>
          <a:prstGeom prst="line">
            <a:avLst/>
          </a:prstGeom>
          <a:ln w="12700" cmpd="sng">
            <a:solidFill>
              <a:schemeClr val="accent4"/>
            </a:solidFill>
            <a:prstDash val="solid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16482" y="5781656"/>
            <a:ext cx="2159260" cy="38808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LagrangeIntX (X=1,2,3)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6143282" y="2574401"/>
            <a:ext cx="0" cy="66591"/>
          </a:xfrm>
          <a:prstGeom prst="straightConnector1">
            <a:avLst/>
          </a:prstGeom>
          <a:ln w="6350" cmpd="sng"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5346700" y="2606151"/>
            <a:ext cx="1123950" cy="2257949"/>
          </a:xfrm>
          <a:custGeom>
            <a:avLst/>
            <a:gdLst>
              <a:gd name="connsiteX0" fmla="*/ 800100 w 1123950"/>
              <a:gd name="connsiteY0" fmla="*/ 0 h 2235200"/>
              <a:gd name="connsiteX1" fmla="*/ 1123950 w 1123950"/>
              <a:gd name="connsiteY1" fmla="*/ 0 h 2235200"/>
              <a:gd name="connsiteX2" fmla="*/ 1117600 w 1123950"/>
              <a:gd name="connsiteY2" fmla="*/ 2228850 h 2235200"/>
              <a:gd name="connsiteX3" fmla="*/ 0 w 1123950"/>
              <a:gd name="connsiteY3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2235200">
                <a:moveTo>
                  <a:pt x="800100" y="0"/>
                </a:moveTo>
                <a:lnTo>
                  <a:pt x="1123950" y="0"/>
                </a:lnTo>
                <a:cubicBezTo>
                  <a:pt x="1121833" y="742950"/>
                  <a:pt x="1119717" y="1485900"/>
                  <a:pt x="1117600" y="2228850"/>
                </a:cubicBezTo>
                <a:lnTo>
                  <a:pt x="0" y="2235200"/>
                </a:lnTo>
              </a:path>
            </a:pathLst>
          </a:custGeom>
          <a:ln w="12700" cmpd="sng">
            <a:solidFill>
              <a:srgbClr val="8064A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sp>
        <p:nvSpPr>
          <p:cNvPr id="4" name="TextBox 15"/>
          <p:cNvSpPr txBox="1"/>
          <p:nvPr/>
        </p:nvSpPr>
        <p:spPr>
          <a:xfrm>
            <a:off x="0" y="62011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md</a:t>
            </a:r>
            <a:endParaRPr lang="en-US" sz="1400" dirty="0"/>
          </a:p>
        </p:txBody>
      </p:sp>
      <p:grpSp>
        <p:nvGrpSpPr>
          <p:cNvPr id="43" name="Group 25"/>
          <p:cNvGrpSpPr/>
          <p:nvPr/>
        </p:nvGrpSpPr>
        <p:grpSpPr>
          <a:xfrm>
            <a:off x="977863" y="1834919"/>
            <a:ext cx="3353234" cy="4869854"/>
            <a:chOff x="1860403" y="2503976"/>
            <a:chExt cx="3166263" cy="7475613"/>
          </a:xfrm>
        </p:grpSpPr>
        <p:sp>
          <p:nvSpPr>
            <p:cNvPr id="44" name="Rectangle 26"/>
            <p:cNvSpPr/>
            <p:nvPr/>
          </p:nvSpPr>
          <p:spPr>
            <a:xfrm>
              <a:off x="1860403" y="2503976"/>
              <a:ext cx="3166263" cy="7475613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5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29"/>
          <p:cNvSpPr txBox="1"/>
          <p:nvPr/>
        </p:nvSpPr>
        <p:spPr>
          <a:xfrm>
            <a:off x="1059145" y="1849625"/>
            <a:ext cx="69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SystemMD</a:t>
            </a:r>
            <a:endParaRPr lang="en-US" sz="900" dirty="0"/>
          </a:p>
        </p:txBody>
      </p:sp>
      <p:sp>
        <p:nvSpPr>
          <p:cNvPr id="48" name="TextBox 30"/>
          <p:cNvSpPr txBox="1"/>
          <p:nvPr/>
        </p:nvSpPr>
        <p:spPr>
          <a:xfrm>
            <a:off x="1275043" y="2180458"/>
            <a:ext cx="2873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</a:tabLst>
            </a:pPr>
            <a:r>
              <a:rPr lang="en-US" sz="900" dirty="0" err="1" smtClean="0"/>
              <a:t>SystemMD</a:t>
            </a:r>
            <a:r>
              <a:rPr lang="en-US" sz="900" dirty="0" smtClean="0"/>
              <a:t> 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String	</a:t>
            </a:r>
            <a:r>
              <a:rPr lang="en-US" altLang="ja-JP" sz="900" dirty="0" err="1"/>
              <a:t>getTitle</a:t>
            </a:r>
            <a:r>
              <a:rPr lang="en-US" altLang="ja-JP" sz="900" dirty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setTitle</a:t>
            </a:r>
            <a:r>
              <a:rPr lang="en-US" altLang="ja-JP" sz="900" dirty="0" smtClean="0"/>
              <a:t>(String)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openSegmentList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closeSegmentList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 smtClean="0"/>
              <a:t>addSegmentList</a:t>
            </a:r>
            <a:r>
              <a:rPr lang="en-US" altLang="ja-JP" sz="900" dirty="0" smtClean="0"/>
              <a:t>(Segment)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addSegmentList</a:t>
            </a:r>
            <a:r>
              <a:rPr lang="en-US" altLang="ja-JP" sz="900" dirty="0" smtClean="0"/>
              <a:t>(Segment[])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 smtClean="0"/>
              <a:t>insertSegmentList</a:t>
            </a:r>
            <a:r>
              <a:rPr lang="en-US" altLang="ja-JP" sz="900" dirty="0"/>
              <a:t>(Segment)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 smtClean="0"/>
              <a:t>insertSegmentList</a:t>
            </a:r>
            <a:r>
              <a:rPr lang="en-US" altLang="ja-JP" sz="900" dirty="0"/>
              <a:t>(Segment[])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removeSementList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 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Segment</a:t>
            </a:r>
            <a:r>
              <a:rPr lang="en-US" altLang="ja-JP" sz="900" dirty="0"/>
              <a:t>	</a:t>
            </a:r>
            <a:r>
              <a:rPr lang="en-US" altLang="ja-JP" sz="900" dirty="0" err="1"/>
              <a:t>getSegmentList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1165225" algn="l"/>
              </a:tabLst>
            </a:pPr>
            <a:r>
              <a:rPr lang="en-US" sz="900" dirty="0" err="1" smtClean="0"/>
              <a:t>ArrayList</a:t>
            </a:r>
            <a:r>
              <a:rPr lang="en-US" sz="900" dirty="0" smtClean="0"/>
              <a:t>&lt;Segment&gt;	</a:t>
            </a:r>
            <a:r>
              <a:rPr lang="en-US" sz="900" dirty="0" err="1" smtClean="0"/>
              <a:t>getSegmentList</a:t>
            </a:r>
            <a:r>
              <a:rPr lang="en-US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~void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initSegmentList</a:t>
            </a:r>
            <a:r>
              <a:rPr lang="en-US" altLang="ja-JP" sz="900" dirty="0"/>
              <a:t>(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sz="900" dirty="0" err="1" smtClean="0"/>
              <a:t>int</a:t>
            </a:r>
            <a:r>
              <a:rPr lang="en-US" sz="900" dirty="0" smtClean="0"/>
              <a:t>	</a:t>
            </a:r>
            <a:r>
              <a:rPr lang="en-US" sz="900" dirty="0" err="1" smtClean="0"/>
              <a:t>getNumOfSegment</a:t>
            </a:r>
            <a:r>
              <a:rPr lang="en-US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sz="900" dirty="0" smtClean="0"/>
              <a:t>Segment[]	</a:t>
            </a:r>
            <a:r>
              <a:rPr lang="en-US" sz="900" dirty="0" err="1" smtClean="0"/>
              <a:t>getSegmentALL</a:t>
            </a:r>
            <a:r>
              <a:rPr lang="en-US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sz="900" dirty="0" smtClean="0"/>
              <a:t>Segment	</a:t>
            </a:r>
            <a:r>
              <a:rPr lang="en-US" sz="900" dirty="0" err="1" smtClean="0"/>
              <a:t>getSegment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sz="900" dirty="0" smtClean="0"/>
              <a:t>Segment	</a:t>
            </a:r>
            <a:r>
              <a:rPr lang="en-US" sz="900" dirty="0" err="1" smtClean="0"/>
              <a:t>getSegmentByAtom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sz="900" dirty="0" err="1" smtClean="0"/>
              <a:t>int</a:t>
            </a:r>
            <a:r>
              <a:rPr lang="en-US" sz="900" dirty="0" smtClean="0"/>
              <a:t>	</a:t>
            </a:r>
            <a:r>
              <a:rPr lang="en-US" sz="900" dirty="0" err="1" smtClean="0"/>
              <a:t>getNumOfResidue</a:t>
            </a:r>
            <a:r>
              <a:rPr lang="en-US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sz="900" dirty="0" smtClean="0"/>
              <a:t>Residue[]	</a:t>
            </a:r>
            <a:r>
              <a:rPr lang="en-US" sz="900" dirty="0" err="1" smtClean="0"/>
              <a:t>getResidueALL</a:t>
            </a:r>
            <a:r>
              <a:rPr lang="en-US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sz="900" dirty="0" smtClean="0"/>
              <a:t>Residue	</a:t>
            </a:r>
            <a:r>
              <a:rPr lang="en-US" sz="900" dirty="0" err="1" smtClean="0"/>
              <a:t>getResidue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sz="900" dirty="0" smtClean="0"/>
              <a:t>Residue	</a:t>
            </a:r>
            <a:r>
              <a:rPr lang="en-US" sz="900" dirty="0" err="1" smtClean="0"/>
              <a:t>getResidueByAtom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sz="900" dirty="0" err="1" smtClean="0"/>
              <a:t>int</a:t>
            </a:r>
            <a:r>
              <a:rPr lang="en-US" sz="900" dirty="0" smtClean="0"/>
              <a:t>	</a:t>
            </a:r>
            <a:r>
              <a:rPr lang="en-US" sz="900" dirty="0" err="1" smtClean="0"/>
              <a:t>getNumOfAtom</a:t>
            </a:r>
            <a:r>
              <a:rPr lang="en-US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sz="900" dirty="0" err="1" smtClean="0"/>
              <a:t>AtomMD</a:t>
            </a:r>
            <a:r>
              <a:rPr lang="en-US" sz="900" dirty="0" smtClean="0"/>
              <a:t>[]	</a:t>
            </a:r>
            <a:r>
              <a:rPr lang="en-US" sz="900" dirty="0" err="1" smtClean="0"/>
              <a:t>getAtomALL</a:t>
            </a:r>
            <a:r>
              <a:rPr lang="en-US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sz="900" dirty="0" err="1" smtClean="0"/>
              <a:t>AtomMD</a:t>
            </a:r>
            <a:r>
              <a:rPr lang="en-US" sz="900" dirty="0" smtClean="0"/>
              <a:t>	</a:t>
            </a:r>
            <a:r>
              <a:rPr lang="en-US" sz="900" dirty="0" err="1" smtClean="0"/>
              <a:t>getAtom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sz="900" dirty="0" smtClean="0"/>
              <a:t>Box	</a:t>
            </a:r>
            <a:r>
              <a:rPr lang="en-US" sz="900" dirty="0" err="1" smtClean="0"/>
              <a:t>getBox</a:t>
            </a:r>
            <a:r>
              <a:rPr lang="en-US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/>
              <a:t>setBox</a:t>
            </a:r>
            <a:r>
              <a:rPr lang="en-US" altLang="ja-JP" sz="900" dirty="0"/>
              <a:t>(Box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Potential	</a:t>
            </a:r>
            <a:r>
              <a:rPr lang="en-US" altLang="ja-JP" sz="900" dirty="0" err="1" smtClean="0"/>
              <a:t>getPotential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setPotential</a:t>
            </a:r>
            <a:r>
              <a:rPr lang="en-US" altLang="ja-JP" sz="900" dirty="0" smtClean="0"/>
              <a:t>(Potential)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Trajectory	</a:t>
            </a:r>
            <a:r>
              <a:rPr lang="en-US" altLang="ja-JP" sz="900" dirty="0" err="1" smtClean="0"/>
              <a:t>getTrajectory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Trajectory	</a:t>
            </a:r>
            <a:r>
              <a:rPr lang="en-US" altLang="ja-JP" sz="900" dirty="0" err="1" smtClean="0"/>
              <a:t>genTrajectory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setTrajectory</a:t>
            </a:r>
            <a:r>
              <a:rPr lang="en-US" altLang="ja-JP" sz="900" dirty="0" smtClean="0"/>
              <a:t>(Trajectory)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setFrame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</a:t>
            </a:r>
          </a:p>
        </p:txBody>
      </p:sp>
      <p:grpSp>
        <p:nvGrpSpPr>
          <p:cNvPr id="53" name="Group 9"/>
          <p:cNvGrpSpPr/>
          <p:nvPr/>
        </p:nvGrpSpPr>
        <p:grpSpPr>
          <a:xfrm>
            <a:off x="1407199" y="925876"/>
            <a:ext cx="168963" cy="891688"/>
            <a:chOff x="4540952" y="3311653"/>
            <a:chExt cx="168963" cy="891688"/>
          </a:xfrm>
        </p:grpSpPr>
        <p:cxnSp>
          <p:nvCxnSpPr>
            <p:cNvPr id="54" name="Straight Connector 52"/>
            <p:cNvCxnSpPr>
              <a:stCxn id="55" idx="0"/>
            </p:cNvCxnSpPr>
            <p:nvPr/>
          </p:nvCxnSpPr>
          <p:spPr>
            <a:xfrm flipV="1">
              <a:off x="4625434" y="3311653"/>
              <a:ext cx="0" cy="722725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Diamond 54"/>
            <p:cNvSpPr/>
            <p:nvPr/>
          </p:nvSpPr>
          <p:spPr>
            <a:xfrm>
              <a:off x="4540952" y="403437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25"/>
          <p:cNvGrpSpPr/>
          <p:nvPr/>
        </p:nvGrpSpPr>
        <p:grpSpPr>
          <a:xfrm>
            <a:off x="2854948" y="578544"/>
            <a:ext cx="2370659" cy="871495"/>
            <a:chOff x="1860403" y="2503982"/>
            <a:chExt cx="3166263" cy="1337814"/>
          </a:xfrm>
        </p:grpSpPr>
        <p:sp>
          <p:nvSpPr>
            <p:cNvPr id="67" name="Rectangle 26"/>
            <p:cNvSpPr/>
            <p:nvPr/>
          </p:nvSpPr>
          <p:spPr>
            <a:xfrm>
              <a:off x="1860403" y="2503982"/>
              <a:ext cx="3166263" cy="133781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8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29"/>
          <p:cNvSpPr txBox="1"/>
          <p:nvPr/>
        </p:nvSpPr>
        <p:spPr>
          <a:xfrm>
            <a:off x="2936230" y="602138"/>
            <a:ext cx="776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err="1" smtClean="0"/>
              <a:t>I</a:t>
            </a:r>
            <a:r>
              <a:rPr lang="en-US" sz="900" dirty="0" err="1" smtClean="0"/>
              <a:t>SegmentList</a:t>
            </a:r>
            <a:endParaRPr lang="en-US" sz="900" dirty="0"/>
          </a:p>
        </p:txBody>
      </p:sp>
      <p:sp>
        <p:nvSpPr>
          <p:cNvPr id="71" name="TextBox 30"/>
          <p:cNvSpPr txBox="1"/>
          <p:nvPr/>
        </p:nvSpPr>
        <p:spPr>
          <a:xfrm>
            <a:off x="3152130" y="925876"/>
            <a:ext cx="19865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</a:tabLst>
            </a:pPr>
            <a:r>
              <a:rPr lang="en-US" sz="900" i="1" dirty="0" err="1" smtClean="0"/>
              <a:t>int</a:t>
            </a:r>
            <a:r>
              <a:rPr lang="en-US" sz="900" i="1" dirty="0" smtClean="0"/>
              <a:t>	</a:t>
            </a:r>
            <a:r>
              <a:rPr lang="en-US" sz="900" i="1" dirty="0" err="1" smtClean="0"/>
              <a:t>getNumOfSegment</a:t>
            </a:r>
            <a:r>
              <a:rPr lang="en-US" sz="900" i="1" dirty="0" smtClean="0"/>
              <a:t>()</a:t>
            </a:r>
          </a:p>
          <a:p>
            <a:pPr>
              <a:tabLst>
                <a:tab pos="720725" algn="l"/>
              </a:tabLst>
            </a:pPr>
            <a:r>
              <a:rPr lang="en-US" altLang="ja-JP" sz="900" i="1" dirty="0" smtClean="0"/>
              <a:t>Segment[]</a:t>
            </a:r>
            <a:r>
              <a:rPr lang="en-US" altLang="ja-JP" sz="900" i="1" dirty="0"/>
              <a:t>	</a:t>
            </a:r>
            <a:r>
              <a:rPr lang="en-US" altLang="ja-JP" sz="900" i="1" dirty="0" err="1" smtClean="0"/>
              <a:t>getSegmentALL</a:t>
            </a:r>
            <a:r>
              <a:rPr lang="en-US" altLang="ja-JP" sz="900" i="1" dirty="0" smtClean="0"/>
              <a:t>()</a:t>
            </a:r>
            <a:endParaRPr lang="en-US" altLang="ja-JP" sz="900" i="1" dirty="0"/>
          </a:p>
          <a:p>
            <a:pPr>
              <a:tabLst>
                <a:tab pos="720725" algn="l"/>
              </a:tabLst>
            </a:pPr>
            <a:r>
              <a:rPr lang="en-US" altLang="ja-JP" sz="900" i="1" dirty="0" smtClean="0"/>
              <a:t>Segment</a:t>
            </a:r>
            <a:r>
              <a:rPr lang="en-US" altLang="ja-JP" sz="900" i="1" dirty="0"/>
              <a:t>	</a:t>
            </a:r>
            <a:r>
              <a:rPr lang="en-US" altLang="ja-JP" sz="900" i="1" dirty="0" err="1" smtClean="0"/>
              <a:t>getSegment</a:t>
            </a:r>
            <a:r>
              <a:rPr lang="en-US" altLang="ja-JP" sz="900" i="1" dirty="0" smtClean="0"/>
              <a:t>(</a:t>
            </a:r>
            <a:r>
              <a:rPr lang="en-US" altLang="ja-JP" sz="900" i="1" dirty="0" err="1"/>
              <a:t>int</a:t>
            </a:r>
            <a:r>
              <a:rPr lang="en-US" altLang="ja-JP" sz="900" i="1" dirty="0" smtClean="0"/>
              <a:t>)</a:t>
            </a:r>
            <a:endParaRPr lang="en-US" altLang="ja-JP" sz="900" i="1" dirty="0"/>
          </a:p>
        </p:txBody>
      </p:sp>
      <p:cxnSp>
        <p:nvCxnSpPr>
          <p:cNvPr id="72" name="Straight Connector 81"/>
          <p:cNvCxnSpPr/>
          <p:nvPr/>
        </p:nvCxnSpPr>
        <p:spPr>
          <a:xfrm flipV="1">
            <a:off x="3141869" y="1469167"/>
            <a:ext cx="0" cy="358867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53"/>
          <p:cNvSpPr/>
          <p:nvPr/>
        </p:nvSpPr>
        <p:spPr>
          <a:xfrm>
            <a:off x="1762680" y="1077710"/>
            <a:ext cx="939537" cy="391457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AtomList</a:t>
            </a:r>
            <a:endParaRPr lang="en-US" sz="900" dirty="0" smtClean="0">
              <a:solidFill>
                <a:schemeClr val="tx1"/>
              </a:solidFill>
            </a:endParaRPr>
          </a:p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ResidueList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81"/>
          <p:cNvCxnSpPr/>
          <p:nvPr/>
        </p:nvCxnSpPr>
        <p:spPr>
          <a:xfrm flipV="1">
            <a:off x="2072699" y="1469168"/>
            <a:ext cx="0" cy="358867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53"/>
          <p:cNvSpPr/>
          <p:nvPr/>
        </p:nvSpPr>
        <p:spPr>
          <a:xfrm>
            <a:off x="1021912" y="150431"/>
            <a:ext cx="939537" cy="740557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Segment[]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Box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Potential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Trajectory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5" name="Rectangle 53"/>
          <p:cNvSpPr/>
          <p:nvPr/>
        </p:nvSpPr>
        <p:spPr>
          <a:xfrm>
            <a:off x="4656484" y="2971726"/>
            <a:ext cx="1195420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BuilderException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7" name="直線コネクタ 86"/>
          <p:cNvCxnSpPr/>
          <p:nvPr/>
        </p:nvCxnSpPr>
        <p:spPr>
          <a:xfrm>
            <a:off x="3969468" y="2934696"/>
            <a:ext cx="0" cy="924191"/>
          </a:xfrm>
          <a:prstGeom prst="line">
            <a:avLst/>
          </a:prstGeom>
          <a:ln w="12700" cmpd="sng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25"/>
          <p:cNvGrpSpPr/>
          <p:nvPr/>
        </p:nvGrpSpPr>
        <p:grpSpPr>
          <a:xfrm>
            <a:off x="5541133" y="519151"/>
            <a:ext cx="3353234" cy="1667619"/>
            <a:chOff x="1860403" y="2503980"/>
            <a:chExt cx="3166263" cy="2559928"/>
          </a:xfrm>
        </p:grpSpPr>
        <p:sp>
          <p:nvSpPr>
            <p:cNvPr id="38" name="Rectangle 26"/>
            <p:cNvSpPr/>
            <p:nvPr/>
          </p:nvSpPr>
          <p:spPr>
            <a:xfrm>
              <a:off x="1860403" y="2503980"/>
              <a:ext cx="3166263" cy="2559928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9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29"/>
          <p:cNvSpPr txBox="1"/>
          <p:nvPr/>
        </p:nvSpPr>
        <p:spPr>
          <a:xfrm>
            <a:off x="5656214" y="559303"/>
            <a:ext cx="3642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Box</a:t>
            </a:r>
            <a:endParaRPr lang="en-US" sz="900" dirty="0"/>
          </a:p>
        </p:txBody>
      </p:sp>
      <p:sp>
        <p:nvSpPr>
          <p:cNvPr id="42" name="TextBox 30"/>
          <p:cNvSpPr txBox="1"/>
          <p:nvPr/>
        </p:nvSpPr>
        <p:spPr>
          <a:xfrm>
            <a:off x="5838315" y="847942"/>
            <a:ext cx="15863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Box</a:t>
            </a:r>
          </a:p>
          <a:p>
            <a:r>
              <a:rPr lang="en-US" sz="900" dirty="0" smtClean="0"/>
              <a:t>double[]</a:t>
            </a:r>
            <a:r>
              <a:rPr lang="en-US" sz="900" dirty="0"/>
              <a:t>	</a:t>
            </a:r>
            <a:r>
              <a:rPr lang="en-US" sz="900" dirty="0" err="1" smtClean="0"/>
              <a:t>getBox</a:t>
            </a:r>
            <a:r>
              <a:rPr lang="en-US" sz="900" dirty="0" smtClean="0"/>
              <a:t>(</a:t>
            </a:r>
            <a:r>
              <a:rPr lang="en-US" sz="900" dirty="0"/>
              <a:t>)</a:t>
            </a:r>
          </a:p>
          <a:p>
            <a:r>
              <a:rPr lang="en-US" sz="900" dirty="0" smtClean="0"/>
              <a:t>double	</a:t>
            </a:r>
            <a:r>
              <a:rPr lang="en-US" sz="900" dirty="0" err="1" smtClean="0"/>
              <a:t>getXsize</a:t>
            </a:r>
            <a:r>
              <a:rPr lang="en-US" sz="900" dirty="0" smtClean="0"/>
              <a:t>()</a:t>
            </a:r>
          </a:p>
          <a:p>
            <a:r>
              <a:rPr lang="en-US" altLang="ja-JP" sz="900" dirty="0"/>
              <a:t>double	</a:t>
            </a:r>
            <a:r>
              <a:rPr lang="en-US" altLang="ja-JP" sz="900" dirty="0" err="1"/>
              <a:t>getYsize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/>
              <a:t>double	</a:t>
            </a:r>
            <a:r>
              <a:rPr lang="en-US" altLang="ja-JP" sz="900" dirty="0" err="1"/>
              <a:t>getZsize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/>
              <a:t>double	</a:t>
            </a:r>
            <a:r>
              <a:rPr lang="en-US" altLang="ja-JP" sz="900" dirty="0" err="1"/>
              <a:t>getAlpha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/>
              <a:t>double	</a:t>
            </a:r>
            <a:r>
              <a:rPr lang="en-US" altLang="ja-JP" sz="900" dirty="0" err="1"/>
              <a:t>getBeta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/>
              <a:t>double	</a:t>
            </a:r>
            <a:r>
              <a:rPr lang="en-US" altLang="ja-JP" sz="900" dirty="0" err="1"/>
              <a:t>getGamma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/>
              <a:t>String	</a:t>
            </a:r>
            <a:r>
              <a:rPr lang="en-US" altLang="ja-JP" sz="900" dirty="0" err="1"/>
              <a:t>getGroup</a:t>
            </a:r>
            <a:r>
              <a:rPr lang="en-US" altLang="ja-JP" sz="900" dirty="0"/>
              <a:t>(</a:t>
            </a:r>
            <a:r>
              <a:rPr lang="en-US" altLang="ja-JP" sz="900" dirty="0" smtClean="0"/>
              <a:t>)</a:t>
            </a:r>
            <a:endParaRPr lang="en-US" altLang="ja-JP" sz="900" dirty="0"/>
          </a:p>
        </p:txBody>
      </p:sp>
      <p:sp>
        <p:nvSpPr>
          <p:cNvPr id="49" name="TextBox 30"/>
          <p:cNvSpPr txBox="1"/>
          <p:nvPr/>
        </p:nvSpPr>
        <p:spPr>
          <a:xfrm>
            <a:off x="7265487" y="847942"/>
            <a:ext cx="15863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900" dirty="0" smtClean="0"/>
          </a:p>
          <a:p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setBox</a:t>
            </a:r>
            <a:r>
              <a:rPr lang="en-US" altLang="ja-JP" sz="900" dirty="0" smtClean="0"/>
              <a:t>(double[])</a:t>
            </a:r>
          </a:p>
          <a:p>
            <a:r>
              <a:rPr lang="en-US" sz="900" dirty="0" smtClean="0"/>
              <a:t>void	</a:t>
            </a:r>
            <a:r>
              <a:rPr lang="en-US" sz="900" dirty="0" err="1" smtClean="0"/>
              <a:t>setXsize</a:t>
            </a:r>
            <a:r>
              <a:rPr lang="en-US" sz="900" dirty="0" smtClean="0"/>
              <a:t>()</a:t>
            </a:r>
          </a:p>
          <a:p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setYsize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setZsize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setAlpha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)</a:t>
            </a:r>
          </a:p>
          <a:p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setBeta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)</a:t>
            </a:r>
          </a:p>
          <a:p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setGamma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)</a:t>
            </a:r>
          </a:p>
          <a:p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setGroup</a:t>
            </a:r>
            <a:r>
              <a:rPr lang="en-US" altLang="ja-JP" sz="900" dirty="0" smtClean="0"/>
              <a:t>()</a:t>
            </a:r>
            <a:endParaRPr lang="en-US" altLang="ja-JP" sz="900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3969468" y="3087288"/>
            <a:ext cx="687016" cy="0"/>
          </a:xfrm>
          <a:prstGeom prst="straightConnector1">
            <a:avLst/>
          </a:prstGeom>
          <a:ln w="12700" cmpd="sng">
            <a:solidFill>
              <a:srgbClr val="8064A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589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sp>
        <p:nvSpPr>
          <p:cNvPr id="3" name="TextBox 15"/>
          <p:cNvSpPr txBox="1"/>
          <p:nvPr/>
        </p:nvSpPr>
        <p:spPr>
          <a:xfrm>
            <a:off x="0" y="62011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md</a:t>
            </a:r>
            <a:endParaRPr lang="en-US" sz="1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2411" y="369788"/>
            <a:ext cx="329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Notes on the Building procedure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7310" y="877789"/>
            <a:ext cx="6953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The instance initially prepares a List that accepts Atom, Residue, and Segment (open status):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42495" y="1289763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Residue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07939" y="1289763"/>
            <a:ext cx="828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Segment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20562" y="1289763"/>
            <a:ext cx="97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SystemMD</a:t>
            </a:r>
            <a:endParaRPr kumimoji="1" lang="en-US" altLang="ja-JP" sz="1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96276" y="1289763"/>
            <a:ext cx="850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AtomMD</a:t>
            </a:r>
            <a:endParaRPr kumimoji="1" lang="en-US" altLang="ja-JP" sz="1400" dirty="0" smtClean="0"/>
          </a:p>
        </p:txBody>
      </p:sp>
      <p:cxnSp>
        <p:nvCxnSpPr>
          <p:cNvPr id="11" name="Straight Connector 52"/>
          <p:cNvCxnSpPr/>
          <p:nvPr/>
        </p:nvCxnSpPr>
        <p:spPr>
          <a:xfrm flipH="1">
            <a:off x="2251215" y="1465416"/>
            <a:ext cx="555813" cy="0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2"/>
          <p:cNvCxnSpPr/>
          <p:nvPr/>
        </p:nvCxnSpPr>
        <p:spPr>
          <a:xfrm flipH="1">
            <a:off x="3856135" y="1465416"/>
            <a:ext cx="555813" cy="0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2"/>
          <p:cNvCxnSpPr/>
          <p:nvPr/>
        </p:nvCxnSpPr>
        <p:spPr>
          <a:xfrm flipH="1">
            <a:off x="5420815" y="1465416"/>
            <a:ext cx="555813" cy="0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097968" y="1605235"/>
            <a:ext cx="8445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addAtomList</a:t>
            </a:r>
            <a:endParaRPr kumimoji="1" lang="en-US" altLang="ja-JP" sz="1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45758" y="1605235"/>
            <a:ext cx="9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addResidueList</a:t>
            </a:r>
            <a:endParaRPr kumimoji="1" lang="en-US" altLang="ja-JP" sz="1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69759" y="1605235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addSegmentList</a:t>
            </a:r>
            <a:endParaRPr kumimoji="1" lang="en-US" altLang="ja-JP" sz="1000" dirty="0" smtClean="0"/>
          </a:p>
        </p:txBody>
      </p:sp>
      <p:cxnSp>
        <p:nvCxnSpPr>
          <p:cNvPr id="22" name="Straight Connector 52"/>
          <p:cNvCxnSpPr/>
          <p:nvPr/>
        </p:nvCxnSpPr>
        <p:spPr>
          <a:xfrm flipV="1">
            <a:off x="6540236" y="1597540"/>
            <a:ext cx="0" cy="1022949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6540235" y="2257168"/>
            <a:ext cx="1086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closeSegmentList</a:t>
            </a:r>
            <a:endParaRPr kumimoji="1" lang="en-US" altLang="ja-JP" sz="1000" dirty="0" smtClean="0"/>
          </a:p>
        </p:txBody>
      </p:sp>
      <p:cxnSp>
        <p:nvCxnSpPr>
          <p:cNvPr id="26" name="Straight Connector 52"/>
          <p:cNvCxnSpPr/>
          <p:nvPr/>
        </p:nvCxnSpPr>
        <p:spPr>
          <a:xfrm flipH="1">
            <a:off x="5420815" y="2911503"/>
            <a:ext cx="555813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6120562" y="2720376"/>
            <a:ext cx="960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Segment[]</a:t>
            </a:r>
          </a:p>
          <a:p>
            <a:r>
              <a:rPr kumimoji="1" lang="en-US" altLang="ja-JP" sz="1400" dirty="0" smtClean="0"/>
              <a:t>Residue[]</a:t>
            </a:r>
          </a:p>
          <a:p>
            <a:r>
              <a:rPr kumimoji="1" lang="en-US" altLang="ja-JP" sz="1400" dirty="0" err="1" smtClean="0"/>
              <a:t>AtomMD</a:t>
            </a:r>
            <a:r>
              <a:rPr kumimoji="1" lang="en-US" altLang="ja-JP" sz="1400" dirty="0" smtClean="0"/>
              <a:t>[]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87738" y="2720376"/>
            <a:ext cx="960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Residue[]</a:t>
            </a:r>
          </a:p>
          <a:p>
            <a:r>
              <a:rPr kumimoji="1" lang="en-US" altLang="ja-JP" sz="1400" dirty="0" err="1" smtClean="0"/>
              <a:t>AtomMD</a:t>
            </a:r>
            <a:r>
              <a:rPr kumimoji="1" lang="en-US" altLang="ja-JP" sz="1400" dirty="0" smtClean="0"/>
              <a:t>[]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805562" y="2257168"/>
            <a:ext cx="1037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closeResidueList</a:t>
            </a:r>
            <a:endParaRPr kumimoji="1" lang="en-US" altLang="ja-JP" sz="1000" dirty="0" smtClean="0"/>
          </a:p>
        </p:txBody>
      </p:sp>
      <p:cxnSp>
        <p:nvCxnSpPr>
          <p:cNvPr id="32" name="Straight Connector 52"/>
          <p:cNvCxnSpPr/>
          <p:nvPr/>
        </p:nvCxnSpPr>
        <p:spPr>
          <a:xfrm flipV="1">
            <a:off x="4728369" y="1597540"/>
            <a:ext cx="0" cy="1022949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52"/>
          <p:cNvCxnSpPr/>
          <p:nvPr/>
        </p:nvCxnSpPr>
        <p:spPr>
          <a:xfrm flipV="1">
            <a:off x="3178969" y="1597540"/>
            <a:ext cx="0" cy="1022949"/>
          </a:xfrm>
          <a:prstGeom prst="line">
            <a:avLst/>
          </a:prstGeom>
          <a:ln w="12700" cmpd="sng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3199041" y="2257168"/>
            <a:ext cx="913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closeAtomList</a:t>
            </a:r>
            <a:endParaRPr kumimoji="1" lang="en-US" altLang="ja-JP" sz="1000" dirty="0" smtClean="0"/>
          </a:p>
        </p:txBody>
      </p:sp>
      <p:cxnSp>
        <p:nvCxnSpPr>
          <p:cNvPr id="36" name="Straight Connector 52"/>
          <p:cNvCxnSpPr/>
          <p:nvPr/>
        </p:nvCxnSpPr>
        <p:spPr>
          <a:xfrm flipH="1">
            <a:off x="3705026" y="2911503"/>
            <a:ext cx="555813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2671949" y="2720376"/>
            <a:ext cx="960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 smtClean="0"/>
              <a:t>AtomMD</a:t>
            </a:r>
            <a:r>
              <a:rPr kumimoji="1" lang="en-US" altLang="ja-JP" sz="1400" dirty="0" smtClean="0"/>
              <a:t>[]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77310" y="3521177"/>
            <a:ext cx="771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After the close command, the arrays are prepared. The close of upper layer also closes the lower layers. So, the code looks like:</a:t>
            </a:r>
            <a:endParaRPr kumimoji="1" lang="ja-JP" altLang="en-US" sz="1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529824" y="4097268"/>
            <a:ext cx="21624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SystemMD</a:t>
            </a:r>
            <a:r>
              <a:rPr kumimoji="1" lang="en-US" altLang="ja-JP" sz="1000" dirty="0" smtClean="0"/>
              <a:t> system = new </a:t>
            </a:r>
            <a:r>
              <a:rPr kumimoji="1" lang="en-US" altLang="ja-JP" sz="1000" dirty="0" err="1" smtClean="0"/>
              <a:t>SystemMD</a:t>
            </a:r>
            <a:r>
              <a:rPr kumimoji="1" lang="en-US" altLang="ja-JP" sz="1000" dirty="0" smtClean="0"/>
              <a:t>()</a:t>
            </a:r>
          </a:p>
          <a:p>
            <a:endParaRPr kumimoji="1" lang="en-US" altLang="ja-JP" sz="1000" dirty="0" smtClean="0"/>
          </a:p>
          <a:p>
            <a:r>
              <a:rPr kumimoji="1" lang="en-US" altLang="ja-JP" sz="1000" dirty="0" smtClean="0"/>
              <a:t>Segment seg1 = new Segment();</a:t>
            </a:r>
          </a:p>
          <a:p>
            <a:r>
              <a:rPr kumimoji="1" lang="en-US" altLang="ja-JP" sz="1000" dirty="0" smtClean="0"/>
              <a:t>seg1.addResidueList(alanine);</a:t>
            </a:r>
          </a:p>
          <a:p>
            <a:r>
              <a:rPr kumimoji="1" lang="en-US" altLang="ja-JP" sz="1000" dirty="0" smtClean="0"/>
              <a:t>…</a:t>
            </a:r>
            <a:endParaRPr kumimoji="1" lang="en-US" altLang="ja-JP" sz="1000" dirty="0"/>
          </a:p>
          <a:p>
            <a:r>
              <a:rPr kumimoji="1" lang="en-US" altLang="ja-JP" sz="1000" dirty="0" err="1" smtClean="0"/>
              <a:t>system.addSegmentList</a:t>
            </a:r>
            <a:r>
              <a:rPr kumimoji="1" lang="en-US" altLang="ja-JP" sz="1000" dirty="0" smtClean="0"/>
              <a:t>(seg1)</a:t>
            </a:r>
          </a:p>
          <a:p>
            <a:r>
              <a:rPr kumimoji="1" lang="en-US" altLang="ja-JP" sz="1000" dirty="0" smtClean="0"/>
              <a:t>…</a:t>
            </a:r>
          </a:p>
          <a:p>
            <a:endParaRPr kumimoji="1" lang="en-US" altLang="ja-JP" sz="1000" dirty="0"/>
          </a:p>
          <a:p>
            <a:r>
              <a:rPr kumimoji="1" lang="en-US" altLang="ja-JP" sz="1000" dirty="0" err="1" smtClean="0"/>
              <a:t>system.closeSegmentList</a:t>
            </a:r>
            <a:r>
              <a:rPr kumimoji="1" lang="en-US" altLang="ja-JP" sz="1000" dirty="0" smtClean="0"/>
              <a:t>();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856135" y="4619823"/>
            <a:ext cx="138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build the system</a:t>
            </a:r>
            <a:endParaRPr kumimoji="1" lang="ja-JP" altLang="en-US" sz="14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855385" y="5257990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close</a:t>
            </a:r>
            <a:endParaRPr kumimoji="1" lang="ja-JP" altLang="en-US" sz="1400" dirty="0"/>
          </a:p>
        </p:txBody>
      </p:sp>
      <p:sp>
        <p:nvSpPr>
          <p:cNvPr id="43" name="正方形/長方形 42"/>
          <p:cNvSpPr/>
          <p:nvPr/>
        </p:nvSpPr>
        <p:spPr>
          <a:xfrm>
            <a:off x="1529824" y="4343400"/>
            <a:ext cx="2326311" cy="91440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Straight Connector 52"/>
          <p:cNvCxnSpPr/>
          <p:nvPr/>
        </p:nvCxnSpPr>
        <p:spPr>
          <a:xfrm flipH="1">
            <a:off x="3299572" y="5451503"/>
            <a:ext cx="555813" cy="0"/>
          </a:xfrm>
          <a:prstGeom prst="line">
            <a:avLst/>
          </a:prstGeom>
          <a:ln w="12700" cmpd="sng">
            <a:solidFill>
              <a:srgbClr val="C0504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077310" y="5764844"/>
            <a:ext cx="7719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In most cases, you </a:t>
            </a:r>
            <a:r>
              <a:rPr kumimoji="1" lang="en-US" altLang="ja-JP" sz="1400" dirty="0" err="1" smtClean="0"/>
              <a:t>wouldn</a:t>
            </a:r>
            <a:r>
              <a:rPr kumimoji="1" lang="fr-FR" altLang="ja-JP" sz="1400" dirty="0" smtClean="0"/>
              <a:t>’</a:t>
            </a:r>
            <a:r>
              <a:rPr kumimoji="1" lang="en-US" altLang="ja-JP" sz="1400" dirty="0" smtClean="0"/>
              <a:t>t build the system all from scratch, but would like to edit the existing system gain, for example, by a </a:t>
            </a:r>
            <a:r>
              <a:rPr kumimoji="1" lang="en-US" altLang="ja-JP" sz="1400" dirty="0" err="1" smtClean="0"/>
              <a:t>PDBReader</a:t>
            </a:r>
            <a:r>
              <a:rPr kumimoji="1" lang="en-US" altLang="ja-JP" sz="1400" dirty="0" smtClean="0"/>
              <a:t>. However, the instance gained from a </a:t>
            </a:r>
            <a:r>
              <a:rPr kumimoji="1" lang="en-US" altLang="ja-JP" sz="1400" dirty="0" err="1" smtClean="0"/>
              <a:t>PDBReader</a:t>
            </a:r>
            <a:r>
              <a:rPr kumimoji="1" lang="en-US" altLang="ja-JP" sz="1400" dirty="0" smtClean="0"/>
              <a:t> is already closed and thus is </a:t>
            </a:r>
            <a:r>
              <a:rPr kumimoji="1" lang="en-US" altLang="ja-JP" sz="1400" dirty="0" err="1" smtClean="0"/>
              <a:t>uneditable</a:t>
            </a:r>
            <a:r>
              <a:rPr kumimoji="1" lang="en-US" altLang="ja-JP" sz="1400" dirty="0" smtClean="0"/>
              <a:t>. The tool provides two ways to deal with this.</a:t>
            </a:r>
          </a:p>
        </p:txBody>
      </p:sp>
    </p:spTree>
    <p:extLst>
      <p:ext uri="{BB962C8B-B14F-4D97-AF65-F5344CB8AC3E}">
        <p14:creationId xmlns:p14="http://schemas.microsoft.com/office/powerpoint/2010/main" val="154581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2411" y="369788"/>
            <a:ext cx="3295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Notes on the Building procedure</a:t>
            </a:r>
            <a:endParaRPr kumimoji="1" lang="ja-JP" altLang="en-US" dirty="0"/>
          </a:p>
        </p:txBody>
      </p:sp>
      <p:sp>
        <p:nvSpPr>
          <p:cNvPr id="4" name="TextBox 15"/>
          <p:cNvSpPr txBox="1"/>
          <p:nvPr/>
        </p:nvSpPr>
        <p:spPr>
          <a:xfrm>
            <a:off x="0" y="62011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md</a:t>
            </a:r>
            <a:endParaRPr lang="en-US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7310" y="769600"/>
            <a:ext cx="1621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1. Get a clone copy.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311" y="1023423"/>
            <a:ext cx="755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Segment, Residue, and </a:t>
            </a:r>
            <a:r>
              <a:rPr kumimoji="1" lang="en-US" altLang="ja-JP" sz="1400" dirty="0" err="1" smtClean="0"/>
              <a:t>AtomMD</a:t>
            </a:r>
            <a:r>
              <a:rPr kumimoji="1" lang="en-US" altLang="ja-JP" sz="1400" dirty="0" smtClean="0"/>
              <a:t> are </a:t>
            </a:r>
            <a:r>
              <a:rPr kumimoji="1" lang="en-US" altLang="ja-JP" sz="1400" dirty="0" err="1" smtClean="0"/>
              <a:t>clonable</a:t>
            </a:r>
            <a:r>
              <a:rPr kumimoji="1" lang="en-US" altLang="ja-JP" sz="1400" dirty="0"/>
              <a:t> </a:t>
            </a:r>
            <a:r>
              <a:rPr kumimoji="1" lang="en-US" altLang="ja-JP" sz="1400" dirty="0" smtClean="0"/>
              <a:t>and the cloned copy returns the residue and/or segment to open status, which you may want to edit.</a:t>
            </a:r>
            <a:endParaRPr kumimoji="1" lang="ja-JP" altLang="en-US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29824" y="1652279"/>
            <a:ext cx="24655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SystemMD</a:t>
            </a:r>
            <a:r>
              <a:rPr kumimoji="1" lang="en-US" altLang="ja-JP" sz="1000" dirty="0" smtClean="0"/>
              <a:t> </a:t>
            </a:r>
            <a:r>
              <a:rPr kumimoji="1" lang="en-US" altLang="ja-JP" sz="1000" dirty="0" err="1" smtClean="0"/>
              <a:t>pdb</a:t>
            </a:r>
            <a:r>
              <a:rPr kumimoji="1" lang="en-US" altLang="ja-JP" sz="1000" dirty="0" smtClean="0"/>
              <a:t> = </a:t>
            </a:r>
            <a:r>
              <a:rPr kumimoji="1" lang="en-US" altLang="ja-JP" sz="1000" dirty="0" err="1" smtClean="0"/>
              <a:t>pdbReader.readALL</a:t>
            </a:r>
            <a:r>
              <a:rPr kumimoji="1" lang="en-US" altLang="ja-JP" sz="1000" dirty="0" smtClean="0"/>
              <a:t>();</a:t>
            </a:r>
          </a:p>
          <a:p>
            <a:endParaRPr kumimoji="1" lang="en-US" altLang="ja-JP" sz="1000" dirty="0"/>
          </a:p>
          <a:p>
            <a:r>
              <a:rPr kumimoji="1" lang="en-US" altLang="ja-JP" sz="1000" dirty="0" err="1" smtClean="0"/>
              <a:t>SystemMD</a:t>
            </a:r>
            <a:r>
              <a:rPr kumimoji="1" lang="en-US" altLang="ja-JP" sz="1000" dirty="0" smtClean="0"/>
              <a:t> system = new </a:t>
            </a:r>
            <a:r>
              <a:rPr kumimoji="1" lang="en-US" altLang="ja-JP" sz="1000" dirty="0" err="1" smtClean="0"/>
              <a:t>SystemMD</a:t>
            </a:r>
            <a:r>
              <a:rPr kumimoji="1" lang="en-US" altLang="ja-JP" sz="1000" dirty="0" smtClean="0"/>
              <a:t>();</a:t>
            </a:r>
          </a:p>
          <a:p>
            <a:endParaRPr kumimoji="1" lang="en-US" altLang="ja-JP" sz="1000" dirty="0" smtClean="0"/>
          </a:p>
          <a:p>
            <a:r>
              <a:rPr kumimoji="1" lang="en-US" altLang="ja-JP" sz="1000" dirty="0" smtClean="0"/>
              <a:t>Segment seg1 = </a:t>
            </a:r>
            <a:r>
              <a:rPr kumimoji="1" lang="en-US" altLang="ja-JP" sz="1000" dirty="0" err="1" smtClean="0"/>
              <a:t>pdb.getSegment</a:t>
            </a:r>
            <a:r>
              <a:rPr kumimoji="1" lang="en-US" altLang="ja-JP" sz="1000" dirty="0" smtClean="0"/>
              <a:t>(0).clone();</a:t>
            </a:r>
          </a:p>
          <a:p>
            <a:r>
              <a:rPr kumimoji="1" lang="en-US" altLang="ja-JP" sz="1000" dirty="0" smtClean="0"/>
              <a:t>seg1.removeResidueList(10);</a:t>
            </a:r>
          </a:p>
          <a:p>
            <a:r>
              <a:rPr kumimoji="1" lang="en-US" altLang="ja-JP" sz="1000" dirty="0" smtClean="0"/>
              <a:t>…</a:t>
            </a:r>
            <a:endParaRPr kumimoji="1" lang="en-US" altLang="ja-JP" sz="1000" dirty="0"/>
          </a:p>
          <a:p>
            <a:r>
              <a:rPr kumimoji="1" lang="en-US" altLang="ja-JP" sz="1000" dirty="0" err="1" smtClean="0"/>
              <a:t>system.addSegmentList</a:t>
            </a:r>
            <a:r>
              <a:rPr kumimoji="1" lang="en-US" altLang="ja-JP" sz="1000" dirty="0" smtClean="0"/>
              <a:t>(seg1)</a:t>
            </a:r>
          </a:p>
          <a:p>
            <a:r>
              <a:rPr kumimoji="1" lang="en-US" altLang="ja-JP" sz="1000" dirty="0" smtClean="0"/>
              <a:t>…</a:t>
            </a:r>
          </a:p>
          <a:p>
            <a:endParaRPr kumimoji="1" lang="en-US" altLang="ja-JP" sz="1000" dirty="0"/>
          </a:p>
          <a:p>
            <a:r>
              <a:rPr kumimoji="1" lang="en-US" altLang="ja-JP" sz="1000" dirty="0" err="1" smtClean="0"/>
              <a:t>system.closeSegmentList</a:t>
            </a:r>
            <a:r>
              <a:rPr kumimoji="1" lang="en-US" altLang="ja-JP" sz="1000" dirty="0" smtClean="0"/>
              <a:t>();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50775" y="2520274"/>
            <a:ext cx="2675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edit the segment cloned from </a:t>
            </a:r>
            <a:r>
              <a:rPr kumimoji="1" lang="en-US" altLang="ja-JP" sz="1400" dirty="0" err="1" smtClean="0"/>
              <a:t>pdb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1529824" y="2243851"/>
            <a:ext cx="2465501" cy="914400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77310" y="3497861"/>
            <a:ext cx="3167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2. Make the existing </a:t>
            </a:r>
            <a:r>
              <a:rPr kumimoji="1" lang="en-US" altLang="ja-JP" sz="1400" dirty="0" err="1" smtClean="0"/>
              <a:t>SystemMD</a:t>
            </a:r>
            <a:r>
              <a:rPr kumimoji="1" lang="en-US" altLang="ja-JP" sz="1400" dirty="0" smtClean="0"/>
              <a:t> editable.</a:t>
            </a:r>
            <a:endParaRPr kumimoji="1" lang="ja-JP" altLang="en-US" sz="1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31311" y="3785922"/>
            <a:ext cx="755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 smtClean="0"/>
              <a:t>OpenSegmentList</a:t>
            </a:r>
            <a:r>
              <a:rPr kumimoji="1" lang="en-US" altLang="ja-JP" sz="1400" dirty="0" smtClean="0"/>
              <a:t> makes the element of </a:t>
            </a:r>
            <a:r>
              <a:rPr kumimoji="1" lang="en-US" altLang="ja-JP" sz="1400" dirty="0" err="1" smtClean="0"/>
              <a:t>SystemMD</a:t>
            </a:r>
            <a:r>
              <a:rPr kumimoji="1" lang="en-US" altLang="ja-JP" sz="1400" dirty="0" smtClean="0"/>
              <a:t> editable. Note, however, that all the arrays become unavailable after this call. So, it’s often better to get all the information beforehand.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29824" y="4343926"/>
            <a:ext cx="31159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/>
              <a:t>SystemMD</a:t>
            </a:r>
            <a:r>
              <a:rPr kumimoji="1" lang="en-US" altLang="ja-JP" sz="1000" dirty="0" smtClean="0"/>
              <a:t> </a:t>
            </a:r>
            <a:r>
              <a:rPr kumimoji="1" lang="en-US" altLang="ja-JP" sz="1000" dirty="0" err="1" smtClean="0"/>
              <a:t>pdb</a:t>
            </a:r>
            <a:r>
              <a:rPr kumimoji="1" lang="en-US" altLang="ja-JP" sz="1000" dirty="0" smtClean="0"/>
              <a:t> = </a:t>
            </a:r>
            <a:r>
              <a:rPr kumimoji="1" lang="en-US" altLang="ja-JP" sz="1000" dirty="0" err="1" smtClean="0"/>
              <a:t>pdbReader.readALL</a:t>
            </a:r>
            <a:r>
              <a:rPr kumimoji="1" lang="en-US" altLang="ja-JP" sz="1000" dirty="0" smtClean="0"/>
              <a:t>();</a:t>
            </a:r>
          </a:p>
          <a:p>
            <a:r>
              <a:rPr kumimoji="1" lang="en-US" altLang="ja-JP" sz="1000" dirty="0" err="1" smtClean="0"/>
              <a:t>AtomMD</a:t>
            </a:r>
            <a:r>
              <a:rPr kumimoji="1" lang="en-US" altLang="ja-JP" sz="1000" dirty="0" smtClean="0"/>
              <a:t>[] atoms = </a:t>
            </a:r>
            <a:r>
              <a:rPr kumimoji="1" lang="en-US" altLang="ja-JP" sz="1000" dirty="0" err="1" smtClean="0"/>
              <a:t>pdb.getResidue</a:t>
            </a:r>
            <a:r>
              <a:rPr kumimoji="1" lang="en-US" altLang="ja-JP" sz="1000" dirty="0" smtClean="0"/>
              <a:t>(100).</a:t>
            </a:r>
            <a:r>
              <a:rPr kumimoji="1" lang="en-US" altLang="ja-JP" sz="1000" dirty="0" err="1" smtClean="0"/>
              <a:t>getAtomALL</a:t>
            </a:r>
            <a:r>
              <a:rPr kumimoji="1" lang="en-US" altLang="ja-JP" sz="1000" dirty="0" smtClean="0"/>
              <a:t>();</a:t>
            </a:r>
            <a:endParaRPr kumimoji="1" lang="en-US" altLang="ja-JP" sz="1000" dirty="0"/>
          </a:p>
          <a:p>
            <a:endParaRPr kumimoji="1" lang="en-US" altLang="ja-JP" sz="1000" dirty="0" smtClean="0"/>
          </a:p>
          <a:p>
            <a:r>
              <a:rPr kumimoji="1" lang="en-US" altLang="ja-JP" sz="1000" dirty="0" err="1" smtClean="0"/>
              <a:t>pdb.openSegmentList</a:t>
            </a:r>
            <a:r>
              <a:rPr kumimoji="1" lang="en-US" altLang="ja-JP" sz="1000" dirty="0" smtClean="0"/>
              <a:t>();</a:t>
            </a:r>
          </a:p>
          <a:p>
            <a:r>
              <a:rPr kumimoji="1" lang="en-US" altLang="ja-JP" sz="1000" dirty="0" smtClean="0"/>
              <a:t>Residue res = </a:t>
            </a:r>
            <a:r>
              <a:rPr kumimoji="1" lang="en-US" altLang="ja-JP" sz="1000" dirty="0" err="1" smtClean="0"/>
              <a:t>pdb.getSegmentList</a:t>
            </a:r>
            <a:r>
              <a:rPr kumimoji="1" lang="en-US" altLang="ja-JP" sz="1000" dirty="0" smtClean="0"/>
              <a:t>(0).</a:t>
            </a:r>
            <a:r>
              <a:rPr kumimoji="1" lang="en-US" altLang="ja-JP" sz="1000" dirty="0" err="1" smtClean="0"/>
              <a:t>getResidueList</a:t>
            </a:r>
            <a:r>
              <a:rPr kumimoji="1" lang="en-US" altLang="ja-JP" sz="1000" dirty="0" smtClean="0"/>
              <a:t>(10);</a:t>
            </a:r>
          </a:p>
          <a:p>
            <a:r>
              <a:rPr kumimoji="1" lang="en-US" altLang="ja-JP" sz="1000" dirty="0" err="1" smtClean="0"/>
              <a:t>res.removeAtomList</a:t>
            </a:r>
            <a:r>
              <a:rPr kumimoji="1" lang="en-US" altLang="ja-JP" sz="1000" dirty="0" smtClean="0"/>
              <a:t>(10);</a:t>
            </a:r>
          </a:p>
          <a:p>
            <a:r>
              <a:rPr kumimoji="1" lang="en-US" altLang="ja-JP" sz="1000" dirty="0" err="1" smtClean="0"/>
              <a:t>res.addAtomList</a:t>
            </a:r>
            <a:r>
              <a:rPr kumimoji="1" lang="en-US" altLang="ja-JP" sz="1000" dirty="0" smtClean="0"/>
              <a:t>(atoms);</a:t>
            </a:r>
          </a:p>
          <a:p>
            <a:r>
              <a:rPr kumimoji="1" lang="en-US" altLang="ja-JP" sz="1000" dirty="0" smtClean="0"/>
              <a:t>…</a:t>
            </a:r>
            <a:endParaRPr kumimoji="1" lang="en-US" altLang="ja-JP" sz="1000" dirty="0"/>
          </a:p>
          <a:p>
            <a:endParaRPr kumimoji="1" lang="en-US" altLang="ja-JP" sz="1000" dirty="0"/>
          </a:p>
          <a:p>
            <a:r>
              <a:rPr kumimoji="1" lang="en-US" altLang="ja-JP" sz="1000" dirty="0" err="1" smtClean="0"/>
              <a:t>pdb.closeSegmentList</a:t>
            </a:r>
            <a:r>
              <a:rPr kumimoji="1" lang="en-US" altLang="ja-JP" sz="1000" dirty="0" smtClean="0"/>
              <a:t>();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5731" y="5150366"/>
            <a:ext cx="1428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edit the list here.</a:t>
            </a:r>
            <a:endParaRPr kumimoji="1" lang="ja-JP" altLang="en-US" sz="1400" dirty="0"/>
          </a:p>
        </p:txBody>
      </p:sp>
      <p:sp>
        <p:nvSpPr>
          <p:cNvPr id="14" name="正方形/長方形 13"/>
          <p:cNvSpPr/>
          <p:nvPr/>
        </p:nvSpPr>
        <p:spPr>
          <a:xfrm>
            <a:off x="1529824" y="4805520"/>
            <a:ext cx="3115907" cy="116962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77522" y="5088811"/>
            <a:ext cx="2580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400" dirty="0" smtClean="0">
                <a:solidFill>
                  <a:srgbClr val="FF0000"/>
                </a:solidFill>
              </a:rPr>
              <a:t>Call to make residue or segment open is not allowed, as it may break the data structure.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31311" y="6045666"/>
            <a:ext cx="7538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400" dirty="0" smtClean="0"/>
              <a:t>The </a:t>
            </a:r>
            <a:r>
              <a:rPr kumimoji="1" lang="en-US" altLang="ja-JP" sz="1400" dirty="0"/>
              <a:t>code may be made simple and easy to read. </a:t>
            </a:r>
            <a:r>
              <a:rPr kumimoji="1" lang="en-US" altLang="ja-JP" sz="1400" dirty="0" smtClean="0"/>
              <a:t>However, this procedure opens and closes all the elements, and thus is not necessarily efficient. Furthermore, </a:t>
            </a:r>
            <a:r>
              <a:rPr kumimoji="1" lang="en-US" altLang="ja-JP" sz="1400" dirty="0"/>
              <a:t>you need to know precisely how things (List and array) work. Otherwise, you may be get easily </a:t>
            </a:r>
            <a:r>
              <a:rPr kumimoji="1" lang="en-US" altLang="ja-JP" sz="1400" dirty="0" smtClean="0"/>
              <a:t>lost…</a:t>
            </a:r>
            <a:endParaRPr kumimoji="1" lang="ja-JP" altLang="en-US" sz="1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38864" y="4447145"/>
            <a:ext cx="198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get the information first.</a:t>
            </a:r>
            <a:endParaRPr kumimoji="1" lang="ja-JP" altLang="en-US" sz="1400" dirty="0"/>
          </a:p>
        </p:txBody>
      </p:sp>
      <p:cxnSp>
        <p:nvCxnSpPr>
          <p:cNvPr id="18" name="Straight Connector 52"/>
          <p:cNvCxnSpPr/>
          <p:nvPr/>
        </p:nvCxnSpPr>
        <p:spPr>
          <a:xfrm flipH="1">
            <a:off x="4645731" y="4641674"/>
            <a:ext cx="555813" cy="0"/>
          </a:xfrm>
          <a:prstGeom prst="line">
            <a:avLst/>
          </a:prstGeom>
          <a:ln w="12700" cmpd="sng">
            <a:solidFill>
              <a:srgbClr val="C0504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4422211" y="1654133"/>
            <a:ext cx="4212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400" dirty="0" smtClean="0"/>
              <a:t>This procedure can be made to save memory and proceed fast. However, you have to specify all the elements </a:t>
            </a:r>
            <a:r>
              <a:rPr kumimoji="1" lang="en-US" altLang="ja-JP" sz="1400" smtClean="0"/>
              <a:t>by hand, </a:t>
            </a:r>
            <a:r>
              <a:rPr kumimoji="1" lang="en-US" altLang="ja-JP" sz="1400" dirty="0" smtClean="0"/>
              <a:t>which may be a bit tedious. 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208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sp>
        <p:nvSpPr>
          <p:cNvPr id="3" name="TextBox 15"/>
          <p:cNvSpPr txBox="1"/>
          <p:nvPr/>
        </p:nvSpPr>
        <p:spPr>
          <a:xfrm>
            <a:off x="0" y="49053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md</a:t>
            </a:r>
            <a:endParaRPr lang="en-US" sz="1400" dirty="0"/>
          </a:p>
        </p:txBody>
      </p:sp>
      <p:grpSp>
        <p:nvGrpSpPr>
          <p:cNvPr id="4" name="Group 25"/>
          <p:cNvGrpSpPr/>
          <p:nvPr/>
        </p:nvGrpSpPr>
        <p:grpSpPr>
          <a:xfrm>
            <a:off x="1520728" y="610445"/>
            <a:ext cx="3031934" cy="871495"/>
            <a:chOff x="1860403" y="2503982"/>
            <a:chExt cx="3166263" cy="1337814"/>
          </a:xfrm>
        </p:grpSpPr>
        <p:sp>
          <p:nvSpPr>
            <p:cNvPr id="5" name="Rectangle 26"/>
            <p:cNvSpPr/>
            <p:nvPr/>
          </p:nvSpPr>
          <p:spPr>
            <a:xfrm>
              <a:off x="1860403" y="2503982"/>
              <a:ext cx="3166263" cy="133781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9"/>
          <p:cNvSpPr txBox="1"/>
          <p:nvPr/>
        </p:nvSpPr>
        <p:spPr>
          <a:xfrm>
            <a:off x="1602010" y="634039"/>
            <a:ext cx="627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err="1" smtClean="0"/>
              <a:t>I</a:t>
            </a:r>
            <a:r>
              <a:rPr lang="en-US" sz="900" dirty="0" err="1" smtClean="0"/>
              <a:t>Potential</a:t>
            </a:r>
            <a:endParaRPr lang="en-US" sz="900" dirty="0"/>
          </a:p>
        </p:txBody>
      </p:sp>
      <p:sp>
        <p:nvSpPr>
          <p:cNvPr id="9" name="TextBox 30"/>
          <p:cNvSpPr txBox="1"/>
          <p:nvPr/>
        </p:nvSpPr>
        <p:spPr>
          <a:xfrm>
            <a:off x="1817910" y="957777"/>
            <a:ext cx="27347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6200" algn="l"/>
              </a:tabLst>
            </a:pPr>
            <a:r>
              <a:rPr lang="en-US" sz="900" i="1" dirty="0" smtClean="0"/>
              <a:t>double	</a:t>
            </a:r>
            <a:r>
              <a:rPr lang="en-US" sz="900" i="1" dirty="0" err="1" smtClean="0"/>
              <a:t>getEnergy</a:t>
            </a:r>
            <a:r>
              <a:rPr lang="en-US" sz="900" i="1" dirty="0" smtClean="0"/>
              <a:t>(</a:t>
            </a:r>
            <a:r>
              <a:rPr lang="en-US" sz="900" i="1" dirty="0" err="1" smtClean="0"/>
              <a:t>AtomMD</a:t>
            </a:r>
            <a:r>
              <a:rPr lang="en-US" sz="900" i="1" dirty="0" smtClean="0"/>
              <a:t>[])</a:t>
            </a:r>
          </a:p>
          <a:p>
            <a:pPr>
              <a:tabLst>
                <a:tab pos="1346200" algn="l"/>
              </a:tabLst>
            </a:pPr>
            <a:r>
              <a:rPr lang="en-US" altLang="ja-JP" sz="900" i="1" dirty="0" err="1" smtClean="0"/>
              <a:t>HashMap</a:t>
            </a:r>
            <a:r>
              <a:rPr lang="en-US" altLang="ja-JP" sz="900" i="1" dirty="0" smtClean="0"/>
              <a:t>&lt;</a:t>
            </a:r>
            <a:r>
              <a:rPr lang="en-US" altLang="ja-JP" sz="900" i="1" dirty="0" err="1" smtClean="0"/>
              <a:t>String,Double</a:t>
            </a:r>
            <a:r>
              <a:rPr lang="en-US" altLang="ja-JP" sz="900" i="1" dirty="0"/>
              <a:t>&gt;	</a:t>
            </a:r>
            <a:r>
              <a:rPr lang="en-US" altLang="ja-JP" sz="900" i="1" dirty="0" err="1" smtClean="0"/>
              <a:t>getEnergyComponent</a:t>
            </a:r>
            <a:r>
              <a:rPr lang="en-US" altLang="ja-JP" sz="900" i="1" dirty="0" smtClean="0"/>
              <a:t>()</a:t>
            </a:r>
            <a:endParaRPr lang="en-US" altLang="ja-JP" sz="900" i="1" dirty="0"/>
          </a:p>
          <a:p>
            <a:pPr>
              <a:tabLst>
                <a:tab pos="1346200" algn="l"/>
              </a:tabLst>
            </a:pPr>
            <a:r>
              <a:rPr lang="en-US" altLang="ja-JP" sz="900" i="1" dirty="0" smtClean="0"/>
              <a:t>double[][]</a:t>
            </a:r>
            <a:r>
              <a:rPr lang="en-US" altLang="ja-JP" sz="900" i="1" dirty="0"/>
              <a:t>	</a:t>
            </a:r>
            <a:r>
              <a:rPr lang="en-US" altLang="ja-JP" sz="900" i="1" dirty="0" err="1" smtClean="0"/>
              <a:t>getGradient</a:t>
            </a:r>
            <a:r>
              <a:rPr lang="en-US" altLang="ja-JP" sz="900" i="1" dirty="0" smtClean="0"/>
              <a:t>(</a:t>
            </a:r>
            <a:r>
              <a:rPr lang="en-US" altLang="ja-JP" sz="900" i="1" dirty="0" err="1" smtClean="0"/>
              <a:t>AtomMD</a:t>
            </a:r>
            <a:r>
              <a:rPr lang="en-US" altLang="ja-JP" sz="900" i="1" dirty="0" smtClean="0"/>
              <a:t>[])</a:t>
            </a:r>
            <a:endParaRPr lang="en-US" altLang="ja-JP" sz="900" i="1" dirty="0"/>
          </a:p>
        </p:txBody>
      </p:sp>
      <p:cxnSp>
        <p:nvCxnSpPr>
          <p:cNvPr id="10" name="Straight Connector 81"/>
          <p:cNvCxnSpPr/>
          <p:nvPr/>
        </p:nvCxnSpPr>
        <p:spPr>
          <a:xfrm flipV="1">
            <a:off x="2404537" y="1481941"/>
            <a:ext cx="0" cy="335271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25"/>
          <p:cNvGrpSpPr/>
          <p:nvPr/>
        </p:nvGrpSpPr>
        <p:grpSpPr>
          <a:xfrm>
            <a:off x="2038383" y="1817211"/>
            <a:ext cx="3100377" cy="909017"/>
            <a:chOff x="1860403" y="2503980"/>
            <a:chExt cx="3166263" cy="1395414"/>
          </a:xfrm>
        </p:grpSpPr>
        <p:sp>
          <p:nvSpPr>
            <p:cNvPr id="12" name="Rectangle 26"/>
            <p:cNvSpPr/>
            <p:nvPr/>
          </p:nvSpPr>
          <p:spPr>
            <a:xfrm>
              <a:off x="1860403" y="2503980"/>
              <a:ext cx="3166263" cy="139541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3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9"/>
          <p:cNvSpPr txBox="1"/>
          <p:nvPr/>
        </p:nvSpPr>
        <p:spPr>
          <a:xfrm>
            <a:off x="2119665" y="1840807"/>
            <a:ext cx="8040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PotCHARMM</a:t>
            </a:r>
            <a:endParaRPr lang="en-US" sz="900" dirty="0"/>
          </a:p>
        </p:txBody>
      </p:sp>
      <p:sp>
        <p:nvSpPr>
          <p:cNvPr id="16" name="TextBox 30"/>
          <p:cNvSpPr txBox="1"/>
          <p:nvPr/>
        </p:nvSpPr>
        <p:spPr>
          <a:xfrm>
            <a:off x="2161943" y="2171640"/>
            <a:ext cx="28961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setupBonds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[][], </a:t>
            </a:r>
            <a:r>
              <a:rPr lang="en-US" altLang="ja-JP" sz="900" dirty="0" err="1" smtClean="0"/>
              <a:t>AtomMD</a:t>
            </a:r>
            <a:r>
              <a:rPr lang="en-US" altLang="ja-JP" sz="900" dirty="0" smtClean="0"/>
              <a:t>[], </a:t>
            </a:r>
            <a:r>
              <a:rPr lang="en-US" altLang="ja-JP" sz="900" dirty="0" err="1" smtClean="0"/>
              <a:t>ForceField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setupAngleUB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[][], </a:t>
            </a:r>
            <a:r>
              <a:rPr lang="en-US" altLang="ja-JP" sz="900" dirty="0" err="1" smtClean="0"/>
              <a:t>AtomMD</a:t>
            </a:r>
            <a:r>
              <a:rPr lang="en-US" altLang="ja-JP" sz="900" dirty="0" smtClean="0"/>
              <a:t>[], </a:t>
            </a:r>
            <a:r>
              <a:rPr lang="en-US" altLang="ja-JP" sz="900" dirty="0" err="1" smtClean="0"/>
              <a:t>ForceField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setupDihedral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[][], </a:t>
            </a:r>
            <a:r>
              <a:rPr lang="en-US" altLang="ja-JP" sz="900" dirty="0" err="1" smtClean="0"/>
              <a:t>AtomMD</a:t>
            </a:r>
            <a:r>
              <a:rPr lang="en-US" altLang="ja-JP" sz="900" dirty="0" smtClean="0"/>
              <a:t>[], </a:t>
            </a:r>
            <a:r>
              <a:rPr lang="en-US" altLang="ja-JP" sz="900" dirty="0" err="1" smtClean="0"/>
              <a:t>ForceField</a:t>
            </a:r>
            <a:r>
              <a:rPr lang="en-US" altLang="ja-JP" sz="900" dirty="0" smtClean="0"/>
              <a:t>)</a:t>
            </a:r>
            <a:endParaRPr lang="en-US" altLang="ja-JP" sz="900" dirty="0"/>
          </a:p>
        </p:txBody>
      </p:sp>
      <p:grpSp>
        <p:nvGrpSpPr>
          <p:cNvPr id="24" name="Group 25"/>
          <p:cNvGrpSpPr/>
          <p:nvPr/>
        </p:nvGrpSpPr>
        <p:grpSpPr>
          <a:xfrm>
            <a:off x="1520729" y="4408149"/>
            <a:ext cx="2492472" cy="1277759"/>
            <a:chOff x="1860403" y="2503980"/>
            <a:chExt cx="3166263" cy="1961463"/>
          </a:xfrm>
        </p:grpSpPr>
        <p:sp>
          <p:nvSpPr>
            <p:cNvPr id="25" name="Rectangle 26"/>
            <p:cNvSpPr/>
            <p:nvPr/>
          </p:nvSpPr>
          <p:spPr>
            <a:xfrm>
              <a:off x="1860403" y="2503980"/>
              <a:ext cx="3166263" cy="1961463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6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9"/>
          <p:cNvSpPr txBox="1"/>
          <p:nvPr/>
        </p:nvSpPr>
        <p:spPr>
          <a:xfrm>
            <a:off x="1602010" y="4431745"/>
            <a:ext cx="66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Trajectory</a:t>
            </a:r>
            <a:endParaRPr lang="en-US" sz="900" dirty="0"/>
          </a:p>
        </p:txBody>
      </p:sp>
      <p:sp>
        <p:nvSpPr>
          <p:cNvPr id="29" name="TextBox 30"/>
          <p:cNvSpPr txBox="1"/>
          <p:nvPr/>
        </p:nvSpPr>
        <p:spPr>
          <a:xfrm>
            <a:off x="1817909" y="4762578"/>
            <a:ext cx="219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ja-JP" sz="900" dirty="0" err="1" smtClean="0"/>
              <a:t>int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getNumOfFrames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addCoordinates</a:t>
            </a:r>
            <a:r>
              <a:rPr lang="en-US" altLang="ja-JP" sz="900" dirty="0" smtClean="0"/>
              <a:t>(double[][])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double[][]	</a:t>
            </a:r>
            <a:r>
              <a:rPr lang="en-US" altLang="ja-JP" sz="900" dirty="0" err="1" smtClean="0"/>
              <a:t>getCoordinates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addBox</a:t>
            </a:r>
            <a:r>
              <a:rPr lang="en-US" altLang="ja-JP" sz="900" dirty="0" smtClean="0"/>
              <a:t>(box)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box	</a:t>
            </a:r>
            <a:r>
              <a:rPr lang="en-US" altLang="ja-JP" sz="900" dirty="0" err="1" smtClean="0"/>
              <a:t>getBox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err="1" smtClean="0"/>
              <a:t>boolean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isBox</a:t>
            </a:r>
            <a:r>
              <a:rPr lang="en-US" altLang="ja-JP" sz="900" dirty="0" smtClean="0"/>
              <a:t>()</a:t>
            </a:r>
          </a:p>
        </p:txBody>
      </p:sp>
      <p:grpSp>
        <p:nvGrpSpPr>
          <p:cNvPr id="30" name="Group 9"/>
          <p:cNvGrpSpPr/>
          <p:nvPr/>
        </p:nvGrpSpPr>
        <p:grpSpPr>
          <a:xfrm>
            <a:off x="1850287" y="3916090"/>
            <a:ext cx="168963" cy="474067"/>
            <a:chOff x="4540952" y="3729274"/>
            <a:chExt cx="168963" cy="474067"/>
          </a:xfrm>
        </p:grpSpPr>
        <p:cxnSp>
          <p:nvCxnSpPr>
            <p:cNvPr id="31" name="Straight Connector 52"/>
            <p:cNvCxnSpPr>
              <a:stCxn id="32" idx="0"/>
            </p:cNvCxnSpPr>
            <p:nvPr/>
          </p:nvCxnSpPr>
          <p:spPr>
            <a:xfrm flipV="1">
              <a:off x="4625434" y="3729274"/>
              <a:ext cx="0" cy="305104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iamond 54"/>
            <p:cNvSpPr/>
            <p:nvPr/>
          </p:nvSpPr>
          <p:spPr>
            <a:xfrm>
              <a:off x="4540952" y="403437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53"/>
          <p:cNvSpPr/>
          <p:nvPr/>
        </p:nvSpPr>
        <p:spPr>
          <a:xfrm>
            <a:off x="1465000" y="3464039"/>
            <a:ext cx="939537" cy="436491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double[][]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Box[]</a:t>
            </a:r>
          </a:p>
        </p:txBody>
      </p:sp>
    </p:spTree>
    <p:extLst>
      <p:ext uri="{BB962C8B-B14F-4D97-AF65-F5344CB8AC3E}">
        <p14:creationId xmlns:p14="http://schemas.microsoft.com/office/powerpoint/2010/main" val="106110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ja-JP" altLang="en-US" smtClean="0"/>
              <a:t>平成29年3月17日</a:t>
            </a:fld>
            <a:endParaRPr lang="ja-JP" altLang="en-US"/>
          </a:p>
        </p:txBody>
      </p:sp>
      <p:sp>
        <p:nvSpPr>
          <p:cNvPr id="3" name="TextBox 15"/>
          <p:cNvSpPr txBox="1"/>
          <p:nvPr/>
        </p:nvSpPr>
        <p:spPr>
          <a:xfrm>
            <a:off x="0" y="62011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md</a:t>
            </a:r>
            <a:endParaRPr lang="en-US" sz="1400" dirty="0"/>
          </a:p>
        </p:txBody>
      </p:sp>
      <p:grpSp>
        <p:nvGrpSpPr>
          <p:cNvPr id="4" name="Group 25"/>
          <p:cNvGrpSpPr/>
          <p:nvPr/>
        </p:nvGrpSpPr>
        <p:grpSpPr>
          <a:xfrm>
            <a:off x="2305479" y="2236163"/>
            <a:ext cx="2674049" cy="1665593"/>
            <a:chOff x="1860403" y="2503978"/>
            <a:chExt cx="3166263" cy="2556816"/>
          </a:xfrm>
        </p:grpSpPr>
        <p:sp>
          <p:nvSpPr>
            <p:cNvPr id="5" name="Rectangle 26"/>
            <p:cNvSpPr/>
            <p:nvPr/>
          </p:nvSpPr>
          <p:spPr>
            <a:xfrm>
              <a:off x="1860403" y="2503978"/>
              <a:ext cx="3166263" cy="2556816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9"/>
          <p:cNvSpPr txBox="1"/>
          <p:nvPr/>
        </p:nvSpPr>
        <p:spPr>
          <a:xfrm>
            <a:off x="2386761" y="2259758"/>
            <a:ext cx="711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PDBReader</a:t>
            </a:r>
            <a:endParaRPr lang="en-US" sz="900" dirty="0"/>
          </a:p>
        </p:txBody>
      </p:sp>
      <p:sp>
        <p:nvSpPr>
          <p:cNvPr id="9" name="TextBox 30"/>
          <p:cNvSpPr txBox="1"/>
          <p:nvPr/>
        </p:nvSpPr>
        <p:spPr>
          <a:xfrm>
            <a:off x="2432824" y="2575919"/>
            <a:ext cx="25328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en-US" altLang="ja-JP" sz="900" dirty="0" err="1" smtClean="0"/>
              <a:t>PDBReader</a:t>
            </a:r>
            <a:r>
              <a:rPr lang="en-US" altLang="ja-JP" sz="900" dirty="0" smtClean="0"/>
              <a:t>(String)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err="1" smtClean="0"/>
              <a:t>ANResolver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getANResolver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setANResolver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ANResolver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Segment[]	</a:t>
            </a:r>
            <a:r>
              <a:rPr lang="en-US" altLang="ja-JP" sz="900" dirty="0" err="1" smtClean="0"/>
              <a:t>readSegments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double[][]	</a:t>
            </a:r>
            <a:r>
              <a:rPr lang="en-US" altLang="ja-JP" sz="900" dirty="0" err="1" smtClean="0"/>
              <a:t>readCoordinates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Box	</a:t>
            </a:r>
            <a:r>
              <a:rPr lang="en-US" altLang="ja-JP" sz="900" dirty="0" err="1" smtClean="0"/>
              <a:t>readBox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Trajectory	</a:t>
            </a:r>
            <a:r>
              <a:rPr lang="en-US" altLang="ja-JP" sz="900" dirty="0" err="1" smtClean="0"/>
              <a:t>readTrajectory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setAlternateLocation</a:t>
            </a:r>
            <a:r>
              <a:rPr lang="en-US" altLang="ja-JP" sz="900" dirty="0" smtClean="0"/>
              <a:t>(String)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styleCheck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ArrayList</a:t>
            </a:r>
            <a:r>
              <a:rPr lang="en-US" altLang="ja-JP" sz="900" dirty="0" smtClean="0"/>
              <a:t>&lt;Segment&gt;)</a:t>
            </a:r>
          </a:p>
        </p:txBody>
      </p:sp>
      <p:grpSp>
        <p:nvGrpSpPr>
          <p:cNvPr id="18" name="Group 25"/>
          <p:cNvGrpSpPr/>
          <p:nvPr/>
        </p:nvGrpSpPr>
        <p:grpSpPr>
          <a:xfrm>
            <a:off x="5781125" y="4068748"/>
            <a:ext cx="2039345" cy="1099777"/>
            <a:chOff x="1860403" y="2503980"/>
            <a:chExt cx="3166263" cy="1688245"/>
          </a:xfrm>
        </p:grpSpPr>
        <p:sp>
          <p:nvSpPr>
            <p:cNvPr id="19" name="Rectangle 26"/>
            <p:cNvSpPr/>
            <p:nvPr/>
          </p:nvSpPr>
          <p:spPr>
            <a:xfrm>
              <a:off x="1860403" y="2503980"/>
              <a:ext cx="3166263" cy="1688245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0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9"/>
          <p:cNvSpPr txBox="1"/>
          <p:nvPr/>
        </p:nvSpPr>
        <p:spPr>
          <a:xfrm>
            <a:off x="5862407" y="4092342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PDBWriter</a:t>
            </a:r>
            <a:endParaRPr lang="en-US" sz="900" dirty="0"/>
          </a:p>
        </p:txBody>
      </p:sp>
      <p:sp>
        <p:nvSpPr>
          <p:cNvPr id="23" name="TextBox 30"/>
          <p:cNvSpPr txBox="1"/>
          <p:nvPr/>
        </p:nvSpPr>
        <p:spPr>
          <a:xfrm>
            <a:off x="5908469" y="4455671"/>
            <a:ext cx="191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0850" algn="l"/>
                <a:tab pos="539750" algn="l"/>
              </a:tabLst>
            </a:pPr>
            <a:r>
              <a:rPr lang="en-US" altLang="ja-JP" sz="900" dirty="0" smtClean="0"/>
              <a:t>void	print(String, Residue[])</a:t>
            </a:r>
          </a:p>
          <a:p>
            <a:pPr>
              <a:tabLst>
                <a:tab pos="450850" algn="l"/>
                <a:tab pos="539750" algn="l"/>
              </a:tabLst>
            </a:pPr>
            <a:r>
              <a:rPr lang="en-US" altLang="ja-JP" sz="900" dirty="0" smtClean="0"/>
              <a:t>void	print(Segment)</a:t>
            </a:r>
          </a:p>
          <a:p>
            <a:pPr>
              <a:tabLst>
                <a:tab pos="450850" algn="l"/>
                <a:tab pos="539750" algn="l"/>
              </a:tabLst>
            </a:pPr>
            <a:r>
              <a:rPr lang="en-US" altLang="ja-JP" sz="900" dirty="0" smtClean="0"/>
              <a:t>void	print(</a:t>
            </a:r>
            <a:r>
              <a:rPr lang="en-US" altLang="ja-JP" sz="900" dirty="0" err="1" smtClean="0"/>
              <a:t>SystemMD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450850" algn="l"/>
                <a:tab pos="539750" algn="l"/>
              </a:tabLst>
            </a:pPr>
            <a:r>
              <a:rPr lang="en-US" altLang="ja-JP" sz="900" dirty="0" smtClean="0"/>
              <a:t>void	write(</a:t>
            </a:r>
            <a:r>
              <a:rPr lang="en-US" altLang="ja-JP" sz="900" dirty="0"/>
              <a:t>String, 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SystemMD</a:t>
            </a:r>
            <a:r>
              <a:rPr lang="en-US" altLang="ja-JP" sz="900" dirty="0" smtClean="0"/>
              <a:t>)</a:t>
            </a:r>
          </a:p>
        </p:txBody>
      </p:sp>
      <p:grpSp>
        <p:nvGrpSpPr>
          <p:cNvPr id="41" name="Group 25"/>
          <p:cNvGrpSpPr/>
          <p:nvPr/>
        </p:nvGrpSpPr>
        <p:grpSpPr>
          <a:xfrm>
            <a:off x="5751357" y="945127"/>
            <a:ext cx="2166688" cy="691833"/>
            <a:chOff x="1860403" y="2503980"/>
            <a:chExt cx="3166263" cy="1062019"/>
          </a:xfrm>
        </p:grpSpPr>
        <p:sp>
          <p:nvSpPr>
            <p:cNvPr id="42" name="Rectangle 26"/>
            <p:cNvSpPr/>
            <p:nvPr/>
          </p:nvSpPr>
          <p:spPr>
            <a:xfrm>
              <a:off x="1860403" y="2503980"/>
              <a:ext cx="3166263" cy="1062019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3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29"/>
          <p:cNvSpPr txBox="1"/>
          <p:nvPr/>
        </p:nvSpPr>
        <p:spPr>
          <a:xfrm>
            <a:off x="5832638" y="968722"/>
            <a:ext cx="728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ANResolver</a:t>
            </a:r>
            <a:endParaRPr lang="en-US" sz="900" dirty="0"/>
          </a:p>
        </p:txBody>
      </p:sp>
      <p:sp>
        <p:nvSpPr>
          <p:cNvPr id="50" name="TextBox 30"/>
          <p:cNvSpPr txBox="1"/>
          <p:nvPr/>
        </p:nvSpPr>
        <p:spPr>
          <a:xfrm>
            <a:off x="5878700" y="1282767"/>
            <a:ext cx="203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0850" algn="l"/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addLabel</a:t>
            </a:r>
            <a:r>
              <a:rPr lang="en-US" altLang="ja-JP" sz="900" dirty="0" smtClean="0"/>
              <a:t>(String, Integer)</a:t>
            </a:r>
          </a:p>
          <a:p>
            <a:pPr>
              <a:tabLst>
                <a:tab pos="450850" algn="l"/>
                <a:tab pos="539750" algn="l"/>
              </a:tabLst>
            </a:pP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getAtomicNumber</a:t>
            </a:r>
            <a:r>
              <a:rPr lang="en-US" altLang="ja-JP" sz="900" dirty="0" smtClean="0"/>
              <a:t>(String)</a:t>
            </a:r>
          </a:p>
        </p:txBody>
      </p:sp>
      <p:grpSp>
        <p:nvGrpSpPr>
          <p:cNvPr id="51" name="Group 25"/>
          <p:cNvGrpSpPr/>
          <p:nvPr/>
        </p:nvGrpSpPr>
        <p:grpSpPr>
          <a:xfrm>
            <a:off x="1593505" y="851113"/>
            <a:ext cx="2422074" cy="1171997"/>
            <a:chOff x="1860403" y="2503982"/>
            <a:chExt cx="3166263" cy="1799107"/>
          </a:xfrm>
        </p:grpSpPr>
        <p:sp>
          <p:nvSpPr>
            <p:cNvPr id="52" name="Rectangle 26"/>
            <p:cNvSpPr/>
            <p:nvPr/>
          </p:nvSpPr>
          <p:spPr>
            <a:xfrm>
              <a:off x="1860403" y="2503982"/>
              <a:ext cx="3166263" cy="1799107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3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29"/>
          <p:cNvSpPr txBox="1"/>
          <p:nvPr/>
        </p:nvSpPr>
        <p:spPr>
          <a:xfrm>
            <a:off x="1674786" y="874705"/>
            <a:ext cx="9182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err="1" smtClean="0"/>
              <a:t>A</a:t>
            </a:r>
            <a:r>
              <a:rPr lang="en-US" sz="900" i="1" dirty="0" err="1" smtClean="0"/>
              <a:t>FileReaderMD</a:t>
            </a:r>
            <a:endParaRPr lang="en-US" sz="900" i="1" dirty="0"/>
          </a:p>
        </p:txBody>
      </p:sp>
      <p:sp>
        <p:nvSpPr>
          <p:cNvPr id="67" name="TextBox 30"/>
          <p:cNvSpPr txBox="1"/>
          <p:nvPr/>
        </p:nvSpPr>
        <p:spPr>
          <a:xfrm>
            <a:off x="1720849" y="1184516"/>
            <a:ext cx="23474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6450" algn="l"/>
              </a:tabLst>
            </a:pPr>
            <a:r>
              <a:rPr lang="en-US" altLang="ja-JP" sz="900" dirty="0" err="1"/>
              <a:t>SystemMD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getSystemMD</a:t>
            </a:r>
            <a:r>
              <a:rPr lang="en-US" altLang="ja-JP" sz="900" dirty="0" smtClean="0"/>
              <a:t>()</a:t>
            </a:r>
            <a:endParaRPr lang="en-US" altLang="ja-JP" sz="900" dirty="0"/>
          </a:p>
          <a:p>
            <a:pPr>
              <a:tabLst>
                <a:tab pos="8064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setSystemMD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SystemMD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8064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setFileName</a:t>
            </a:r>
            <a:r>
              <a:rPr lang="en-US" altLang="ja-JP" sz="900" dirty="0" smtClean="0"/>
              <a:t>(String)</a:t>
            </a:r>
          </a:p>
          <a:p>
            <a:pPr>
              <a:tabLst>
                <a:tab pos="806450" algn="l"/>
              </a:tabLst>
            </a:pPr>
            <a:r>
              <a:rPr lang="en-US" altLang="ja-JP" sz="900" baseline="30000" dirty="0" err="1" smtClean="0"/>
              <a:t>S</a:t>
            </a:r>
            <a:r>
              <a:rPr lang="en-US" altLang="ja-JP" sz="900" dirty="0" err="1" smtClean="0"/>
              <a:t>FileReaderMD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getInstance</a:t>
            </a:r>
            <a:r>
              <a:rPr lang="en-US" altLang="ja-JP" sz="900" dirty="0" smtClean="0"/>
              <a:t>(String)</a:t>
            </a:r>
          </a:p>
          <a:p>
            <a:pPr>
              <a:tabLst>
                <a:tab pos="806450" algn="l"/>
              </a:tabLst>
            </a:pPr>
            <a:r>
              <a:rPr lang="en-US" altLang="ja-JP" sz="900" i="1" baseline="30000" dirty="0" err="1" smtClean="0"/>
              <a:t>A</a:t>
            </a:r>
            <a:r>
              <a:rPr lang="en-US" altLang="ja-JP" sz="900" i="1" dirty="0" err="1" smtClean="0"/>
              <a:t>SystemMD</a:t>
            </a:r>
            <a:r>
              <a:rPr lang="en-US" altLang="ja-JP" sz="900" i="1" dirty="0" smtClean="0"/>
              <a:t>	</a:t>
            </a:r>
            <a:r>
              <a:rPr lang="en-US" altLang="ja-JP" sz="900" i="1" dirty="0" err="1" smtClean="0"/>
              <a:t>readAll</a:t>
            </a:r>
            <a:r>
              <a:rPr lang="en-US" altLang="ja-JP" sz="900" i="1" dirty="0" smtClean="0"/>
              <a:t>()</a:t>
            </a:r>
          </a:p>
        </p:txBody>
      </p:sp>
      <p:sp>
        <p:nvSpPr>
          <p:cNvPr id="71" name="Rectangle 59"/>
          <p:cNvSpPr/>
          <p:nvPr/>
        </p:nvSpPr>
        <p:spPr>
          <a:xfrm>
            <a:off x="4412443" y="1745269"/>
            <a:ext cx="936636" cy="237051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IOException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72" name="図形グループ 71"/>
          <p:cNvGrpSpPr/>
          <p:nvPr/>
        </p:nvGrpSpPr>
        <p:grpSpPr>
          <a:xfrm>
            <a:off x="3050643" y="1826647"/>
            <a:ext cx="1333236" cy="73123"/>
            <a:chOff x="2139218" y="5291522"/>
            <a:chExt cx="3152752" cy="73123"/>
          </a:xfrm>
        </p:grpSpPr>
        <p:cxnSp>
          <p:nvCxnSpPr>
            <p:cNvPr id="73" name="Straight Connector 35"/>
            <p:cNvCxnSpPr/>
            <p:nvPr/>
          </p:nvCxnSpPr>
          <p:spPr>
            <a:xfrm>
              <a:off x="2139218" y="5291522"/>
              <a:ext cx="0" cy="73123"/>
            </a:xfrm>
            <a:prstGeom prst="line">
              <a:avLst/>
            </a:prstGeom>
            <a:ln w="12700" cmpd="sng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/>
            <p:nvPr/>
          </p:nvCxnSpPr>
          <p:spPr>
            <a:xfrm>
              <a:off x="2143236" y="5325476"/>
              <a:ext cx="3148734" cy="0"/>
            </a:xfrm>
            <a:prstGeom prst="straightConnector1">
              <a:avLst/>
            </a:pr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25"/>
          <p:cNvGrpSpPr/>
          <p:nvPr/>
        </p:nvGrpSpPr>
        <p:grpSpPr>
          <a:xfrm>
            <a:off x="1873679" y="4200588"/>
            <a:ext cx="2674049" cy="1197958"/>
            <a:chOff x="1860403" y="2503980"/>
            <a:chExt cx="3166263" cy="1838960"/>
          </a:xfrm>
        </p:grpSpPr>
        <p:sp>
          <p:nvSpPr>
            <p:cNvPr id="47" name="Rectangle 26"/>
            <p:cNvSpPr/>
            <p:nvPr/>
          </p:nvSpPr>
          <p:spPr>
            <a:xfrm>
              <a:off x="1860403" y="2503980"/>
              <a:ext cx="3166263" cy="1838960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8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29"/>
          <p:cNvSpPr txBox="1"/>
          <p:nvPr/>
        </p:nvSpPr>
        <p:spPr>
          <a:xfrm>
            <a:off x="1954961" y="4224182"/>
            <a:ext cx="713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CRDReader</a:t>
            </a:r>
            <a:endParaRPr lang="en-US" sz="900" dirty="0"/>
          </a:p>
        </p:txBody>
      </p:sp>
      <p:sp>
        <p:nvSpPr>
          <p:cNvPr id="57" name="TextBox 30"/>
          <p:cNvSpPr txBox="1"/>
          <p:nvPr/>
        </p:nvSpPr>
        <p:spPr>
          <a:xfrm>
            <a:off x="2001024" y="4540343"/>
            <a:ext cx="2532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en-US" altLang="ja-JP" sz="900" dirty="0" err="1" smtClean="0"/>
              <a:t>CRDReader</a:t>
            </a:r>
            <a:r>
              <a:rPr lang="en-US" altLang="ja-JP" sz="900" dirty="0" smtClean="0"/>
              <a:t>(String)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err="1" smtClean="0"/>
              <a:t>ANResolver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getANResolver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setANResolver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ANResolver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Segment[]	</a:t>
            </a:r>
            <a:r>
              <a:rPr lang="en-US" altLang="ja-JP" sz="900" dirty="0" err="1" smtClean="0"/>
              <a:t>readSegments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double[][]	</a:t>
            </a:r>
            <a:r>
              <a:rPr lang="en-US" altLang="ja-JP" sz="900" dirty="0" err="1" smtClean="0"/>
              <a:t>readCoordinates</a:t>
            </a:r>
            <a:r>
              <a:rPr lang="en-US" altLang="ja-JP" sz="900" dirty="0" smtClean="0"/>
              <a:t>()</a:t>
            </a:r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775307" y="2031999"/>
            <a:ext cx="1333247" cy="3231869"/>
            <a:chOff x="3764674" y="2275839"/>
            <a:chExt cx="1333247" cy="3231869"/>
          </a:xfrm>
        </p:grpSpPr>
        <p:cxnSp>
          <p:nvCxnSpPr>
            <p:cNvPr id="60" name="Straight Connector 35"/>
            <p:cNvCxnSpPr/>
            <p:nvPr/>
          </p:nvCxnSpPr>
          <p:spPr>
            <a:xfrm>
              <a:off x="3764674" y="5261372"/>
              <a:ext cx="0" cy="246336"/>
            </a:xfrm>
            <a:prstGeom prst="line">
              <a:avLst/>
            </a:prstGeom>
            <a:ln w="12700" cmpd="sng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35"/>
            <p:cNvCxnSpPr/>
            <p:nvPr/>
          </p:nvCxnSpPr>
          <p:spPr>
            <a:xfrm>
              <a:off x="3764674" y="5385978"/>
              <a:ext cx="1333247" cy="0"/>
            </a:xfrm>
            <a:prstGeom prst="line">
              <a:avLst/>
            </a:prstGeom>
            <a:ln w="12700" cmpd="sng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35"/>
            <p:cNvCxnSpPr/>
            <p:nvPr/>
          </p:nvCxnSpPr>
          <p:spPr>
            <a:xfrm>
              <a:off x="5088385" y="2275839"/>
              <a:ext cx="0" cy="3110139"/>
            </a:xfrm>
            <a:prstGeom prst="line">
              <a:avLst/>
            </a:prstGeom>
            <a:ln w="12700" cmpd="sng">
              <a:solidFill>
                <a:srgbClr val="8064A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9"/>
          <p:cNvGrpSpPr/>
          <p:nvPr/>
        </p:nvGrpSpPr>
        <p:grpSpPr>
          <a:xfrm>
            <a:off x="1868157" y="437234"/>
            <a:ext cx="168963" cy="394829"/>
            <a:chOff x="4540952" y="3808512"/>
            <a:chExt cx="168963" cy="394829"/>
          </a:xfrm>
        </p:grpSpPr>
        <p:cxnSp>
          <p:nvCxnSpPr>
            <p:cNvPr id="64" name="Straight Connector 52"/>
            <p:cNvCxnSpPr>
              <a:stCxn id="65" idx="0"/>
            </p:cNvCxnSpPr>
            <p:nvPr/>
          </p:nvCxnSpPr>
          <p:spPr>
            <a:xfrm flipV="1">
              <a:off x="4625434" y="3808512"/>
              <a:ext cx="0" cy="225866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Diamond 54"/>
            <p:cNvSpPr/>
            <p:nvPr/>
          </p:nvSpPr>
          <p:spPr>
            <a:xfrm>
              <a:off x="4540952" y="403437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53"/>
          <p:cNvSpPr/>
          <p:nvPr/>
        </p:nvSpPr>
        <p:spPr>
          <a:xfrm>
            <a:off x="1485685" y="178372"/>
            <a:ext cx="939537" cy="246062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SystemMD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81"/>
          <p:cNvCxnSpPr/>
          <p:nvPr/>
        </p:nvCxnSpPr>
        <p:spPr>
          <a:xfrm flipV="1">
            <a:off x="2485071" y="2032000"/>
            <a:ext cx="1" cy="227758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81"/>
          <p:cNvCxnSpPr/>
          <p:nvPr/>
        </p:nvCxnSpPr>
        <p:spPr>
          <a:xfrm flipV="1">
            <a:off x="2104072" y="2032001"/>
            <a:ext cx="0" cy="2168587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81"/>
          <p:cNvCxnSpPr/>
          <p:nvPr/>
        </p:nvCxnSpPr>
        <p:spPr>
          <a:xfrm flipV="1">
            <a:off x="1712311" y="2032001"/>
            <a:ext cx="0" cy="3502331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25"/>
          <p:cNvGrpSpPr/>
          <p:nvPr/>
        </p:nvGrpSpPr>
        <p:grpSpPr>
          <a:xfrm>
            <a:off x="1474626" y="5534333"/>
            <a:ext cx="2674049" cy="1124585"/>
            <a:chOff x="1860403" y="2503980"/>
            <a:chExt cx="3166263" cy="1726327"/>
          </a:xfrm>
        </p:grpSpPr>
        <p:sp>
          <p:nvSpPr>
            <p:cNvPr id="70" name="Rectangle 26"/>
            <p:cNvSpPr/>
            <p:nvPr/>
          </p:nvSpPr>
          <p:spPr>
            <a:xfrm>
              <a:off x="1860403" y="2503980"/>
              <a:ext cx="3166263" cy="1726327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76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29"/>
          <p:cNvSpPr txBox="1"/>
          <p:nvPr/>
        </p:nvSpPr>
        <p:spPr>
          <a:xfrm>
            <a:off x="1555908" y="5557927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PSFReader</a:t>
            </a:r>
            <a:endParaRPr lang="en-US" sz="900" dirty="0"/>
          </a:p>
        </p:txBody>
      </p:sp>
      <p:sp>
        <p:nvSpPr>
          <p:cNvPr id="82" name="TextBox 30"/>
          <p:cNvSpPr txBox="1"/>
          <p:nvPr/>
        </p:nvSpPr>
        <p:spPr>
          <a:xfrm>
            <a:off x="1601971" y="5874088"/>
            <a:ext cx="25328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en-US" altLang="ja-JP" sz="900" dirty="0" err="1" smtClean="0"/>
              <a:t>PSFReader</a:t>
            </a:r>
            <a:r>
              <a:rPr lang="en-US" altLang="ja-JP" sz="900" dirty="0" smtClean="0"/>
              <a:t>(String)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appendForceFIeld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ForceField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Segment[]	</a:t>
            </a:r>
            <a:r>
              <a:rPr lang="en-US" altLang="ja-JP" sz="900" dirty="0" err="1" smtClean="0"/>
              <a:t>readSegments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[][]	</a:t>
            </a:r>
            <a:r>
              <a:rPr lang="en-US" altLang="ja-JP" sz="900" dirty="0" err="1" smtClean="0"/>
              <a:t>getBondPairs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Potential	</a:t>
            </a:r>
            <a:r>
              <a:rPr lang="en-US" altLang="ja-JP" sz="900" dirty="0" err="1" smtClean="0"/>
              <a:t>genPotential</a:t>
            </a:r>
            <a:r>
              <a:rPr lang="en-US" altLang="ja-JP" sz="900" dirty="0" smtClean="0"/>
              <a:t>()</a:t>
            </a:r>
          </a:p>
        </p:txBody>
      </p:sp>
      <p:sp>
        <p:nvSpPr>
          <p:cNvPr id="86" name="Rectangle 53"/>
          <p:cNvSpPr/>
          <p:nvPr/>
        </p:nvSpPr>
        <p:spPr>
          <a:xfrm>
            <a:off x="876032" y="5092330"/>
            <a:ext cx="717473" cy="246062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ForceField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7" name="Group 9"/>
          <p:cNvGrpSpPr/>
          <p:nvPr/>
        </p:nvGrpSpPr>
        <p:grpSpPr>
          <a:xfrm>
            <a:off x="1283438" y="5351092"/>
            <a:ext cx="168963" cy="548148"/>
            <a:chOff x="4540952" y="3655193"/>
            <a:chExt cx="168963" cy="548148"/>
          </a:xfrm>
        </p:grpSpPr>
        <p:cxnSp>
          <p:nvCxnSpPr>
            <p:cNvPr id="88" name="Straight Connector 52"/>
            <p:cNvCxnSpPr>
              <a:stCxn id="89" idx="0"/>
            </p:cNvCxnSpPr>
            <p:nvPr/>
          </p:nvCxnSpPr>
          <p:spPr>
            <a:xfrm flipV="1">
              <a:off x="4625434" y="3655193"/>
              <a:ext cx="0" cy="379185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Diamond 54"/>
            <p:cNvSpPr/>
            <p:nvPr/>
          </p:nvSpPr>
          <p:spPr>
            <a:xfrm>
              <a:off x="4540952" y="403437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直線コネクタ 83"/>
          <p:cNvCxnSpPr/>
          <p:nvPr/>
        </p:nvCxnSpPr>
        <p:spPr>
          <a:xfrm>
            <a:off x="4244351" y="3050532"/>
            <a:ext cx="0" cy="531503"/>
          </a:xfrm>
          <a:prstGeom prst="line">
            <a:avLst/>
          </a:prstGeom>
          <a:ln w="12700" cmpd="sng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図形グループ 89"/>
          <p:cNvGrpSpPr/>
          <p:nvPr/>
        </p:nvGrpSpPr>
        <p:grpSpPr>
          <a:xfrm>
            <a:off x="4244351" y="2031999"/>
            <a:ext cx="964815" cy="1297094"/>
            <a:chOff x="3764674" y="2518188"/>
            <a:chExt cx="1333247" cy="2867790"/>
          </a:xfrm>
        </p:grpSpPr>
        <p:cxnSp>
          <p:nvCxnSpPr>
            <p:cNvPr id="91" name="Straight Connector 35"/>
            <p:cNvCxnSpPr/>
            <p:nvPr/>
          </p:nvCxnSpPr>
          <p:spPr>
            <a:xfrm>
              <a:off x="3764674" y="5385978"/>
              <a:ext cx="1333247" cy="0"/>
            </a:xfrm>
            <a:prstGeom prst="line">
              <a:avLst/>
            </a:prstGeom>
            <a:ln w="12700" cmpd="sng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35"/>
            <p:cNvCxnSpPr/>
            <p:nvPr/>
          </p:nvCxnSpPr>
          <p:spPr>
            <a:xfrm>
              <a:off x="5088385" y="2518188"/>
              <a:ext cx="0" cy="2867790"/>
            </a:xfrm>
            <a:prstGeom prst="line">
              <a:avLst/>
            </a:prstGeom>
            <a:ln w="12700" cmpd="sng">
              <a:solidFill>
                <a:srgbClr val="8064A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25"/>
          <p:cNvGrpSpPr/>
          <p:nvPr/>
        </p:nvGrpSpPr>
        <p:grpSpPr>
          <a:xfrm>
            <a:off x="5771146" y="2755634"/>
            <a:ext cx="2674049" cy="874024"/>
            <a:chOff x="1860403" y="2503982"/>
            <a:chExt cx="3166263" cy="1341696"/>
          </a:xfrm>
        </p:grpSpPr>
        <p:sp>
          <p:nvSpPr>
            <p:cNvPr id="80" name="Rectangle 26"/>
            <p:cNvSpPr/>
            <p:nvPr/>
          </p:nvSpPr>
          <p:spPr>
            <a:xfrm>
              <a:off x="1860403" y="2503982"/>
              <a:ext cx="3166263" cy="1341696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81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29"/>
          <p:cNvSpPr txBox="1"/>
          <p:nvPr/>
        </p:nvSpPr>
        <p:spPr>
          <a:xfrm>
            <a:off x="5852428" y="2779227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DCDReader</a:t>
            </a:r>
            <a:endParaRPr lang="en-US" sz="900" dirty="0"/>
          </a:p>
        </p:txBody>
      </p:sp>
      <p:sp>
        <p:nvSpPr>
          <p:cNvPr id="93" name="TextBox 30"/>
          <p:cNvSpPr txBox="1"/>
          <p:nvPr/>
        </p:nvSpPr>
        <p:spPr>
          <a:xfrm>
            <a:off x="5898491" y="3095388"/>
            <a:ext cx="25328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8038" algn="l"/>
              </a:tabLst>
            </a:pPr>
            <a:r>
              <a:rPr lang="en-US" altLang="ja-JP" sz="900" dirty="0" err="1" smtClean="0"/>
              <a:t>DCDReader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setTrajectory</a:t>
            </a:r>
            <a:r>
              <a:rPr lang="en-US" altLang="ja-JP" sz="900" dirty="0" smtClean="0"/>
              <a:t>(Trajectory)</a:t>
            </a:r>
          </a:p>
          <a:p>
            <a:pPr>
              <a:tabLst>
                <a:tab pos="808038" algn="l"/>
              </a:tabLst>
            </a:pPr>
            <a:r>
              <a:rPr lang="en-US" altLang="ja-JP" sz="900" dirty="0" smtClean="0"/>
              <a:t>Trajectory	read(String)</a:t>
            </a:r>
          </a:p>
        </p:txBody>
      </p:sp>
      <p:sp>
        <p:nvSpPr>
          <p:cNvPr id="94" name="Rectangle 53"/>
          <p:cNvSpPr/>
          <p:nvPr/>
        </p:nvSpPr>
        <p:spPr>
          <a:xfrm>
            <a:off x="5755993" y="2108234"/>
            <a:ext cx="717473" cy="246062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Trajectory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95" name="Group 9"/>
          <p:cNvGrpSpPr/>
          <p:nvPr/>
        </p:nvGrpSpPr>
        <p:grpSpPr>
          <a:xfrm>
            <a:off x="5935138" y="2364572"/>
            <a:ext cx="168963" cy="363003"/>
            <a:chOff x="4540952" y="3840338"/>
            <a:chExt cx="168963" cy="363003"/>
          </a:xfrm>
        </p:grpSpPr>
        <p:cxnSp>
          <p:nvCxnSpPr>
            <p:cNvPr id="96" name="Straight Connector 52"/>
            <p:cNvCxnSpPr>
              <a:stCxn id="97" idx="0"/>
            </p:cNvCxnSpPr>
            <p:nvPr/>
          </p:nvCxnSpPr>
          <p:spPr>
            <a:xfrm flipV="1">
              <a:off x="4625434" y="3840338"/>
              <a:ext cx="0" cy="194040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Diamond 54"/>
            <p:cNvSpPr/>
            <p:nvPr/>
          </p:nvSpPr>
          <p:spPr>
            <a:xfrm>
              <a:off x="4540952" y="403437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25"/>
          <p:cNvGrpSpPr/>
          <p:nvPr/>
        </p:nvGrpSpPr>
        <p:grpSpPr>
          <a:xfrm>
            <a:off x="5781125" y="5353537"/>
            <a:ext cx="2039345" cy="803895"/>
            <a:chOff x="1860403" y="2503980"/>
            <a:chExt cx="3166263" cy="1234043"/>
          </a:xfrm>
        </p:grpSpPr>
        <p:sp>
          <p:nvSpPr>
            <p:cNvPr id="99" name="Rectangle 26"/>
            <p:cNvSpPr/>
            <p:nvPr/>
          </p:nvSpPr>
          <p:spPr>
            <a:xfrm>
              <a:off x="1860403" y="2503980"/>
              <a:ext cx="3166263" cy="1234043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00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29"/>
          <p:cNvSpPr txBox="1"/>
          <p:nvPr/>
        </p:nvSpPr>
        <p:spPr>
          <a:xfrm>
            <a:off x="5862407" y="5377131"/>
            <a:ext cx="6928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DCDWriter</a:t>
            </a:r>
            <a:endParaRPr lang="en-US" sz="900" dirty="0"/>
          </a:p>
        </p:txBody>
      </p:sp>
      <p:sp>
        <p:nvSpPr>
          <p:cNvPr id="103" name="TextBox 30"/>
          <p:cNvSpPr txBox="1"/>
          <p:nvPr/>
        </p:nvSpPr>
        <p:spPr>
          <a:xfrm>
            <a:off x="5908469" y="5740460"/>
            <a:ext cx="191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0850" algn="l"/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setHeader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[])</a:t>
            </a:r>
          </a:p>
          <a:p>
            <a:pPr>
              <a:tabLst>
                <a:tab pos="450850" algn="l"/>
                <a:tab pos="539750" algn="l"/>
              </a:tabLst>
            </a:pPr>
            <a:r>
              <a:rPr lang="en-US" altLang="ja-JP" sz="900" dirty="0" smtClean="0"/>
              <a:t>void	write(</a:t>
            </a:r>
            <a:r>
              <a:rPr lang="en-US" altLang="ja-JP" sz="900" dirty="0"/>
              <a:t>String, 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SystemMD</a:t>
            </a:r>
            <a:r>
              <a:rPr lang="en-US" altLang="ja-JP" sz="9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301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sp>
        <p:nvSpPr>
          <p:cNvPr id="3" name="TextBox 15"/>
          <p:cNvSpPr txBox="1"/>
          <p:nvPr/>
        </p:nvSpPr>
        <p:spPr>
          <a:xfrm>
            <a:off x="0" y="62011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md</a:t>
            </a:r>
            <a:endParaRPr lang="en-US" sz="1400" dirty="0"/>
          </a:p>
        </p:txBody>
      </p:sp>
      <p:grpSp>
        <p:nvGrpSpPr>
          <p:cNvPr id="4" name="Group 25"/>
          <p:cNvGrpSpPr/>
          <p:nvPr/>
        </p:nvGrpSpPr>
        <p:grpSpPr>
          <a:xfrm>
            <a:off x="789323" y="1139515"/>
            <a:ext cx="2550528" cy="1785643"/>
            <a:chOff x="1860403" y="2503978"/>
            <a:chExt cx="3166263" cy="2741103"/>
          </a:xfrm>
        </p:grpSpPr>
        <p:sp>
          <p:nvSpPr>
            <p:cNvPr id="5" name="Rectangle 26"/>
            <p:cNvSpPr/>
            <p:nvPr/>
          </p:nvSpPr>
          <p:spPr>
            <a:xfrm>
              <a:off x="1860403" y="2503978"/>
              <a:ext cx="3166263" cy="2741103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8"/>
            <p:cNvCxnSpPr/>
            <p:nvPr/>
          </p:nvCxnSpPr>
          <p:spPr>
            <a:xfrm>
              <a:off x="1860403" y="297726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9"/>
          <p:cNvSpPr txBox="1"/>
          <p:nvPr/>
        </p:nvSpPr>
        <p:spPr>
          <a:xfrm>
            <a:off x="870604" y="1163111"/>
            <a:ext cx="8557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HBanalysisMD</a:t>
            </a:r>
            <a:endParaRPr lang="en-US" sz="900" dirty="0"/>
          </a:p>
        </p:txBody>
      </p:sp>
      <p:sp>
        <p:nvSpPr>
          <p:cNvPr id="9" name="TextBox 30"/>
          <p:cNvSpPr txBox="1"/>
          <p:nvPr/>
        </p:nvSpPr>
        <p:spPr>
          <a:xfrm>
            <a:off x="1086504" y="1499662"/>
            <a:ext cx="225334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 smtClean="0"/>
              <a:t>HBanalysisMD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setBox</a:t>
            </a:r>
            <a:r>
              <a:rPr lang="en-US" altLang="ja-JP" sz="900" dirty="0" smtClean="0"/>
              <a:t>(Box)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setAcceptorID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setDonorID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setNumOfID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err="1" smtClean="0"/>
              <a:t>boolean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isHB</a:t>
            </a:r>
            <a:r>
              <a:rPr lang="en-US" altLang="ja-JP" sz="900" dirty="0" smtClean="0"/>
              <a:t>(Atom[],Atom)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err="1" smtClean="0"/>
              <a:t>boolean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isHB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Atom,Atom,Atom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Integer[][]	</a:t>
            </a:r>
            <a:r>
              <a:rPr lang="en-US" altLang="ja-JP" sz="900" dirty="0" err="1" smtClean="0"/>
              <a:t>getConnectivity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Integer[][]	</a:t>
            </a:r>
            <a:r>
              <a:rPr lang="en-US" altLang="ja-JP" sz="900" dirty="0" err="1" smtClean="0"/>
              <a:t>clusterize</a:t>
            </a:r>
            <a:r>
              <a:rPr lang="en-US" altLang="ja-JP" sz="900" dirty="0" smtClean="0"/>
              <a:t>()</a:t>
            </a:r>
          </a:p>
        </p:txBody>
      </p:sp>
      <p:grpSp>
        <p:nvGrpSpPr>
          <p:cNvPr id="10" name="Group 17"/>
          <p:cNvGrpSpPr/>
          <p:nvPr/>
        </p:nvGrpSpPr>
        <p:grpSpPr>
          <a:xfrm>
            <a:off x="1137734" y="716055"/>
            <a:ext cx="168963" cy="408036"/>
            <a:chOff x="5090704" y="3533815"/>
            <a:chExt cx="168963" cy="408036"/>
          </a:xfrm>
        </p:grpSpPr>
        <p:sp>
          <p:nvSpPr>
            <p:cNvPr id="11" name="Diamond 18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9"/>
            <p:cNvCxnSpPr/>
            <p:nvPr/>
          </p:nvCxnSpPr>
          <p:spPr>
            <a:xfrm flipV="1">
              <a:off x="5175186" y="3533815"/>
              <a:ext cx="0" cy="258818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59"/>
          <p:cNvSpPr/>
          <p:nvPr/>
        </p:nvSpPr>
        <p:spPr>
          <a:xfrm>
            <a:off x="3999695" y="1618751"/>
            <a:ext cx="839139" cy="26671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Atom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3347687" y="1744142"/>
            <a:ext cx="652009" cy="0"/>
          </a:xfrm>
          <a:prstGeom prst="straightConnector1">
            <a:avLst/>
          </a:prstGeom>
          <a:ln w="12700" cmpd="sng">
            <a:solidFill>
              <a:srgbClr val="8064A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61"/>
          <p:cNvSpPr txBox="1"/>
          <p:nvPr/>
        </p:nvSpPr>
        <p:spPr>
          <a:xfrm>
            <a:off x="3467833" y="1746275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uses</a:t>
            </a:r>
            <a:endParaRPr lang="en-US" sz="900" dirty="0"/>
          </a:p>
        </p:txBody>
      </p:sp>
      <p:sp>
        <p:nvSpPr>
          <p:cNvPr id="16" name="Rectangle 59"/>
          <p:cNvSpPr/>
          <p:nvPr/>
        </p:nvSpPr>
        <p:spPr>
          <a:xfrm>
            <a:off x="802646" y="436640"/>
            <a:ext cx="839139" cy="26671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Box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81"/>
          <p:cNvCxnSpPr/>
          <p:nvPr/>
        </p:nvCxnSpPr>
        <p:spPr>
          <a:xfrm flipV="1">
            <a:off x="2183060" y="703355"/>
            <a:ext cx="0" cy="420917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53"/>
          <p:cNvSpPr/>
          <p:nvPr/>
        </p:nvSpPr>
        <p:spPr>
          <a:xfrm>
            <a:off x="1844887" y="436640"/>
            <a:ext cx="794743" cy="250376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HBAnalysis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9" name="Group 25"/>
          <p:cNvGrpSpPr/>
          <p:nvPr/>
        </p:nvGrpSpPr>
        <p:grpSpPr>
          <a:xfrm>
            <a:off x="1227948" y="3912219"/>
            <a:ext cx="3100377" cy="1605931"/>
            <a:chOff x="1860403" y="2503978"/>
            <a:chExt cx="3166263" cy="2465232"/>
          </a:xfrm>
        </p:grpSpPr>
        <p:sp>
          <p:nvSpPr>
            <p:cNvPr id="20" name="Rectangle 26"/>
            <p:cNvSpPr/>
            <p:nvPr/>
          </p:nvSpPr>
          <p:spPr>
            <a:xfrm>
              <a:off x="1860403" y="2503978"/>
              <a:ext cx="3166263" cy="2465232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1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9"/>
          <p:cNvSpPr txBox="1"/>
          <p:nvPr/>
        </p:nvSpPr>
        <p:spPr>
          <a:xfrm>
            <a:off x="1309230" y="3935815"/>
            <a:ext cx="519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MDUtil</a:t>
            </a:r>
            <a:endParaRPr lang="en-US" sz="900" dirty="0"/>
          </a:p>
        </p:txBody>
      </p:sp>
      <p:sp>
        <p:nvSpPr>
          <p:cNvPr id="24" name="TextBox 30"/>
          <p:cNvSpPr txBox="1"/>
          <p:nvPr/>
        </p:nvSpPr>
        <p:spPr>
          <a:xfrm>
            <a:off x="1525129" y="4266648"/>
            <a:ext cx="264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appendBox</a:t>
            </a:r>
            <a:r>
              <a:rPr lang="en-US" altLang="ja-JP" sz="900" dirty="0" smtClean="0"/>
              <a:t>(Box)</a:t>
            </a:r>
            <a:endParaRPr lang="en-US" altLang="ja-JP" sz="900" dirty="0"/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</a:t>
            </a:r>
            <a:r>
              <a:rPr lang="en-US" altLang="ja-JP" sz="900" dirty="0"/>
              <a:t>	shift(double[</a:t>
            </a:r>
            <a:r>
              <a:rPr lang="en-US" altLang="ja-JP" sz="900" dirty="0" smtClean="0"/>
              <a:t>], </a:t>
            </a:r>
            <a:r>
              <a:rPr lang="en-US" altLang="ja-JP" sz="900" dirty="0" err="1" smtClean="0"/>
              <a:t>AtomList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shiftToPBCImage</a:t>
            </a:r>
            <a:r>
              <a:rPr lang="en-US" altLang="ja-JP" sz="900" dirty="0" smtClean="0"/>
              <a:t>(double[], </a:t>
            </a:r>
            <a:r>
              <a:rPr lang="en-US" altLang="ja-JP" sz="900" dirty="0" err="1" smtClean="0"/>
              <a:t>AtomList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541338" algn="l"/>
              </a:tabLst>
            </a:pPr>
            <a:r>
              <a:rPr lang="en-US" sz="900" dirty="0" smtClean="0"/>
              <a:t>double[]	</a:t>
            </a:r>
            <a:r>
              <a:rPr lang="en-US" sz="900" dirty="0" err="1" smtClean="0"/>
              <a:t>getCenterOfMass</a:t>
            </a:r>
            <a:r>
              <a:rPr lang="en-US" sz="900" dirty="0" smtClean="0"/>
              <a:t>(</a:t>
            </a:r>
            <a:r>
              <a:rPr lang="en-US" sz="900" dirty="0" err="1" smtClean="0"/>
              <a:t>AtomList</a:t>
            </a:r>
            <a:r>
              <a:rPr lang="en-US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reNumberAtom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, </a:t>
            </a:r>
            <a:r>
              <a:rPr lang="en-US" sz="900" dirty="0" err="1" smtClean="0"/>
              <a:t>AtomList</a:t>
            </a:r>
            <a:r>
              <a:rPr lang="en-US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reNumberResidue</a:t>
            </a:r>
            <a:r>
              <a:rPr lang="en-US" sz="900" dirty="0" smtClean="0"/>
              <a:t>(</a:t>
            </a:r>
            <a:r>
              <a:rPr lang="en-US" sz="900" dirty="0" err="1" smtClean="0"/>
              <a:t>int,ResidueList</a:t>
            </a:r>
            <a:r>
              <a:rPr lang="en-US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termWithHydrogen</a:t>
            </a:r>
            <a:r>
              <a:rPr lang="en-US" sz="900" dirty="0" smtClean="0"/>
              <a:t>(</a:t>
            </a:r>
            <a:r>
              <a:rPr lang="en-US" sz="900" dirty="0" err="1" smtClean="0"/>
              <a:t>AtomMD</a:t>
            </a:r>
            <a:r>
              <a:rPr lang="en-US" sz="900" dirty="0" smtClean="0"/>
              <a:t>, </a:t>
            </a:r>
            <a:r>
              <a:rPr lang="en-US" sz="900" dirty="0" err="1" smtClean="0"/>
              <a:t>AtomMD</a:t>
            </a:r>
            <a:r>
              <a:rPr lang="en-US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styleCheck</a:t>
            </a:r>
            <a:r>
              <a:rPr lang="en-US" sz="900" dirty="0" smtClean="0"/>
              <a:t>(</a:t>
            </a:r>
            <a:r>
              <a:rPr lang="en-US" sz="900" dirty="0" err="1" smtClean="0"/>
              <a:t>SystemMD</a:t>
            </a:r>
            <a:r>
              <a:rPr lang="en-US" sz="900" dirty="0" smtClean="0"/>
              <a:t>)</a:t>
            </a:r>
          </a:p>
        </p:txBody>
      </p:sp>
      <p:grpSp>
        <p:nvGrpSpPr>
          <p:cNvPr id="25" name="Group 17"/>
          <p:cNvGrpSpPr/>
          <p:nvPr/>
        </p:nvGrpSpPr>
        <p:grpSpPr>
          <a:xfrm>
            <a:off x="1563036" y="3504184"/>
            <a:ext cx="168963" cy="408036"/>
            <a:chOff x="5090704" y="3533815"/>
            <a:chExt cx="168963" cy="408036"/>
          </a:xfrm>
        </p:grpSpPr>
        <p:sp>
          <p:nvSpPr>
            <p:cNvPr id="26" name="Diamond 18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19"/>
            <p:cNvCxnSpPr/>
            <p:nvPr/>
          </p:nvCxnSpPr>
          <p:spPr>
            <a:xfrm flipV="1">
              <a:off x="5175186" y="3533815"/>
              <a:ext cx="0" cy="258818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59"/>
          <p:cNvSpPr/>
          <p:nvPr/>
        </p:nvSpPr>
        <p:spPr>
          <a:xfrm>
            <a:off x="1227948" y="3224769"/>
            <a:ext cx="839139" cy="26671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Box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9" name="Group 25"/>
          <p:cNvGrpSpPr/>
          <p:nvPr/>
        </p:nvGrpSpPr>
        <p:grpSpPr>
          <a:xfrm>
            <a:off x="5136395" y="1105223"/>
            <a:ext cx="3100377" cy="1074451"/>
            <a:chOff x="1860403" y="2503978"/>
            <a:chExt cx="3166263" cy="1649368"/>
          </a:xfrm>
        </p:grpSpPr>
        <p:sp>
          <p:nvSpPr>
            <p:cNvPr id="30" name="Rectangle 26"/>
            <p:cNvSpPr/>
            <p:nvPr/>
          </p:nvSpPr>
          <p:spPr>
            <a:xfrm>
              <a:off x="1860403" y="2503978"/>
              <a:ext cx="3166263" cy="1649368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1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29"/>
          <p:cNvSpPr txBox="1"/>
          <p:nvPr/>
        </p:nvSpPr>
        <p:spPr>
          <a:xfrm>
            <a:off x="5217677" y="1128819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Cluster</a:t>
            </a:r>
            <a:endParaRPr lang="en-US" sz="900" dirty="0"/>
          </a:p>
        </p:txBody>
      </p:sp>
      <p:sp>
        <p:nvSpPr>
          <p:cNvPr id="34" name="TextBox 30"/>
          <p:cNvSpPr txBox="1"/>
          <p:nvPr/>
        </p:nvSpPr>
        <p:spPr>
          <a:xfrm>
            <a:off x="5433576" y="1459652"/>
            <a:ext cx="264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setSystemMD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SystemMD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setTermHydrogen</a:t>
            </a:r>
            <a:r>
              <a:rPr lang="en-US" sz="900" dirty="0" smtClean="0"/>
              <a:t>(</a:t>
            </a:r>
            <a:r>
              <a:rPr lang="en-US" sz="900" dirty="0" err="1" smtClean="0"/>
              <a:t>boolean</a:t>
            </a:r>
            <a:r>
              <a:rPr lang="en-US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setBondPairs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[][])</a:t>
            </a:r>
          </a:p>
          <a:p>
            <a:pPr>
              <a:tabLst>
                <a:tab pos="541338" algn="l"/>
              </a:tabLst>
            </a:pPr>
            <a:r>
              <a:rPr lang="en-US" sz="900" dirty="0" err="1" smtClean="0"/>
              <a:t>SystemMD</a:t>
            </a:r>
            <a:r>
              <a:rPr lang="en-US" sz="900" dirty="0" smtClean="0"/>
              <a:t>	</a:t>
            </a:r>
            <a:r>
              <a:rPr lang="en-US" sz="900" dirty="0" err="1" smtClean="0"/>
              <a:t>getCluster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smtClean="0"/>
              <a:t>[])</a:t>
            </a:r>
            <a:endParaRPr lang="en-US" sz="900" dirty="0" smtClean="0"/>
          </a:p>
        </p:txBody>
      </p:sp>
      <p:grpSp>
        <p:nvGrpSpPr>
          <p:cNvPr id="35" name="Group 17"/>
          <p:cNvGrpSpPr/>
          <p:nvPr/>
        </p:nvGrpSpPr>
        <p:grpSpPr>
          <a:xfrm>
            <a:off x="5471483" y="697188"/>
            <a:ext cx="168963" cy="408036"/>
            <a:chOff x="5090704" y="3533815"/>
            <a:chExt cx="168963" cy="408036"/>
          </a:xfrm>
        </p:grpSpPr>
        <p:sp>
          <p:nvSpPr>
            <p:cNvPr id="36" name="Diamond 18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9"/>
            <p:cNvCxnSpPr/>
            <p:nvPr/>
          </p:nvCxnSpPr>
          <p:spPr>
            <a:xfrm flipV="1">
              <a:off x="5175186" y="3533815"/>
              <a:ext cx="0" cy="258818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59"/>
          <p:cNvSpPr/>
          <p:nvPr/>
        </p:nvSpPr>
        <p:spPr>
          <a:xfrm>
            <a:off x="5136395" y="417773"/>
            <a:ext cx="839139" cy="26671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SystemMD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9" name="Group 25"/>
          <p:cNvGrpSpPr/>
          <p:nvPr/>
        </p:nvGrpSpPr>
        <p:grpSpPr>
          <a:xfrm>
            <a:off x="5183259" y="3912220"/>
            <a:ext cx="3100377" cy="1063972"/>
            <a:chOff x="1860403" y="2503980"/>
            <a:chExt cx="3166263" cy="1633282"/>
          </a:xfrm>
        </p:grpSpPr>
        <p:sp>
          <p:nvSpPr>
            <p:cNvPr id="40" name="Rectangle 26"/>
            <p:cNvSpPr/>
            <p:nvPr/>
          </p:nvSpPr>
          <p:spPr>
            <a:xfrm>
              <a:off x="1860403" y="2503980"/>
              <a:ext cx="3166263" cy="1633282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1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29"/>
          <p:cNvSpPr txBox="1"/>
          <p:nvPr/>
        </p:nvSpPr>
        <p:spPr>
          <a:xfrm>
            <a:off x="5264541" y="3935815"/>
            <a:ext cx="470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RMSD</a:t>
            </a:r>
            <a:endParaRPr lang="en-US" sz="900" dirty="0"/>
          </a:p>
        </p:txBody>
      </p:sp>
      <p:sp>
        <p:nvSpPr>
          <p:cNvPr id="44" name="TextBox 30"/>
          <p:cNvSpPr txBox="1"/>
          <p:nvPr/>
        </p:nvSpPr>
        <p:spPr>
          <a:xfrm>
            <a:off x="5480440" y="4266648"/>
            <a:ext cx="264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setReference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[], </a:t>
            </a:r>
            <a:r>
              <a:rPr lang="en-US" altLang="ja-JP" sz="900" dirty="0" err="1" smtClean="0"/>
              <a:t>SystemMD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setReference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AtomMD</a:t>
            </a:r>
            <a:r>
              <a:rPr lang="en-US" altLang="ja-JP" sz="900" dirty="0" smtClean="0"/>
              <a:t>[])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double	</a:t>
            </a:r>
            <a:r>
              <a:rPr lang="en-US" altLang="ja-JP" sz="900" dirty="0" err="1" smtClean="0"/>
              <a:t>calc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[], </a:t>
            </a:r>
            <a:r>
              <a:rPr lang="en-US" altLang="ja-JP" sz="900" dirty="0" err="1" smtClean="0"/>
              <a:t>SystemMD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double[]	</a:t>
            </a:r>
            <a:r>
              <a:rPr lang="en-US" altLang="ja-JP" sz="900" dirty="0" err="1" smtClean="0"/>
              <a:t>calcTraj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[], </a:t>
            </a:r>
            <a:r>
              <a:rPr lang="en-US" altLang="ja-JP" sz="900" dirty="0" err="1" smtClean="0"/>
              <a:t>SystemMD</a:t>
            </a:r>
            <a:r>
              <a:rPr lang="en-US" altLang="ja-JP" sz="900" dirty="0" smtClean="0"/>
              <a:t>)</a:t>
            </a:r>
          </a:p>
        </p:txBody>
      </p:sp>
      <p:grpSp>
        <p:nvGrpSpPr>
          <p:cNvPr id="45" name="Group 17"/>
          <p:cNvGrpSpPr/>
          <p:nvPr/>
        </p:nvGrpSpPr>
        <p:grpSpPr>
          <a:xfrm>
            <a:off x="5509394" y="3504184"/>
            <a:ext cx="168963" cy="408036"/>
            <a:chOff x="5090704" y="3533815"/>
            <a:chExt cx="168963" cy="408036"/>
          </a:xfrm>
        </p:grpSpPr>
        <p:sp>
          <p:nvSpPr>
            <p:cNvPr id="46" name="Diamond 18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19"/>
            <p:cNvCxnSpPr/>
            <p:nvPr/>
          </p:nvCxnSpPr>
          <p:spPr>
            <a:xfrm flipV="1">
              <a:off x="5175186" y="3533815"/>
              <a:ext cx="0" cy="258818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59"/>
          <p:cNvSpPr/>
          <p:nvPr/>
        </p:nvSpPr>
        <p:spPr>
          <a:xfrm>
            <a:off x="5174306" y="3224769"/>
            <a:ext cx="839139" cy="26671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AtomMD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31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sp>
        <p:nvSpPr>
          <p:cNvPr id="3" name="TextBox 15"/>
          <p:cNvSpPr txBox="1"/>
          <p:nvPr/>
        </p:nvSpPr>
        <p:spPr>
          <a:xfrm>
            <a:off x="0" y="62011"/>
            <a:ext cx="28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ff</a:t>
            </a:r>
            <a:endParaRPr lang="en-US" sz="1400" dirty="0"/>
          </a:p>
        </p:txBody>
      </p:sp>
      <p:grpSp>
        <p:nvGrpSpPr>
          <p:cNvPr id="4" name="Group 25"/>
          <p:cNvGrpSpPr/>
          <p:nvPr/>
        </p:nvGrpSpPr>
        <p:grpSpPr>
          <a:xfrm>
            <a:off x="2421356" y="1457960"/>
            <a:ext cx="2899944" cy="991094"/>
            <a:chOff x="1860403" y="2503982"/>
            <a:chExt cx="3166263" cy="1521407"/>
          </a:xfrm>
        </p:grpSpPr>
        <p:sp>
          <p:nvSpPr>
            <p:cNvPr id="5" name="Rectangle 26"/>
            <p:cNvSpPr/>
            <p:nvPr/>
          </p:nvSpPr>
          <p:spPr>
            <a:xfrm>
              <a:off x="1860403" y="2503982"/>
              <a:ext cx="3166263" cy="1521407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9"/>
          <p:cNvSpPr txBox="1"/>
          <p:nvPr/>
        </p:nvSpPr>
        <p:spPr>
          <a:xfrm>
            <a:off x="2502638" y="1481552"/>
            <a:ext cx="727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err="1" smtClean="0"/>
              <a:t>A</a:t>
            </a:r>
            <a:r>
              <a:rPr lang="en-US" sz="900" i="1" dirty="0" err="1" smtClean="0"/>
              <a:t>ForceField</a:t>
            </a:r>
            <a:endParaRPr lang="en-US" sz="900" i="1" dirty="0"/>
          </a:p>
        </p:txBody>
      </p:sp>
      <p:sp>
        <p:nvSpPr>
          <p:cNvPr id="9" name="TextBox 30"/>
          <p:cNvSpPr txBox="1"/>
          <p:nvPr/>
        </p:nvSpPr>
        <p:spPr>
          <a:xfrm>
            <a:off x="2548700" y="1791363"/>
            <a:ext cx="2772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</a:tabLst>
            </a:pPr>
            <a:r>
              <a:rPr lang="en-US" altLang="ja-JP" sz="900" dirty="0" err="1" smtClean="0"/>
              <a:t>FuncBond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getBond</a:t>
            </a:r>
            <a:r>
              <a:rPr lang="en-US" altLang="ja-JP" sz="900" dirty="0" smtClean="0"/>
              <a:t>(String, String)</a:t>
            </a:r>
            <a:endParaRPr lang="en-US" altLang="ja-JP" sz="900" dirty="0"/>
          </a:p>
          <a:p>
            <a:pPr>
              <a:tabLst>
                <a:tab pos="719138" algn="l"/>
              </a:tabLst>
            </a:pPr>
            <a:r>
              <a:rPr lang="en-US" altLang="ja-JP" sz="900" dirty="0" err="1" smtClean="0"/>
              <a:t>FuncAngle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getAngle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String, </a:t>
            </a:r>
            <a:r>
              <a:rPr lang="en-US" altLang="ja-JP" sz="900" dirty="0" err="1" smtClean="0"/>
              <a:t>String,String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719138" algn="l"/>
              </a:tabLst>
            </a:pPr>
            <a:r>
              <a:rPr lang="en-US" altLang="ja-JP" sz="900" i="1" baseline="30000" dirty="0" smtClean="0"/>
              <a:t>A</a:t>
            </a:r>
            <a:r>
              <a:rPr lang="en-US" altLang="ja-JP" sz="900" i="1" dirty="0" smtClean="0"/>
              <a:t>void	</a:t>
            </a:r>
            <a:r>
              <a:rPr lang="en-US" altLang="ja-JP" sz="900" i="1" dirty="0" err="1" smtClean="0"/>
              <a:t>printParameter</a:t>
            </a:r>
            <a:r>
              <a:rPr lang="en-US" altLang="ja-JP" sz="900" i="1" dirty="0" smtClean="0"/>
              <a:t>()</a:t>
            </a:r>
          </a:p>
        </p:txBody>
      </p:sp>
      <p:grpSp>
        <p:nvGrpSpPr>
          <p:cNvPr id="10" name="Group 25"/>
          <p:cNvGrpSpPr/>
          <p:nvPr/>
        </p:nvGrpSpPr>
        <p:grpSpPr>
          <a:xfrm>
            <a:off x="2421356" y="2892267"/>
            <a:ext cx="2550528" cy="729478"/>
            <a:chOff x="1860403" y="2503980"/>
            <a:chExt cx="3166263" cy="1119806"/>
          </a:xfrm>
        </p:grpSpPr>
        <p:sp>
          <p:nvSpPr>
            <p:cNvPr id="11" name="Rectangle 26"/>
            <p:cNvSpPr/>
            <p:nvPr/>
          </p:nvSpPr>
          <p:spPr>
            <a:xfrm>
              <a:off x="1860403" y="2503980"/>
              <a:ext cx="3166263" cy="1119806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2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28"/>
            <p:cNvCxnSpPr/>
            <p:nvPr/>
          </p:nvCxnSpPr>
          <p:spPr>
            <a:xfrm>
              <a:off x="1860403" y="297726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29"/>
          <p:cNvSpPr txBox="1"/>
          <p:nvPr/>
        </p:nvSpPr>
        <p:spPr>
          <a:xfrm>
            <a:off x="2502637" y="2915862"/>
            <a:ext cx="712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CHARMMff</a:t>
            </a:r>
            <a:endParaRPr lang="en-US" sz="900" dirty="0"/>
          </a:p>
        </p:txBody>
      </p:sp>
      <p:sp>
        <p:nvSpPr>
          <p:cNvPr id="15" name="TextBox 30"/>
          <p:cNvSpPr txBox="1"/>
          <p:nvPr/>
        </p:nvSpPr>
        <p:spPr>
          <a:xfrm>
            <a:off x="2718537" y="3233363"/>
            <a:ext cx="225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08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readParameter</a:t>
            </a:r>
            <a:r>
              <a:rPr lang="en-US" altLang="ja-JP" sz="900" dirty="0" smtClean="0"/>
              <a:t>(String)</a:t>
            </a:r>
          </a:p>
          <a:p>
            <a:pPr>
              <a:tabLst>
                <a:tab pos="4508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readParameter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String,boolean</a:t>
            </a:r>
            <a:r>
              <a:rPr lang="en-US" altLang="ja-JP" sz="900" dirty="0" smtClean="0"/>
              <a:t>)</a:t>
            </a:r>
          </a:p>
        </p:txBody>
      </p:sp>
      <p:cxnSp>
        <p:nvCxnSpPr>
          <p:cNvPr id="16" name="Straight Connector 81"/>
          <p:cNvCxnSpPr/>
          <p:nvPr/>
        </p:nvCxnSpPr>
        <p:spPr>
          <a:xfrm flipV="1">
            <a:off x="2718537" y="2456106"/>
            <a:ext cx="0" cy="420917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25"/>
          <p:cNvGrpSpPr/>
          <p:nvPr/>
        </p:nvGrpSpPr>
        <p:grpSpPr>
          <a:xfrm>
            <a:off x="5888456" y="2116662"/>
            <a:ext cx="2550528" cy="1485001"/>
            <a:chOff x="1860403" y="2503978"/>
            <a:chExt cx="3166263" cy="2279594"/>
          </a:xfrm>
        </p:grpSpPr>
        <p:sp>
          <p:nvSpPr>
            <p:cNvPr id="18" name="Rectangle 26"/>
            <p:cNvSpPr/>
            <p:nvPr/>
          </p:nvSpPr>
          <p:spPr>
            <a:xfrm>
              <a:off x="1860403" y="2503978"/>
              <a:ext cx="3166263" cy="227959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9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8"/>
            <p:cNvCxnSpPr/>
            <p:nvPr/>
          </p:nvCxnSpPr>
          <p:spPr>
            <a:xfrm>
              <a:off x="1860403" y="297726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9"/>
          <p:cNvSpPr txBox="1"/>
          <p:nvPr/>
        </p:nvSpPr>
        <p:spPr>
          <a:xfrm>
            <a:off x="5969737" y="2140258"/>
            <a:ext cx="6526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FuncBond</a:t>
            </a:r>
            <a:endParaRPr lang="en-US" sz="900" dirty="0"/>
          </a:p>
        </p:txBody>
      </p:sp>
      <p:sp>
        <p:nvSpPr>
          <p:cNvPr id="22" name="TextBox 30"/>
          <p:cNvSpPr txBox="1"/>
          <p:nvPr/>
        </p:nvSpPr>
        <p:spPr>
          <a:xfrm>
            <a:off x="6185637" y="2476809"/>
            <a:ext cx="225334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9750" algn="l"/>
              </a:tabLst>
            </a:pPr>
            <a:r>
              <a:rPr lang="en-US" altLang="ja-JP" sz="900" dirty="0" smtClean="0"/>
              <a:t>String[]	</a:t>
            </a:r>
            <a:r>
              <a:rPr lang="en-US" altLang="ja-JP" sz="900" dirty="0" err="1" smtClean="0"/>
              <a:t>getAtomType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setAtomType</a:t>
            </a:r>
            <a:r>
              <a:rPr lang="en-US" altLang="ja-JP" sz="900" dirty="0" smtClean="0"/>
              <a:t>(String[])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double	</a:t>
            </a:r>
            <a:r>
              <a:rPr lang="en-US" altLang="ja-JP" sz="900" dirty="0" err="1" smtClean="0"/>
              <a:t>getKb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setKb</a:t>
            </a:r>
            <a:r>
              <a:rPr lang="en-US" altLang="ja-JP" sz="900" dirty="0" smtClean="0"/>
              <a:t>(double)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double	getB0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setB0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double	</a:t>
            </a:r>
            <a:r>
              <a:rPr lang="en-US" altLang="ja-JP" sz="900" dirty="0" err="1" smtClean="0"/>
              <a:t>getEnergy</a:t>
            </a:r>
            <a:r>
              <a:rPr lang="en-US" altLang="ja-JP" sz="900" dirty="0" smtClean="0"/>
              <a:t>(double)</a:t>
            </a:r>
          </a:p>
        </p:txBody>
      </p:sp>
    </p:spTree>
    <p:extLst>
      <p:ext uri="{BB962C8B-B14F-4D97-AF65-F5344CB8AC3E}">
        <p14:creationId xmlns:p14="http://schemas.microsoft.com/office/powerpoint/2010/main" val="7659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11"/>
            <a:ext cx="68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qchem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659301" y="1346120"/>
            <a:ext cx="2017944" cy="1095048"/>
            <a:chOff x="1860403" y="2503982"/>
            <a:chExt cx="3166263" cy="1098971"/>
          </a:xfrm>
        </p:grpSpPr>
        <p:sp>
          <p:nvSpPr>
            <p:cNvPr id="4" name="Rectangle 3"/>
            <p:cNvSpPr/>
            <p:nvPr/>
          </p:nvSpPr>
          <p:spPr>
            <a:xfrm>
              <a:off x="1860403" y="2503982"/>
              <a:ext cx="3166263" cy="109897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740582" y="1369713"/>
            <a:ext cx="4617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smtClean="0"/>
              <a:t>A</a:t>
            </a:r>
            <a:r>
              <a:rPr lang="en-US" sz="900" i="1" dirty="0" smtClean="0"/>
              <a:t>Exec</a:t>
            </a:r>
            <a:endParaRPr lang="en-US" sz="9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56482" y="1767783"/>
            <a:ext cx="172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void	setBasename(String)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String[] 	getCommand()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void	removeFiles()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FileFilter	getFilter()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5982" y="2708969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~ExecXXX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78758" y="2436032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100337" y="4250152"/>
            <a:ext cx="2463274" cy="1964452"/>
            <a:chOff x="1860403" y="2503982"/>
            <a:chExt cx="3166263" cy="1905795"/>
          </a:xfrm>
        </p:grpSpPr>
        <p:sp>
          <p:nvSpPr>
            <p:cNvPr id="12" name="Rectangle 11"/>
            <p:cNvSpPr/>
            <p:nvPr/>
          </p:nvSpPr>
          <p:spPr>
            <a:xfrm>
              <a:off x="1860403" y="2503982"/>
              <a:ext cx="3166263" cy="1905795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81618" y="4324545"/>
            <a:ext cx="749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QuantChem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397518" y="4671815"/>
            <a:ext cx="2166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lang="en-US" sz="900" dirty="0"/>
              <a:t>QuantChem()</a:t>
            </a:r>
          </a:p>
          <a:p>
            <a:pPr>
              <a:tabLst>
                <a:tab pos="804863" algn="l"/>
              </a:tabLst>
            </a:pPr>
            <a:r>
              <a:rPr lang="en-US" sz="900" dirty="0"/>
              <a:t>QuantChem(String)</a:t>
            </a:r>
          </a:p>
          <a:p>
            <a:pPr>
              <a:tabLst>
                <a:tab pos="804863" algn="l"/>
              </a:tabLst>
            </a:pPr>
            <a:r>
              <a:rPr lang="en-US" sz="900" dirty="0"/>
              <a:t>Exec	getExec(String)</a:t>
            </a:r>
          </a:p>
          <a:p>
            <a:pPr>
              <a:tabLst>
                <a:tab pos="804863" algn="l"/>
              </a:tabLst>
            </a:pPr>
            <a:r>
              <a:rPr lang="en-US" sz="900" dirty="0"/>
              <a:t>Exec	getExec()</a:t>
            </a:r>
          </a:p>
          <a:p>
            <a:pPr>
              <a:tabLst>
                <a:tab pos="804863" algn="l"/>
              </a:tabLst>
            </a:pPr>
            <a:r>
              <a:rPr lang="en-US" sz="900" dirty="0"/>
              <a:t>InputMaker	getInputMaker(String)</a:t>
            </a:r>
          </a:p>
          <a:p>
            <a:pPr>
              <a:tabLst>
                <a:tab pos="804863" algn="l"/>
              </a:tabLst>
            </a:pPr>
            <a:r>
              <a:rPr lang="en-US" sz="900" dirty="0"/>
              <a:t>InputMaker	getInputMaker()</a:t>
            </a:r>
          </a:p>
          <a:p>
            <a:pPr>
              <a:tabLst>
                <a:tab pos="804863" algn="l"/>
              </a:tabLst>
            </a:pPr>
            <a:r>
              <a:rPr lang="en-US" sz="900" dirty="0"/>
              <a:t>OutputReader	getOutputReader(String)</a:t>
            </a:r>
          </a:p>
          <a:p>
            <a:pPr>
              <a:tabLst>
                <a:tab pos="804863" algn="l"/>
              </a:tabLst>
            </a:pPr>
            <a:r>
              <a:rPr lang="en-US" sz="900" dirty="0"/>
              <a:t>OutputReader	getOutputReader()</a:t>
            </a:r>
          </a:p>
          <a:p>
            <a:pPr>
              <a:tabLst>
                <a:tab pos="804863" algn="l"/>
              </a:tabLst>
            </a:pPr>
            <a:r>
              <a:rPr lang="en-US" sz="900" dirty="0"/>
              <a:t>void	setBasename(String)</a:t>
            </a:r>
          </a:p>
          <a:p>
            <a:pPr>
              <a:tabLst>
                <a:tab pos="804863" algn="l"/>
              </a:tabLst>
            </a:pPr>
            <a:r>
              <a:rPr lang="en-US" sz="900" dirty="0"/>
              <a:t>String	getBasename()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058446" y="1065774"/>
            <a:ext cx="2561594" cy="1689289"/>
            <a:chOff x="1860403" y="2503981"/>
            <a:chExt cx="3166263" cy="2152053"/>
          </a:xfrm>
        </p:grpSpPr>
        <p:sp>
          <p:nvSpPr>
            <p:cNvPr id="18" name="Rectangle 17"/>
            <p:cNvSpPr/>
            <p:nvPr/>
          </p:nvSpPr>
          <p:spPr>
            <a:xfrm>
              <a:off x="1860403" y="2503981"/>
              <a:ext cx="3166263" cy="2152053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139727" y="1089368"/>
            <a:ext cx="8032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smtClean="0"/>
              <a:t>A</a:t>
            </a:r>
            <a:r>
              <a:rPr lang="en-US" sz="900" i="1" dirty="0" smtClean="0"/>
              <a:t>InputMaker</a:t>
            </a:r>
            <a:endParaRPr lang="en-US" sz="9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3355627" y="1393862"/>
            <a:ext cx="226441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4538" algn="l"/>
              </a:tabLst>
            </a:pPr>
            <a:r>
              <a:rPr lang="en-US" sz="900" dirty="0"/>
              <a:t>void	setBasename(String)</a:t>
            </a:r>
          </a:p>
          <a:p>
            <a:pPr>
              <a:tabLst>
                <a:tab pos="744538" algn="l"/>
              </a:tabLst>
            </a:pPr>
            <a:r>
              <a:rPr lang="en-US" sz="900" dirty="0"/>
              <a:t>void	setResource(Resource)</a:t>
            </a:r>
          </a:p>
          <a:p>
            <a:pPr>
              <a:tabLst>
                <a:tab pos="744538" algn="l"/>
              </a:tabLst>
            </a:pPr>
            <a:r>
              <a:rPr lang="en-US" sz="900" dirty="0"/>
              <a:t>void	setOptions(String)</a:t>
            </a:r>
          </a:p>
          <a:p>
            <a:pPr>
              <a:tabLst>
                <a:tab pos="744538" algn="l"/>
              </a:tabLst>
            </a:pPr>
            <a:r>
              <a:rPr lang="en-US" sz="900" dirty="0"/>
              <a:t>void	setOptions(XMLHandler)</a:t>
            </a:r>
          </a:p>
          <a:p>
            <a:pPr>
              <a:tabLst>
                <a:tab pos="744538" algn="l"/>
              </a:tabLst>
            </a:pPr>
            <a:r>
              <a:rPr lang="en-US" sz="900" dirty="0"/>
              <a:t>void	setMolecule(Molecule)</a:t>
            </a:r>
          </a:p>
          <a:p>
            <a:pPr>
              <a:tabLst>
                <a:tab pos="744538" algn="l"/>
              </a:tabLst>
            </a:pPr>
            <a:r>
              <a:rPr lang="en-US" sz="900" dirty="0"/>
              <a:t>Molecule	getMolecule()</a:t>
            </a:r>
          </a:p>
          <a:p>
            <a:pPr>
              <a:tabLst>
                <a:tab pos="744538" algn="l"/>
              </a:tabLst>
            </a:pPr>
            <a:r>
              <a:rPr lang="en-US" sz="900" dirty="0"/>
              <a:t>XMLHandler	getOptions()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void	makeInputFile()</a:t>
            </a:r>
          </a:p>
          <a:p>
            <a:pPr>
              <a:tabLst>
                <a:tab pos="744538" algn="l"/>
              </a:tabLst>
            </a:pPr>
            <a:r>
              <a:rPr lang="en-US" sz="900" dirty="0"/>
              <a:t>#</a:t>
            </a:r>
            <a:r>
              <a:rPr lang="en-US" sz="900" baseline="30000" dirty="0"/>
              <a:t>A</a:t>
            </a:r>
            <a:r>
              <a:rPr lang="en-US" sz="900" i="1" dirty="0"/>
              <a:t>void	checkInputOptions()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87308" y="3039339"/>
            <a:ext cx="132037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~InputMakerXXX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583032" y="2755064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74329" y="644815"/>
            <a:ext cx="168963" cy="404026"/>
            <a:chOff x="5090704" y="3537825"/>
            <a:chExt cx="168963" cy="404026"/>
          </a:xfrm>
        </p:grpSpPr>
        <p:sp>
          <p:nvSpPr>
            <p:cNvPr id="26" name="Diamond 25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5175186" y="3537825"/>
              <a:ext cx="0" cy="254805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2936519" y="413691"/>
            <a:ext cx="803225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Resource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087935" y="644815"/>
            <a:ext cx="168963" cy="404026"/>
            <a:chOff x="5090704" y="3537825"/>
            <a:chExt cx="168963" cy="404026"/>
          </a:xfrm>
        </p:grpSpPr>
        <p:sp>
          <p:nvSpPr>
            <p:cNvPr id="30" name="Diamond 29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5175186" y="3537825"/>
              <a:ext cx="0" cy="254805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3850125" y="413691"/>
            <a:ext cx="803225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XMLHandler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010802" y="644815"/>
            <a:ext cx="168963" cy="404026"/>
            <a:chOff x="5090704" y="3537825"/>
            <a:chExt cx="168963" cy="404026"/>
          </a:xfrm>
        </p:grpSpPr>
        <p:sp>
          <p:nvSpPr>
            <p:cNvPr id="34" name="Diamond 33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5175186" y="3537825"/>
              <a:ext cx="0" cy="254805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4772992" y="413691"/>
            <a:ext cx="803225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Molecule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103417" y="357134"/>
            <a:ext cx="2563063" cy="3173466"/>
            <a:chOff x="1860403" y="2503981"/>
            <a:chExt cx="3166263" cy="4042805"/>
          </a:xfrm>
        </p:grpSpPr>
        <p:sp>
          <p:nvSpPr>
            <p:cNvPr id="38" name="Rectangle 37"/>
            <p:cNvSpPr/>
            <p:nvPr/>
          </p:nvSpPr>
          <p:spPr>
            <a:xfrm>
              <a:off x="1860403" y="2503981"/>
              <a:ext cx="3166263" cy="4042805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6184698" y="380728"/>
            <a:ext cx="914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smtClean="0"/>
              <a:t>A</a:t>
            </a:r>
            <a:r>
              <a:rPr lang="en-US" sz="900" i="1" dirty="0" smtClean="0"/>
              <a:t>OutputReader</a:t>
            </a:r>
            <a:endParaRPr lang="en-US" sz="9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339639" y="685222"/>
            <a:ext cx="238294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4538" algn="l"/>
              </a:tabLst>
            </a:pPr>
            <a:r>
              <a:rPr lang="en-US" sz="900" dirty="0"/>
              <a:t>void	setBasename(String)</a:t>
            </a:r>
          </a:p>
          <a:p>
            <a:pPr>
              <a:tabLst>
                <a:tab pos="744538" algn="l"/>
              </a:tabLst>
            </a:pPr>
            <a:r>
              <a:rPr lang="en-US" sz="900" dirty="0"/>
              <a:t>String	getBasename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void	checkFile()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	readEnergy()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	readCharge()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	readMultiplicity()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double[]	readGradient()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double[]	readHessian()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double[]	readGeometry()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double[]	readAtomicNumber()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double[]	readAtomicMass()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double[]	readMullikenCharge()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double[]	readESPCharge()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double[]	readNPACharge()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/>
              <a:t>A</a:t>
            </a:r>
            <a:r>
              <a:rPr lang="en-US" sz="900" i="1" dirty="0"/>
              <a:t>double[]	readDipoleMoment()</a:t>
            </a:r>
          </a:p>
          <a:p>
            <a:pPr>
              <a:tabLst>
                <a:tab pos="744538" algn="l"/>
              </a:tabLst>
            </a:pPr>
            <a:r>
              <a:rPr lang="en-US" altLang="ja-JP" sz="900" baseline="30000" dirty="0" err="1"/>
              <a:t>A</a:t>
            </a:r>
            <a:r>
              <a:rPr lang="en-US" altLang="ja-JP" sz="900" i="1" dirty="0" err="1"/>
              <a:t>double</a:t>
            </a:r>
            <a:r>
              <a:rPr lang="en-US" altLang="ja-JP" sz="900" i="1" dirty="0"/>
              <a:t>[]	</a:t>
            </a:r>
            <a:r>
              <a:rPr lang="en-US" altLang="ja-JP" sz="900" i="1" dirty="0" err="1" smtClean="0"/>
              <a:t>readPolarizability</a:t>
            </a:r>
            <a:r>
              <a:rPr lang="en-US" altLang="ja-JP" sz="900" i="1" dirty="0" smtClean="0"/>
              <a:t>(</a:t>
            </a:r>
            <a:r>
              <a:rPr lang="en-US" altLang="ja-JP" sz="900" i="1" dirty="0"/>
              <a:t>)</a:t>
            </a:r>
          </a:p>
          <a:p>
            <a:pPr>
              <a:tabLst>
                <a:tab pos="744538" algn="l"/>
              </a:tabLst>
            </a:pPr>
            <a:r>
              <a:rPr lang="en-US" altLang="ja-JP" sz="900" baseline="30000" dirty="0" err="1"/>
              <a:t>A</a:t>
            </a:r>
            <a:r>
              <a:rPr lang="en-US" altLang="ja-JP" sz="900" i="1" dirty="0" err="1"/>
              <a:t>double</a:t>
            </a:r>
            <a:r>
              <a:rPr lang="en-US" altLang="ja-JP" sz="900" i="1" dirty="0"/>
              <a:t>[]	</a:t>
            </a:r>
            <a:r>
              <a:rPr lang="en-US" altLang="ja-JP" sz="900" i="1" dirty="0" err="1" smtClean="0"/>
              <a:t>readHyperpolarizability</a:t>
            </a:r>
            <a:r>
              <a:rPr lang="en-US" altLang="ja-JP" sz="900" i="1" dirty="0" smtClean="0"/>
              <a:t>(</a:t>
            </a:r>
            <a:r>
              <a:rPr lang="en-US" altLang="ja-JP" sz="900" i="1" dirty="0"/>
              <a:t>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 err="1" smtClean="0"/>
              <a:t>A</a:t>
            </a:r>
            <a:r>
              <a:rPr lang="en-US" sz="900" i="1" dirty="0" err="1" smtClean="0"/>
              <a:t>double</a:t>
            </a:r>
            <a:r>
              <a:rPr lang="en-US" sz="900" i="1" dirty="0"/>
              <a:t>[]	readDipoleDerivative()</a:t>
            </a:r>
          </a:p>
          <a:p>
            <a:pPr>
              <a:tabLst>
                <a:tab pos="744538" algn="l"/>
              </a:tabLst>
            </a:pPr>
            <a:r>
              <a:rPr lang="en-US" altLang="ja-JP" sz="900" baseline="30000" dirty="0" err="1"/>
              <a:t>A</a:t>
            </a:r>
            <a:r>
              <a:rPr lang="en-US" altLang="ja-JP" sz="900" i="1" dirty="0" err="1"/>
              <a:t>double</a:t>
            </a:r>
            <a:r>
              <a:rPr lang="en-US" altLang="ja-JP" sz="900" i="1" dirty="0"/>
              <a:t>[]	</a:t>
            </a:r>
            <a:r>
              <a:rPr lang="en-US" altLang="ja-JP" sz="900" i="1" dirty="0" err="1" smtClean="0"/>
              <a:t>readPolarizabilityDerivative</a:t>
            </a:r>
            <a:r>
              <a:rPr lang="en-US" altLang="ja-JP" sz="900" i="1" dirty="0"/>
              <a:t>()</a:t>
            </a:r>
          </a:p>
          <a:p>
            <a:pPr>
              <a:tabLst>
                <a:tab pos="744538" algn="l"/>
              </a:tabLst>
            </a:pPr>
            <a:r>
              <a:rPr lang="en-US" sz="900" baseline="30000" dirty="0" err="1" smtClean="0"/>
              <a:t>A</a:t>
            </a:r>
            <a:r>
              <a:rPr lang="en-US" sz="900" i="1" dirty="0" err="1" smtClean="0"/>
              <a:t>String</a:t>
            </a:r>
            <a:r>
              <a:rPr lang="en-US" sz="900" i="1" dirty="0"/>
              <a:t>[]	readLabel()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94754" y="3818785"/>
            <a:ext cx="132037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~OutputReaderXXX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7372541" y="3545848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3846485" y="2755064"/>
            <a:ext cx="168963" cy="1495088"/>
            <a:chOff x="5090704" y="2446763"/>
            <a:chExt cx="168963" cy="1495088"/>
          </a:xfrm>
        </p:grpSpPr>
        <p:sp>
          <p:nvSpPr>
            <p:cNvPr id="49" name="Diamond 48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V="1">
              <a:off x="5175186" y="2446763"/>
              <a:ext cx="0" cy="1345868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192100" y="3530600"/>
            <a:ext cx="1169976" cy="719552"/>
            <a:chOff x="5281624" y="3455665"/>
            <a:chExt cx="1169976" cy="719552"/>
          </a:xfrm>
        </p:grpSpPr>
        <p:sp>
          <p:nvSpPr>
            <p:cNvPr id="52" name="Diamond 51"/>
            <p:cNvSpPr/>
            <p:nvPr/>
          </p:nvSpPr>
          <p:spPr>
            <a:xfrm>
              <a:off x="5281624" y="4006254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359400" y="3455665"/>
              <a:ext cx="1092200" cy="540602"/>
            </a:xfrm>
            <a:custGeom>
              <a:avLst/>
              <a:gdLst>
                <a:gd name="connsiteX0" fmla="*/ 0 w 1092200"/>
                <a:gd name="connsiteY0" fmla="*/ 905934 h 905934"/>
                <a:gd name="connsiteX1" fmla="*/ 0 w 1092200"/>
                <a:gd name="connsiteY1" fmla="*/ 482600 h 905934"/>
                <a:gd name="connsiteX2" fmla="*/ 1092200 w 1092200"/>
                <a:gd name="connsiteY2" fmla="*/ 499534 h 905934"/>
                <a:gd name="connsiteX3" fmla="*/ 1092200 w 1092200"/>
                <a:gd name="connsiteY3" fmla="*/ 0 h 90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2200" h="905934">
                  <a:moveTo>
                    <a:pt x="0" y="905934"/>
                  </a:moveTo>
                  <a:lnTo>
                    <a:pt x="0" y="482600"/>
                  </a:lnTo>
                  <a:lnTo>
                    <a:pt x="1092200" y="499534"/>
                  </a:lnTo>
                  <a:lnTo>
                    <a:pt x="1092200" y="0"/>
                  </a:lnTo>
                </a:path>
              </a:pathLst>
            </a:cu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67409" y="2487935"/>
            <a:ext cx="1057181" cy="1762217"/>
            <a:chOff x="2556933" y="2413000"/>
            <a:chExt cx="1057181" cy="1762217"/>
          </a:xfrm>
        </p:grpSpPr>
        <p:sp>
          <p:nvSpPr>
            <p:cNvPr id="46" name="Diamond 45"/>
            <p:cNvSpPr/>
            <p:nvPr/>
          </p:nvSpPr>
          <p:spPr>
            <a:xfrm>
              <a:off x="3445151" y="4006254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2556933" y="2413000"/>
              <a:ext cx="973667" cy="1583267"/>
            </a:xfrm>
            <a:custGeom>
              <a:avLst/>
              <a:gdLst>
                <a:gd name="connsiteX0" fmla="*/ 973667 w 973667"/>
                <a:gd name="connsiteY0" fmla="*/ 1583267 h 1583267"/>
                <a:gd name="connsiteX1" fmla="*/ 973667 w 973667"/>
                <a:gd name="connsiteY1" fmla="*/ 1117600 h 1583267"/>
                <a:gd name="connsiteX2" fmla="*/ 0 w 973667"/>
                <a:gd name="connsiteY2" fmla="*/ 1117600 h 1583267"/>
                <a:gd name="connsiteX3" fmla="*/ 8467 w 973667"/>
                <a:gd name="connsiteY3" fmla="*/ 0 h 158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667" h="1583267">
                  <a:moveTo>
                    <a:pt x="973667" y="1583267"/>
                  </a:moveTo>
                  <a:lnTo>
                    <a:pt x="973667" y="1117600"/>
                  </a:lnTo>
                  <a:lnTo>
                    <a:pt x="0" y="1117600"/>
                  </a:lnTo>
                  <a:cubicBezTo>
                    <a:pt x="2822" y="745067"/>
                    <a:pt x="5645" y="372533"/>
                    <a:pt x="8467" y="0"/>
                  </a:cubicBezTo>
                </a:path>
              </a:pathLst>
            </a:cu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6362076" y="4318550"/>
            <a:ext cx="1515494" cy="24589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FileNotFoundException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362076" y="4682259"/>
            <a:ext cx="1515494" cy="235818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InputOptionException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362076" y="5048350"/>
            <a:ext cx="1515494" cy="235818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OutputFileException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060326" y="1767784"/>
            <a:ext cx="1282700" cy="3037919"/>
            <a:chOff x="5149850" y="1841263"/>
            <a:chExt cx="1282700" cy="2868219"/>
          </a:xfrm>
        </p:grpSpPr>
        <p:cxnSp>
          <p:nvCxnSpPr>
            <p:cNvPr id="64" name="Straight Arrow Connector 63"/>
            <p:cNvCxnSpPr/>
            <p:nvPr/>
          </p:nvCxnSpPr>
          <p:spPr>
            <a:xfrm flipH="1" flipV="1">
              <a:off x="5155578" y="1841263"/>
              <a:ext cx="0" cy="66591"/>
            </a:xfrm>
            <a:prstGeom prst="straightConnector1">
              <a:avLst/>
            </a:prstGeom>
            <a:ln w="635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66"/>
            <p:cNvSpPr/>
            <p:nvPr/>
          </p:nvSpPr>
          <p:spPr>
            <a:xfrm>
              <a:off x="5149850" y="1873250"/>
              <a:ext cx="1282700" cy="2476500"/>
            </a:xfrm>
            <a:custGeom>
              <a:avLst/>
              <a:gdLst>
                <a:gd name="connsiteX0" fmla="*/ 0 w 1282700"/>
                <a:gd name="connsiteY0" fmla="*/ 0 h 2165350"/>
                <a:gd name="connsiteX1" fmla="*/ 723900 w 1282700"/>
                <a:gd name="connsiteY1" fmla="*/ 0 h 2165350"/>
                <a:gd name="connsiteX2" fmla="*/ 723900 w 1282700"/>
                <a:gd name="connsiteY2" fmla="*/ 2165350 h 2165350"/>
                <a:gd name="connsiteX3" fmla="*/ 1282700 w 1282700"/>
                <a:gd name="connsiteY3" fmla="*/ 2165350 h 216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2700" h="2165350">
                  <a:moveTo>
                    <a:pt x="0" y="0"/>
                  </a:moveTo>
                  <a:lnTo>
                    <a:pt x="723900" y="0"/>
                  </a:lnTo>
                  <a:lnTo>
                    <a:pt x="723900" y="2165350"/>
                  </a:lnTo>
                  <a:lnTo>
                    <a:pt x="1282700" y="2165350"/>
                  </a:lnTo>
                </a:path>
              </a:pathLst>
            </a:custGeom>
            <a:ln w="12700" cmpd="sng">
              <a:solidFill>
                <a:schemeClr val="accent4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6165850" y="4360232"/>
              <a:ext cx="266700" cy="349250"/>
            </a:xfrm>
            <a:custGeom>
              <a:avLst/>
              <a:gdLst>
                <a:gd name="connsiteX0" fmla="*/ 0 w 266700"/>
                <a:gd name="connsiteY0" fmla="*/ 0 h 368300"/>
                <a:gd name="connsiteX1" fmla="*/ 0 w 266700"/>
                <a:gd name="connsiteY1" fmla="*/ 368300 h 368300"/>
                <a:gd name="connsiteX2" fmla="*/ 266700 w 266700"/>
                <a:gd name="connsiteY2" fmla="*/ 368300 h 36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368300">
                  <a:moveTo>
                    <a:pt x="0" y="0"/>
                  </a:moveTo>
                  <a:lnTo>
                    <a:pt x="0" y="368300"/>
                  </a:lnTo>
                  <a:lnTo>
                    <a:pt x="266700" y="368300"/>
                  </a:ln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58776" y="1916198"/>
            <a:ext cx="984250" cy="3273869"/>
            <a:chOff x="5448300" y="1987704"/>
            <a:chExt cx="984250" cy="3089738"/>
          </a:xfrm>
        </p:grpSpPr>
        <p:cxnSp>
          <p:nvCxnSpPr>
            <p:cNvPr id="72" name="Straight Arrow Connector 71"/>
            <p:cNvCxnSpPr/>
            <p:nvPr/>
          </p:nvCxnSpPr>
          <p:spPr>
            <a:xfrm flipH="1" flipV="1">
              <a:off x="5450587" y="1987704"/>
              <a:ext cx="0" cy="66591"/>
            </a:xfrm>
            <a:prstGeom prst="straightConnector1">
              <a:avLst/>
            </a:prstGeom>
            <a:ln w="635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 72"/>
            <p:cNvSpPr/>
            <p:nvPr/>
          </p:nvSpPr>
          <p:spPr>
            <a:xfrm>
              <a:off x="5448300" y="2012950"/>
              <a:ext cx="984250" cy="3064492"/>
            </a:xfrm>
            <a:custGeom>
              <a:avLst/>
              <a:gdLst>
                <a:gd name="connsiteX0" fmla="*/ 0 w 971550"/>
                <a:gd name="connsiteY0" fmla="*/ 0 h 2432050"/>
                <a:gd name="connsiteX1" fmla="*/ 533400 w 971550"/>
                <a:gd name="connsiteY1" fmla="*/ 0 h 2432050"/>
                <a:gd name="connsiteX2" fmla="*/ 533400 w 971550"/>
                <a:gd name="connsiteY2" fmla="*/ 2432050 h 2432050"/>
                <a:gd name="connsiteX3" fmla="*/ 971550 w 971550"/>
                <a:gd name="connsiteY3" fmla="*/ 24320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2432050">
                  <a:moveTo>
                    <a:pt x="0" y="0"/>
                  </a:moveTo>
                  <a:lnTo>
                    <a:pt x="533400" y="0"/>
                  </a:lnTo>
                  <a:lnTo>
                    <a:pt x="533400" y="2432050"/>
                  </a:lnTo>
                  <a:lnTo>
                    <a:pt x="971550" y="2432050"/>
                  </a:ln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765557" y="1044985"/>
            <a:ext cx="1017986" cy="4133916"/>
            <a:chOff x="7855081" y="970050"/>
            <a:chExt cx="1017986" cy="4133916"/>
          </a:xfrm>
        </p:grpSpPr>
        <p:cxnSp>
          <p:nvCxnSpPr>
            <p:cNvPr id="76" name="Straight Arrow Connector 75"/>
            <p:cNvCxnSpPr/>
            <p:nvPr/>
          </p:nvCxnSpPr>
          <p:spPr>
            <a:xfrm flipH="1" flipV="1">
              <a:off x="7855081" y="970050"/>
              <a:ext cx="0" cy="66591"/>
            </a:xfrm>
            <a:prstGeom prst="straightConnector1">
              <a:avLst/>
            </a:prstGeom>
            <a:ln w="635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7857067" y="999067"/>
              <a:ext cx="1016000" cy="3349681"/>
            </a:xfrm>
            <a:custGeom>
              <a:avLst/>
              <a:gdLst>
                <a:gd name="connsiteX0" fmla="*/ 0 w 1016000"/>
                <a:gd name="connsiteY0" fmla="*/ 0 h 3039533"/>
                <a:gd name="connsiteX1" fmla="*/ 1007533 w 1016000"/>
                <a:gd name="connsiteY1" fmla="*/ 0 h 3039533"/>
                <a:gd name="connsiteX2" fmla="*/ 1016000 w 1016000"/>
                <a:gd name="connsiteY2" fmla="*/ 3039533 h 3039533"/>
                <a:gd name="connsiteX3" fmla="*/ 127000 w 1016000"/>
                <a:gd name="connsiteY3" fmla="*/ 3039533 h 303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6000" h="3039533">
                  <a:moveTo>
                    <a:pt x="0" y="0"/>
                  </a:moveTo>
                  <a:lnTo>
                    <a:pt x="1007533" y="0"/>
                  </a:lnTo>
                  <a:cubicBezTo>
                    <a:pt x="1010355" y="1013178"/>
                    <a:pt x="1013178" y="2026355"/>
                    <a:pt x="1016000" y="3039533"/>
                  </a:cubicBezTo>
                  <a:lnTo>
                    <a:pt x="127000" y="3039533"/>
                  </a:ln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7984067" y="4350433"/>
              <a:ext cx="423333" cy="753533"/>
            </a:xfrm>
            <a:custGeom>
              <a:avLst/>
              <a:gdLst>
                <a:gd name="connsiteX0" fmla="*/ 423333 w 423333"/>
                <a:gd name="connsiteY0" fmla="*/ 0 h 753533"/>
                <a:gd name="connsiteX1" fmla="*/ 423333 w 423333"/>
                <a:gd name="connsiteY1" fmla="*/ 753533 h 753533"/>
                <a:gd name="connsiteX2" fmla="*/ 0 w 423333"/>
                <a:gd name="connsiteY2" fmla="*/ 745067 h 75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333" h="753533">
                  <a:moveTo>
                    <a:pt x="423333" y="0"/>
                  </a:moveTo>
                  <a:lnTo>
                    <a:pt x="423333" y="753533"/>
                  </a:lnTo>
                  <a:lnTo>
                    <a:pt x="0" y="745067"/>
                  </a:ln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08332" y="4257417"/>
            <a:ext cx="2480426" cy="2105283"/>
            <a:chOff x="1860403" y="2503982"/>
            <a:chExt cx="3166263" cy="2112827"/>
          </a:xfrm>
        </p:grpSpPr>
        <p:sp>
          <p:nvSpPr>
            <p:cNvPr id="71" name="Rectangle 70"/>
            <p:cNvSpPr/>
            <p:nvPr/>
          </p:nvSpPr>
          <p:spPr>
            <a:xfrm>
              <a:off x="1860403" y="2503982"/>
              <a:ext cx="3166263" cy="2112827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1860403" y="276560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860403" y="3302297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10369" y="4270545"/>
            <a:ext cx="743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TaskQChem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405513" y="5055410"/>
            <a:ext cx="222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TaskQChem()</a:t>
            </a:r>
          </a:p>
          <a:p>
            <a:r>
              <a:rPr lang="en-US" sz="900" dirty="0"/>
              <a:t>TaskQChem(String)</a:t>
            </a:r>
          </a:p>
          <a:p>
            <a:r>
              <a:rPr lang="en-US" sz="900" dirty="0"/>
              <a:t>void	appendQuantChem(QuantChem)</a:t>
            </a:r>
          </a:p>
          <a:p>
            <a:r>
              <a:rPr lang="en-US" sz="900" dirty="0"/>
              <a:t>void	setBasename(String)</a:t>
            </a:r>
          </a:p>
          <a:p>
            <a:r>
              <a:rPr lang="en-US" sz="900" dirty="0"/>
              <a:t>void	setMolecule(Molecule)</a:t>
            </a:r>
          </a:p>
          <a:p>
            <a:r>
              <a:rPr lang="en-US" sz="900" dirty="0"/>
              <a:t>void	setInputOptions(String)</a:t>
            </a:r>
          </a:p>
          <a:p>
            <a:r>
              <a:rPr lang="en-US" sz="900" dirty="0"/>
              <a:t>void	setMinfoIO(</a:t>
            </a:r>
            <a:r>
              <a:rPr lang="en-US" sz="900" dirty="0" err="1"/>
              <a:t>MInfoIO</a:t>
            </a:r>
            <a:r>
              <a:rPr lang="en-US" sz="900" dirty="0" smtClean="0"/>
              <a:t>)</a:t>
            </a:r>
          </a:p>
          <a:p>
            <a:r>
              <a:rPr lang="en-US" sz="900" dirty="0" err="1" smtClean="0"/>
              <a:t>int</a:t>
            </a:r>
            <a:r>
              <a:rPr lang="en-US" sz="900" dirty="0"/>
              <a:t>	postProcess()</a:t>
            </a:r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671012" y="3960561"/>
            <a:ext cx="0" cy="298720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31537" y="3726178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aseline="30000" smtClean="0">
                <a:solidFill>
                  <a:schemeClr val="tx1"/>
                </a:solidFill>
              </a:rPr>
              <a:t>A</a:t>
            </a:r>
            <a:r>
              <a:rPr lang="en-US" sz="900" i="1" smtClean="0">
                <a:solidFill>
                  <a:schemeClr val="tx1"/>
                </a:solidFill>
              </a:rPr>
              <a:t>Task</a:t>
            </a:r>
            <a:endParaRPr lang="en-US" sz="900" i="1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277771" y="3850357"/>
            <a:ext cx="512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throws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47061" y="3850357"/>
            <a:ext cx="512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throws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864099" y="6472326"/>
            <a:ext cx="1275628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ElectronicDataReader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1122118" y="6394238"/>
            <a:ext cx="742950" cy="196210"/>
          </a:xfrm>
          <a:custGeom>
            <a:avLst/>
            <a:gdLst>
              <a:gd name="connsiteX0" fmla="*/ 0 w 742950"/>
              <a:gd name="connsiteY0" fmla="*/ 0 h 260350"/>
              <a:gd name="connsiteX1" fmla="*/ 0 w 742950"/>
              <a:gd name="connsiteY1" fmla="*/ 260350 h 260350"/>
              <a:gd name="connsiteX2" fmla="*/ 742950 w 742950"/>
              <a:gd name="connsiteY2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950" h="260350">
                <a:moveTo>
                  <a:pt x="0" y="0"/>
                </a:moveTo>
                <a:lnTo>
                  <a:pt x="0" y="260350"/>
                </a:lnTo>
                <a:lnTo>
                  <a:pt x="742950" y="260350"/>
                </a:lnTo>
              </a:path>
            </a:pathLst>
          </a:cu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106813" y="6590448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51" name="Date Placeholder 5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9443B-03F1-4149-B82E-316EEED4630F}" type="datetime3">
              <a:t>17 March 2017</a:t>
            </a:fld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05513" y="4520446"/>
            <a:ext cx="22251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5800" algn="l"/>
              </a:tabLst>
            </a:pPr>
            <a:r>
              <a:rPr lang="en-US" sz="900" dirty="0"/>
              <a:t>#QuantChem	qcpack</a:t>
            </a:r>
          </a:p>
          <a:p>
            <a:pPr>
              <a:tabLst>
                <a:tab pos="685800" algn="l"/>
              </a:tabLst>
            </a:pPr>
            <a:r>
              <a:rPr lang="en-US" sz="900" dirty="0"/>
              <a:t>#Molecule	molecule</a:t>
            </a:r>
          </a:p>
          <a:p>
            <a:pPr>
              <a:tabLst>
                <a:tab pos="685800" algn="l"/>
              </a:tabLst>
            </a:pPr>
            <a:r>
              <a:rPr lang="en-US" sz="900" dirty="0"/>
              <a:t>#MInfiIO	minfoIO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5963050" y="5528026"/>
            <a:ext cx="2934830" cy="899977"/>
            <a:chOff x="1860402" y="2503982"/>
            <a:chExt cx="3405688" cy="873104"/>
          </a:xfrm>
        </p:grpSpPr>
        <p:sp>
          <p:nvSpPr>
            <p:cNvPr id="91" name="Rectangle 90"/>
            <p:cNvSpPr/>
            <p:nvPr/>
          </p:nvSpPr>
          <p:spPr>
            <a:xfrm>
              <a:off x="1860402" y="2503982"/>
              <a:ext cx="3405688" cy="87310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1860403" y="2839153"/>
              <a:ext cx="3405687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860403" y="2891935"/>
              <a:ext cx="3405687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6044332" y="5602418"/>
            <a:ext cx="87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WriteGaussian</a:t>
            </a:r>
            <a:endParaRPr 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6260232" y="5949688"/>
            <a:ext cx="27578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4863" algn="l"/>
              </a:tabLst>
            </a:pPr>
            <a:r>
              <a:rPr lang="en-US" sz="900" dirty="0"/>
              <a:t>void	writeFreqOutput(String, Molecule)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588758" y="4340159"/>
            <a:ext cx="469688" cy="168963"/>
            <a:chOff x="2588758" y="4479859"/>
            <a:chExt cx="469688" cy="168963"/>
          </a:xfrm>
        </p:grpSpPr>
        <p:sp>
          <p:nvSpPr>
            <p:cNvPr id="83" name="Diamond 82"/>
            <p:cNvSpPr/>
            <p:nvPr/>
          </p:nvSpPr>
          <p:spPr>
            <a:xfrm>
              <a:off x="2588758" y="4479859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 flipV="1">
              <a:off x="2760286" y="4563383"/>
              <a:ext cx="298160" cy="1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 rot="16200000">
            <a:off x="1499825" y="3899546"/>
            <a:ext cx="469688" cy="168963"/>
            <a:chOff x="2588758" y="4479859"/>
            <a:chExt cx="469688" cy="168963"/>
          </a:xfrm>
        </p:grpSpPr>
        <p:sp>
          <p:nvSpPr>
            <p:cNvPr id="98" name="Diamond 97"/>
            <p:cNvSpPr/>
            <p:nvPr/>
          </p:nvSpPr>
          <p:spPr>
            <a:xfrm>
              <a:off x="2588758" y="4479859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/>
            <p:cNvCxnSpPr/>
            <p:nvPr/>
          </p:nvCxnSpPr>
          <p:spPr>
            <a:xfrm flipV="1">
              <a:off x="2760286" y="4563383"/>
              <a:ext cx="298160" cy="1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1279676" y="3387010"/>
            <a:ext cx="1078949" cy="359493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Molecule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MInfoIO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25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11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vibration</a:t>
            </a:r>
            <a:endParaRPr lang="en-US" sz="1400" dirty="0"/>
          </a:p>
        </p:txBody>
      </p:sp>
      <p:grpSp>
        <p:nvGrpSpPr>
          <p:cNvPr id="3" name="Group 2"/>
          <p:cNvGrpSpPr/>
          <p:nvPr/>
        </p:nvGrpSpPr>
        <p:grpSpPr>
          <a:xfrm>
            <a:off x="500867" y="1498401"/>
            <a:ext cx="2361093" cy="3333026"/>
            <a:chOff x="1860403" y="2503980"/>
            <a:chExt cx="3166263" cy="3978819"/>
          </a:xfrm>
        </p:grpSpPr>
        <p:sp>
          <p:nvSpPr>
            <p:cNvPr id="4" name="Rectangle 3"/>
            <p:cNvSpPr/>
            <p:nvPr/>
          </p:nvSpPr>
          <p:spPr>
            <a:xfrm>
              <a:off x="1860403" y="2503980"/>
              <a:ext cx="3166263" cy="3978819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60403" y="338801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582149" y="1521995"/>
            <a:ext cx="92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CoordinateData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798048" y="2246103"/>
            <a:ext cx="2056911" cy="258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0100" algn="l"/>
              </a:tabLst>
            </a:pPr>
            <a:r>
              <a:rPr lang="en-US" sz="900" dirty="0"/>
              <a:t>double[][]	getCT()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double[][]	getCR()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double[][]	getCV()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double[]	getOmegaT()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double[]	getOmegaR()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double[]	getOmegaV()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double[]	getMsqrt()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double[][]	getX0()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~void	setCT(double[][])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~void	setCR(double[][])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~void	setCV(double[][])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~void	setOmegaT(double[])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~void	setOmegaR(double[])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~void	setOmegaV(double[])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~void	setMass(double[])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~void	setX0(double[][])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CoordinateData	clone()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void	print()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89535" y="2752927"/>
            <a:ext cx="3168448" cy="1251671"/>
            <a:chOff x="1860403" y="2503982"/>
            <a:chExt cx="3166263" cy="1494191"/>
          </a:xfrm>
        </p:grpSpPr>
        <p:sp>
          <p:nvSpPr>
            <p:cNvPr id="10" name="Rectangle 9"/>
            <p:cNvSpPr/>
            <p:nvPr/>
          </p:nvSpPr>
          <p:spPr>
            <a:xfrm>
              <a:off x="1860403" y="2503982"/>
              <a:ext cx="3166263" cy="149419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60403" y="289752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470817" y="2776522"/>
            <a:ext cx="736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NormCoord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1973" y="3149871"/>
            <a:ext cx="26634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58838" algn="l"/>
              </a:tabLst>
            </a:pPr>
            <a:r>
              <a:rPr lang="en-US" sz="900" dirty="0"/>
              <a:t>void	setLinear(boolean)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void	setPrint(booelan)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CoordinateData	getCoordinates()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void	setCoordinates(CoordinateData)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CoordinateData	calc(double[], double[][], double[])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8049" y="1762239"/>
            <a:ext cx="19792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5800" algn="l"/>
              </a:tabLst>
            </a:pPr>
            <a:r>
              <a:rPr lang="en-US" sz="900" dirty="0"/>
              <a:t>int	Nat</a:t>
            </a:r>
          </a:p>
          <a:p>
            <a:pPr>
              <a:tabLst>
                <a:tab pos="685800" algn="l"/>
              </a:tabLst>
            </a:pPr>
            <a:r>
              <a:rPr lang="en-US" sz="900" dirty="0"/>
              <a:t>int	Nfree</a:t>
            </a:r>
          </a:p>
          <a:p>
            <a:pPr>
              <a:tabLst>
                <a:tab pos="685800" algn="l"/>
              </a:tabLst>
            </a:pPr>
            <a:r>
              <a:rPr lang="en-US" sz="900" dirty="0"/>
              <a:t>int	Nrot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89535" y="4184931"/>
            <a:ext cx="3168448" cy="1986958"/>
            <a:chOff x="1860403" y="2503982"/>
            <a:chExt cx="3166263" cy="2371942"/>
          </a:xfrm>
        </p:grpSpPr>
        <p:sp>
          <p:nvSpPr>
            <p:cNvPr id="17" name="Rectangle 16"/>
            <p:cNvSpPr/>
            <p:nvPr/>
          </p:nvSpPr>
          <p:spPr>
            <a:xfrm>
              <a:off x="1860403" y="2503982"/>
              <a:ext cx="3166263" cy="2371942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60403" y="2899204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470817" y="4208524"/>
            <a:ext cx="70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LocalCoord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3686717" y="4556062"/>
            <a:ext cx="26859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58838" algn="l"/>
              </a:tabLst>
            </a:pPr>
            <a:r>
              <a:rPr lang="en-US" sz="900" dirty="0"/>
              <a:t>void	setEthresh(double)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double	getEthresh()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void	setZthresh(double)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double	getZthresh()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void	setBoys()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void	setPipekMezey()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String	getMethod()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void	setMaxIteration(int)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int	getMaxIteration(</a:t>
            </a:r>
            <a:r>
              <a:rPr lang="en-US" sz="900" dirty="0" smtClean="0"/>
              <a:t>)</a:t>
            </a:r>
          </a:p>
          <a:p>
            <a:pPr>
              <a:tabLst>
                <a:tab pos="858838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setPrint</a:t>
            </a:r>
            <a:r>
              <a:rPr lang="en-US" sz="900" dirty="0" smtClean="0"/>
              <a:t>(</a:t>
            </a:r>
            <a:r>
              <a:rPr lang="en-US" sz="900" dirty="0" err="1" smtClean="0"/>
              <a:t>boolean</a:t>
            </a:r>
            <a:r>
              <a:rPr lang="en-US" sz="900" dirty="0" smtClean="0"/>
              <a:t>)</a:t>
            </a:r>
            <a:endParaRPr lang="en-US" sz="900" dirty="0"/>
          </a:p>
          <a:p>
            <a:pPr>
              <a:tabLst>
                <a:tab pos="858838" algn="l"/>
              </a:tabLst>
            </a:pPr>
            <a:r>
              <a:rPr lang="en-US" sz="900" dirty="0" smtClean="0"/>
              <a:t>void</a:t>
            </a:r>
            <a:r>
              <a:rPr lang="en-US" sz="900" dirty="0"/>
              <a:t>	calc(CoordinateData)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0867" y="883232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Cloneable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830728" y="1114356"/>
            <a:ext cx="0" cy="383266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058751" y="4100696"/>
            <a:ext cx="2017944" cy="1604682"/>
            <a:chOff x="1860403" y="2167660"/>
            <a:chExt cx="3166263" cy="1555705"/>
          </a:xfrm>
        </p:grpSpPr>
        <p:sp>
          <p:nvSpPr>
            <p:cNvPr id="35" name="Rectangle 34"/>
            <p:cNvSpPr/>
            <p:nvPr/>
          </p:nvSpPr>
          <p:spPr>
            <a:xfrm>
              <a:off x="1860403" y="2167660"/>
              <a:ext cx="3166263" cy="1555705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140032" y="4161575"/>
            <a:ext cx="6253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smtClean="0"/>
              <a:t>A</a:t>
            </a:r>
            <a:r>
              <a:rPr lang="en-US" sz="900" i="1" dirty="0" smtClean="0"/>
              <a:t>Localiza</a:t>
            </a:r>
            <a:endParaRPr lang="en-US" sz="9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55932" y="4857480"/>
            <a:ext cx="17207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~Localiza()</a:t>
            </a:r>
          </a:p>
          <a:p>
            <a:r>
              <a:rPr lang="en-US" sz="900" dirty="0"/>
              <a:t>void	setup(CoordinateData)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double	getK(int, int, int, int)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double	getZeta(int[])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void	update(int, int)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71892" y="5983282"/>
            <a:ext cx="1078949" cy="40444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~LocalizaBoys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~LocalizaPM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011367" y="5710345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557983" y="4429762"/>
            <a:ext cx="477679" cy="1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82170" y="4420934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55932" y="4429762"/>
            <a:ext cx="172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7063" algn="l"/>
              </a:tabLst>
            </a:pPr>
            <a:r>
              <a:rPr lang="en-US" sz="900" dirty="0"/>
              <a:t>#int	Nat, Nat3, Nfree</a:t>
            </a:r>
          </a:p>
          <a:p>
            <a:pPr>
              <a:tabLst>
                <a:tab pos="627063" algn="l"/>
              </a:tabLst>
            </a:pPr>
            <a:r>
              <a:rPr lang="en-US" sz="900" dirty="0"/>
              <a:t>#double[][] 	CL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458F-22AC-3540-B3D2-B86BD4451729}" type="datetime3">
              <a:t>17 March 2017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89535" y="633348"/>
            <a:ext cx="2880353" cy="845207"/>
            <a:chOff x="1860403" y="2503982"/>
            <a:chExt cx="3166263" cy="1008971"/>
          </a:xfrm>
        </p:grpSpPr>
        <p:sp>
          <p:nvSpPr>
            <p:cNvPr id="49" name="Rectangle 48"/>
            <p:cNvSpPr/>
            <p:nvPr/>
          </p:nvSpPr>
          <p:spPr>
            <a:xfrm>
              <a:off x="1860403" y="2503982"/>
              <a:ext cx="3166263" cy="100897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860403" y="2899204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3606898" y="65694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MolToVib</a:t>
            </a:r>
            <a:endParaRPr 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3686717" y="1004480"/>
            <a:ext cx="258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58838" algn="l"/>
              </a:tabLst>
            </a:pPr>
            <a:r>
              <a:rPr lang="en-US" sz="900" dirty="0" err="1" smtClean="0"/>
              <a:t>CoordinateData</a:t>
            </a:r>
            <a:r>
              <a:rPr lang="en-US" sz="900" dirty="0"/>
              <a:t>	</a:t>
            </a:r>
            <a:r>
              <a:rPr lang="en-US" sz="900" dirty="0" err="1"/>
              <a:t>getCoordinate</a:t>
            </a:r>
            <a:r>
              <a:rPr lang="en-US" sz="900" dirty="0" smtClean="0"/>
              <a:t>(Molecule)</a:t>
            </a:r>
          </a:p>
          <a:p>
            <a:pPr>
              <a:tabLst>
                <a:tab pos="858838" algn="l"/>
              </a:tabLst>
            </a:pPr>
            <a:r>
              <a:rPr lang="en-US" sz="900" dirty="0" err="1" smtClean="0"/>
              <a:t>CoordinateData</a:t>
            </a:r>
            <a:r>
              <a:rPr lang="en-US" sz="900" dirty="0" smtClean="0"/>
              <a:t>	</a:t>
            </a:r>
            <a:r>
              <a:rPr lang="en-US" sz="900" dirty="0" err="1" smtClean="0"/>
              <a:t>getCoordiante</a:t>
            </a:r>
            <a:r>
              <a:rPr lang="en-US" sz="900" dirty="0" smtClean="0"/>
              <a:t>(Molecule, 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597303" y="706528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grpSp>
        <p:nvGrpSpPr>
          <p:cNvPr id="26" name="図形グループ 25"/>
          <p:cNvGrpSpPr/>
          <p:nvPr/>
        </p:nvGrpSpPr>
        <p:grpSpPr>
          <a:xfrm>
            <a:off x="2861960" y="2785482"/>
            <a:ext cx="527575" cy="168963"/>
            <a:chOff x="2861960" y="2741947"/>
            <a:chExt cx="527575" cy="168963"/>
          </a:xfrm>
        </p:grpSpPr>
        <p:sp>
          <p:nvSpPr>
            <p:cNvPr id="30" name="Diamond 29"/>
            <p:cNvSpPr/>
            <p:nvPr/>
          </p:nvSpPr>
          <p:spPr>
            <a:xfrm>
              <a:off x="3220572" y="2741947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30" idx="1"/>
            </p:cNvCxnSpPr>
            <p:nvPr/>
          </p:nvCxnSpPr>
          <p:spPr>
            <a:xfrm flipH="1">
              <a:off x="2861960" y="2826429"/>
              <a:ext cx="358612" cy="1425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389534" y="1653105"/>
            <a:ext cx="3168449" cy="951422"/>
            <a:chOff x="1860403" y="2503982"/>
            <a:chExt cx="3166263" cy="1135766"/>
          </a:xfrm>
        </p:grpSpPr>
        <p:sp>
          <p:nvSpPr>
            <p:cNvPr id="72" name="Rectangle 71"/>
            <p:cNvSpPr/>
            <p:nvPr/>
          </p:nvSpPr>
          <p:spPr>
            <a:xfrm>
              <a:off x="1860403" y="2503982"/>
              <a:ext cx="3166263" cy="1135766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860403" y="289007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3470817" y="1676698"/>
            <a:ext cx="9548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TransformCoord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3711973" y="2020207"/>
            <a:ext cx="28460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58838" algn="l"/>
              </a:tabLst>
            </a:pPr>
            <a:r>
              <a:rPr lang="en-US" sz="900" dirty="0"/>
              <a:t>TransformCoord(CoordinateData)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void	setTransformationMatrix(double[][])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CoordinateData	transform()</a:t>
            </a:r>
          </a:p>
        </p:txBody>
      </p:sp>
      <p:sp>
        <p:nvSpPr>
          <p:cNvPr id="78" name="Diamond 77"/>
          <p:cNvSpPr/>
          <p:nvPr/>
        </p:nvSpPr>
        <p:spPr>
          <a:xfrm>
            <a:off x="3220572" y="1694691"/>
            <a:ext cx="168963" cy="168963"/>
          </a:xfrm>
          <a:prstGeom prst="diamond">
            <a:avLst/>
          </a:prstGeom>
          <a:solidFill>
            <a:srgbClr val="CCFFCC"/>
          </a:solidFill>
          <a:ln w="12700" cmpd="sng">
            <a:solidFill>
              <a:srgbClr val="008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8" idx="1"/>
          </p:cNvCxnSpPr>
          <p:nvPr/>
        </p:nvCxnSpPr>
        <p:spPr>
          <a:xfrm flipH="1">
            <a:off x="2861960" y="1779173"/>
            <a:ext cx="358612" cy="142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534320" y="943899"/>
            <a:ext cx="853440" cy="538480"/>
          </a:xfrm>
          <a:custGeom>
            <a:avLst/>
            <a:gdLst>
              <a:gd name="connsiteX0" fmla="*/ 853440 w 853440"/>
              <a:gd name="connsiteY0" fmla="*/ 0 h 538480"/>
              <a:gd name="connsiteX1" fmla="*/ 0 w 853440"/>
              <a:gd name="connsiteY1" fmla="*/ 0 h 538480"/>
              <a:gd name="connsiteX2" fmla="*/ 0 w 853440"/>
              <a:gd name="connsiteY2" fmla="*/ 53848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440" h="538480">
                <a:moveTo>
                  <a:pt x="853440" y="0"/>
                </a:moveTo>
                <a:lnTo>
                  <a:pt x="0" y="0"/>
                </a:lnTo>
                <a:lnTo>
                  <a:pt x="0" y="538480"/>
                </a:lnTo>
              </a:path>
            </a:pathLst>
          </a:cu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図形グループ 56"/>
          <p:cNvGrpSpPr/>
          <p:nvPr/>
        </p:nvGrpSpPr>
        <p:grpSpPr>
          <a:xfrm>
            <a:off x="2861960" y="4223444"/>
            <a:ext cx="527575" cy="168963"/>
            <a:chOff x="2861960" y="2741947"/>
            <a:chExt cx="527575" cy="168963"/>
          </a:xfrm>
        </p:grpSpPr>
        <p:sp>
          <p:nvSpPr>
            <p:cNvPr id="58" name="Diamond 29"/>
            <p:cNvSpPr/>
            <p:nvPr/>
          </p:nvSpPr>
          <p:spPr>
            <a:xfrm>
              <a:off x="3220572" y="2741947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27"/>
            <p:cNvCxnSpPr>
              <a:stCxn id="58" idx="1"/>
            </p:cNvCxnSpPr>
            <p:nvPr/>
          </p:nvCxnSpPr>
          <p:spPr>
            <a:xfrm flipH="1">
              <a:off x="2861960" y="2826429"/>
              <a:ext cx="358612" cy="1425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t>17 March 2017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83397" y="637619"/>
            <a:ext cx="2445607" cy="278972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CoordinateData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2011"/>
            <a:ext cx="83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vibration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294816" y="1575537"/>
            <a:ext cx="2860481" cy="1294461"/>
            <a:chOff x="1860403" y="2503981"/>
            <a:chExt cx="3166263" cy="1545270"/>
          </a:xfrm>
        </p:grpSpPr>
        <p:sp>
          <p:nvSpPr>
            <p:cNvPr id="6" name="Rectangle 5"/>
            <p:cNvSpPr/>
            <p:nvPr/>
          </p:nvSpPr>
          <p:spPr>
            <a:xfrm>
              <a:off x="1860403" y="2503981"/>
              <a:ext cx="3166263" cy="1545270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60403" y="2899204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76099" y="1599131"/>
            <a:ext cx="905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QXTransformer</a:t>
            </a:r>
            <a:endParaRPr 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1410558" y="1946669"/>
            <a:ext cx="2785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58838" algn="l"/>
              </a:tabLst>
            </a:pPr>
            <a:r>
              <a:rPr lang="en-US" sz="900" dirty="0"/>
              <a:t>double[][]	q2x(double[])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double[][]	dq2dx(int, double)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double[]	gx2gq(double[])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double[][]	hx2hq(double[])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double[][]	hx2hq(double[][])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void	appendCoordinate(CoordinateData)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53610" y="947177"/>
            <a:ext cx="0" cy="622657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69288" y="1161800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672725" y="1575536"/>
            <a:ext cx="2860481" cy="2100879"/>
            <a:chOff x="1860403" y="2503981"/>
            <a:chExt cx="3166263" cy="2507937"/>
          </a:xfrm>
        </p:grpSpPr>
        <p:sp>
          <p:nvSpPr>
            <p:cNvPr id="14" name="Rectangle 13"/>
            <p:cNvSpPr/>
            <p:nvPr/>
          </p:nvSpPr>
          <p:spPr>
            <a:xfrm>
              <a:off x="1860403" y="2503981"/>
              <a:ext cx="3166263" cy="2507937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860403" y="2899204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754008" y="1599131"/>
            <a:ext cx="9052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CoordProperty</a:t>
            </a:r>
            <a:endParaRPr 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4788467" y="1946669"/>
            <a:ext cx="278530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58838" algn="l"/>
              </a:tabLst>
            </a:pPr>
            <a:r>
              <a:rPr lang="en-US" sz="900" dirty="0"/>
              <a:t>CoordProperty()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CoordProperty(CoordinateData)</a:t>
            </a:r>
          </a:p>
          <a:p>
            <a:pPr>
              <a:tabLst>
                <a:tab pos="858838" algn="l"/>
              </a:tabLst>
            </a:pPr>
            <a:endParaRPr lang="en-US" sz="900" dirty="0"/>
          </a:p>
          <a:p>
            <a:pPr>
              <a:tabLst>
                <a:tab pos="858838" algn="l"/>
              </a:tabLst>
            </a:pPr>
            <a:r>
              <a:rPr lang="en-US" sz="900" dirty="0"/>
              <a:t>void	appendCoordinate(CoordinateData)</a:t>
            </a:r>
          </a:p>
          <a:p>
            <a:pPr>
              <a:tabLst>
                <a:tab pos="858838" algn="l"/>
              </a:tabLst>
            </a:pPr>
            <a:r>
              <a:rPr lang="en-US" sz="900" dirty="0" smtClean="0"/>
              <a:t>double</a:t>
            </a:r>
            <a:r>
              <a:rPr lang="en-US" sz="900" dirty="0"/>
              <a:t>[]	getReducedMass()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double[][]	getCenterOfVibration[][]</a:t>
            </a:r>
          </a:p>
          <a:p>
            <a:pPr>
              <a:tabLst>
                <a:tab pos="858838" algn="l"/>
              </a:tabLst>
            </a:pPr>
            <a:r>
              <a:rPr lang="en-US" sz="900" dirty="0"/>
              <a:t>double[]	getVariantOfVibration(</a:t>
            </a:r>
            <a:r>
              <a:rPr lang="en-US" sz="900" dirty="0" smtClean="0"/>
              <a:t>)</a:t>
            </a:r>
          </a:p>
          <a:p>
            <a:pPr>
              <a:tabLst>
                <a:tab pos="858838" algn="l"/>
              </a:tabLst>
            </a:pPr>
            <a:r>
              <a:rPr lang="en-US" sz="900" dirty="0" smtClean="0"/>
              <a:t>double[]	</a:t>
            </a:r>
            <a:r>
              <a:rPr lang="en-US" sz="900" dirty="0" err="1" smtClean="0"/>
              <a:t>getInfrared</a:t>
            </a:r>
            <a:r>
              <a:rPr lang="en-US" sz="900" dirty="0" smtClean="0"/>
              <a:t>(double[][])</a:t>
            </a:r>
          </a:p>
          <a:p>
            <a:pPr>
              <a:tabLst>
                <a:tab pos="858838" algn="l"/>
              </a:tabLst>
            </a:pPr>
            <a:r>
              <a:rPr lang="en-US" sz="900" dirty="0" smtClean="0"/>
              <a:t>double[]	</a:t>
            </a:r>
            <a:r>
              <a:rPr lang="en-US" sz="900" dirty="0" err="1" smtClean="0"/>
              <a:t>getRaman</a:t>
            </a:r>
            <a:r>
              <a:rPr lang="en-US" sz="900" dirty="0" smtClean="0"/>
              <a:t>(double[][])</a:t>
            </a:r>
          </a:p>
          <a:p>
            <a:pPr>
              <a:tabLst>
                <a:tab pos="858838" algn="l"/>
              </a:tabLst>
            </a:pPr>
            <a:r>
              <a:rPr lang="en-US" sz="900" dirty="0" smtClean="0"/>
              <a:t>double	</a:t>
            </a:r>
            <a:r>
              <a:rPr lang="en-US" sz="900" dirty="0" err="1" smtClean="0"/>
              <a:t>getPij</a:t>
            </a:r>
            <a:r>
              <a:rPr lang="en-US" sz="900" dirty="0" smtClean="0"/>
              <a:t>(</a:t>
            </a:r>
            <a:r>
              <a:rPr lang="en-US" sz="900" dirty="0" err="1" smtClean="0"/>
              <a:t>int,int</a:t>
            </a:r>
            <a:r>
              <a:rPr lang="en-US" sz="900" dirty="0" smtClean="0"/>
              <a:t>)</a:t>
            </a:r>
          </a:p>
          <a:p>
            <a:pPr>
              <a:tabLst>
                <a:tab pos="858838" algn="l"/>
              </a:tabLst>
            </a:pPr>
            <a:r>
              <a:rPr lang="en-US" sz="900" dirty="0" smtClean="0"/>
              <a:t>double	</a:t>
            </a:r>
            <a:r>
              <a:rPr lang="en-US" sz="900" dirty="0" err="1" smtClean="0"/>
              <a:t>getPijk</a:t>
            </a:r>
            <a:r>
              <a:rPr lang="en-US" sz="900" dirty="0" smtClean="0"/>
              <a:t>(</a:t>
            </a:r>
            <a:r>
              <a:rPr lang="en-US" sz="900" dirty="0" err="1" smtClean="0"/>
              <a:t>int,int,int</a:t>
            </a:r>
            <a:r>
              <a:rPr lang="en-US" sz="900" dirty="0" smtClean="0"/>
              <a:t>)</a:t>
            </a:r>
            <a:endParaRPr lang="en-US" sz="9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976283" y="947177"/>
            <a:ext cx="0" cy="622657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91961" y="1161800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grpSp>
        <p:nvGrpSpPr>
          <p:cNvPr id="21" name="Group 4"/>
          <p:cNvGrpSpPr/>
          <p:nvPr/>
        </p:nvGrpSpPr>
        <p:grpSpPr>
          <a:xfrm>
            <a:off x="1588544" y="4176115"/>
            <a:ext cx="1961488" cy="1098618"/>
            <a:chOff x="1860403" y="2503982"/>
            <a:chExt cx="3166263" cy="1311481"/>
          </a:xfrm>
        </p:grpSpPr>
        <p:sp>
          <p:nvSpPr>
            <p:cNvPr id="22" name="Rectangle 5"/>
            <p:cNvSpPr/>
            <p:nvPr/>
          </p:nvSpPr>
          <p:spPr>
            <a:xfrm>
              <a:off x="1860403" y="2503982"/>
              <a:ext cx="3166263" cy="131148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3" name="Straight Connector 6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7"/>
            <p:cNvCxnSpPr/>
            <p:nvPr/>
          </p:nvCxnSpPr>
          <p:spPr>
            <a:xfrm>
              <a:off x="1860403" y="2899204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8"/>
          <p:cNvSpPr txBox="1"/>
          <p:nvPr/>
        </p:nvSpPr>
        <p:spPr>
          <a:xfrm>
            <a:off x="1669826" y="4216642"/>
            <a:ext cx="4240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Band</a:t>
            </a:r>
            <a:endParaRPr lang="en-US" sz="900" dirty="0"/>
          </a:p>
        </p:txBody>
      </p:sp>
      <p:sp>
        <p:nvSpPr>
          <p:cNvPr id="26" name="TextBox 9"/>
          <p:cNvSpPr txBox="1"/>
          <p:nvPr/>
        </p:nvSpPr>
        <p:spPr>
          <a:xfrm>
            <a:off x="1704286" y="4547246"/>
            <a:ext cx="184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9750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setPosition</a:t>
            </a:r>
            <a:r>
              <a:rPr lang="en-US" sz="900" dirty="0" smtClean="0"/>
              <a:t>(double)</a:t>
            </a:r>
          </a:p>
          <a:p>
            <a:pPr>
              <a:tabLst>
                <a:tab pos="539750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setIntensity</a:t>
            </a:r>
            <a:r>
              <a:rPr lang="en-US" sz="900" dirty="0" smtClean="0"/>
              <a:t>(double)</a:t>
            </a:r>
          </a:p>
          <a:p>
            <a:pPr>
              <a:tabLst>
                <a:tab pos="539750" algn="l"/>
              </a:tabLst>
            </a:pPr>
            <a:r>
              <a:rPr lang="en-US" sz="900" dirty="0" smtClean="0"/>
              <a:t>double	</a:t>
            </a:r>
            <a:r>
              <a:rPr lang="en-US" sz="900" dirty="0" err="1" smtClean="0"/>
              <a:t>getPosition</a:t>
            </a:r>
            <a:r>
              <a:rPr lang="en-US" sz="900" dirty="0" smtClean="0"/>
              <a:t>()</a:t>
            </a:r>
          </a:p>
          <a:p>
            <a:pPr>
              <a:tabLst>
                <a:tab pos="539750" algn="l"/>
              </a:tabLst>
            </a:pPr>
            <a:r>
              <a:rPr lang="en-US" sz="900" dirty="0" smtClean="0"/>
              <a:t>double	</a:t>
            </a:r>
            <a:r>
              <a:rPr lang="en-US" sz="900" dirty="0" err="1" smtClean="0"/>
              <a:t>getIntensity</a:t>
            </a:r>
            <a:r>
              <a:rPr lang="en-US" sz="900" dirty="0" smtClean="0"/>
              <a:t>()</a:t>
            </a:r>
          </a:p>
        </p:txBody>
      </p:sp>
      <p:grpSp>
        <p:nvGrpSpPr>
          <p:cNvPr id="27" name="Group 4"/>
          <p:cNvGrpSpPr/>
          <p:nvPr/>
        </p:nvGrpSpPr>
        <p:grpSpPr>
          <a:xfrm>
            <a:off x="3999353" y="4174748"/>
            <a:ext cx="3313237" cy="1349752"/>
            <a:chOff x="1860403" y="2503981"/>
            <a:chExt cx="3166263" cy="1611274"/>
          </a:xfrm>
        </p:grpSpPr>
        <p:sp>
          <p:nvSpPr>
            <p:cNvPr id="28" name="Rectangle 5"/>
            <p:cNvSpPr/>
            <p:nvPr/>
          </p:nvSpPr>
          <p:spPr>
            <a:xfrm>
              <a:off x="1860403" y="2503981"/>
              <a:ext cx="3166263" cy="161127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9" name="Straight Connector 6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7"/>
            <p:cNvCxnSpPr/>
            <p:nvPr/>
          </p:nvCxnSpPr>
          <p:spPr>
            <a:xfrm>
              <a:off x="1860403" y="2899204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8"/>
          <p:cNvSpPr txBox="1"/>
          <p:nvPr/>
        </p:nvSpPr>
        <p:spPr>
          <a:xfrm>
            <a:off x="4080636" y="4204692"/>
            <a:ext cx="729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BandProfile</a:t>
            </a:r>
            <a:endParaRPr lang="en-US" sz="900" dirty="0"/>
          </a:p>
        </p:txBody>
      </p:sp>
      <p:sp>
        <p:nvSpPr>
          <p:cNvPr id="32" name="TextBox 9"/>
          <p:cNvSpPr txBox="1"/>
          <p:nvPr/>
        </p:nvSpPr>
        <p:spPr>
          <a:xfrm>
            <a:off x="4115095" y="4545880"/>
            <a:ext cx="319749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8163" algn="l"/>
              </a:tabLst>
            </a:pPr>
            <a:r>
              <a:rPr lang="en-US" sz="900" dirty="0" err="1"/>
              <a:t>BandProfile</a:t>
            </a:r>
            <a:r>
              <a:rPr lang="en-US" sz="900" dirty="0"/>
              <a:t>()</a:t>
            </a:r>
          </a:p>
          <a:p>
            <a:pPr>
              <a:tabLst>
                <a:tab pos="538163" algn="l"/>
              </a:tabLst>
            </a:pPr>
            <a:r>
              <a:rPr lang="en-US" sz="900" dirty="0" err="1"/>
              <a:t>BandProfile</a:t>
            </a:r>
            <a:r>
              <a:rPr lang="en-US" sz="900" dirty="0"/>
              <a:t>(double)</a:t>
            </a:r>
          </a:p>
          <a:p>
            <a:pPr>
              <a:tabLst>
                <a:tab pos="538163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setBand</a:t>
            </a:r>
            <a:r>
              <a:rPr lang="en-US" sz="900" dirty="0"/>
              <a:t>(</a:t>
            </a:r>
            <a:r>
              <a:rPr lang="en-US" sz="900" dirty="0" err="1"/>
              <a:t>ArrayList</a:t>
            </a:r>
            <a:r>
              <a:rPr lang="en-US" sz="900" dirty="0"/>
              <a:t>&lt;Band&gt;)</a:t>
            </a:r>
          </a:p>
          <a:p>
            <a:pPr>
              <a:tabLst>
                <a:tab pos="538163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setBand</a:t>
            </a:r>
            <a:r>
              <a:rPr lang="en-US" sz="900" dirty="0"/>
              <a:t>(double[], double[])</a:t>
            </a:r>
          </a:p>
          <a:p>
            <a:pPr>
              <a:tabLst>
                <a:tab pos="538163" algn="l"/>
              </a:tabLst>
            </a:pPr>
            <a:r>
              <a:rPr lang="en-US" sz="900" smtClean="0"/>
              <a:t>double</a:t>
            </a:r>
            <a:r>
              <a:rPr lang="en-US" sz="900" dirty="0" smtClean="0"/>
              <a:t>	</a:t>
            </a:r>
            <a:r>
              <a:rPr lang="en-US" sz="900" dirty="0" err="1" smtClean="0"/>
              <a:t>getIntensity</a:t>
            </a:r>
            <a:r>
              <a:rPr lang="en-US" sz="900" dirty="0"/>
              <a:t>(double)</a:t>
            </a:r>
          </a:p>
        </p:txBody>
      </p:sp>
      <p:cxnSp>
        <p:nvCxnSpPr>
          <p:cNvPr id="35" name="Straight Arrow Connector 10"/>
          <p:cNvCxnSpPr/>
          <p:nvPr/>
        </p:nvCxnSpPr>
        <p:spPr>
          <a:xfrm flipH="1">
            <a:off x="3566966" y="4729674"/>
            <a:ext cx="399190" cy="1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11"/>
          <p:cNvSpPr txBox="1"/>
          <p:nvPr/>
        </p:nvSpPr>
        <p:spPr>
          <a:xfrm>
            <a:off x="3573144" y="4729675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86815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84670" y="2704468"/>
            <a:ext cx="2009633" cy="1015628"/>
            <a:chOff x="1860403" y="2503983"/>
            <a:chExt cx="3166263" cy="1212411"/>
          </a:xfrm>
        </p:grpSpPr>
        <p:sp>
          <p:nvSpPr>
            <p:cNvPr id="3" name="Rectangle 2"/>
            <p:cNvSpPr/>
            <p:nvPr/>
          </p:nvSpPr>
          <p:spPr>
            <a:xfrm>
              <a:off x="1860403" y="2503983"/>
              <a:ext cx="3166263" cy="121241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465951" y="2728059"/>
            <a:ext cx="7938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smtClean="0"/>
              <a:t>I</a:t>
            </a:r>
            <a:r>
              <a:rPr lang="en-US" sz="900" dirty="0" smtClean="0"/>
              <a:t>Diagonalizer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493844" y="3044734"/>
            <a:ext cx="1874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74675" algn="l"/>
              </a:tabLst>
            </a:pPr>
            <a:r>
              <a:rPr lang="en-US" sz="900" i="1" dirty="0" smtClean="0"/>
              <a:t>void</a:t>
            </a:r>
            <a:r>
              <a:rPr lang="en-US" sz="900" i="1" dirty="0"/>
              <a:t>	</a:t>
            </a:r>
            <a:r>
              <a:rPr lang="en-US" sz="900" i="1" dirty="0" err="1" smtClean="0"/>
              <a:t>diag</a:t>
            </a:r>
            <a:r>
              <a:rPr lang="en-US" sz="900" i="1" dirty="0" smtClean="0"/>
              <a:t>(double[][])</a:t>
            </a:r>
            <a:endParaRPr lang="en-US" sz="900" i="1" dirty="0"/>
          </a:p>
          <a:p>
            <a:pPr>
              <a:tabLst>
                <a:tab pos="574675" algn="l"/>
              </a:tabLst>
            </a:pPr>
            <a:r>
              <a:rPr lang="en-US" sz="900" i="1" dirty="0"/>
              <a:t>double</a:t>
            </a:r>
            <a:r>
              <a:rPr lang="en-US" sz="900" i="1" dirty="0" smtClean="0"/>
              <a:t>[]</a:t>
            </a:r>
            <a:r>
              <a:rPr lang="en-US" sz="900" i="1" dirty="0"/>
              <a:t>	getEigenValue()</a:t>
            </a:r>
          </a:p>
          <a:p>
            <a:pPr>
              <a:tabLst>
                <a:tab pos="574675" algn="l"/>
              </a:tabLst>
            </a:pPr>
            <a:r>
              <a:rPr lang="en-US" sz="900" i="1" dirty="0"/>
              <a:t>double[][]	getVector()</a:t>
            </a:r>
          </a:p>
          <a:p>
            <a:pPr>
              <a:tabLst>
                <a:tab pos="574675" algn="l"/>
              </a:tabLst>
            </a:pPr>
            <a:r>
              <a:rPr lang="en-US" sz="900" i="1" dirty="0"/>
              <a:t>double[][]	getTransposedVector()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011"/>
            <a:ext cx="62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solver</a:t>
            </a:r>
            <a:endParaRPr lang="en-US" sz="1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384670" y="4462386"/>
            <a:ext cx="1451248" cy="571100"/>
            <a:chOff x="1860403" y="2503983"/>
            <a:chExt cx="3166263" cy="681754"/>
          </a:xfrm>
        </p:grpSpPr>
        <p:sp>
          <p:nvSpPr>
            <p:cNvPr id="10" name="Rectangle 9"/>
            <p:cNvSpPr/>
            <p:nvPr/>
          </p:nvSpPr>
          <p:spPr>
            <a:xfrm>
              <a:off x="1860403" y="2503983"/>
              <a:ext cx="3166263" cy="68175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465951" y="4485979"/>
            <a:ext cx="10043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DiagonalizerJama</a:t>
            </a:r>
            <a:endParaRPr lang="en-US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1681851" y="4802654"/>
            <a:ext cx="1082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74675" algn="l"/>
              </a:tabLst>
            </a:pPr>
            <a:r>
              <a:rPr lang="en-US" sz="900" dirty="0"/>
              <a:t>~DiagonalizerJama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49483" y="3737840"/>
            <a:ext cx="0" cy="720874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463596" y="2700953"/>
            <a:ext cx="2425795" cy="1402097"/>
            <a:chOff x="1860403" y="2503982"/>
            <a:chExt cx="3166263" cy="1673761"/>
          </a:xfrm>
        </p:grpSpPr>
        <p:sp>
          <p:nvSpPr>
            <p:cNvPr id="17" name="Rectangle 16"/>
            <p:cNvSpPr/>
            <p:nvPr/>
          </p:nvSpPr>
          <p:spPr>
            <a:xfrm>
              <a:off x="1860403" y="2503982"/>
              <a:ext cx="3166263" cy="167376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544877" y="2724546"/>
            <a:ext cx="989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smtClean="0"/>
              <a:t>I</a:t>
            </a:r>
            <a:r>
              <a:rPr lang="en-US" sz="900" dirty="0" smtClean="0"/>
              <a:t>MatrixOperation</a:t>
            </a:r>
            <a:endParaRPr 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576105" y="3041221"/>
            <a:ext cx="23345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74675" algn="l"/>
              </a:tabLst>
            </a:pPr>
            <a:r>
              <a:rPr lang="en-US" sz="900" i="1" dirty="0"/>
              <a:t>double[][]	plus(double[][], double[][])</a:t>
            </a:r>
          </a:p>
          <a:p>
            <a:pPr>
              <a:tabLst>
                <a:tab pos="574675" algn="l"/>
              </a:tabLst>
            </a:pPr>
            <a:r>
              <a:rPr lang="en-US" sz="900" i="1" dirty="0"/>
              <a:t>double[][]	minus(double[][], double[][])</a:t>
            </a:r>
          </a:p>
          <a:p>
            <a:pPr>
              <a:tabLst>
                <a:tab pos="574675" algn="l"/>
              </a:tabLst>
            </a:pPr>
            <a:r>
              <a:rPr lang="en-US" sz="900" i="1" dirty="0"/>
              <a:t>double[][]	multiply(double, double[][])</a:t>
            </a:r>
          </a:p>
          <a:p>
            <a:pPr>
              <a:tabLst>
                <a:tab pos="574675" algn="l"/>
              </a:tabLst>
            </a:pPr>
            <a:r>
              <a:rPr lang="en-US" sz="900" i="1" dirty="0"/>
              <a:t>double[][]	multiply(double[][], double[][])</a:t>
            </a:r>
          </a:p>
          <a:p>
            <a:pPr>
              <a:tabLst>
                <a:tab pos="574675" algn="l"/>
              </a:tabLst>
            </a:pPr>
            <a:r>
              <a:rPr lang="en-US" sz="900" i="1" dirty="0"/>
              <a:t>double	trace(double[][])</a:t>
            </a:r>
          </a:p>
          <a:p>
            <a:pPr>
              <a:tabLst>
                <a:tab pos="574675" algn="l"/>
              </a:tabLst>
            </a:pPr>
            <a:r>
              <a:rPr lang="en-US" sz="900" i="1" dirty="0"/>
              <a:t>double[][]	transpose(double[][])</a:t>
            </a:r>
          </a:p>
          <a:p>
            <a:pPr>
              <a:tabLst>
                <a:tab pos="574675" algn="l"/>
              </a:tabLst>
            </a:pPr>
            <a:r>
              <a:rPr lang="en-US" sz="900" i="1" dirty="0"/>
              <a:t>double	determinant(double[][])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481892" y="4466605"/>
            <a:ext cx="1694857" cy="571100"/>
            <a:chOff x="1860403" y="2503983"/>
            <a:chExt cx="3166263" cy="681754"/>
          </a:xfrm>
        </p:grpSpPr>
        <p:sp>
          <p:nvSpPr>
            <p:cNvPr id="23" name="Rectangle 22"/>
            <p:cNvSpPr/>
            <p:nvPr/>
          </p:nvSpPr>
          <p:spPr>
            <a:xfrm>
              <a:off x="1860403" y="2503983"/>
              <a:ext cx="3166263" cy="68175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563174" y="4490198"/>
            <a:ext cx="12093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MatrixOperationJama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5779074" y="4806873"/>
            <a:ext cx="1292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74675" algn="l"/>
              </a:tabLst>
            </a:pPr>
            <a:r>
              <a:rPr lang="en-US" sz="900" dirty="0"/>
              <a:t>~MatrixOperationJama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779397" y="4122850"/>
            <a:ext cx="0" cy="348391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480565" y="681318"/>
            <a:ext cx="2769230" cy="1505976"/>
            <a:chOff x="1860403" y="2503981"/>
            <a:chExt cx="3166263" cy="1797767"/>
          </a:xfrm>
        </p:grpSpPr>
        <p:sp>
          <p:nvSpPr>
            <p:cNvPr id="30" name="Rectangle 29"/>
            <p:cNvSpPr/>
            <p:nvPr/>
          </p:nvSpPr>
          <p:spPr>
            <a:xfrm>
              <a:off x="1860403" y="2503981"/>
              <a:ext cx="3166263" cy="1797767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60403" y="3177151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561846" y="704911"/>
            <a:ext cx="474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Solver</a:t>
            </a:r>
            <a:endParaRPr 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777746" y="971265"/>
            <a:ext cx="21660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74675" algn="l"/>
              </a:tabLst>
            </a:pPr>
            <a:r>
              <a:rPr lang="en-US" sz="900" baseline="30000" dirty="0"/>
              <a:t>S</a:t>
            </a:r>
            <a:r>
              <a:rPr lang="en-US" sz="900" dirty="0"/>
              <a:t>String	JAMA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77746" y="1269188"/>
            <a:ext cx="247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74725" algn="l"/>
              </a:tabLst>
            </a:pPr>
            <a:r>
              <a:rPr lang="en-US" sz="900" baseline="30000" dirty="0"/>
              <a:t>S</a:t>
            </a:r>
            <a:r>
              <a:rPr lang="en-US" sz="900" dirty="0"/>
              <a:t>diagonalizer	getDiagonalizer()</a:t>
            </a:r>
          </a:p>
          <a:p>
            <a:pPr>
              <a:tabLst>
                <a:tab pos="974725" algn="l"/>
              </a:tabLst>
            </a:pPr>
            <a:r>
              <a:rPr lang="en-US" sz="900" baseline="30000" dirty="0"/>
              <a:t>S</a:t>
            </a:r>
            <a:r>
              <a:rPr lang="en-US" sz="900" dirty="0"/>
              <a:t>diagonalizer	</a:t>
            </a:r>
            <a:r>
              <a:rPr lang="en-US" sz="900" dirty="0" err="1"/>
              <a:t>getDiagonalizer</a:t>
            </a:r>
            <a:r>
              <a:rPr lang="en-US" sz="900" dirty="0"/>
              <a:t>(String</a:t>
            </a:r>
            <a:r>
              <a:rPr lang="en-US" sz="900" dirty="0" smtClean="0"/>
              <a:t>)</a:t>
            </a:r>
          </a:p>
          <a:p>
            <a:pPr>
              <a:tabLst>
                <a:tab pos="974725" algn="l"/>
              </a:tabLst>
            </a:pPr>
            <a:r>
              <a:rPr lang="en-US" altLang="ja-JP" sz="900" baseline="30000" dirty="0" smtClean="0"/>
              <a:t>S</a:t>
            </a:r>
            <a:r>
              <a:rPr lang="en-US" altLang="ja-JP" sz="900" dirty="0" smtClean="0"/>
              <a:t>SVD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getSVD</a:t>
            </a:r>
            <a:r>
              <a:rPr lang="en-US" altLang="ja-JP" sz="900" dirty="0" smtClean="0"/>
              <a:t>()</a:t>
            </a:r>
            <a:endParaRPr lang="en-US" altLang="ja-JP" sz="900" dirty="0"/>
          </a:p>
          <a:p>
            <a:pPr>
              <a:tabLst>
                <a:tab pos="974725" algn="l"/>
              </a:tabLst>
            </a:pPr>
            <a:r>
              <a:rPr lang="en-US" altLang="ja-JP" sz="900" baseline="30000" dirty="0" smtClean="0"/>
              <a:t>S</a:t>
            </a:r>
            <a:r>
              <a:rPr lang="en-US" altLang="ja-JP" sz="900" dirty="0" smtClean="0"/>
              <a:t>SVD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getSVD</a:t>
            </a:r>
            <a:r>
              <a:rPr lang="en-US" altLang="ja-JP" sz="900" dirty="0" smtClean="0"/>
              <a:t>(String</a:t>
            </a:r>
            <a:r>
              <a:rPr lang="en-US" altLang="ja-JP" sz="900" dirty="0"/>
              <a:t>)</a:t>
            </a:r>
          </a:p>
          <a:p>
            <a:pPr>
              <a:tabLst>
                <a:tab pos="974725" algn="l"/>
              </a:tabLst>
            </a:pPr>
            <a:r>
              <a:rPr lang="en-US" sz="900" baseline="30000" dirty="0" err="1" smtClean="0"/>
              <a:t>S</a:t>
            </a:r>
            <a:r>
              <a:rPr lang="en-US" sz="900" dirty="0" err="1" smtClean="0"/>
              <a:t>MatrixOperation</a:t>
            </a:r>
            <a:r>
              <a:rPr lang="en-US" sz="900" dirty="0"/>
              <a:t>	getMatrixOperation()</a:t>
            </a:r>
          </a:p>
          <a:p>
            <a:pPr>
              <a:tabLst>
                <a:tab pos="974725" algn="l"/>
              </a:tabLst>
            </a:pPr>
            <a:r>
              <a:rPr lang="en-US" sz="900" baseline="30000" dirty="0"/>
              <a:t>S</a:t>
            </a:r>
            <a:r>
              <a:rPr lang="en-US" sz="900" dirty="0"/>
              <a:t>MatrixOperation	getMatrixOperation(String)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1685656" y="2185453"/>
            <a:ext cx="0" cy="507756"/>
          </a:xfrm>
          <a:prstGeom prst="line">
            <a:avLst/>
          </a:prstGeom>
          <a:ln w="12700" cmpd="sng">
            <a:solidFill>
              <a:schemeClr val="accent4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67353" y="2382866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F11-7756-384B-A451-62E7C64E41FA}" type="datetime3">
              <a:t>17 March 2017</a:t>
            </a:fld>
            <a:endParaRPr lang="en-US"/>
          </a:p>
        </p:txBody>
      </p:sp>
      <p:grpSp>
        <p:nvGrpSpPr>
          <p:cNvPr id="45" name="Group 1"/>
          <p:cNvGrpSpPr/>
          <p:nvPr/>
        </p:nvGrpSpPr>
        <p:grpSpPr>
          <a:xfrm>
            <a:off x="3539715" y="2704467"/>
            <a:ext cx="1760302" cy="1531760"/>
            <a:chOff x="1860403" y="2503982"/>
            <a:chExt cx="3166263" cy="1828546"/>
          </a:xfrm>
        </p:grpSpPr>
        <p:sp>
          <p:nvSpPr>
            <p:cNvPr id="46" name="Rectangle 2"/>
            <p:cNvSpPr/>
            <p:nvPr/>
          </p:nvSpPr>
          <p:spPr>
            <a:xfrm>
              <a:off x="1860403" y="2503982"/>
              <a:ext cx="3166263" cy="1828546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7" name="Straight Connector 3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5"/>
          <p:cNvSpPr txBox="1"/>
          <p:nvPr/>
        </p:nvSpPr>
        <p:spPr>
          <a:xfrm>
            <a:off x="3620995" y="2728059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smtClean="0"/>
              <a:t>I</a:t>
            </a:r>
            <a:r>
              <a:rPr lang="en-US" altLang="ja-JP" sz="900" dirty="0" smtClean="0"/>
              <a:t>SVD</a:t>
            </a:r>
            <a:endParaRPr lang="en-US" sz="900" dirty="0"/>
          </a:p>
        </p:txBody>
      </p:sp>
      <p:sp>
        <p:nvSpPr>
          <p:cNvPr id="50" name="TextBox 6"/>
          <p:cNvSpPr txBox="1"/>
          <p:nvPr/>
        </p:nvSpPr>
        <p:spPr>
          <a:xfrm>
            <a:off x="3657435" y="3044734"/>
            <a:ext cx="1651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74675" algn="l"/>
              </a:tabLst>
            </a:pPr>
            <a:r>
              <a:rPr lang="en-US" sz="900" i="1" dirty="0" smtClean="0"/>
              <a:t>void</a:t>
            </a:r>
            <a:r>
              <a:rPr lang="en-US" sz="900" i="1" dirty="0"/>
              <a:t>	</a:t>
            </a:r>
            <a:r>
              <a:rPr lang="en-US" sz="900" i="1" dirty="0" err="1" smtClean="0"/>
              <a:t>calc</a:t>
            </a:r>
            <a:r>
              <a:rPr lang="en-US" sz="900" i="1" dirty="0" smtClean="0"/>
              <a:t>(double[][])</a:t>
            </a:r>
            <a:endParaRPr lang="en-US" sz="900" i="1" dirty="0"/>
          </a:p>
          <a:p>
            <a:pPr>
              <a:tabLst>
                <a:tab pos="574675" algn="l"/>
              </a:tabLst>
            </a:pPr>
            <a:r>
              <a:rPr lang="en-US" altLang="ja-JP" sz="900" i="1" dirty="0"/>
              <a:t>double</a:t>
            </a:r>
            <a:r>
              <a:rPr lang="en-US" altLang="ja-JP" sz="900" i="1" dirty="0" smtClean="0"/>
              <a:t>[]</a:t>
            </a:r>
            <a:r>
              <a:rPr lang="en-US" altLang="ja-JP" sz="900" i="1" dirty="0"/>
              <a:t>	</a:t>
            </a:r>
            <a:r>
              <a:rPr lang="en-US" altLang="ja-JP" sz="900" i="1" dirty="0" err="1"/>
              <a:t>getS</a:t>
            </a:r>
            <a:r>
              <a:rPr lang="en-US" altLang="ja-JP" sz="900" i="1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sz="900" i="1" dirty="0" smtClean="0"/>
              <a:t>double</a:t>
            </a:r>
            <a:r>
              <a:rPr lang="en-US" sz="900" i="1" dirty="0"/>
              <a:t>[][]	</a:t>
            </a:r>
            <a:r>
              <a:rPr lang="en-US" sz="900" i="1" dirty="0" err="1" smtClean="0"/>
              <a:t>getU</a:t>
            </a:r>
            <a:r>
              <a:rPr lang="en-US" sz="900" i="1" dirty="0" smtClean="0"/>
              <a:t>()</a:t>
            </a:r>
            <a:endParaRPr lang="en-US" sz="900" i="1" dirty="0"/>
          </a:p>
          <a:p>
            <a:pPr>
              <a:tabLst>
                <a:tab pos="574675" algn="l"/>
              </a:tabLst>
            </a:pPr>
            <a:r>
              <a:rPr lang="en-US" altLang="ja-JP" sz="900" i="1" dirty="0"/>
              <a:t>double[][]	</a:t>
            </a:r>
            <a:r>
              <a:rPr lang="en-US" altLang="ja-JP" sz="900" i="1" dirty="0" err="1" smtClean="0"/>
              <a:t>getV</a:t>
            </a:r>
            <a:r>
              <a:rPr lang="en-US" altLang="ja-JP" sz="900" i="1" dirty="0" smtClean="0"/>
              <a:t>()</a:t>
            </a:r>
            <a:endParaRPr lang="en-US" altLang="ja-JP" sz="900" i="1" dirty="0"/>
          </a:p>
          <a:p>
            <a:pPr>
              <a:tabLst>
                <a:tab pos="574675" algn="l"/>
              </a:tabLst>
            </a:pPr>
            <a:r>
              <a:rPr lang="en-US" altLang="ja-JP" sz="900" i="1" dirty="0"/>
              <a:t>double[][]	</a:t>
            </a:r>
            <a:r>
              <a:rPr lang="en-US" altLang="ja-JP" sz="900" i="1" dirty="0" err="1" smtClean="0"/>
              <a:t>getUt</a:t>
            </a:r>
            <a:r>
              <a:rPr lang="en-US" altLang="ja-JP" sz="900" i="1" dirty="0" smtClean="0"/>
              <a:t>()</a:t>
            </a:r>
            <a:endParaRPr lang="en-US" altLang="ja-JP" sz="900" i="1" dirty="0"/>
          </a:p>
          <a:p>
            <a:pPr>
              <a:tabLst>
                <a:tab pos="574675" algn="l"/>
              </a:tabLst>
            </a:pPr>
            <a:r>
              <a:rPr lang="en-US" altLang="ja-JP" sz="900" i="1" dirty="0"/>
              <a:t>double[][]	</a:t>
            </a:r>
            <a:r>
              <a:rPr lang="en-US" altLang="ja-JP" sz="900" i="1" dirty="0" err="1" smtClean="0"/>
              <a:t>getVt</a:t>
            </a:r>
            <a:r>
              <a:rPr lang="en-US" altLang="ja-JP" sz="900" i="1" dirty="0" smtClean="0"/>
              <a:t>()</a:t>
            </a:r>
          </a:p>
          <a:p>
            <a:pPr>
              <a:tabLst>
                <a:tab pos="574675" algn="l"/>
              </a:tabLst>
            </a:pPr>
            <a:r>
              <a:rPr lang="en-US" altLang="ja-JP" sz="900" i="1" dirty="0"/>
              <a:t>double[][]	</a:t>
            </a:r>
            <a:r>
              <a:rPr lang="en-US" altLang="ja-JP" sz="900" i="1" dirty="0" err="1" smtClean="0"/>
              <a:t>getVUt</a:t>
            </a:r>
            <a:r>
              <a:rPr lang="en-US" altLang="ja-JP" sz="900" i="1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altLang="ja-JP" sz="900" i="1" dirty="0"/>
              <a:t>double[][]	</a:t>
            </a:r>
            <a:r>
              <a:rPr lang="en-US" altLang="ja-JP" sz="900" i="1" dirty="0" err="1" smtClean="0"/>
              <a:t>getUVt</a:t>
            </a:r>
            <a:r>
              <a:rPr lang="en-US" altLang="ja-JP" sz="900" i="1" dirty="0" smtClean="0"/>
              <a:t>()</a:t>
            </a:r>
            <a:endParaRPr lang="en-US" altLang="ja-JP" sz="900" i="1" dirty="0"/>
          </a:p>
        </p:txBody>
      </p:sp>
      <p:grpSp>
        <p:nvGrpSpPr>
          <p:cNvPr id="51" name="Group 8"/>
          <p:cNvGrpSpPr/>
          <p:nvPr/>
        </p:nvGrpSpPr>
        <p:grpSpPr>
          <a:xfrm>
            <a:off x="3539714" y="4462386"/>
            <a:ext cx="1451248" cy="571100"/>
            <a:chOff x="1860403" y="2503983"/>
            <a:chExt cx="3166263" cy="681754"/>
          </a:xfrm>
        </p:grpSpPr>
        <p:sp>
          <p:nvSpPr>
            <p:cNvPr id="52" name="Rectangle 9"/>
            <p:cNvSpPr/>
            <p:nvPr/>
          </p:nvSpPr>
          <p:spPr>
            <a:xfrm>
              <a:off x="1860403" y="2503983"/>
              <a:ext cx="3166263" cy="68175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3" name="Straight Connector 10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1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12"/>
          <p:cNvSpPr txBox="1"/>
          <p:nvPr/>
        </p:nvSpPr>
        <p:spPr>
          <a:xfrm>
            <a:off x="3620995" y="4485979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 err="1" smtClean="0"/>
              <a:t>SVD</a:t>
            </a:r>
            <a:r>
              <a:rPr lang="en-US" sz="900" dirty="0" err="1" smtClean="0"/>
              <a:t>Jama</a:t>
            </a:r>
            <a:endParaRPr lang="en-US" sz="900" dirty="0"/>
          </a:p>
        </p:txBody>
      </p:sp>
      <p:sp>
        <p:nvSpPr>
          <p:cNvPr id="56" name="TextBox 13"/>
          <p:cNvSpPr txBox="1"/>
          <p:nvPr/>
        </p:nvSpPr>
        <p:spPr>
          <a:xfrm>
            <a:off x="3836895" y="4802654"/>
            <a:ext cx="10821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74675" algn="l"/>
              </a:tabLst>
            </a:pPr>
            <a:r>
              <a:rPr lang="en-US" sz="900" dirty="0" smtClean="0"/>
              <a:t>~</a:t>
            </a:r>
            <a:r>
              <a:rPr lang="en-US" altLang="ja-JP" sz="900" dirty="0" err="1" smtClean="0"/>
              <a:t>SVD</a:t>
            </a:r>
            <a:r>
              <a:rPr lang="en-US" sz="900" dirty="0" err="1" smtClean="0"/>
              <a:t>Jama</a:t>
            </a:r>
            <a:endParaRPr lang="en-US" sz="900" dirty="0"/>
          </a:p>
        </p:txBody>
      </p:sp>
      <p:cxnSp>
        <p:nvCxnSpPr>
          <p:cNvPr id="57" name="Straight Connector 14"/>
          <p:cNvCxnSpPr/>
          <p:nvPr/>
        </p:nvCxnSpPr>
        <p:spPr>
          <a:xfrm flipV="1">
            <a:off x="3804527" y="4239856"/>
            <a:ext cx="0" cy="218858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39"/>
          <p:cNvSpPr txBox="1"/>
          <p:nvPr/>
        </p:nvSpPr>
        <p:spPr>
          <a:xfrm>
            <a:off x="3712331" y="2382866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cxnSp>
        <p:nvCxnSpPr>
          <p:cNvPr id="59" name="Straight Connector 37"/>
          <p:cNvCxnSpPr/>
          <p:nvPr/>
        </p:nvCxnSpPr>
        <p:spPr>
          <a:xfrm flipV="1">
            <a:off x="3730634" y="2314293"/>
            <a:ext cx="0" cy="378915"/>
          </a:xfrm>
          <a:prstGeom prst="line">
            <a:avLst/>
          </a:prstGeom>
          <a:ln w="12700" cmpd="sng">
            <a:solidFill>
              <a:schemeClr val="accent4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37"/>
          <p:cNvCxnSpPr/>
          <p:nvPr/>
        </p:nvCxnSpPr>
        <p:spPr>
          <a:xfrm flipV="1">
            <a:off x="5650918" y="2314293"/>
            <a:ext cx="0" cy="378915"/>
          </a:xfrm>
          <a:prstGeom prst="line">
            <a:avLst/>
          </a:prstGeom>
          <a:ln w="12700" cmpd="sng">
            <a:solidFill>
              <a:schemeClr val="accent4"/>
            </a:solidFill>
            <a:prstDash val="solid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39"/>
          <p:cNvSpPr txBox="1"/>
          <p:nvPr/>
        </p:nvSpPr>
        <p:spPr>
          <a:xfrm>
            <a:off x="5632420" y="2371530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cxnSp>
        <p:nvCxnSpPr>
          <p:cNvPr id="65" name="Straight Connector 37"/>
          <p:cNvCxnSpPr/>
          <p:nvPr/>
        </p:nvCxnSpPr>
        <p:spPr>
          <a:xfrm flipH="1">
            <a:off x="1692650" y="2318202"/>
            <a:ext cx="3966288" cy="0"/>
          </a:xfrm>
          <a:prstGeom prst="line">
            <a:avLst/>
          </a:prstGeom>
          <a:ln w="12700" cmpd="sng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13854" y="1267182"/>
            <a:ext cx="6276022" cy="4487506"/>
            <a:chOff x="1860403" y="2503978"/>
            <a:chExt cx="3166263" cy="4224375"/>
          </a:xfrm>
        </p:grpSpPr>
        <p:sp>
          <p:nvSpPr>
            <p:cNvPr id="4" name="Rectangle 4"/>
            <p:cNvSpPr/>
            <p:nvPr/>
          </p:nvSpPr>
          <p:spPr>
            <a:xfrm>
              <a:off x="1860403" y="2503978"/>
              <a:ext cx="3166263" cy="4224375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" name="Straight Connector 5"/>
            <p:cNvCxnSpPr/>
            <p:nvPr/>
          </p:nvCxnSpPr>
          <p:spPr>
            <a:xfrm>
              <a:off x="1860403" y="276144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6"/>
            <p:cNvCxnSpPr/>
            <p:nvPr/>
          </p:nvCxnSpPr>
          <p:spPr>
            <a:xfrm>
              <a:off x="1860403" y="281758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7"/>
          <p:cNvSpPr txBox="1"/>
          <p:nvPr/>
        </p:nvSpPr>
        <p:spPr>
          <a:xfrm>
            <a:off x="1647809" y="1301742"/>
            <a:ext cx="8235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PESInputData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48222" y="1673220"/>
            <a:ext cx="2835108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0100" algn="l"/>
              </a:tabLst>
            </a:pPr>
            <a:r>
              <a:rPr lang="en-US" sz="900" dirty="0"/>
              <a:t>~PESInputData()</a:t>
            </a:r>
          </a:p>
          <a:p>
            <a:pPr>
              <a:tabLst>
                <a:tab pos="800100" algn="l"/>
              </a:tabLst>
            </a:pPr>
            <a:endParaRPr lang="en-US" sz="900" dirty="0"/>
          </a:p>
          <a:p>
            <a:pPr>
              <a:tabLst>
                <a:tab pos="914400" algn="l"/>
              </a:tabLst>
            </a:pPr>
            <a:r>
              <a:rPr lang="en-US" sz="900" dirty="0"/>
              <a:t>String	getRunType()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Molecule	getMolecule(</a:t>
            </a:r>
            <a:r>
              <a:rPr lang="en-US" sz="900" dirty="0" smtClean="0"/>
              <a:t>)</a:t>
            </a:r>
          </a:p>
          <a:p>
            <a:pPr>
              <a:tabLst>
                <a:tab pos="914400" algn="l"/>
              </a:tabLst>
            </a:pPr>
            <a:r>
              <a:rPr lang="en-US" sz="900" dirty="0" smtClean="0"/>
              <a:t>String	</a:t>
            </a:r>
            <a:r>
              <a:rPr lang="en-US" sz="900" dirty="0" err="1" smtClean="0"/>
              <a:t>getMinfofile</a:t>
            </a:r>
            <a:r>
              <a:rPr lang="en-US" sz="900" dirty="0" smtClean="0"/>
              <a:t>()</a:t>
            </a:r>
          </a:p>
          <a:p>
            <a:pPr>
              <a:tabLst>
                <a:tab pos="914400" algn="l"/>
              </a:tabLst>
            </a:pPr>
            <a:r>
              <a:rPr lang="en-US" sz="900" dirty="0" err="1" smtClean="0"/>
              <a:t>int</a:t>
            </a:r>
            <a:r>
              <a:rPr lang="en-US" sz="900" dirty="0" smtClean="0"/>
              <a:t>	</a:t>
            </a:r>
            <a:r>
              <a:rPr lang="en-US" sz="900" dirty="0" err="1" smtClean="0"/>
              <a:t>getDomain</a:t>
            </a:r>
            <a:r>
              <a:rPr lang="en-US" sz="900" dirty="0" smtClean="0"/>
              <a:t>()</a:t>
            </a:r>
            <a:endParaRPr lang="en-US" sz="900" dirty="0"/>
          </a:p>
          <a:p>
            <a:pPr>
              <a:tabLst>
                <a:tab pos="914400" algn="l"/>
              </a:tabLst>
            </a:pPr>
            <a:r>
              <a:rPr lang="en-US" sz="900" dirty="0"/>
              <a:t>boolean	</a:t>
            </a:r>
            <a:r>
              <a:rPr lang="en-US" sz="900" dirty="0" err="1"/>
              <a:t>isRemoveFiles</a:t>
            </a:r>
            <a:r>
              <a:rPr lang="en-US" sz="900" dirty="0" smtClean="0"/>
              <a:t>()</a:t>
            </a:r>
          </a:p>
          <a:p>
            <a:pPr>
              <a:tabLst>
                <a:tab pos="914400" algn="l"/>
              </a:tabLst>
            </a:pPr>
            <a:r>
              <a:rPr lang="en-US" sz="900" dirty="0" err="1" smtClean="0"/>
              <a:t>boolean</a:t>
            </a:r>
            <a:r>
              <a:rPr lang="en-US" sz="900" dirty="0" smtClean="0"/>
              <a:t>	</a:t>
            </a:r>
            <a:r>
              <a:rPr lang="en-US" sz="900" dirty="0" err="1" smtClean="0"/>
              <a:t>isRunQchem</a:t>
            </a:r>
            <a:r>
              <a:rPr lang="en-US" sz="900" dirty="0" smtClean="0"/>
              <a:t>()</a:t>
            </a:r>
            <a:endParaRPr lang="en-US" sz="900" dirty="0"/>
          </a:p>
          <a:p>
            <a:pPr>
              <a:tabLst>
                <a:tab pos="914400" algn="l"/>
              </a:tabLst>
            </a:pPr>
            <a:r>
              <a:rPr lang="en-US" sz="900" dirty="0"/>
              <a:t>int	getMR(</a:t>
            </a:r>
            <a:r>
              <a:rPr lang="en-US" sz="900" dirty="0" smtClean="0"/>
              <a:t>)</a:t>
            </a:r>
          </a:p>
          <a:p>
            <a:pPr>
              <a:tabLst>
                <a:tab pos="914400" algn="l"/>
              </a:tabLst>
            </a:pPr>
            <a:r>
              <a:rPr lang="en-US" sz="900" dirty="0" err="1" smtClean="0"/>
              <a:t>int</a:t>
            </a:r>
            <a:r>
              <a:rPr lang="en-US" sz="900" dirty="0"/>
              <a:t>	</a:t>
            </a:r>
            <a:r>
              <a:rPr lang="en-US" sz="900" dirty="0" err="1" smtClean="0"/>
              <a:t>getNumOfQchemTypes</a:t>
            </a:r>
            <a:r>
              <a:rPr lang="en-US" sz="900" dirty="0" smtClean="0"/>
              <a:t>()</a:t>
            </a:r>
            <a:endParaRPr lang="en-US" sz="900" dirty="0"/>
          </a:p>
          <a:p>
            <a:pPr>
              <a:tabLst>
                <a:tab pos="914400" algn="l"/>
              </a:tabLst>
            </a:pPr>
            <a:r>
              <a:rPr lang="en-US" sz="900" dirty="0"/>
              <a:t>String	getQchemTypes(int)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XMLHandler	getQchemInputs(int)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String	getTitle(int)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boolean	isDipole()</a:t>
            </a:r>
          </a:p>
          <a:p>
            <a:pPr>
              <a:tabLst>
                <a:tab pos="914400" algn="l"/>
              </a:tabLst>
            </a:pPr>
            <a:r>
              <a:rPr lang="en-US" sz="900" dirty="0" smtClean="0"/>
              <a:t>Transform</a:t>
            </a:r>
            <a:r>
              <a:rPr lang="en-US" sz="900" dirty="0"/>
              <a:t>	getTransform()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double	getStepsize(</a:t>
            </a:r>
            <a:r>
              <a:rPr lang="en-US" sz="900" dirty="0" smtClean="0"/>
              <a:t>)</a:t>
            </a:r>
          </a:p>
          <a:p>
            <a:pPr>
              <a:tabLst>
                <a:tab pos="914400" algn="l"/>
              </a:tabLst>
            </a:pPr>
            <a:r>
              <a:rPr lang="en-US" sz="900" dirty="0" smtClean="0"/>
              <a:t>String	</a:t>
            </a:r>
            <a:r>
              <a:rPr lang="en-US" sz="900" dirty="0" err="1" smtClean="0"/>
              <a:t>getNdifftype</a:t>
            </a:r>
            <a:r>
              <a:rPr lang="en-US" sz="900" dirty="0" smtClean="0"/>
              <a:t>()</a:t>
            </a:r>
            <a:endParaRPr lang="en-US" sz="900" dirty="0"/>
          </a:p>
          <a:p>
            <a:pPr>
              <a:tabLst>
                <a:tab pos="914400" algn="l"/>
              </a:tabLst>
            </a:pPr>
            <a:r>
              <a:rPr lang="en-US" sz="900" dirty="0"/>
              <a:t>String	getMopfile(</a:t>
            </a:r>
            <a:r>
              <a:rPr lang="en-US" sz="900" dirty="0" smtClean="0"/>
              <a:t>)</a:t>
            </a:r>
          </a:p>
          <a:p>
            <a:pPr>
              <a:tabLst>
                <a:tab pos="914400" algn="l"/>
              </a:tabLst>
            </a:pPr>
            <a:r>
              <a:rPr lang="en-US" sz="900" dirty="0" err="1" smtClean="0"/>
              <a:t>boolean</a:t>
            </a:r>
            <a:r>
              <a:rPr lang="en-US" sz="900" dirty="0" smtClean="0"/>
              <a:t>	</a:t>
            </a:r>
            <a:r>
              <a:rPr lang="en-US" sz="900" dirty="0" err="1" smtClean="0"/>
              <a:t>isGenhs</a:t>
            </a:r>
            <a:r>
              <a:rPr lang="en-US" sz="900" dirty="0" smtClean="0"/>
              <a:t>()</a:t>
            </a:r>
          </a:p>
          <a:p>
            <a:pPr>
              <a:tabLst>
                <a:tab pos="914400" algn="l"/>
              </a:tabLst>
            </a:pPr>
            <a:r>
              <a:rPr lang="en-US" sz="900" dirty="0" smtClean="0"/>
              <a:t>String	</a:t>
            </a:r>
            <a:r>
              <a:rPr lang="en-US" sz="900" dirty="0" err="1" smtClean="0"/>
              <a:t>getGradient_and_hessian</a:t>
            </a:r>
            <a:r>
              <a:rPr lang="en-US" sz="900" dirty="0" smtClean="0"/>
              <a:t>()</a:t>
            </a:r>
            <a:endParaRPr lang="en-US" sz="900" dirty="0"/>
          </a:p>
          <a:p>
            <a:pPr>
              <a:tabLst>
                <a:tab pos="914400" algn="l"/>
              </a:tabLst>
            </a:pPr>
            <a:r>
              <a:rPr lang="en-US" sz="900" dirty="0"/>
              <a:t>int	getnGrid()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boolean	isFullMc()</a:t>
            </a:r>
          </a:p>
          <a:p>
            <a:pPr>
              <a:tabLst>
                <a:tab pos="914400" algn="l"/>
              </a:tabLst>
            </a:pPr>
            <a:r>
              <a:rPr lang="en-US" altLang="ja-JP" sz="900" dirty="0" err="1"/>
              <a:t>boolean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isDryRun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)</a:t>
            </a:r>
          </a:p>
          <a:p>
            <a:pPr>
              <a:tabLst>
                <a:tab pos="914400" algn="l"/>
              </a:tabLst>
            </a:pPr>
            <a:r>
              <a:rPr lang="en-US" sz="900" dirty="0" smtClean="0"/>
              <a:t>String</a:t>
            </a:r>
            <a:r>
              <a:rPr lang="en-US" sz="900" dirty="0"/>
              <a:t>[]	getMC1()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String[]	getMC2()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String[]	getMC3()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double	getThresh_MCS()</a:t>
            </a:r>
          </a:p>
          <a:p>
            <a:pPr>
              <a:tabLst>
                <a:tab pos="914400" algn="l"/>
              </a:tabLst>
            </a:pPr>
            <a:r>
              <a:rPr lang="en-US" sz="900" dirty="0"/>
              <a:t>String[]	getActiveModes(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4970847" y="1950219"/>
            <a:ext cx="24904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9750" algn="l"/>
              </a:tabLst>
            </a:pPr>
            <a:r>
              <a:rPr lang="en-US" sz="900" dirty="0" smtClean="0"/>
              <a:t>~</a:t>
            </a:r>
            <a:r>
              <a:rPr lang="en-US" sz="900" dirty="0"/>
              <a:t>void	setRunType(String)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setMolecule(Molecule</a:t>
            </a:r>
            <a:r>
              <a:rPr lang="en-US" sz="900" dirty="0" smtClean="0"/>
              <a:t>)</a:t>
            </a:r>
          </a:p>
          <a:p>
            <a:pPr>
              <a:tabLst>
                <a:tab pos="539750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setMinfofile</a:t>
            </a:r>
            <a:r>
              <a:rPr lang="en-US" sz="900" dirty="0" smtClean="0"/>
              <a:t>(String)</a:t>
            </a:r>
            <a:endParaRPr lang="en-US" sz="900" dirty="0"/>
          </a:p>
          <a:p>
            <a:pPr>
              <a:tabLst>
                <a:tab pos="539750" algn="l"/>
              </a:tabLst>
            </a:pPr>
            <a:r>
              <a:rPr lang="en-US" altLang="ja-JP" sz="900" dirty="0"/>
              <a:t>~void	</a:t>
            </a:r>
            <a:r>
              <a:rPr lang="en-US" altLang="ja-JP" sz="900" dirty="0" err="1" smtClean="0"/>
              <a:t>setDomain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539750" algn="l"/>
              </a:tabLst>
            </a:pPr>
            <a:r>
              <a:rPr lang="en-US" sz="900" dirty="0" smtClean="0"/>
              <a:t>~</a:t>
            </a:r>
            <a:r>
              <a:rPr lang="en-US" sz="900" dirty="0"/>
              <a:t>void	setRemoveFiles(</a:t>
            </a:r>
            <a:r>
              <a:rPr lang="en-US" sz="900" dirty="0" err="1"/>
              <a:t>boolean</a:t>
            </a:r>
            <a:r>
              <a:rPr lang="en-US" sz="900" dirty="0" smtClean="0"/>
              <a:t>)</a:t>
            </a:r>
          </a:p>
          <a:p>
            <a:pPr>
              <a:tabLst>
                <a:tab pos="539750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setRunQchem</a:t>
            </a:r>
            <a:r>
              <a:rPr lang="en-US" sz="900" dirty="0" smtClean="0"/>
              <a:t>(</a:t>
            </a:r>
            <a:r>
              <a:rPr lang="en-US" sz="900" dirty="0" err="1" smtClean="0"/>
              <a:t>boolean</a:t>
            </a:r>
            <a:r>
              <a:rPr lang="en-US" sz="900" dirty="0" smtClean="0"/>
              <a:t>)</a:t>
            </a:r>
            <a:endParaRPr lang="en-US" sz="900" dirty="0"/>
          </a:p>
          <a:p>
            <a:pPr>
              <a:tabLst>
                <a:tab pos="539750" algn="l"/>
              </a:tabLst>
            </a:pPr>
            <a:r>
              <a:rPr lang="en-US" sz="900" dirty="0"/>
              <a:t>~void	setMR(int)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setQchemTypes(String[])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setQchemInputs(XMLHandler[])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setTitle(String[])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setDipole(</a:t>
            </a:r>
            <a:r>
              <a:rPr lang="en-US" sz="900" dirty="0" err="1"/>
              <a:t>boolean</a:t>
            </a:r>
            <a:r>
              <a:rPr lang="en-US" sz="900" dirty="0" smtClean="0"/>
              <a:t>)</a:t>
            </a:r>
            <a:endParaRPr lang="en-US" sz="900" dirty="0"/>
          </a:p>
          <a:p>
            <a:pPr>
              <a:tabLst>
                <a:tab pos="539750" algn="l"/>
              </a:tabLst>
            </a:pPr>
            <a:r>
              <a:rPr lang="en-US" sz="900" dirty="0"/>
              <a:t>~void	setTransform(Transform)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setStepsize(double</a:t>
            </a:r>
            <a:r>
              <a:rPr lang="en-US" sz="900" dirty="0" smtClean="0"/>
              <a:t>)</a:t>
            </a:r>
          </a:p>
          <a:p>
            <a:pPr>
              <a:tabLst>
                <a:tab pos="539750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setNdifftype</a:t>
            </a:r>
            <a:r>
              <a:rPr lang="en-US" sz="900" dirty="0" smtClean="0"/>
              <a:t>(String)</a:t>
            </a:r>
            <a:endParaRPr lang="en-US" sz="900" dirty="0"/>
          </a:p>
          <a:p>
            <a:pPr>
              <a:tabLst>
                <a:tab pos="539750" algn="l"/>
              </a:tabLst>
            </a:pPr>
            <a:r>
              <a:rPr lang="en-US" sz="900" dirty="0"/>
              <a:t>~void	setMopfile(String</a:t>
            </a:r>
            <a:r>
              <a:rPr lang="en-US" sz="900" dirty="0" smtClean="0"/>
              <a:t>)</a:t>
            </a:r>
          </a:p>
          <a:p>
            <a:pPr>
              <a:tabLst>
                <a:tab pos="539750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setGenhs</a:t>
            </a:r>
            <a:r>
              <a:rPr lang="en-US" sz="900" dirty="0" smtClean="0"/>
              <a:t>(</a:t>
            </a:r>
            <a:r>
              <a:rPr lang="en-US" sz="900" dirty="0" err="1" smtClean="0"/>
              <a:t>boolean</a:t>
            </a:r>
            <a:r>
              <a:rPr lang="en-US" sz="900" dirty="0" smtClean="0"/>
              <a:t>)</a:t>
            </a:r>
          </a:p>
          <a:p>
            <a:pPr>
              <a:tabLst>
                <a:tab pos="539750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setGradient_and_hessian</a:t>
            </a:r>
            <a:r>
              <a:rPr lang="en-US" sz="900" dirty="0" smtClean="0"/>
              <a:t>(String)</a:t>
            </a:r>
            <a:endParaRPr lang="en-US" sz="900" dirty="0"/>
          </a:p>
          <a:p>
            <a:pPr>
              <a:tabLst>
                <a:tab pos="539750" algn="l"/>
              </a:tabLst>
            </a:pPr>
            <a:r>
              <a:rPr lang="en-US" sz="900" dirty="0"/>
              <a:t>~void	setnGrid(int)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setFullMC(boolean)</a:t>
            </a:r>
          </a:p>
          <a:p>
            <a:pPr>
              <a:tabLst>
                <a:tab pos="539750" algn="l"/>
              </a:tabLst>
            </a:pPr>
            <a:r>
              <a:rPr lang="en-US" sz="900" dirty="0" smtClean="0"/>
              <a:t>~</a:t>
            </a:r>
            <a:r>
              <a:rPr lang="en-US" sz="900" dirty="0"/>
              <a:t>void	setMC1(String[])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setMC2(String[])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setMC3(String[])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setThresh_MCS(String[])</a:t>
            </a:r>
          </a:p>
          <a:p>
            <a:pPr>
              <a:tabLst>
                <a:tab pos="539750" algn="l"/>
              </a:tabLst>
            </a:pPr>
            <a:r>
              <a:rPr lang="en-US" sz="900" dirty="0"/>
              <a:t>~void	setActiveModes(String[]</a:t>
            </a:r>
            <a:r>
              <a:rPr lang="en-US" sz="900" dirty="0" smtClean="0"/>
              <a:t>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/>
              <a:t>~void	</a:t>
            </a:r>
            <a:r>
              <a:rPr lang="en-US" altLang="ja-JP" sz="900" dirty="0" err="1"/>
              <a:t>setDryRun</a:t>
            </a:r>
            <a:r>
              <a:rPr lang="en-US" altLang="ja-JP" sz="900" dirty="0"/>
              <a:t>(</a:t>
            </a:r>
            <a:r>
              <a:rPr lang="en-US" altLang="ja-JP" sz="900" dirty="0" err="1"/>
              <a:t>boolean</a:t>
            </a:r>
            <a:r>
              <a:rPr lang="en-US" altLang="ja-JP" sz="900" dirty="0" smtClean="0"/>
              <a:t>)</a:t>
            </a:r>
            <a:endParaRPr lang="en-US" altLang="ja-JP" sz="900" dirty="0"/>
          </a:p>
        </p:txBody>
      </p:sp>
      <p:sp>
        <p:nvSpPr>
          <p:cNvPr id="10" name="TextBox 2"/>
          <p:cNvSpPr txBox="1"/>
          <p:nvPr/>
        </p:nvSpPr>
        <p:spPr>
          <a:xfrm>
            <a:off x="0" y="62011"/>
            <a:ext cx="847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makePES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033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/>
          <p:cNvCxnSpPr/>
          <p:nvPr/>
        </p:nvCxnSpPr>
        <p:spPr>
          <a:xfrm>
            <a:off x="1107966" y="1084240"/>
            <a:ext cx="0" cy="1356999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086300" y="3221108"/>
            <a:ext cx="1" cy="2475432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t>17 March 2017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24917" y="1550327"/>
            <a:ext cx="1673575" cy="570331"/>
            <a:chOff x="1860403" y="2503980"/>
            <a:chExt cx="3166263" cy="680836"/>
          </a:xfrm>
          <a:solidFill>
            <a:srgbClr val="FFFFFF"/>
          </a:solidFill>
        </p:grpSpPr>
        <p:sp>
          <p:nvSpPr>
            <p:cNvPr id="12" name="Rectangle 11"/>
            <p:cNvSpPr/>
            <p:nvPr/>
          </p:nvSpPr>
          <p:spPr>
            <a:xfrm>
              <a:off x="1860403" y="2503980"/>
              <a:ext cx="3166263" cy="680836"/>
            </a:xfrm>
            <a:prstGeom prst="rect">
              <a:avLst/>
            </a:prstGeom>
            <a:grp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grpFill/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60403" y="2909259"/>
              <a:ext cx="3166263" cy="0"/>
            </a:xfrm>
            <a:prstGeom prst="line">
              <a:avLst/>
            </a:prstGeom>
            <a:grpFill/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324915" y="1590431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PESInputReader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553294" y="1889827"/>
            <a:ext cx="13451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0100" algn="l"/>
              </a:tabLst>
            </a:pPr>
            <a:r>
              <a:rPr lang="en-US" sz="900" dirty="0"/>
              <a:t>PESInputData	read()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5278" y="2011484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23273" y="2464323"/>
            <a:ext cx="2464793" cy="756785"/>
            <a:chOff x="1860403" y="2167660"/>
            <a:chExt cx="3166263" cy="733687"/>
          </a:xfrm>
        </p:grpSpPr>
        <p:sp>
          <p:nvSpPr>
            <p:cNvPr id="21" name="Rectangle 20"/>
            <p:cNvSpPr/>
            <p:nvPr/>
          </p:nvSpPr>
          <p:spPr>
            <a:xfrm>
              <a:off x="1860403" y="2167660"/>
              <a:ext cx="3166263" cy="733687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04555" y="252520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MakePES</a:t>
            </a:r>
            <a:endParaRPr 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1220455" y="2834841"/>
            <a:ext cx="216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void	appendPESData(PESInputData)</a:t>
            </a:r>
          </a:p>
          <a:p>
            <a:r>
              <a:rPr lang="en-US" sz="900" dirty="0"/>
              <a:t>void	genPES()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430269" y="3994671"/>
            <a:ext cx="2043143" cy="935346"/>
            <a:chOff x="1860403" y="2167659"/>
            <a:chExt cx="3166263" cy="906799"/>
          </a:xfrm>
          <a:solidFill>
            <a:schemeClr val="bg1"/>
          </a:solidFill>
        </p:grpSpPr>
        <p:sp>
          <p:nvSpPr>
            <p:cNvPr id="38" name="Rectangle 37"/>
            <p:cNvSpPr/>
            <p:nvPr/>
          </p:nvSpPr>
          <p:spPr>
            <a:xfrm>
              <a:off x="1860403" y="2167659"/>
              <a:ext cx="3166263" cy="906799"/>
            </a:xfrm>
            <a:prstGeom prst="rect">
              <a:avLst/>
            </a:prstGeom>
            <a:grp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grpFill/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grpFill/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1511551" y="4055553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MakeQFF</a:t>
            </a:r>
            <a:endParaRPr 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1727451" y="4365192"/>
            <a:ext cx="17459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MakeQFF(PESInputData)</a:t>
            </a:r>
          </a:p>
          <a:p>
            <a:r>
              <a:rPr lang="en-US" sz="900" baseline="30000" dirty="0"/>
              <a:t>S</a:t>
            </a:r>
            <a:r>
              <a:rPr lang="en-US" sz="900" dirty="0"/>
              <a:t>String	getBasename(int,int)</a:t>
            </a:r>
          </a:p>
          <a:p>
            <a:r>
              <a:rPr lang="en-US" sz="900" dirty="0"/>
              <a:t>void	runMkQFF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23407" y="2511969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Runnable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339982" y="3021295"/>
            <a:ext cx="2482422" cy="1155349"/>
            <a:chOff x="1860403" y="2167660"/>
            <a:chExt cx="3166263" cy="1120087"/>
          </a:xfrm>
        </p:grpSpPr>
        <p:sp>
          <p:nvSpPr>
            <p:cNvPr id="48" name="Rectangle 47"/>
            <p:cNvSpPr/>
            <p:nvPr/>
          </p:nvSpPr>
          <p:spPr>
            <a:xfrm>
              <a:off x="1860403" y="2167660"/>
              <a:ext cx="3166263" cy="1120087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5421263" y="3082176"/>
            <a:ext cx="6568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Tempfileh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5637163" y="3391815"/>
            <a:ext cx="22749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~Tempfile(int)</a:t>
            </a:r>
          </a:p>
          <a:p>
            <a:r>
              <a:rPr lang="en-US" sz="900" dirty="0"/>
              <a:t>~Tempfile(int, int)</a:t>
            </a:r>
          </a:p>
          <a:p>
            <a:r>
              <a:rPr lang="en-US" sz="900" dirty="0"/>
              <a:t>void	appendTransform(QXTransform)</a:t>
            </a:r>
          </a:p>
          <a:p>
            <a:r>
              <a:rPr lang="en-US" sz="900" dirty="0"/>
              <a:t>void	setRunMode(String)</a:t>
            </a:r>
          </a:p>
          <a:p>
            <a:r>
              <a:rPr lang="en-US" sz="900" dirty="0"/>
              <a:t>void	run()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6809800" y="2751645"/>
            <a:ext cx="0" cy="269650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741718" y="3221108"/>
            <a:ext cx="0" cy="767686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839905" y="3463614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102355" y="4121338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47933" y="5702709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MakeGrid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47933" y="853116"/>
            <a:ext cx="1078949" cy="231124"/>
          </a:xfrm>
          <a:prstGeom prst="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RunMakePES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1383959" y="1082625"/>
            <a:ext cx="0" cy="445801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64085" y="1123272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67" name="TextBox 2"/>
          <p:cNvSpPr txBox="1"/>
          <p:nvPr/>
        </p:nvSpPr>
        <p:spPr>
          <a:xfrm>
            <a:off x="0" y="62011"/>
            <a:ext cx="847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makePES</a:t>
            </a:r>
            <a:endParaRPr lang="en-US" sz="1400" dirty="0"/>
          </a:p>
        </p:txBody>
      </p:sp>
      <p:sp>
        <p:nvSpPr>
          <p:cNvPr id="68" name="Rectangle 91"/>
          <p:cNvSpPr/>
          <p:nvPr/>
        </p:nvSpPr>
        <p:spPr>
          <a:xfrm>
            <a:off x="3528471" y="1893558"/>
            <a:ext cx="1078949" cy="231124"/>
          </a:xfrm>
          <a:prstGeom prst="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PESInputData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103"/>
          <p:cNvCxnSpPr/>
          <p:nvPr/>
        </p:nvCxnSpPr>
        <p:spPr>
          <a:xfrm>
            <a:off x="2764214" y="2003461"/>
            <a:ext cx="713819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17"/>
          <p:cNvSpPr/>
          <p:nvPr/>
        </p:nvSpPr>
        <p:spPr>
          <a:xfrm>
            <a:off x="5445898" y="1082625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TaskQChem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03" name="Group 18"/>
          <p:cNvGrpSpPr/>
          <p:nvPr/>
        </p:nvGrpSpPr>
        <p:grpSpPr>
          <a:xfrm>
            <a:off x="5284110" y="1539623"/>
            <a:ext cx="2845013" cy="878349"/>
            <a:chOff x="1860403" y="2167660"/>
            <a:chExt cx="3166263" cy="851541"/>
          </a:xfrm>
        </p:grpSpPr>
        <p:sp>
          <p:nvSpPr>
            <p:cNvPr id="105" name="Rectangle 19"/>
            <p:cNvSpPr/>
            <p:nvPr/>
          </p:nvSpPr>
          <p:spPr>
            <a:xfrm>
              <a:off x="1860403" y="2167660"/>
              <a:ext cx="3166263" cy="85154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07" name="Straight Connector 20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21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22"/>
          <p:cNvSpPr txBox="1"/>
          <p:nvPr/>
        </p:nvSpPr>
        <p:spPr>
          <a:xfrm>
            <a:off x="5365392" y="1600502"/>
            <a:ext cx="5939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TaskGrid</a:t>
            </a:r>
            <a:endParaRPr lang="en-US" sz="900" dirty="0"/>
          </a:p>
        </p:txBody>
      </p:sp>
      <p:sp>
        <p:nvSpPr>
          <p:cNvPr id="110" name="TextBox 23"/>
          <p:cNvSpPr txBox="1"/>
          <p:nvPr/>
        </p:nvSpPr>
        <p:spPr>
          <a:xfrm>
            <a:off x="5581292" y="1910141"/>
            <a:ext cx="2547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TaskGrid(PESInputData, int[], double[], String)</a:t>
            </a:r>
          </a:p>
          <a:p>
            <a:r>
              <a:rPr lang="en-US" sz="900" dirty="0"/>
              <a:t>int	preProcess()</a:t>
            </a:r>
          </a:p>
          <a:p>
            <a:r>
              <a:rPr lang="en-US" sz="900" dirty="0"/>
              <a:t>int	postProcess()</a:t>
            </a:r>
          </a:p>
        </p:txBody>
      </p:sp>
      <p:cxnSp>
        <p:nvCxnSpPr>
          <p:cNvPr id="111" name="Straight Connector 24"/>
          <p:cNvCxnSpPr/>
          <p:nvPr/>
        </p:nvCxnSpPr>
        <p:spPr>
          <a:xfrm flipV="1">
            <a:off x="5706680" y="1326501"/>
            <a:ext cx="0" cy="207245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81"/>
          <p:cNvCxnSpPr/>
          <p:nvPr/>
        </p:nvCxnSpPr>
        <p:spPr>
          <a:xfrm>
            <a:off x="4902111" y="1811513"/>
            <a:ext cx="347724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45"/>
          <p:cNvSpPr/>
          <p:nvPr/>
        </p:nvSpPr>
        <p:spPr>
          <a:xfrm>
            <a:off x="6523407" y="4286871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Runnable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15" name="Group 46"/>
          <p:cNvGrpSpPr/>
          <p:nvPr/>
        </p:nvGrpSpPr>
        <p:grpSpPr>
          <a:xfrm>
            <a:off x="5339982" y="4796197"/>
            <a:ext cx="2482422" cy="1293850"/>
            <a:chOff x="1860403" y="2167660"/>
            <a:chExt cx="3166263" cy="1254361"/>
          </a:xfrm>
        </p:grpSpPr>
        <p:sp>
          <p:nvSpPr>
            <p:cNvPr id="116" name="Rectangle 47"/>
            <p:cNvSpPr/>
            <p:nvPr/>
          </p:nvSpPr>
          <p:spPr>
            <a:xfrm>
              <a:off x="1860403" y="2167660"/>
              <a:ext cx="3166263" cy="125436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17" name="Straight Connector 48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49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50"/>
          <p:cNvSpPr txBox="1"/>
          <p:nvPr/>
        </p:nvSpPr>
        <p:spPr>
          <a:xfrm>
            <a:off x="5421263" y="4857078"/>
            <a:ext cx="6568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Tempfileg</a:t>
            </a:r>
            <a:endParaRPr lang="en-US" sz="900" dirty="0"/>
          </a:p>
        </p:txBody>
      </p:sp>
      <p:sp>
        <p:nvSpPr>
          <p:cNvPr id="120" name="TextBox 51"/>
          <p:cNvSpPr txBox="1"/>
          <p:nvPr/>
        </p:nvSpPr>
        <p:spPr>
          <a:xfrm>
            <a:off x="5637163" y="5166717"/>
            <a:ext cx="227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~</a:t>
            </a:r>
            <a:r>
              <a:rPr lang="en-US" sz="900" dirty="0" err="1" smtClean="0"/>
              <a:t>Tempfileg</a:t>
            </a:r>
            <a:r>
              <a:rPr lang="en-US" sz="900" dirty="0" smtClean="0"/>
              <a:t>(</a:t>
            </a:r>
            <a:r>
              <a:rPr lang="en-US" sz="900" dirty="0"/>
              <a:t>int)</a:t>
            </a:r>
          </a:p>
          <a:p>
            <a:r>
              <a:rPr lang="en-US" sz="900" dirty="0"/>
              <a:t>~</a:t>
            </a:r>
            <a:r>
              <a:rPr lang="en-US" sz="900" dirty="0" err="1" smtClean="0"/>
              <a:t>Tempfileg</a:t>
            </a:r>
            <a:r>
              <a:rPr lang="en-US" sz="900" dirty="0" smtClean="0"/>
              <a:t>(</a:t>
            </a:r>
            <a:r>
              <a:rPr lang="en-US" sz="900" dirty="0"/>
              <a:t>int, int)</a:t>
            </a:r>
          </a:p>
          <a:p>
            <a:r>
              <a:rPr lang="en-US" altLang="ja-JP" sz="900" dirty="0"/>
              <a:t>~</a:t>
            </a:r>
            <a:r>
              <a:rPr lang="en-US" altLang="ja-JP" sz="900" dirty="0" err="1"/>
              <a:t>Tempfileg</a:t>
            </a:r>
            <a:r>
              <a:rPr lang="en-US" altLang="ja-JP" sz="900" dirty="0"/>
              <a:t>(</a:t>
            </a:r>
            <a:r>
              <a:rPr lang="en-US" altLang="ja-JP" sz="900" dirty="0" err="1"/>
              <a:t>int</a:t>
            </a:r>
            <a:r>
              <a:rPr lang="en-US" altLang="ja-JP" sz="900" dirty="0"/>
              <a:t>,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,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r>
              <a:rPr lang="en-US" sz="900" dirty="0" smtClean="0"/>
              <a:t>void</a:t>
            </a:r>
            <a:r>
              <a:rPr lang="en-US" sz="900" dirty="0"/>
              <a:t>	appendTransform(QXTransform)</a:t>
            </a:r>
          </a:p>
          <a:p>
            <a:r>
              <a:rPr lang="en-US" sz="900" dirty="0"/>
              <a:t>void	setRunMode(String)</a:t>
            </a:r>
          </a:p>
          <a:p>
            <a:r>
              <a:rPr lang="en-US" sz="900" dirty="0"/>
              <a:t>void	run()</a:t>
            </a:r>
          </a:p>
        </p:txBody>
      </p:sp>
      <p:cxnSp>
        <p:nvCxnSpPr>
          <p:cNvPr id="121" name="Straight Connector 52"/>
          <p:cNvCxnSpPr/>
          <p:nvPr/>
        </p:nvCxnSpPr>
        <p:spPr>
          <a:xfrm flipV="1">
            <a:off x="6809800" y="4526547"/>
            <a:ext cx="0" cy="269650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図形グループ 64"/>
          <p:cNvGrpSpPr/>
          <p:nvPr/>
        </p:nvGrpSpPr>
        <p:grpSpPr>
          <a:xfrm>
            <a:off x="3407549" y="2155824"/>
            <a:ext cx="386576" cy="587269"/>
            <a:chOff x="3407549" y="2155824"/>
            <a:chExt cx="386576" cy="587269"/>
          </a:xfrm>
        </p:grpSpPr>
        <p:sp>
          <p:nvSpPr>
            <p:cNvPr id="96" name="Diamond 95"/>
            <p:cNvSpPr/>
            <p:nvPr/>
          </p:nvSpPr>
          <p:spPr>
            <a:xfrm flipH="1">
              <a:off x="3407549" y="2574130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フリーフォーム 62"/>
            <p:cNvSpPr/>
            <p:nvPr/>
          </p:nvSpPr>
          <p:spPr>
            <a:xfrm>
              <a:off x="3571875" y="2155824"/>
              <a:ext cx="222250" cy="500063"/>
            </a:xfrm>
            <a:custGeom>
              <a:avLst/>
              <a:gdLst>
                <a:gd name="connsiteX0" fmla="*/ 0 w 222250"/>
                <a:gd name="connsiteY0" fmla="*/ 500063 h 500063"/>
                <a:gd name="connsiteX1" fmla="*/ 222250 w 222250"/>
                <a:gd name="connsiteY1" fmla="*/ 500063 h 500063"/>
                <a:gd name="connsiteX2" fmla="*/ 222250 w 222250"/>
                <a:gd name="connsiteY2" fmla="*/ 0 h 50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500063">
                  <a:moveTo>
                    <a:pt x="0" y="500063"/>
                  </a:moveTo>
                  <a:lnTo>
                    <a:pt x="222250" y="500063"/>
                  </a:lnTo>
                  <a:lnTo>
                    <a:pt x="222250" y="0"/>
                  </a:lnTo>
                </a:path>
              </a:pathLst>
            </a:custGeom>
            <a:ln w="12700" cmpd="sng">
              <a:solidFill>
                <a:srgbClr val="008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図形グループ 68"/>
          <p:cNvGrpSpPr/>
          <p:nvPr/>
        </p:nvGrpSpPr>
        <p:grpSpPr>
          <a:xfrm>
            <a:off x="3478033" y="2155824"/>
            <a:ext cx="425099" cy="2126328"/>
            <a:chOff x="3478033" y="2155824"/>
            <a:chExt cx="425099" cy="2126328"/>
          </a:xfrm>
        </p:grpSpPr>
        <p:sp>
          <p:nvSpPr>
            <p:cNvPr id="44" name="Diamond 43"/>
            <p:cNvSpPr/>
            <p:nvPr/>
          </p:nvSpPr>
          <p:spPr>
            <a:xfrm flipH="1">
              <a:off x="3478033" y="4113189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フリーフォーム 121"/>
            <p:cNvSpPr/>
            <p:nvPr/>
          </p:nvSpPr>
          <p:spPr>
            <a:xfrm>
              <a:off x="3646995" y="2155824"/>
              <a:ext cx="256137" cy="2038685"/>
            </a:xfrm>
            <a:custGeom>
              <a:avLst/>
              <a:gdLst>
                <a:gd name="connsiteX0" fmla="*/ 0 w 222250"/>
                <a:gd name="connsiteY0" fmla="*/ 500063 h 500063"/>
                <a:gd name="connsiteX1" fmla="*/ 222250 w 222250"/>
                <a:gd name="connsiteY1" fmla="*/ 500063 h 500063"/>
                <a:gd name="connsiteX2" fmla="*/ 222250 w 222250"/>
                <a:gd name="connsiteY2" fmla="*/ 0 h 50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250" h="500063">
                  <a:moveTo>
                    <a:pt x="0" y="500063"/>
                  </a:moveTo>
                  <a:lnTo>
                    <a:pt x="222250" y="500063"/>
                  </a:lnTo>
                  <a:lnTo>
                    <a:pt x="222250" y="0"/>
                  </a:lnTo>
                </a:path>
              </a:pathLst>
            </a:custGeom>
            <a:ln w="12700" cmpd="sng">
              <a:solidFill>
                <a:srgbClr val="008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3" name="Straight Arrow Connector 81"/>
          <p:cNvCxnSpPr/>
          <p:nvPr/>
        </p:nvCxnSpPr>
        <p:spPr>
          <a:xfrm>
            <a:off x="4902111" y="3204173"/>
            <a:ext cx="347724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81"/>
          <p:cNvCxnSpPr/>
          <p:nvPr/>
        </p:nvCxnSpPr>
        <p:spPr>
          <a:xfrm>
            <a:off x="4902111" y="4998048"/>
            <a:ext cx="347724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81"/>
          <p:cNvCxnSpPr/>
          <p:nvPr/>
        </p:nvCxnSpPr>
        <p:spPr>
          <a:xfrm flipV="1">
            <a:off x="4902111" y="1811513"/>
            <a:ext cx="0" cy="3186535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81"/>
          <p:cNvCxnSpPr/>
          <p:nvPr/>
        </p:nvCxnSpPr>
        <p:spPr>
          <a:xfrm>
            <a:off x="3478033" y="4365192"/>
            <a:ext cx="1424078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2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t>17 March 2017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62011"/>
            <a:ext cx="847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makePES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10017" y="2040016"/>
            <a:ext cx="2268049" cy="1306548"/>
            <a:chOff x="1860403" y="2167660"/>
            <a:chExt cx="3166263" cy="1266671"/>
          </a:xfrm>
        </p:grpSpPr>
        <p:sp>
          <p:nvSpPr>
            <p:cNvPr id="12" name="Rectangle 11"/>
            <p:cNvSpPr/>
            <p:nvPr/>
          </p:nvSpPr>
          <p:spPr>
            <a:xfrm>
              <a:off x="1860403" y="2167660"/>
              <a:ext cx="3166263" cy="126667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291299" y="2100896"/>
            <a:ext cx="64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MakeGrid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507199" y="2423234"/>
            <a:ext cx="1898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MakeGrid(PESInputData)</a:t>
            </a:r>
          </a:p>
          <a:p>
            <a:r>
              <a:rPr lang="en-US" sz="900" baseline="30000" dirty="0"/>
              <a:t>S</a:t>
            </a:r>
            <a:r>
              <a:rPr lang="en-US" sz="900" dirty="0"/>
              <a:t>String	getBasename(int[])</a:t>
            </a:r>
          </a:p>
          <a:p>
            <a:r>
              <a:rPr lang="en-US" sz="900" baseline="30000" dirty="0"/>
              <a:t>S</a:t>
            </a:r>
            <a:r>
              <a:rPr lang="en-US" sz="900" dirty="0"/>
              <a:t>String	getFilename()</a:t>
            </a:r>
          </a:p>
          <a:p>
            <a:r>
              <a:rPr lang="en-US" sz="900" baseline="30000" dirty="0"/>
              <a:t>S</a:t>
            </a:r>
            <a:r>
              <a:rPr lang="en-US" sz="900" dirty="0"/>
              <a:t>String	getFilename(int[], int, int)</a:t>
            </a:r>
          </a:p>
          <a:p>
            <a:r>
              <a:rPr lang="en-US" sz="900" baseline="30000" dirty="0"/>
              <a:t>S</a:t>
            </a:r>
            <a:r>
              <a:rPr lang="en-US" sz="900" dirty="0"/>
              <a:t>String	getFilename(Strin, int, int)</a:t>
            </a:r>
          </a:p>
          <a:p>
            <a:r>
              <a:rPr lang="en-US" sz="900" dirty="0"/>
              <a:t>void	runMkGrid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3273" y="2417863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TaskQChem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71485" y="2874861"/>
            <a:ext cx="2845013" cy="878349"/>
            <a:chOff x="1860403" y="2167660"/>
            <a:chExt cx="3166263" cy="851541"/>
          </a:xfrm>
        </p:grpSpPr>
        <p:sp>
          <p:nvSpPr>
            <p:cNvPr id="20" name="Rectangle 19"/>
            <p:cNvSpPr/>
            <p:nvPr/>
          </p:nvSpPr>
          <p:spPr>
            <a:xfrm>
              <a:off x="1860403" y="2167660"/>
              <a:ext cx="3166263" cy="85154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952767" y="2935740"/>
            <a:ext cx="5939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TaskGrid</a:t>
            </a:r>
            <a:endParaRPr 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6168667" y="3245379"/>
            <a:ext cx="25478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TaskGrid(PESInputData, int[], double[], String)</a:t>
            </a:r>
          </a:p>
          <a:p>
            <a:r>
              <a:rPr lang="en-US" sz="900" dirty="0"/>
              <a:t>int	preProcess()</a:t>
            </a:r>
          </a:p>
          <a:p>
            <a:r>
              <a:rPr lang="en-US" sz="900" dirty="0"/>
              <a:t>int	postProcess()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294055" y="2661739"/>
            <a:ext cx="0" cy="207245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 rot="5400000">
            <a:off x="5897641" y="1115904"/>
            <a:ext cx="403010" cy="168963"/>
            <a:chOff x="3223840" y="2763337"/>
            <a:chExt cx="403010" cy="168963"/>
          </a:xfrm>
        </p:grpSpPr>
        <p:sp>
          <p:nvSpPr>
            <p:cNvPr id="29" name="Diamond 28"/>
            <p:cNvSpPr/>
            <p:nvPr/>
          </p:nvSpPr>
          <p:spPr>
            <a:xfrm flipH="1">
              <a:off x="3457887" y="2763337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16200000" flipV="1">
              <a:off x="3340863" y="2730284"/>
              <a:ext cx="0" cy="234046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848190" y="1415581"/>
            <a:ext cx="2107047" cy="878349"/>
            <a:chOff x="1860403" y="2167660"/>
            <a:chExt cx="3166263" cy="851541"/>
          </a:xfrm>
        </p:grpSpPr>
        <p:sp>
          <p:nvSpPr>
            <p:cNvPr id="32" name="Rectangle 31"/>
            <p:cNvSpPr/>
            <p:nvPr/>
          </p:nvSpPr>
          <p:spPr>
            <a:xfrm>
              <a:off x="1860403" y="2167660"/>
              <a:ext cx="3166263" cy="85154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929472" y="1476461"/>
            <a:ext cx="748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MCStrength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45372" y="1786100"/>
            <a:ext cx="18098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void	appendQFF(QFFData)</a:t>
            </a:r>
          </a:p>
          <a:p>
            <a:r>
              <a:rPr lang="en-US" sz="900" dirty="0"/>
              <a:t>double	get2mrMCS(int, int)</a:t>
            </a:r>
          </a:p>
          <a:p>
            <a:r>
              <a:rPr lang="en-US" sz="900" dirty="0"/>
              <a:t>double	get3mrMCS(int, int, int)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10017" y="1392396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PESInputData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489486" y="2171887"/>
            <a:ext cx="347724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453484" y="1910035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848190" y="756470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QFFData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44611" y="3851243"/>
            <a:ext cx="993035" cy="38808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GridData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43479" y="4588404"/>
            <a:ext cx="993035" cy="38808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LagrangeInt1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0012" y="3531137"/>
            <a:ext cx="1781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/>
              <a:t>uses (read/write data to a file)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57578" y="3855646"/>
            <a:ext cx="993035" cy="38808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LagrangeIntX (X=1,2,3)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46965" y="4295353"/>
            <a:ext cx="11760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/>
              <a:t>uses (check the data)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06498" y="2044526"/>
            <a:ext cx="2355795" cy="1659566"/>
            <a:chOff x="1860403" y="2167659"/>
            <a:chExt cx="3166263" cy="1608915"/>
          </a:xfrm>
        </p:grpSpPr>
        <p:sp>
          <p:nvSpPr>
            <p:cNvPr id="56" name="Rectangle 55"/>
            <p:cNvSpPr/>
            <p:nvPr/>
          </p:nvSpPr>
          <p:spPr>
            <a:xfrm>
              <a:off x="1860403" y="2167659"/>
              <a:ext cx="3166263" cy="1608915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860403" y="311582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587780" y="2105406"/>
            <a:ext cx="787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/>
              <a:t>A</a:t>
            </a:r>
            <a:r>
              <a:rPr lang="en-US" sz="900" dirty="0"/>
              <a:t>Gen</a:t>
            </a:r>
            <a:r>
              <a:rPr lang="en-US" sz="900" dirty="0" smtClean="0"/>
              <a:t>Gridfile</a:t>
            </a:r>
            <a:endParaRPr lang="en-US" sz="900" dirty="0"/>
          </a:p>
        </p:txBody>
      </p:sp>
      <p:sp>
        <p:nvSpPr>
          <p:cNvPr id="60" name="TextBox 59"/>
          <p:cNvSpPr txBox="1"/>
          <p:nvPr/>
        </p:nvSpPr>
        <p:spPr>
          <a:xfrm>
            <a:off x="803679" y="3100760"/>
            <a:ext cx="20078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double[]	</a:t>
            </a:r>
            <a:r>
              <a:rPr lang="en-US" sz="900" i="1" baseline="30000" dirty="0"/>
              <a:t>A</a:t>
            </a:r>
            <a:r>
              <a:rPr lang="en-US" sz="900" i="1" dirty="0"/>
              <a:t>getProperty(ElectronicData)</a:t>
            </a:r>
          </a:p>
          <a:p>
            <a:r>
              <a:rPr lang="en-US" sz="900" dirty="0"/>
              <a:t>void 	setOrigin()</a:t>
            </a:r>
          </a:p>
          <a:p>
            <a:r>
              <a:rPr lang="en-US" sz="900" dirty="0"/>
              <a:t>void	genFile(int[], double[][])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26291" y="2235447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59994" y="3940052"/>
            <a:ext cx="2094699" cy="739852"/>
            <a:chOff x="1860403" y="2167660"/>
            <a:chExt cx="3166263" cy="717271"/>
          </a:xfrm>
        </p:grpSpPr>
        <p:sp>
          <p:nvSpPr>
            <p:cNvPr id="63" name="Rectangle 62"/>
            <p:cNvSpPr/>
            <p:nvPr/>
          </p:nvSpPr>
          <p:spPr>
            <a:xfrm>
              <a:off x="1860403" y="2167660"/>
              <a:ext cx="3166263" cy="71727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741276" y="4000931"/>
            <a:ext cx="6771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Gen</a:t>
            </a:r>
            <a:r>
              <a:rPr lang="en-US" sz="900" dirty="0" smtClean="0"/>
              <a:t>Potfile</a:t>
            </a:r>
            <a:endParaRPr 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803679" y="2361385"/>
            <a:ext cx="2007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#int	nData</a:t>
            </a:r>
          </a:p>
          <a:p>
            <a:r>
              <a:rPr lang="en-US" sz="900" dirty="0"/>
              <a:t>#String	ext</a:t>
            </a:r>
          </a:p>
          <a:p>
            <a:r>
              <a:rPr lang="en-US" sz="900" dirty="0"/>
              <a:t>#String	title</a:t>
            </a:r>
          </a:p>
          <a:p>
            <a:r>
              <a:rPr lang="en-US" sz="900" dirty="0"/>
              <a:t>#String[]	label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797685" y="3704094"/>
            <a:ext cx="0" cy="219152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506498" y="4808186"/>
            <a:ext cx="2090840" cy="739852"/>
            <a:chOff x="1860403" y="2167660"/>
            <a:chExt cx="3166263" cy="717271"/>
          </a:xfrm>
        </p:grpSpPr>
        <p:sp>
          <p:nvSpPr>
            <p:cNvPr id="73" name="Rectangle 72"/>
            <p:cNvSpPr/>
            <p:nvPr/>
          </p:nvSpPr>
          <p:spPr>
            <a:xfrm>
              <a:off x="1860403" y="2167660"/>
              <a:ext cx="3166263" cy="71727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1860403" y="2464646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860403" y="25143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587779" y="4869065"/>
            <a:ext cx="8234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GenDipolef</a:t>
            </a:r>
            <a:r>
              <a:rPr lang="en-US" sz="900" dirty="0" smtClean="0"/>
              <a:t>ile</a:t>
            </a:r>
            <a:endParaRPr lang="en-US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803679" y="5169945"/>
            <a:ext cx="17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GenDipolefile(String)</a:t>
            </a:r>
          </a:p>
          <a:p>
            <a:r>
              <a:rPr lang="en-US" sz="900" dirty="0"/>
              <a:t>void	genFile(int[], double[][])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94489" y="3704094"/>
            <a:ext cx="0" cy="1091049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 rot="5400000">
            <a:off x="3305693" y="1743870"/>
            <a:ext cx="403010" cy="168963"/>
            <a:chOff x="3223840" y="2763337"/>
            <a:chExt cx="403010" cy="168963"/>
          </a:xfrm>
        </p:grpSpPr>
        <p:sp>
          <p:nvSpPr>
            <p:cNvPr id="80" name="Diamond 79"/>
            <p:cNvSpPr/>
            <p:nvPr/>
          </p:nvSpPr>
          <p:spPr>
            <a:xfrm flipH="1">
              <a:off x="3457887" y="2763337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16200000" flipV="1">
              <a:off x="3340863" y="2730284"/>
              <a:ext cx="0" cy="234046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/>
          <p:cNvCxnSpPr/>
          <p:nvPr/>
        </p:nvCxnSpPr>
        <p:spPr>
          <a:xfrm>
            <a:off x="5489486" y="3146751"/>
            <a:ext cx="347724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453484" y="2884899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2862293" y="2856927"/>
            <a:ext cx="347724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26291" y="2595075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>
            <a:off x="2862293" y="2504881"/>
            <a:ext cx="560424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3475449" y="2615482"/>
            <a:ext cx="84481" cy="512306"/>
          </a:xfrm>
          <a:prstGeom prst="leftBrace">
            <a:avLst>
              <a:gd name="adj1" fmla="val 45916"/>
              <a:gd name="adj2" fmla="val 50000"/>
            </a:avLst>
          </a:prstGeom>
          <a:ln w="12700" cmpd="sng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2868745" y="3524706"/>
            <a:ext cx="1028700" cy="305407"/>
          </a:xfrm>
          <a:custGeom>
            <a:avLst/>
            <a:gdLst>
              <a:gd name="connsiteX0" fmla="*/ 0 w 1028700"/>
              <a:gd name="connsiteY0" fmla="*/ 3175 h 358775"/>
              <a:gd name="connsiteX1" fmla="*/ 1028700 w 1028700"/>
              <a:gd name="connsiteY1" fmla="*/ 0 h 358775"/>
              <a:gd name="connsiteX2" fmla="*/ 1025525 w 1028700"/>
              <a:gd name="connsiteY2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358775">
                <a:moveTo>
                  <a:pt x="0" y="3175"/>
                </a:moveTo>
                <a:lnTo>
                  <a:pt x="1028700" y="0"/>
                </a:lnTo>
                <a:cubicBezTo>
                  <a:pt x="1027642" y="119592"/>
                  <a:pt x="1026583" y="239183"/>
                  <a:pt x="1025525" y="358775"/>
                </a:cubicBezTo>
              </a:path>
            </a:pathLst>
          </a:custGeom>
          <a:ln w="12700" cmpd="sng">
            <a:solidFill>
              <a:srgbClr val="8064A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4773648" y="4101546"/>
            <a:ext cx="347724" cy="0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37646" y="3839694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61033" y="4310572"/>
            <a:ext cx="179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GenPotfile(String)</a:t>
            </a:r>
          </a:p>
          <a:p>
            <a:r>
              <a:rPr lang="en-US" sz="900" dirty="0"/>
              <a:t>void	genFile(int[], double[][])</a:t>
            </a:r>
          </a:p>
        </p:txBody>
      </p:sp>
      <p:sp>
        <p:nvSpPr>
          <p:cNvPr id="90" name="Freeform 89"/>
          <p:cNvSpPr/>
          <p:nvPr/>
        </p:nvSpPr>
        <p:spPr>
          <a:xfrm>
            <a:off x="2862293" y="3585584"/>
            <a:ext cx="729388" cy="985887"/>
          </a:xfrm>
          <a:custGeom>
            <a:avLst/>
            <a:gdLst>
              <a:gd name="connsiteX0" fmla="*/ 0 w 1028700"/>
              <a:gd name="connsiteY0" fmla="*/ 3175 h 358775"/>
              <a:gd name="connsiteX1" fmla="*/ 1028700 w 1028700"/>
              <a:gd name="connsiteY1" fmla="*/ 0 h 358775"/>
              <a:gd name="connsiteX2" fmla="*/ 1025525 w 1028700"/>
              <a:gd name="connsiteY2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358775">
                <a:moveTo>
                  <a:pt x="0" y="3175"/>
                </a:moveTo>
                <a:lnTo>
                  <a:pt x="1028700" y="0"/>
                </a:lnTo>
                <a:cubicBezTo>
                  <a:pt x="1027642" y="119592"/>
                  <a:pt x="1026583" y="239183"/>
                  <a:pt x="1025525" y="358775"/>
                </a:cubicBezTo>
              </a:path>
            </a:pathLst>
          </a:custGeom>
          <a:ln w="12700" cmpd="sng">
            <a:solidFill>
              <a:srgbClr val="8064A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011"/>
            <a:ext cx="404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gui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618751" y="322698"/>
            <a:ext cx="5397839" cy="2109967"/>
            <a:chOff x="1860403" y="2503979"/>
            <a:chExt cx="3171584" cy="2188115"/>
          </a:xfrm>
        </p:grpSpPr>
        <p:sp>
          <p:nvSpPr>
            <p:cNvPr id="11" name="Rectangle 10"/>
            <p:cNvSpPr/>
            <p:nvPr/>
          </p:nvSpPr>
          <p:spPr>
            <a:xfrm>
              <a:off x="1860403" y="2503979"/>
              <a:ext cx="3166263" cy="2188115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865724" y="290426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700033" y="346293"/>
            <a:ext cx="5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GUIData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3915933" y="691038"/>
            <a:ext cx="255898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0100" algn="l"/>
              </a:tabLst>
            </a:pPr>
            <a:r>
              <a:rPr lang="en-US" sz="900" dirty="0"/>
              <a:t>GUIData()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Controler	getControler()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void	setControler(Controler)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Canvas	getCanvas(int)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void	setCanvas(int, Canvas)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void	removeCanvas(int)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void	setMenuList(JMenu[])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JMenu	getMenu(String)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JMenuItem	getFileItems(String)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void	setFileItems(String, JMenuItem)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JMenuItem	getToolsItems(String)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void	setToolsItems(String, JMenuItem)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62619" y="3315792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Controler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184783" y="3957130"/>
            <a:ext cx="636078" cy="1167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65733" y="3970677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53199" y="3301607"/>
            <a:ext cx="603731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JFrame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584872" y="3239520"/>
            <a:ext cx="0" cy="578185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847505" y="2995793"/>
            <a:ext cx="1045067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WindowListener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949020" y="3049862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56153" y="2806136"/>
            <a:ext cx="603731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JFrame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699978" y="3832589"/>
            <a:ext cx="1441934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JMenuFile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005429" y="3544768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712562" y="3301042"/>
            <a:ext cx="603731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JMenu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491884" y="3254038"/>
            <a:ext cx="0" cy="578552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722625" y="3010313"/>
            <a:ext cx="1045067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ActionListener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75813" y="3551897"/>
            <a:ext cx="711200" cy="406400"/>
          </a:xfrm>
          <a:custGeom>
            <a:avLst/>
            <a:gdLst>
              <a:gd name="connsiteX0" fmla="*/ 0 w 711200"/>
              <a:gd name="connsiteY0" fmla="*/ 0 h 406400"/>
              <a:gd name="connsiteX1" fmla="*/ 0 w 711200"/>
              <a:gd name="connsiteY1" fmla="*/ 406400 h 406400"/>
              <a:gd name="connsiteX2" fmla="*/ 711200 w 7112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406400">
                <a:moveTo>
                  <a:pt x="0" y="0"/>
                </a:moveTo>
                <a:lnTo>
                  <a:pt x="0" y="406400"/>
                </a:lnTo>
                <a:lnTo>
                  <a:pt x="711200" y="406400"/>
                </a:lnTo>
              </a:path>
            </a:pathLst>
          </a:cu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016729" y="3970677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699978" y="5173213"/>
            <a:ext cx="1441934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JMenuTools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005429" y="4885392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712562" y="4641666"/>
            <a:ext cx="603731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JMenu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491884" y="4594662"/>
            <a:ext cx="0" cy="578552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722625" y="4350937"/>
            <a:ext cx="1045067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ActionListener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1975813" y="4012898"/>
            <a:ext cx="711200" cy="1248822"/>
          </a:xfrm>
          <a:custGeom>
            <a:avLst/>
            <a:gdLst>
              <a:gd name="connsiteX0" fmla="*/ 0 w 711200"/>
              <a:gd name="connsiteY0" fmla="*/ 0 h 406400"/>
              <a:gd name="connsiteX1" fmla="*/ 0 w 711200"/>
              <a:gd name="connsiteY1" fmla="*/ 406400 h 406400"/>
              <a:gd name="connsiteX2" fmla="*/ 711200 w 7112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406400">
                <a:moveTo>
                  <a:pt x="0" y="0"/>
                </a:moveTo>
                <a:lnTo>
                  <a:pt x="0" y="406400"/>
                </a:lnTo>
                <a:lnTo>
                  <a:pt x="711200" y="406400"/>
                </a:lnTo>
              </a:path>
            </a:pathLst>
          </a:cu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016729" y="5288921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853199" y="3832589"/>
            <a:ext cx="1405822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Canvas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5106447" y="3544768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808413" y="2467482"/>
            <a:ext cx="95108" cy="1365107"/>
            <a:chOff x="4830321" y="2286000"/>
            <a:chExt cx="95108" cy="1365107"/>
          </a:xfrm>
        </p:grpSpPr>
        <p:sp>
          <p:nvSpPr>
            <p:cNvPr id="56" name="Diamond 55"/>
            <p:cNvSpPr/>
            <p:nvPr/>
          </p:nvSpPr>
          <p:spPr>
            <a:xfrm>
              <a:off x="4830321" y="3555999"/>
              <a:ext cx="95108" cy="95108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4880142" y="2286000"/>
              <a:ext cx="0" cy="1270000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flipV="1">
            <a:off x="3909597" y="2467482"/>
            <a:ext cx="95108" cy="1365107"/>
            <a:chOff x="4830321" y="2286000"/>
            <a:chExt cx="95108" cy="1365107"/>
          </a:xfrm>
        </p:grpSpPr>
        <p:sp>
          <p:nvSpPr>
            <p:cNvPr id="63" name="Diamond 62"/>
            <p:cNvSpPr/>
            <p:nvPr/>
          </p:nvSpPr>
          <p:spPr>
            <a:xfrm>
              <a:off x="4830321" y="3555999"/>
              <a:ext cx="95108" cy="95108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4880142" y="2286000"/>
              <a:ext cx="0" cy="1270000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964055" y="2467482"/>
            <a:ext cx="95108" cy="1365107"/>
            <a:chOff x="4830321" y="2286000"/>
            <a:chExt cx="95108" cy="1365107"/>
          </a:xfrm>
        </p:grpSpPr>
        <p:sp>
          <p:nvSpPr>
            <p:cNvPr id="67" name="Diamond 66"/>
            <p:cNvSpPr/>
            <p:nvPr/>
          </p:nvSpPr>
          <p:spPr>
            <a:xfrm>
              <a:off x="4830321" y="3555999"/>
              <a:ext cx="95108" cy="95108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4880142" y="2286000"/>
              <a:ext cx="0" cy="1270000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flipV="1">
            <a:off x="6065239" y="2467482"/>
            <a:ext cx="95108" cy="1365107"/>
            <a:chOff x="4830321" y="2286000"/>
            <a:chExt cx="95108" cy="1365107"/>
          </a:xfrm>
        </p:grpSpPr>
        <p:sp>
          <p:nvSpPr>
            <p:cNvPr id="70" name="Diamond 69"/>
            <p:cNvSpPr/>
            <p:nvPr/>
          </p:nvSpPr>
          <p:spPr>
            <a:xfrm>
              <a:off x="4830321" y="3555999"/>
              <a:ext cx="95108" cy="95108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4880142" y="2286000"/>
              <a:ext cx="0" cy="1270000"/>
            </a:xfrm>
            <a:prstGeom prst="straightConnector1">
              <a:avLst/>
            </a:prstGeom>
            <a:ln w="127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Diamond 71"/>
          <p:cNvSpPr/>
          <p:nvPr/>
        </p:nvSpPr>
        <p:spPr>
          <a:xfrm>
            <a:off x="3808413" y="5063221"/>
            <a:ext cx="95108" cy="95108"/>
          </a:xfrm>
          <a:prstGeom prst="diamond">
            <a:avLst/>
          </a:prstGeom>
          <a:solidFill>
            <a:srgbClr val="CCFFCC"/>
          </a:solidFill>
          <a:ln w="12700" cmpd="sng">
            <a:solidFill>
              <a:srgbClr val="008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72" idx="0"/>
          </p:cNvCxnSpPr>
          <p:nvPr/>
        </p:nvCxnSpPr>
        <p:spPr>
          <a:xfrm flipV="1">
            <a:off x="3855967" y="3817705"/>
            <a:ext cx="2267" cy="1245516"/>
          </a:xfrm>
          <a:prstGeom prst="straightConnector1">
            <a:avLst/>
          </a:prstGeom>
          <a:ln w="12700" cmpd="sng">
            <a:solidFill>
              <a:srgbClr val="008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3959418" y="3832589"/>
            <a:ext cx="0" cy="134062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699978" y="6451375"/>
            <a:ext cx="1441934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JMenuHelp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005429" y="6163554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712562" y="5919828"/>
            <a:ext cx="603731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JMenu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3491884" y="5872824"/>
            <a:ext cx="0" cy="578552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722625" y="5629099"/>
            <a:ext cx="1045067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ActionListener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1975813" y="5291060"/>
            <a:ext cx="711200" cy="1248822"/>
          </a:xfrm>
          <a:custGeom>
            <a:avLst/>
            <a:gdLst>
              <a:gd name="connsiteX0" fmla="*/ 0 w 711200"/>
              <a:gd name="connsiteY0" fmla="*/ 0 h 406400"/>
              <a:gd name="connsiteX1" fmla="*/ 0 w 711200"/>
              <a:gd name="connsiteY1" fmla="*/ 406400 h 406400"/>
              <a:gd name="connsiteX2" fmla="*/ 711200 w 711200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406400">
                <a:moveTo>
                  <a:pt x="0" y="0"/>
                </a:moveTo>
                <a:lnTo>
                  <a:pt x="0" y="406400"/>
                </a:lnTo>
                <a:lnTo>
                  <a:pt x="711200" y="406400"/>
                </a:lnTo>
              </a:path>
            </a:pathLst>
          </a:cu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016729" y="6567083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858125" y="4486523"/>
            <a:ext cx="801791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Molecule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411643" y="4076306"/>
            <a:ext cx="438824" cy="532080"/>
            <a:chOff x="5411643" y="3862120"/>
            <a:chExt cx="438824" cy="532080"/>
          </a:xfrm>
        </p:grpSpPr>
        <p:sp>
          <p:nvSpPr>
            <p:cNvPr id="86" name="Diamond 85"/>
            <p:cNvSpPr/>
            <p:nvPr/>
          </p:nvSpPr>
          <p:spPr>
            <a:xfrm flipV="1">
              <a:off x="5411643" y="3862120"/>
              <a:ext cx="95108" cy="95108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5461000" y="3962400"/>
              <a:ext cx="389467" cy="431800"/>
            </a:xfrm>
            <a:custGeom>
              <a:avLst/>
              <a:gdLst>
                <a:gd name="connsiteX0" fmla="*/ 0 w 389467"/>
                <a:gd name="connsiteY0" fmla="*/ 0 h 431800"/>
                <a:gd name="connsiteX1" fmla="*/ 0 w 389467"/>
                <a:gd name="connsiteY1" fmla="*/ 431800 h 431800"/>
                <a:gd name="connsiteX2" fmla="*/ 389467 w 389467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467" h="431800">
                  <a:moveTo>
                    <a:pt x="0" y="0"/>
                  </a:moveTo>
                  <a:lnTo>
                    <a:pt x="0" y="431800"/>
                  </a:lnTo>
                  <a:lnTo>
                    <a:pt x="389467" y="431800"/>
                  </a:lnTo>
                </a:path>
              </a:pathLst>
            </a:cu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AD3E-9E1F-4547-A173-141287CE94A7}" type="datetime3">
              <a:t>17 March 2017</a:t>
            </a:fld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863905" y="5177040"/>
            <a:ext cx="1441934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FreqTable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65733" y="5261720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184783" y="5288337"/>
            <a:ext cx="636078" cy="1167"/>
          </a:xfrm>
          <a:prstGeom prst="straightConnector1">
            <a:avLst/>
          </a:prstGeom>
          <a:ln w="12700" cmpd="sng">
            <a:solidFill>
              <a:schemeClr val="accent4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853199" y="4641667"/>
            <a:ext cx="603731" cy="2437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JFrame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5106447" y="4884828"/>
            <a:ext cx="0" cy="272937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Diamond 86"/>
          <p:cNvSpPr/>
          <p:nvPr/>
        </p:nvSpPr>
        <p:spPr>
          <a:xfrm>
            <a:off x="2360613" y="3210877"/>
            <a:ext cx="95108" cy="95108"/>
          </a:xfrm>
          <a:prstGeom prst="diamond">
            <a:avLst/>
          </a:prstGeom>
          <a:solidFill>
            <a:srgbClr val="CCFFCC"/>
          </a:solidFill>
          <a:ln w="12700" cmpd="sng">
            <a:solidFill>
              <a:srgbClr val="008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406650" y="2190750"/>
            <a:ext cx="1162050" cy="1003300"/>
          </a:xfrm>
          <a:custGeom>
            <a:avLst/>
            <a:gdLst>
              <a:gd name="connsiteX0" fmla="*/ 0 w 1162050"/>
              <a:gd name="connsiteY0" fmla="*/ 1003300 h 1003300"/>
              <a:gd name="connsiteX1" fmla="*/ 6350 w 1162050"/>
              <a:gd name="connsiteY1" fmla="*/ 0 h 1003300"/>
              <a:gd name="connsiteX2" fmla="*/ 1162050 w 1162050"/>
              <a:gd name="connsiteY2" fmla="*/ 635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1003300">
                <a:moveTo>
                  <a:pt x="0" y="1003300"/>
                </a:moveTo>
                <a:cubicBezTo>
                  <a:pt x="2117" y="668867"/>
                  <a:pt x="4233" y="334433"/>
                  <a:pt x="6350" y="0"/>
                </a:cubicBezTo>
                <a:lnTo>
                  <a:pt x="1162050" y="6350"/>
                </a:lnTo>
              </a:path>
            </a:pathLst>
          </a:cu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457602" y="833278"/>
            <a:ext cx="24323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0100" algn="l"/>
              </a:tabLst>
            </a:pPr>
            <a:r>
              <a:rPr lang="en-US" sz="900" dirty="0"/>
              <a:t>FreqTable	getFreqTable (int)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void	setFreqTable (int, FreqTable)</a:t>
            </a:r>
          </a:p>
          <a:p>
            <a:pPr>
              <a:tabLst>
                <a:tab pos="800100" algn="l"/>
              </a:tabLst>
            </a:pPr>
            <a:r>
              <a:rPr lang="en-US" sz="900" dirty="0"/>
              <a:t>void	removeFreqTable (int)</a:t>
            </a:r>
          </a:p>
        </p:txBody>
      </p:sp>
    </p:spTree>
    <p:extLst>
      <p:ext uri="{BB962C8B-B14F-4D97-AF65-F5344CB8AC3E}">
        <p14:creationId xmlns:p14="http://schemas.microsoft.com/office/powerpoint/2010/main" val="419096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2011"/>
            <a:ext cx="878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jobqueue</a:t>
            </a:r>
            <a:endParaRPr lang="en-US" sz="1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47384" y="2605001"/>
            <a:ext cx="2749696" cy="1217077"/>
            <a:chOff x="1860403" y="2503982"/>
            <a:chExt cx="3166263" cy="1868309"/>
          </a:xfrm>
        </p:grpSpPr>
        <p:sp>
          <p:nvSpPr>
            <p:cNvPr id="12" name="Rectangle 11"/>
            <p:cNvSpPr/>
            <p:nvPr/>
          </p:nvSpPr>
          <p:spPr>
            <a:xfrm>
              <a:off x="1860403" y="2503982"/>
              <a:ext cx="3166263" cy="1868309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828665" y="2628594"/>
            <a:ext cx="7523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QueueMngr</a:t>
            </a:r>
            <a:endParaRPr 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4565" y="2963208"/>
            <a:ext cx="23712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/>
              <a:t>S</a:t>
            </a:r>
            <a:r>
              <a:rPr lang="en-US" sz="900" dirty="0"/>
              <a:t>QueueMngr	getInstance()</a:t>
            </a:r>
          </a:p>
          <a:p>
            <a:r>
              <a:rPr lang="en-US" sz="900" dirty="0"/>
              <a:t>void		start()</a:t>
            </a:r>
          </a:p>
          <a:p>
            <a:r>
              <a:rPr lang="en-US" sz="900" dirty="0"/>
              <a:t>void 		submit(Task)</a:t>
            </a:r>
          </a:p>
          <a:p>
            <a:r>
              <a:rPr lang="en-US" sz="900" dirty="0"/>
              <a:t>void		shutdown()</a:t>
            </a:r>
          </a:p>
          <a:p>
            <a:r>
              <a:rPr lang="en-US" sz="900" dirty="0"/>
              <a:t>~</a:t>
            </a:r>
            <a:r>
              <a:rPr lang="en-US" sz="900" baseline="30000" dirty="0"/>
              <a:t>sync</a:t>
            </a:r>
            <a:r>
              <a:rPr lang="en-US" sz="900" dirty="0"/>
              <a:t>void		deActivate()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44565" y="1967477"/>
            <a:ext cx="1070755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ExecutorService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159217" y="2198601"/>
            <a:ext cx="168963" cy="404026"/>
            <a:chOff x="5090704" y="3537825"/>
            <a:chExt cx="168963" cy="404026"/>
          </a:xfrm>
        </p:grpSpPr>
        <p:sp>
          <p:nvSpPr>
            <p:cNvPr id="19" name="Diamond 18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175186" y="3537825"/>
              <a:ext cx="0" cy="254805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747384" y="397123"/>
            <a:ext cx="2749696" cy="1356928"/>
            <a:chOff x="1860403" y="2503982"/>
            <a:chExt cx="3166263" cy="2082992"/>
          </a:xfrm>
        </p:grpSpPr>
        <p:sp>
          <p:nvSpPr>
            <p:cNvPr id="23" name="Rectangle 22"/>
            <p:cNvSpPr/>
            <p:nvPr/>
          </p:nvSpPr>
          <p:spPr>
            <a:xfrm>
              <a:off x="1860403" y="2503982"/>
              <a:ext cx="3166263" cy="2082992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2828665" y="420716"/>
            <a:ext cx="871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ResourceMngr</a:t>
            </a:r>
            <a:endParaRPr 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044565" y="775650"/>
            <a:ext cx="237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#ResourceMngr()</a:t>
            </a:r>
          </a:p>
          <a:p>
            <a:r>
              <a:rPr lang="en-US" sz="900" dirty="0"/>
              <a:t>int 		getNumOfResource()</a:t>
            </a:r>
          </a:p>
          <a:p>
            <a:r>
              <a:rPr lang="en-US" sz="900" baseline="30000" dirty="0"/>
              <a:t>sync</a:t>
            </a:r>
            <a:r>
              <a:rPr lang="en-US" sz="900" dirty="0"/>
              <a:t>Resource	getResource()</a:t>
            </a:r>
          </a:p>
          <a:p>
            <a:r>
              <a:rPr lang="en-US" sz="900" baseline="30000" dirty="0"/>
              <a:t>sync</a:t>
            </a:r>
            <a:r>
              <a:rPr lang="en-US" sz="900" dirty="0"/>
              <a:t>void		releaseResource(Resource)</a:t>
            </a:r>
          </a:p>
          <a:p>
            <a:r>
              <a:rPr lang="en-US" sz="900" dirty="0"/>
              <a:t>void		printResources()</a:t>
            </a:r>
          </a:p>
          <a:p>
            <a:r>
              <a:rPr lang="en-US" sz="900" dirty="0"/>
              <a:t>void		printResources(String)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71830" y="972636"/>
            <a:ext cx="2418787" cy="2825352"/>
            <a:chOff x="1860403" y="2503982"/>
            <a:chExt cx="3166263" cy="4337139"/>
          </a:xfrm>
        </p:grpSpPr>
        <p:sp>
          <p:nvSpPr>
            <p:cNvPr id="29" name="Rectangle 28"/>
            <p:cNvSpPr/>
            <p:nvPr/>
          </p:nvSpPr>
          <p:spPr>
            <a:xfrm>
              <a:off x="1860403" y="2503982"/>
              <a:ext cx="3166263" cy="4337139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353111" y="996229"/>
            <a:ext cx="617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Resource</a:t>
            </a:r>
            <a:endParaRPr 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6569011" y="1330843"/>
            <a:ext cx="2121606" cy="230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90563" algn="l"/>
              </a:tabLst>
            </a:pPr>
            <a:r>
              <a:rPr lang="en-US" sz="900" dirty="0"/>
              <a:t>void	setID(int)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void	setMemory(int)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void	setScr(int)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void	setPpn(int)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void	setHostnames(String[])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void	setFree()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void	setBusy()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int	getID()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int	getNodes()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int	getMemory()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int	getScr()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int	getPpn()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String[]	getHostnames()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void	isFree()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Resource	createClone()</a:t>
            </a:r>
          </a:p>
          <a:p>
            <a:pPr>
              <a:tabLst>
                <a:tab pos="690563" algn="l"/>
              </a:tabLst>
            </a:pPr>
            <a:r>
              <a:rPr lang="en-US" sz="900" dirty="0"/>
              <a:t>void	printStat(String)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71830" y="348205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Cloneable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6601691" y="579329"/>
            <a:ext cx="0" cy="383266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23859" y="1754051"/>
            <a:ext cx="0" cy="850950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83722" y="747740"/>
            <a:ext cx="1224855" cy="317693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Utilities.terminate()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108577" y="869629"/>
            <a:ext cx="991017" cy="66591"/>
            <a:chOff x="2275840" y="1568322"/>
            <a:chExt cx="787818" cy="66591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275840" y="1605280"/>
              <a:ext cx="787818" cy="0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063658" y="1568322"/>
              <a:ext cx="0" cy="66591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883722" y="3478985"/>
            <a:ext cx="1224855" cy="317693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Utilities.terminate()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08577" y="3600874"/>
            <a:ext cx="991017" cy="66591"/>
            <a:chOff x="2275840" y="1568322"/>
            <a:chExt cx="787818" cy="66591"/>
          </a:xfrm>
        </p:grpSpPr>
        <p:cxnSp>
          <p:nvCxnSpPr>
            <p:cNvPr id="41" name="Straight Arrow Connector 40"/>
            <p:cNvCxnSpPr/>
            <p:nvPr/>
          </p:nvCxnSpPr>
          <p:spPr>
            <a:xfrm flipH="1">
              <a:off x="2275840" y="1605280"/>
              <a:ext cx="787818" cy="0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063658" y="1568322"/>
              <a:ext cx="0" cy="66591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354372" y="898120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54372" y="3623976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11304" y="1362836"/>
            <a:ext cx="752970" cy="168963"/>
            <a:chOff x="5090704" y="3772888"/>
            <a:chExt cx="752970" cy="168963"/>
          </a:xfrm>
        </p:grpSpPr>
        <p:sp>
          <p:nvSpPr>
            <p:cNvPr id="45" name="Diamond 44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V="1">
              <a:off x="5259667" y="3853415"/>
              <a:ext cx="584007" cy="1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/>
          <p:cNvSpPr/>
          <p:nvPr/>
        </p:nvSpPr>
        <p:spPr>
          <a:xfrm>
            <a:off x="5079703" y="4014561"/>
            <a:ext cx="111079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Runnable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861344" y="4671287"/>
            <a:ext cx="1904812" cy="1035019"/>
            <a:chOff x="1860403" y="2503982"/>
            <a:chExt cx="3166263" cy="1318553"/>
          </a:xfrm>
        </p:grpSpPr>
        <p:sp>
          <p:nvSpPr>
            <p:cNvPr id="56" name="Rectangle 55"/>
            <p:cNvSpPr/>
            <p:nvPr/>
          </p:nvSpPr>
          <p:spPr>
            <a:xfrm>
              <a:off x="1860403" y="2503982"/>
              <a:ext cx="3166263" cy="1318553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860403" y="289193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942625" y="4694881"/>
            <a:ext cx="46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smtClean="0"/>
              <a:t>A</a:t>
            </a:r>
            <a:r>
              <a:rPr lang="en-US" sz="900" i="1" dirty="0" smtClean="0"/>
              <a:t>Task</a:t>
            </a:r>
            <a:endParaRPr lang="en-US" sz="900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158525" y="5026111"/>
            <a:ext cx="150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/>
              <a:t>A</a:t>
            </a:r>
            <a:r>
              <a:rPr lang="en-US" sz="900" i="1" dirty="0"/>
              <a:t>void	setCommand()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void	preProcess()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void	postProcess()</a:t>
            </a:r>
          </a:p>
          <a:p>
            <a:r>
              <a:rPr lang="en-US" sz="900" dirty="0"/>
              <a:t>void	run()</a:t>
            </a: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561899" y="4245685"/>
            <a:ext cx="0" cy="425601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213209" y="5525797"/>
            <a:ext cx="0" cy="66590"/>
          </a:xfrm>
          <a:prstGeom prst="straightConnector1">
            <a:avLst/>
          </a:prstGeom>
          <a:ln w="6350" cmpd="sng">
            <a:solidFill>
              <a:schemeClr val="accent4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flipH="1">
            <a:off x="4159937" y="4532891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346127" y="3854808"/>
            <a:ext cx="168963" cy="793499"/>
            <a:chOff x="5090704" y="3148352"/>
            <a:chExt cx="168963" cy="793499"/>
          </a:xfrm>
        </p:grpSpPr>
        <p:sp>
          <p:nvSpPr>
            <p:cNvPr id="69" name="Diamond 68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5175186" y="3148352"/>
              <a:ext cx="0" cy="644279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4861344" y="5971566"/>
            <a:ext cx="1904812" cy="739114"/>
            <a:chOff x="1860403" y="2503982"/>
            <a:chExt cx="3166263" cy="1163302"/>
          </a:xfrm>
        </p:grpSpPr>
        <p:sp>
          <p:nvSpPr>
            <p:cNvPr id="72" name="Rectangle 71"/>
            <p:cNvSpPr/>
            <p:nvPr/>
          </p:nvSpPr>
          <p:spPr>
            <a:xfrm>
              <a:off x="1860403" y="2503982"/>
              <a:ext cx="3166263" cy="1163302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860403" y="288579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860403" y="2938571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4942625" y="599515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TaskTest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5158525" y="6224795"/>
            <a:ext cx="15006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void	setCommand()</a:t>
            </a:r>
          </a:p>
          <a:p>
            <a:r>
              <a:rPr lang="en-US" sz="900" dirty="0"/>
              <a:t>void	preProcess()</a:t>
            </a:r>
          </a:p>
          <a:p>
            <a:r>
              <a:rPr lang="en-US" sz="900" dirty="0"/>
              <a:t>void	postProcess()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5777750" y="5716237"/>
            <a:ext cx="0" cy="257842"/>
          </a:xfrm>
          <a:prstGeom prst="line">
            <a:avLst/>
          </a:prstGeom>
          <a:ln w="12700" cmpd="sng">
            <a:solidFill>
              <a:srgbClr val="008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 87"/>
          <p:cNvSpPr/>
          <p:nvPr/>
        </p:nvSpPr>
        <p:spPr>
          <a:xfrm>
            <a:off x="4552949" y="3840479"/>
            <a:ext cx="654050" cy="1714500"/>
          </a:xfrm>
          <a:custGeom>
            <a:avLst/>
            <a:gdLst>
              <a:gd name="connsiteX0" fmla="*/ 654050 w 654050"/>
              <a:gd name="connsiteY0" fmla="*/ 1714500 h 1714500"/>
              <a:gd name="connsiteX1" fmla="*/ 0 w 654050"/>
              <a:gd name="connsiteY1" fmla="*/ 1714500 h 1714500"/>
              <a:gd name="connsiteX2" fmla="*/ 12700 w 654050"/>
              <a:gd name="connsiteY2" fmla="*/ 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4050" h="1714500">
                <a:moveTo>
                  <a:pt x="654050" y="1714500"/>
                </a:moveTo>
                <a:lnTo>
                  <a:pt x="0" y="1714500"/>
                </a:lnTo>
                <a:cubicBezTo>
                  <a:pt x="4233" y="1143000"/>
                  <a:pt x="8467" y="571500"/>
                  <a:pt x="12700" y="0"/>
                </a:cubicBezTo>
              </a:path>
            </a:pathLst>
          </a:custGeom>
          <a:ln w="12700" cmpd="sng">
            <a:solidFill>
              <a:srgbClr val="8064A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B7-B0F9-8D40-ABB5-5B51A5BD4E97}" type="datetime3">
              <a:t>17 March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62011"/>
            <a:ext cx="878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jobqueue</a:t>
            </a:r>
            <a:endParaRPr lang="en-US" sz="1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973970" y="3851727"/>
            <a:ext cx="2453364" cy="858948"/>
            <a:chOff x="1860403" y="2503982"/>
            <a:chExt cx="3166263" cy="1318553"/>
          </a:xfrm>
        </p:grpSpPr>
        <p:sp>
          <p:nvSpPr>
            <p:cNvPr id="39" name="Rectangle 38"/>
            <p:cNvSpPr/>
            <p:nvPr/>
          </p:nvSpPr>
          <p:spPr>
            <a:xfrm>
              <a:off x="1860403" y="2503982"/>
              <a:ext cx="3166263" cy="1318553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6055251" y="3875320"/>
            <a:ext cx="1101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InputStreamThread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6271151" y="4240414"/>
            <a:ext cx="21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~InputStreamThread(String, InputStream)</a:t>
            </a:r>
          </a:p>
          <a:p>
            <a:r>
              <a:rPr lang="en-US" sz="900" dirty="0"/>
              <a:t>void	run()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636684" y="700055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Runnable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7033423" y="3426124"/>
            <a:ext cx="0" cy="425601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417740" y="1356781"/>
            <a:ext cx="1797865" cy="1396153"/>
            <a:chOff x="1860403" y="2503982"/>
            <a:chExt cx="3166263" cy="1778616"/>
          </a:xfrm>
        </p:grpSpPr>
        <p:sp>
          <p:nvSpPr>
            <p:cNvPr id="47" name="Rectangle 46"/>
            <p:cNvSpPr/>
            <p:nvPr/>
          </p:nvSpPr>
          <p:spPr>
            <a:xfrm>
              <a:off x="1860403" y="2503982"/>
              <a:ext cx="3166263" cy="1778616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860403" y="283915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860403" y="3354118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499021" y="1380375"/>
            <a:ext cx="4652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smtClean="0"/>
              <a:t>A</a:t>
            </a:r>
            <a:r>
              <a:rPr lang="en-US" sz="900" i="1" dirty="0" smtClean="0"/>
              <a:t>Task</a:t>
            </a:r>
            <a:endParaRPr lang="en-US" sz="9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14921" y="2074911"/>
            <a:ext cx="150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/>
              <a:t>A</a:t>
            </a:r>
            <a:r>
              <a:rPr lang="en-US" sz="900" i="1" dirty="0"/>
              <a:t>String[]	getCommand()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int	preProcess()</a:t>
            </a:r>
          </a:p>
          <a:p>
            <a:r>
              <a:rPr lang="en-US" sz="900" baseline="30000" dirty="0"/>
              <a:t>A</a:t>
            </a:r>
            <a:r>
              <a:rPr lang="en-US" sz="900" i="1" dirty="0"/>
              <a:t>int	postProcess()</a:t>
            </a:r>
          </a:p>
          <a:p>
            <a:r>
              <a:rPr lang="en-US" sz="900" dirty="0"/>
              <a:t>void	run()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2176159" y="931179"/>
            <a:ext cx="0" cy="425601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3784490" y="2445470"/>
            <a:ext cx="2809887" cy="619519"/>
            <a:chOff x="1860403" y="2503982"/>
            <a:chExt cx="3166263" cy="951011"/>
          </a:xfrm>
        </p:grpSpPr>
        <p:sp>
          <p:nvSpPr>
            <p:cNvPr id="63" name="Rectangle 62"/>
            <p:cNvSpPr/>
            <p:nvPr/>
          </p:nvSpPr>
          <p:spPr>
            <a:xfrm>
              <a:off x="1860403" y="2503982"/>
              <a:ext cx="3166263" cy="95101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3865772" y="2469064"/>
            <a:ext cx="725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RunProcess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4081672" y="2780686"/>
            <a:ext cx="1841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void	exec(String, String[])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292790" y="3606850"/>
            <a:ext cx="997019" cy="317693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Constants.shell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00211" y="3824279"/>
            <a:ext cx="784281" cy="294970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Runtime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 flipH="1">
            <a:off x="2573866" y="2577821"/>
            <a:ext cx="1210625" cy="66591"/>
            <a:chOff x="2101261" y="1568322"/>
            <a:chExt cx="962397" cy="66591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2101261" y="1605280"/>
              <a:ext cx="962397" cy="0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3063658" y="1568322"/>
              <a:ext cx="0" cy="66591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3290819" y="2589449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4052822" y="3067314"/>
            <a:ext cx="0" cy="751540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3289809" y="3067314"/>
            <a:ext cx="568886" cy="492313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168517" y="3141899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08740" y="3328795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808909" y="3157654"/>
            <a:ext cx="1078949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Runnable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6250104" y="3067314"/>
            <a:ext cx="0" cy="751540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906022" y="3444211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026677" y="4462261"/>
            <a:ext cx="784281" cy="294970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Process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4639795" y="3067314"/>
            <a:ext cx="0" cy="1394947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5778" y="4119249"/>
            <a:ext cx="0" cy="343012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652371" y="4164172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418817" y="5135361"/>
            <a:ext cx="784281" cy="294970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InputStream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4542706" y="4792349"/>
            <a:ext cx="0" cy="343012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929299" y="4837272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generates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994032" y="3067314"/>
            <a:ext cx="0" cy="2068047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4287986" y="3328795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648311" y="3328795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uses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5220352" y="4185656"/>
            <a:ext cx="740465" cy="1081215"/>
            <a:chOff x="4461933" y="4413652"/>
            <a:chExt cx="740465" cy="1081215"/>
          </a:xfrm>
        </p:grpSpPr>
        <p:sp>
          <p:nvSpPr>
            <p:cNvPr id="102" name="Diamond 101"/>
            <p:cNvSpPr/>
            <p:nvPr/>
          </p:nvSpPr>
          <p:spPr>
            <a:xfrm flipH="1">
              <a:off x="5033435" y="4413652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4461933" y="4487333"/>
              <a:ext cx="567267" cy="1007534"/>
            </a:xfrm>
            <a:custGeom>
              <a:avLst/>
              <a:gdLst>
                <a:gd name="connsiteX0" fmla="*/ 567267 w 567267"/>
                <a:gd name="connsiteY0" fmla="*/ 0 h 1007534"/>
                <a:gd name="connsiteX1" fmla="*/ 330200 w 567267"/>
                <a:gd name="connsiteY1" fmla="*/ 0 h 1007534"/>
                <a:gd name="connsiteX2" fmla="*/ 330200 w 567267"/>
                <a:gd name="connsiteY2" fmla="*/ 1007534 h 1007534"/>
                <a:gd name="connsiteX3" fmla="*/ 0 w 567267"/>
                <a:gd name="connsiteY3" fmla="*/ 1007534 h 10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267" h="1007534">
                  <a:moveTo>
                    <a:pt x="567267" y="0"/>
                  </a:moveTo>
                  <a:lnTo>
                    <a:pt x="330200" y="0"/>
                  </a:lnTo>
                  <a:lnTo>
                    <a:pt x="330200" y="1007534"/>
                  </a:lnTo>
                  <a:lnTo>
                    <a:pt x="0" y="1007534"/>
                  </a:lnTo>
                </a:path>
              </a:pathLst>
            </a:cu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0D83-629B-7F43-BC5A-FAC48058B9F2}" type="datetime3">
              <a:t>17 March 2017</a:t>
            </a:fld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714921" y="1654777"/>
            <a:ext cx="150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5800" algn="l"/>
              </a:tabLst>
            </a:pPr>
            <a:r>
              <a:rPr lang="en-US" sz="900" dirty="0"/>
              <a:t>#Resource	resource</a:t>
            </a:r>
          </a:p>
          <a:p>
            <a:pPr>
              <a:tabLst>
                <a:tab pos="685800" algn="l"/>
              </a:tabLst>
            </a:pPr>
            <a:r>
              <a:rPr lang="en-US" sz="900" dirty="0"/>
              <a:t>#String	header</a:t>
            </a:r>
          </a:p>
        </p:txBody>
      </p:sp>
    </p:spTree>
    <p:extLst>
      <p:ext uri="{BB962C8B-B14F-4D97-AF65-F5344CB8AC3E}">
        <p14:creationId xmlns:p14="http://schemas.microsoft.com/office/powerpoint/2010/main" val="106785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sp>
        <p:nvSpPr>
          <p:cNvPr id="3" name="TextBox 9"/>
          <p:cNvSpPr txBox="1"/>
          <p:nvPr/>
        </p:nvSpPr>
        <p:spPr>
          <a:xfrm>
            <a:off x="0" y="62011"/>
            <a:ext cx="568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atom</a:t>
            </a:r>
            <a:endParaRPr lang="en-US" sz="1400" dirty="0"/>
          </a:p>
        </p:txBody>
      </p:sp>
      <p:grpSp>
        <p:nvGrpSpPr>
          <p:cNvPr id="4" name="Group 25"/>
          <p:cNvGrpSpPr/>
          <p:nvPr/>
        </p:nvGrpSpPr>
        <p:grpSpPr>
          <a:xfrm>
            <a:off x="789540" y="1035601"/>
            <a:ext cx="4328641" cy="1829729"/>
            <a:chOff x="1860403" y="2503980"/>
            <a:chExt cx="3166263" cy="2808780"/>
          </a:xfrm>
        </p:grpSpPr>
        <p:sp>
          <p:nvSpPr>
            <p:cNvPr id="5" name="Rectangle 26"/>
            <p:cNvSpPr/>
            <p:nvPr/>
          </p:nvSpPr>
          <p:spPr>
            <a:xfrm>
              <a:off x="1860403" y="2503980"/>
              <a:ext cx="3166263" cy="2808780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9"/>
          <p:cNvSpPr txBox="1"/>
          <p:nvPr/>
        </p:nvSpPr>
        <p:spPr>
          <a:xfrm>
            <a:off x="870822" y="1059196"/>
            <a:ext cx="4431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Atom</a:t>
            </a:r>
            <a:endParaRPr lang="en-US" sz="900" dirty="0"/>
          </a:p>
        </p:txBody>
      </p:sp>
      <p:sp>
        <p:nvSpPr>
          <p:cNvPr id="9" name="TextBox 30"/>
          <p:cNvSpPr txBox="1"/>
          <p:nvPr/>
        </p:nvSpPr>
        <p:spPr>
          <a:xfrm>
            <a:off x="1086722" y="1372856"/>
            <a:ext cx="1777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Atom()</a:t>
            </a:r>
          </a:p>
          <a:p>
            <a:r>
              <a:rPr lang="en-US" sz="900" dirty="0" smtClean="0"/>
              <a:t>String</a:t>
            </a:r>
            <a:r>
              <a:rPr lang="en-US" sz="900" dirty="0"/>
              <a:t>	</a:t>
            </a:r>
            <a:r>
              <a:rPr lang="en-US" sz="900" dirty="0" err="1"/>
              <a:t>getLabel</a:t>
            </a:r>
            <a:r>
              <a:rPr lang="en-US" sz="900" dirty="0"/>
              <a:t>()</a:t>
            </a:r>
          </a:p>
          <a:p>
            <a:r>
              <a:rPr lang="en-US" sz="900" dirty="0" smtClean="0"/>
              <a:t>double</a:t>
            </a:r>
            <a:r>
              <a:rPr lang="en-US" sz="900" dirty="0"/>
              <a:t>	</a:t>
            </a:r>
            <a:r>
              <a:rPr lang="en-US" sz="900" dirty="0" err="1"/>
              <a:t>getMass</a:t>
            </a:r>
            <a:r>
              <a:rPr lang="en-US" sz="900" dirty="0"/>
              <a:t>()</a:t>
            </a:r>
          </a:p>
          <a:p>
            <a:endParaRPr lang="en-US" altLang="ja-JP" sz="900" dirty="0" smtClean="0"/>
          </a:p>
          <a:p>
            <a:endParaRPr lang="en-US" altLang="ja-JP" sz="900" dirty="0"/>
          </a:p>
          <a:p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	</a:t>
            </a:r>
            <a:r>
              <a:rPr lang="en-US" altLang="ja-JP" sz="900" dirty="0" err="1"/>
              <a:t>getAtomicNum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/>
              <a:t>double 	</a:t>
            </a:r>
            <a:r>
              <a:rPr lang="en-US" altLang="ja-JP" sz="900" dirty="0" err="1"/>
              <a:t>getAtomicCharge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/>
              <a:t>double[]	</a:t>
            </a:r>
            <a:r>
              <a:rPr lang="en-US" altLang="ja-JP" sz="900" dirty="0" err="1"/>
              <a:t>getXYZCoordinates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 err="1" smtClean="0"/>
              <a:t>int</a:t>
            </a:r>
            <a:r>
              <a:rPr lang="en-US" altLang="ja-JP" sz="900" dirty="0"/>
              <a:t>	</a:t>
            </a:r>
            <a:r>
              <a:rPr lang="en-US" altLang="ja-JP" sz="900" dirty="0" err="1"/>
              <a:t>getID</a:t>
            </a:r>
            <a:r>
              <a:rPr lang="en-US" altLang="ja-JP" sz="900" dirty="0"/>
              <a:t>(</a:t>
            </a:r>
            <a:r>
              <a:rPr lang="en-US" altLang="ja-JP" sz="900" dirty="0" smtClean="0"/>
              <a:t>)</a:t>
            </a:r>
          </a:p>
          <a:p>
            <a:r>
              <a:rPr lang="en-US" altLang="ja-JP" sz="900" dirty="0"/>
              <a:t>Atom	clone(</a:t>
            </a:r>
            <a:r>
              <a:rPr lang="en-US" altLang="ja-JP" sz="900" dirty="0" smtClean="0"/>
              <a:t>)</a:t>
            </a:r>
          </a:p>
        </p:txBody>
      </p:sp>
      <p:sp>
        <p:nvSpPr>
          <p:cNvPr id="10" name="Rectangle 53"/>
          <p:cNvSpPr/>
          <p:nvPr/>
        </p:nvSpPr>
        <p:spPr>
          <a:xfrm>
            <a:off x="1421216" y="421211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Cloneable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2"/>
          <p:cNvCxnSpPr/>
          <p:nvPr/>
        </p:nvCxnSpPr>
        <p:spPr>
          <a:xfrm flipV="1">
            <a:off x="1751077" y="652335"/>
            <a:ext cx="0" cy="383266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25"/>
          <p:cNvGrpSpPr/>
          <p:nvPr/>
        </p:nvGrpSpPr>
        <p:grpSpPr>
          <a:xfrm>
            <a:off x="799655" y="3299099"/>
            <a:ext cx="3552211" cy="1518434"/>
            <a:chOff x="1860403" y="2503978"/>
            <a:chExt cx="3166263" cy="2177476"/>
          </a:xfrm>
        </p:grpSpPr>
        <p:sp>
          <p:nvSpPr>
            <p:cNvPr id="13" name="Rectangle 26"/>
            <p:cNvSpPr/>
            <p:nvPr/>
          </p:nvSpPr>
          <p:spPr>
            <a:xfrm>
              <a:off x="1860403" y="2503978"/>
              <a:ext cx="3166263" cy="2177476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4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29"/>
          <p:cNvSpPr txBox="1"/>
          <p:nvPr/>
        </p:nvSpPr>
        <p:spPr>
          <a:xfrm>
            <a:off x="880937" y="3322695"/>
            <a:ext cx="60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AtomUtil</a:t>
            </a:r>
            <a:endParaRPr lang="en-US" sz="900" dirty="0"/>
          </a:p>
        </p:txBody>
      </p:sp>
      <p:sp>
        <p:nvSpPr>
          <p:cNvPr id="17" name="TextBox 30"/>
          <p:cNvSpPr txBox="1"/>
          <p:nvPr/>
        </p:nvSpPr>
        <p:spPr>
          <a:xfrm>
            <a:off x="1096836" y="3685399"/>
            <a:ext cx="32550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 smtClean="0"/>
              <a:t>AtomUtil</a:t>
            </a:r>
            <a:r>
              <a:rPr lang="en-US" altLang="ja-JP" sz="900" dirty="0" smtClean="0"/>
              <a:t>()</a:t>
            </a:r>
          </a:p>
          <a:p>
            <a:r>
              <a:rPr lang="en-US" altLang="ja-JP" sz="900" dirty="0" smtClean="0"/>
              <a:t>double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getBondLength</a:t>
            </a:r>
            <a:r>
              <a:rPr lang="en-US" altLang="ja-JP" sz="900" dirty="0" smtClean="0"/>
              <a:t>(Atom, Atom)</a:t>
            </a:r>
            <a:endParaRPr lang="en-US" sz="900" dirty="0" smtClean="0"/>
          </a:p>
          <a:p>
            <a:r>
              <a:rPr lang="en-US" sz="900" dirty="0" smtClean="0"/>
              <a:t>double</a:t>
            </a:r>
            <a:r>
              <a:rPr lang="en-US" sz="900" dirty="0"/>
              <a:t>	</a:t>
            </a:r>
            <a:r>
              <a:rPr lang="en-US" sz="900" dirty="0" err="1" smtClean="0"/>
              <a:t>getBondAngle</a:t>
            </a:r>
            <a:r>
              <a:rPr lang="en-US" sz="900" dirty="0" smtClean="0"/>
              <a:t>(Atom, Atom, Atom)</a:t>
            </a:r>
            <a:endParaRPr lang="en-US" sz="900" dirty="0"/>
          </a:p>
          <a:p>
            <a:r>
              <a:rPr lang="en-US" altLang="ja-JP" sz="900" dirty="0"/>
              <a:t>double	</a:t>
            </a:r>
            <a:r>
              <a:rPr lang="en-US" altLang="ja-JP" sz="900" dirty="0" err="1"/>
              <a:t>getBondAngle</a:t>
            </a:r>
            <a:r>
              <a:rPr lang="en-US" altLang="ja-JP" sz="900" dirty="0"/>
              <a:t>(Atom, Atom, </a:t>
            </a:r>
            <a:r>
              <a:rPr lang="en-US" altLang="ja-JP" sz="900" dirty="0" err="1" smtClean="0"/>
              <a:t>Atom,double</a:t>
            </a:r>
            <a:r>
              <a:rPr lang="en-US" altLang="ja-JP" sz="900" dirty="0" smtClean="0"/>
              <a:t>[])</a:t>
            </a:r>
            <a:endParaRPr lang="en-US" altLang="ja-JP" sz="900" dirty="0"/>
          </a:p>
          <a:p>
            <a:r>
              <a:rPr lang="en-US" altLang="ja-JP" sz="900" dirty="0" smtClean="0"/>
              <a:t>double 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getDihedralAngle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Atom,Atom,Atom,Atom</a:t>
            </a:r>
            <a:r>
              <a:rPr lang="en-US" altLang="ja-JP" sz="900" dirty="0" smtClean="0"/>
              <a:t>)</a:t>
            </a:r>
          </a:p>
          <a:p>
            <a:r>
              <a:rPr lang="en-US" altLang="ja-JP" sz="900" dirty="0" smtClean="0"/>
              <a:t>double[]	</a:t>
            </a:r>
            <a:r>
              <a:rPr lang="en-US" altLang="ja-JP" sz="900" dirty="0" err="1" smtClean="0"/>
              <a:t>genAtomXYZ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Atom,double,Atom,double,Atom,double</a:t>
            </a:r>
            <a:r>
              <a:rPr lang="en-US" altLang="ja-JP" sz="900" dirty="0" smtClean="0"/>
              <a:t>)</a:t>
            </a:r>
          </a:p>
          <a:p>
            <a:r>
              <a:rPr lang="en-US" altLang="ja-JP" sz="900" dirty="0" smtClean="0"/>
              <a:t>Atom	</a:t>
            </a:r>
            <a:r>
              <a:rPr lang="en-US" altLang="ja-JP" sz="900" dirty="0" err="1" smtClean="0"/>
              <a:t>getCenterOfMass</a:t>
            </a:r>
            <a:r>
              <a:rPr lang="en-US" altLang="ja-JP" sz="900" dirty="0" smtClean="0"/>
              <a:t>(Atom[])</a:t>
            </a:r>
            <a:endParaRPr lang="en-US" altLang="ja-JP" sz="900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1617722" y="2920731"/>
            <a:ext cx="0" cy="331030"/>
          </a:xfrm>
          <a:prstGeom prst="straightConnector1">
            <a:avLst/>
          </a:prstGeom>
          <a:ln w="12700" cmpd="sng">
            <a:solidFill>
              <a:srgbClr val="8064A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85"/>
          <p:cNvSpPr txBox="1"/>
          <p:nvPr/>
        </p:nvSpPr>
        <p:spPr>
          <a:xfrm>
            <a:off x="1224710" y="2989178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uses</a:t>
            </a:r>
            <a:endParaRPr lang="en-US" sz="900" dirty="0"/>
          </a:p>
        </p:txBody>
      </p:sp>
      <p:sp>
        <p:nvSpPr>
          <p:cNvPr id="25" name="TextBox 30"/>
          <p:cNvSpPr txBox="1"/>
          <p:nvPr/>
        </p:nvSpPr>
        <p:spPr>
          <a:xfrm>
            <a:off x="2962000" y="1375302"/>
            <a:ext cx="2156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Atom(</a:t>
            </a:r>
            <a:r>
              <a:rPr lang="en-US" altLang="ja-JP" sz="900" dirty="0" err="1"/>
              <a:t>int</a:t>
            </a:r>
            <a:r>
              <a:rPr lang="en-US" altLang="ja-JP" sz="900" dirty="0"/>
              <a:t>)</a:t>
            </a:r>
          </a:p>
          <a:p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/>
              <a:t>setLabel</a:t>
            </a:r>
            <a:r>
              <a:rPr lang="en-US" altLang="ja-JP" sz="900" dirty="0"/>
              <a:t>(String)</a:t>
            </a:r>
          </a:p>
          <a:p>
            <a:r>
              <a:rPr lang="en-US" altLang="ja-JP" sz="900" dirty="0" smtClean="0"/>
              <a:t>void </a:t>
            </a:r>
            <a:r>
              <a:rPr lang="en-US" altLang="ja-JP" sz="900" dirty="0"/>
              <a:t>	</a:t>
            </a:r>
            <a:r>
              <a:rPr lang="en-US" altLang="ja-JP" sz="900" dirty="0" err="1"/>
              <a:t>setMass</a:t>
            </a:r>
            <a:r>
              <a:rPr lang="en-US" altLang="ja-JP" sz="900" dirty="0"/>
              <a:t>(double)</a:t>
            </a:r>
          </a:p>
          <a:p>
            <a:r>
              <a:rPr lang="en-US" altLang="ja-JP" sz="900" dirty="0"/>
              <a:t>void 	</a:t>
            </a:r>
            <a:r>
              <a:rPr lang="en-US" altLang="ja-JP" sz="900" dirty="0" err="1"/>
              <a:t>setDeuterium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/>
              <a:t>void	setC13(</a:t>
            </a:r>
            <a:r>
              <a:rPr lang="en-US" altLang="ja-JP" sz="900" dirty="0" smtClean="0"/>
              <a:t>)</a:t>
            </a:r>
            <a:endParaRPr lang="en-US" sz="900" dirty="0" smtClean="0"/>
          </a:p>
          <a:p>
            <a:r>
              <a:rPr lang="en-US" sz="900" dirty="0" smtClean="0"/>
              <a:t>void	</a:t>
            </a:r>
            <a:r>
              <a:rPr lang="en-US" sz="900" dirty="0" err="1" smtClean="0"/>
              <a:t>setAtomicNum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r>
              <a:rPr lang="en-US" altLang="ja-JP" sz="900" dirty="0" smtClean="0"/>
              <a:t>void </a:t>
            </a:r>
            <a:r>
              <a:rPr lang="en-US" altLang="ja-JP" sz="900" dirty="0"/>
              <a:t>	</a:t>
            </a:r>
            <a:r>
              <a:rPr lang="en-US" altLang="ja-JP" sz="900" dirty="0" err="1"/>
              <a:t>setAtomicCharge</a:t>
            </a:r>
            <a:r>
              <a:rPr lang="en-US" altLang="ja-JP" sz="900" dirty="0"/>
              <a:t>(double)</a:t>
            </a:r>
          </a:p>
          <a:p>
            <a:r>
              <a:rPr lang="en-US" sz="900" dirty="0" smtClean="0"/>
              <a:t>void 	</a:t>
            </a:r>
            <a:r>
              <a:rPr lang="en-US" sz="900" dirty="0" err="1" smtClean="0"/>
              <a:t>setXYZCoordinates</a:t>
            </a:r>
            <a:r>
              <a:rPr lang="en-US" sz="900" dirty="0" smtClean="0"/>
              <a:t>(double[])</a:t>
            </a:r>
          </a:p>
          <a:p>
            <a:r>
              <a:rPr lang="en-US" sz="900" dirty="0" smtClean="0"/>
              <a:t>void	</a:t>
            </a:r>
            <a:r>
              <a:rPr lang="en-US" sz="900" dirty="0" err="1" smtClean="0"/>
              <a:t>setID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r>
              <a:rPr lang="en-US" altLang="ja-JP" sz="900" dirty="0"/>
              <a:t>void	shift(double[]</a:t>
            </a:r>
            <a:r>
              <a:rPr lang="en-US" altLang="ja-JP" sz="900" dirty="0" smtClean="0"/>
              <a:t>)</a:t>
            </a:r>
            <a:endParaRPr lang="en-US" altLang="ja-JP" sz="900" dirty="0"/>
          </a:p>
        </p:txBody>
      </p:sp>
      <p:grpSp>
        <p:nvGrpSpPr>
          <p:cNvPr id="21" name="Group 25"/>
          <p:cNvGrpSpPr/>
          <p:nvPr/>
        </p:nvGrpSpPr>
        <p:grpSpPr>
          <a:xfrm>
            <a:off x="4796766" y="3492139"/>
            <a:ext cx="2423184" cy="2220475"/>
            <a:chOff x="1860403" y="2503978"/>
            <a:chExt cx="3166263" cy="3408605"/>
          </a:xfrm>
        </p:grpSpPr>
        <p:sp>
          <p:nvSpPr>
            <p:cNvPr id="22" name="Rectangle 26"/>
            <p:cNvSpPr/>
            <p:nvPr/>
          </p:nvSpPr>
          <p:spPr>
            <a:xfrm>
              <a:off x="1860403" y="2503978"/>
              <a:ext cx="3166263" cy="3408605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4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8"/>
            <p:cNvCxnSpPr/>
            <p:nvPr/>
          </p:nvCxnSpPr>
          <p:spPr>
            <a:xfrm>
              <a:off x="1860403" y="3432161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9"/>
          <p:cNvSpPr txBox="1"/>
          <p:nvPr/>
        </p:nvSpPr>
        <p:spPr>
          <a:xfrm>
            <a:off x="4878047" y="3515735"/>
            <a:ext cx="686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HBanalysis</a:t>
            </a:r>
            <a:endParaRPr lang="en-US" sz="900" dirty="0"/>
          </a:p>
        </p:txBody>
      </p:sp>
      <p:sp>
        <p:nvSpPr>
          <p:cNvPr id="28" name="TextBox 30"/>
          <p:cNvSpPr txBox="1"/>
          <p:nvPr/>
        </p:nvSpPr>
        <p:spPr>
          <a:xfrm>
            <a:off x="5093947" y="4096787"/>
            <a:ext cx="212600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 smtClean="0"/>
              <a:t>HBanalysis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setHBdistance</a:t>
            </a:r>
            <a:r>
              <a:rPr lang="en-US" altLang="ja-JP" sz="900" dirty="0" smtClean="0"/>
              <a:t>(double)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setHBangle</a:t>
            </a:r>
            <a:r>
              <a:rPr lang="en-US" altLang="ja-JP" sz="900" dirty="0" smtClean="0"/>
              <a:t>(double)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setDonorAtoms</a:t>
            </a:r>
            <a:r>
              <a:rPr lang="en-US" altLang="ja-JP" sz="900" dirty="0" smtClean="0"/>
              <a:t>(Atom[][])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setAcceptorAtoms</a:t>
            </a:r>
            <a:r>
              <a:rPr lang="en-US" altLang="ja-JP" sz="900" dirty="0" smtClean="0"/>
              <a:t>(Atom[])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err="1" smtClean="0"/>
              <a:t>boolean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isHB</a:t>
            </a:r>
            <a:r>
              <a:rPr lang="en-US" altLang="ja-JP" sz="900" dirty="0" smtClean="0"/>
              <a:t>(Atom[],Atom)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err="1" smtClean="0"/>
              <a:t>boolean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isHB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Atom,Atom,Atom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calcHB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	</a:t>
            </a:r>
            <a:r>
              <a:rPr lang="en-US" altLang="ja-JP" sz="900" dirty="0" err="1" smtClean="0"/>
              <a:t>getNumHB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Integer[][]	</a:t>
            </a:r>
            <a:r>
              <a:rPr lang="en-US" altLang="ja-JP" sz="900" dirty="0" err="1" smtClean="0"/>
              <a:t>getByAcceptor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9750" algn="l"/>
              </a:tabLst>
            </a:pPr>
            <a:r>
              <a:rPr lang="en-US" altLang="ja-JP" sz="900" dirty="0" smtClean="0"/>
              <a:t>Integer[][]	</a:t>
            </a:r>
            <a:r>
              <a:rPr lang="en-US" altLang="ja-JP" sz="900" dirty="0" err="1" smtClean="0"/>
              <a:t>getByDonor</a:t>
            </a:r>
            <a:r>
              <a:rPr lang="en-US" altLang="ja-JP" sz="900" dirty="0" smtClean="0"/>
              <a:t>()</a:t>
            </a:r>
          </a:p>
        </p:txBody>
      </p:sp>
      <p:cxnSp>
        <p:nvCxnSpPr>
          <p:cNvPr id="29" name="直線矢印コネクタ 28"/>
          <p:cNvCxnSpPr/>
          <p:nvPr/>
        </p:nvCxnSpPr>
        <p:spPr>
          <a:xfrm flipV="1">
            <a:off x="4918687" y="2920731"/>
            <a:ext cx="0" cy="571408"/>
          </a:xfrm>
          <a:prstGeom prst="straightConnector1">
            <a:avLst/>
          </a:prstGeom>
          <a:ln w="12700" cmpd="sng">
            <a:solidFill>
              <a:srgbClr val="8064A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85"/>
          <p:cNvSpPr txBox="1"/>
          <p:nvPr/>
        </p:nvSpPr>
        <p:spPr>
          <a:xfrm>
            <a:off x="4559941" y="3111742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uses</a:t>
            </a:r>
            <a:endParaRPr lang="en-US" sz="900" dirty="0"/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351866" y="3396889"/>
            <a:ext cx="566822" cy="0"/>
          </a:xfrm>
          <a:prstGeom prst="straightConnector1">
            <a:avLst/>
          </a:prstGeom>
          <a:ln w="12700" cmpd="sng">
            <a:solidFill>
              <a:srgbClr val="8064A2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0"/>
          <p:cNvSpPr txBox="1"/>
          <p:nvPr/>
        </p:nvSpPr>
        <p:spPr>
          <a:xfrm>
            <a:off x="5093947" y="3742730"/>
            <a:ext cx="212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19138" algn="l"/>
              </a:tabLst>
            </a:pPr>
            <a:r>
              <a:rPr lang="en-US" altLang="ja-JP" sz="900" dirty="0" smtClean="0"/>
              <a:t>#Integer[][]	</a:t>
            </a:r>
            <a:r>
              <a:rPr lang="en-US" altLang="ja-JP" sz="900" dirty="0" err="1" smtClean="0"/>
              <a:t>byDonor</a:t>
            </a:r>
            <a:endParaRPr lang="en-US" altLang="ja-JP" sz="900" dirty="0" smtClean="0"/>
          </a:p>
          <a:p>
            <a:pPr>
              <a:tabLst>
                <a:tab pos="719138" algn="l"/>
              </a:tabLst>
            </a:pPr>
            <a:r>
              <a:rPr lang="en-US" altLang="ja-JP" sz="900" dirty="0" smtClean="0"/>
              <a:t>#Integer[][]	</a:t>
            </a:r>
            <a:r>
              <a:rPr lang="en-US" altLang="ja-JP" sz="900" dirty="0" err="1" smtClean="0"/>
              <a:t>byAcceptor</a:t>
            </a:r>
            <a:endParaRPr lang="en-US" altLang="ja-JP" sz="900" dirty="0" smtClean="0"/>
          </a:p>
        </p:txBody>
      </p:sp>
    </p:spTree>
    <p:extLst>
      <p:ext uri="{BB962C8B-B14F-4D97-AF65-F5344CB8AC3E}">
        <p14:creationId xmlns:p14="http://schemas.microsoft.com/office/powerpoint/2010/main" val="11865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392047" y="4717576"/>
            <a:ext cx="6214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Molecule</a:t>
            </a:r>
            <a:endParaRPr lang="en-US" sz="9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04808" y="4680268"/>
            <a:ext cx="5121391" cy="2100897"/>
            <a:chOff x="1860403" y="2503979"/>
            <a:chExt cx="3166263" cy="2963050"/>
          </a:xfrm>
        </p:grpSpPr>
        <p:sp>
          <p:nvSpPr>
            <p:cNvPr id="21" name="Rectangle 20"/>
            <p:cNvSpPr/>
            <p:nvPr/>
          </p:nvSpPr>
          <p:spPr>
            <a:xfrm>
              <a:off x="1860403" y="2503979"/>
              <a:ext cx="3166263" cy="2963050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860403" y="2979502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539906" y="5026838"/>
            <a:ext cx="247045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93763" algn="l"/>
              </a:tabLst>
            </a:pPr>
            <a:r>
              <a:rPr lang="en-US" sz="900" dirty="0" smtClean="0"/>
              <a:t>Molecule()</a:t>
            </a:r>
          </a:p>
          <a:p>
            <a:pPr>
              <a:tabLst>
                <a:tab pos="893763" algn="l"/>
              </a:tabLst>
            </a:pPr>
            <a:r>
              <a:rPr lang="en-US" altLang="ja-JP" sz="900" dirty="0" err="1"/>
              <a:t>int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getNat</a:t>
            </a:r>
            <a:r>
              <a:rPr lang="en-US" altLang="ja-JP" sz="900" dirty="0"/>
              <a:t>(</a:t>
            </a:r>
            <a:r>
              <a:rPr lang="en-US" altLang="ja-JP" sz="900" dirty="0" smtClean="0"/>
              <a:t>)</a:t>
            </a:r>
            <a:endParaRPr lang="en-US" sz="900" dirty="0" smtClean="0"/>
          </a:p>
          <a:p>
            <a:pPr>
              <a:tabLst>
                <a:tab pos="893763" algn="l"/>
              </a:tabLst>
            </a:pPr>
            <a:r>
              <a:rPr lang="en-US" altLang="ja-JP" sz="900" dirty="0"/>
              <a:t>~</a:t>
            </a:r>
            <a:r>
              <a:rPr lang="en-US" altLang="ja-JP" sz="900" dirty="0" err="1"/>
              <a:t>ArrayList</a:t>
            </a:r>
            <a:r>
              <a:rPr lang="en-US" altLang="ja-JP" sz="900" dirty="0"/>
              <a:t>&lt;Atom&gt;	</a:t>
            </a:r>
            <a:r>
              <a:rPr lang="en-US" altLang="ja-JP" sz="900" dirty="0" err="1"/>
              <a:t>getAtomList</a:t>
            </a:r>
            <a:r>
              <a:rPr lang="en-US" altLang="ja-JP" sz="900" dirty="0"/>
              <a:t>()</a:t>
            </a:r>
          </a:p>
          <a:p>
            <a:pPr>
              <a:tabLst>
                <a:tab pos="893763" algn="l"/>
              </a:tabLst>
            </a:pPr>
            <a:r>
              <a:rPr lang="en-US" altLang="ja-JP" sz="900" dirty="0"/>
              <a:t>Atom	</a:t>
            </a:r>
            <a:r>
              <a:rPr lang="en-US" altLang="ja-JP" sz="900" dirty="0" err="1"/>
              <a:t>getAtom</a:t>
            </a:r>
            <a:r>
              <a:rPr lang="en-US" altLang="ja-JP" sz="900" dirty="0"/>
              <a:t>(</a:t>
            </a:r>
            <a:r>
              <a:rPr lang="en-US" altLang="ja-JP" sz="900" dirty="0" err="1"/>
              <a:t>int</a:t>
            </a:r>
            <a:r>
              <a:rPr lang="en-US" altLang="ja-JP" sz="900" dirty="0"/>
              <a:t>)</a:t>
            </a:r>
          </a:p>
          <a:p>
            <a:pPr>
              <a:tabLst>
                <a:tab pos="893763" algn="l"/>
              </a:tabLst>
            </a:pPr>
            <a:r>
              <a:rPr lang="en-US" sz="900" dirty="0" err="1" smtClean="0"/>
              <a:t>ElectronicData</a:t>
            </a:r>
            <a:r>
              <a:rPr lang="en-US" sz="900" dirty="0" smtClean="0"/>
              <a:t>	</a:t>
            </a:r>
            <a:r>
              <a:rPr lang="en-US" sz="900" dirty="0" err="1" smtClean="0"/>
              <a:t>getElectronicData</a:t>
            </a:r>
            <a:r>
              <a:rPr lang="en-US" sz="900" dirty="0" smtClean="0"/>
              <a:t>()	</a:t>
            </a:r>
          </a:p>
          <a:p>
            <a:pPr>
              <a:tabLst>
                <a:tab pos="893763" algn="l"/>
              </a:tabLst>
            </a:pPr>
            <a:r>
              <a:rPr lang="en-US" sz="900" dirty="0" err="1" smtClean="0"/>
              <a:t>int</a:t>
            </a:r>
            <a:r>
              <a:rPr lang="en-US" sz="900" dirty="0" smtClean="0"/>
              <a:t>	</a:t>
            </a:r>
            <a:r>
              <a:rPr lang="en-US" sz="900" dirty="0" err="1" smtClean="0"/>
              <a:t>getNumOfVibrationalData</a:t>
            </a:r>
            <a:r>
              <a:rPr lang="en-US" sz="900" dirty="0" smtClean="0"/>
              <a:t>()</a:t>
            </a:r>
          </a:p>
          <a:p>
            <a:pPr>
              <a:tabLst>
                <a:tab pos="893763" algn="l"/>
              </a:tabLst>
            </a:pPr>
            <a:r>
              <a:rPr lang="en-US" sz="900" dirty="0" err="1" smtClean="0"/>
              <a:t>VibrationalData</a:t>
            </a:r>
            <a:r>
              <a:rPr lang="en-US" sz="900" dirty="0" smtClean="0"/>
              <a:t>	</a:t>
            </a:r>
            <a:r>
              <a:rPr lang="en-US" sz="900" dirty="0" err="1" smtClean="0"/>
              <a:t>getVibrationalData</a:t>
            </a:r>
            <a:r>
              <a:rPr lang="en-US" sz="900" dirty="0" smtClean="0"/>
              <a:t>()</a:t>
            </a:r>
          </a:p>
          <a:p>
            <a:pPr>
              <a:tabLst>
                <a:tab pos="893763" algn="l"/>
              </a:tabLst>
            </a:pPr>
            <a:r>
              <a:rPr lang="en-US" sz="900" dirty="0" err="1" smtClean="0"/>
              <a:t>VibrationalData</a:t>
            </a:r>
            <a:r>
              <a:rPr lang="en-US" sz="900" dirty="0"/>
              <a:t>	</a:t>
            </a:r>
            <a:r>
              <a:rPr lang="en-US" sz="900" dirty="0" err="1" smtClean="0"/>
              <a:t>getVibrationalData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pPr>
              <a:tabLst>
                <a:tab pos="893763" algn="l"/>
              </a:tabLst>
            </a:pPr>
            <a:r>
              <a:rPr lang="en-US" altLang="ja-JP" sz="900" dirty="0"/>
              <a:t>double[]	getXYZCoordinates1()</a:t>
            </a:r>
          </a:p>
          <a:p>
            <a:pPr>
              <a:tabLst>
                <a:tab pos="893763" algn="l"/>
              </a:tabLst>
            </a:pPr>
            <a:r>
              <a:rPr lang="en-US" altLang="ja-JP" sz="900" dirty="0"/>
              <a:t>double[][]	getXYZCoordinates2()</a:t>
            </a:r>
          </a:p>
          <a:p>
            <a:pPr>
              <a:tabLst>
                <a:tab pos="893763" algn="l"/>
              </a:tabLst>
            </a:pPr>
            <a:r>
              <a:rPr lang="en-US" altLang="ja-JP" sz="900" dirty="0"/>
              <a:t>double[]	</a:t>
            </a:r>
            <a:r>
              <a:rPr lang="en-US" altLang="ja-JP" sz="900" dirty="0" err="1"/>
              <a:t>getMass</a:t>
            </a:r>
            <a:r>
              <a:rPr lang="en-US" altLang="ja-JP" sz="900" dirty="0"/>
              <a:t>()</a:t>
            </a:r>
          </a:p>
          <a:p>
            <a:pPr>
              <a:tabLst>
                <a:tab pos="893763" algn="l"/>
              </a:tabLst>
            </a:pPr>
            <a:r>
              <a:rPr lang="en-US" altLang="ja-JP" sz="900" dirty="0"/>
              <a:t>String	</a:t>
            </a:r>
            <a:r>
              <a:rPr lang="en-US" altLang="ja-JP" sz="900" dirty="0" err="1"/>
              <a:t>getTitle</a:t>
            </a:r>
            <a:r>
              <a:rPr lang="en-US" altLang="ja-JP" sz="900" dirty="0"/>
              <a:t>(</a:t>
            </a:r>
            <a:r>
              <a:rPr lang="en-US" altLang="ja-JP" sz="900" dirty="0" smtClean="0"/>
              <a:t>)</a:t>
            </a:r>
            <a:endParaRPr lang="en-US" altLang="ja-JP" sz="9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50952" y="695062"/>
            <a:ext cx="2753901" cy="3446819"/>
            <a:chOff x="1860403" y="2503979"/>
            <a:chExt cx="3166263" cy="4469291"/>
          </a:xfrm>
        </p:grpSpPr>
        <p:sp>
          <p:nvSpPr>
            <p:cNvPr id="33" name="Rectangle 32"/>
            <p:cNvSpPr/>
            <p:nvPr/>
          </p:nvSpPr>
          <p:spPr>
            <a:xfrm>
              <a:off x="1860403" y="2503979"/>
              <a:ext cx="3166263" cy="446929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860403" y="2881527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860403" y="2942638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632234" y="733486"/>
            <a:ext cx="869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ElectronicData</a:t>
            </a:r>
            <a:endParaRPr 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1848133" y="1108138"/>
            <a:ext cx="2456721" cy="300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~ElectronicData</a:t>
            </a:r>
          </a:p>
          <a:p>
            <a:pPr>
              <a:tabLst>
                <a:tab pos="574675" algn="l"/>
              </a:tabLst>
            </a:pPr>
            <a:r>
              <a:rPr lang="en-US" sz="900" dirty="0"/>
              <a:t>double	</a:t>
            </a:r>
            <a:r>
              <a:rPr lang="en-US" sz="900" dirty="0" err="1"/>
              <a:t>getEnergy</a:t>
            </a:r>
            <a:r>
              <a:rPr lang="en-US" sz="900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sz="900" dirty="0"/>
              <a:t>double	</a:t>
            </a:r>
            <a:r>
              <a:rPr lang="en-US" sz="900" dirty="0" err="1"/>
              <a:t>getCharge</a:t>
            </a:r>
            <a:r>
              <a:rPr lang="en-US" sz="900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sz="900" dirty="0"/>
              <a:t>double	</a:t>
            </a:r>
            <a:r>
              <a:rPr lang="en-US" sz="900" dirty="0" err="1"/>
              <a:t>getMultiplicity</a:t>
            </a:r>
            <a:r>
              <a:rPr lang="en-US" sz="900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sz="900" dirty="0"/>
              <a:t>double[]	</a:t>
            </a:r>
            <a:r>
              <a:rPr lang="en-US" sz="900" dirty="0" err="1"/>
              <a:t>getGradient</a:t>
            </a:r>
            <a:r>
              <a:rPr lang="en-US" sz="900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sz="900" dirty="0"/>
              <a:t>double[]	</a:t>
            </a:r>
            <a:r>
              <a:rPr lang="en-US" sz="900" dirty="0" err="1"/>
              <a:t>getHessian</a:t>
            </a:r>
            <a:r>
              <a:rPr lang="en-US" sz="900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sz="900" dirty="0"/>
              <a:t>double[]	</a:t>
            </a:r>
            <a:r>
              <a:rPr lang="en-US" sz="900" dirty="0" err="1"/>
              <a:t>getDipole</a:t>
            </a:r>
            <a:r>
              <a:rPr lang="en-US" sz="900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altLang="ja-JP" sz="900" dirty="0"/>
              <a:t>double[]	</a:t>
            </a:r>
            <a:r>
              <a:rPr lang="en-US" altLang="ja-JP" sz="900" dirty="0" err="1" smtClean="0"/>
              <a:t>getPolarizability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)</a:t>
            </a:r>
          </a:p>
          <a:p>
            <a:pPr>
              <a:tabLst>
                <a:tab pos="574675" algn="l"/>
              </a:tabLst>
            </a:pPr>
            <a:r>
              <a:rPr lang="en-US" altLang="ja-JP" sz="900" dirty="0"/>
              <a:t>double[]	</a:t>
            </a:r>
            <a:r>
              <a:rPr lang="en-US" altLang="ja-JP" sz="900" dirty="0" err="1" smtClean="0"/>
              <a:t>getHyperPolarizability</a:t>
            </a:r>
            <a:r>
              <a:rPr lang="en-US" altLang="ja-JP" sz="900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altLang="ja-JP" sz="900" dirty="0" smtClean="0"/>
              <a:t>double</a:t>
            </a:r>
            <a:r>
              <a:rPr lang="en-US" altLang="ja-JP" sz="900" dirty="0"/>
              <a:t>[]	</a:t>
            </a:r>
            <a:r>
              <a:rPr lang="en-US" altLang="ja-JP" sz="900" dirty="0" err="1"/>
              <a:t>getDipoleDerivative</a:t>
            </a:r>
            <a:r>
              <a:rPr lang="en-US" altLang="ja-JP" sz="900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sz="900" dirty="0" smtClean="0"/>
              <a:t>double</a:t>
            </a:r>
            <a:r>
              <a:rPr lang="en-US" sz="900" dirty="0"/>
              <a:t>[]	</a:t>
            </a:r>
            <a:r>
              <a:rPr lang="en-US" sz="900" dirty="0" err="1" smtClean="0"/>
              <a:t>getPolarizabilityDerivative</a:t>
            </a:r>
            <a:r>
              <a:rPr lang="en-US" sz="900" dirty="0"/>
              <a:t>()</a:t>
            </a:r>
          </a:p>
          <a:p>
            <a:pPr>
              <a:tabLst>
                <a:tab pos="574675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setEnergy</a:t>
            </a:r>
            <a:r>
              <a:rPr lang="en-US" sz="900" dirty="0" smtClean="0"/>
              <a:t>(double)</a:t>
            </a:r>
          </a:p>
          <a:p>
            <a:pPr>
              <a:tabLst>
                <a:tab pos="574675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setGradient</a:t>
            </a:r>
            <a:r>
              <a:rPr lang="en-US" sz="900" dirty="0" smtClean="0"/>
              <a:t>(double[])</a:t>
            </a:r>
          </a:p>
          <a:p>
            <a:pPr>
              <a:tabLst>
                <a:tab pos="574675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setHessian</a:t>
            </a:r>
            <a:r>
              <a:rPr lang="en-US" sz="900" dirty="0" smtClean="0"/>
              <a:t>(double[])</a:t>
            </a:r>
          </a:p>
          <a:p>
            <a:pPr>
              <a:tabLst>
                <a:tab pos="574675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setCharge</a:t>
            </a:r>
            <a:r>
              <a:rPr lang="en-US" sz="900" dirty="0" smtClean="0"/>
              <a:t>(double)</a:t>
            </a:r>
          </a:p>
          <a:p>
            <a:pPr>
              <a:tabLst>
                <a:tab pos="574675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setmultiplicity</a:t>
            </a:r>
            <a:r>
              <a:rPr lang="en-US" sz="900" dirty="0" smtClean="0"/>
              <a:t>(double)</a:t>
            </a:r>
          </a:p>
          <a:p>
            <a:pPr>
              <a:tabLst>
                <a:tab pos="574675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setDipole</a:t>
            </a:r>
            <a:r>
              <a:rPr lang="en-US" sz="900" dirty="0" smtClean="0"/>
              <a:t>(double[])</a:t>
            </a:r>
          </a:p>
          <a:p>
            <a:pPr>
              <a:tabLst>
                <a:tab pos="574675" algn="l"/>
              </a:tabLst>
            </a:pPr>
            <a:r>
              <a:rPr lang="en-US" altLang="ja-JP" sz="900" dirty="0"/>
              <a:t>~void	</a:t>
            </a:r>
            <a:r>
              <a:rPr lang="en-US" altLang="ja-JP" sz="900" dirty="0" err="1" smtClean="0"/>
              <a:t>setPolarizability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double[]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574675" algn="l"/>
              </a:tabLst>
            </a:pPr>
            <a:r>
              <a:rPr lang="en-US" altLang="ja-JP" sz="900" dirty="0"/>
              <a:t>~void	</a:t>
            </a:r>
            <a:r>
              <a:rPr lang="en-US" altLang="ja-JP" sz="900" dirty="0" err="1" smtClean="0"/>
              <a:t>setHyperPolarizability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double[]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574675" algn="l"/>
              </a:tabLst>
            </a:pPr>
            <a:r>
              <a:rPr lang="en-US" altLang="ja-JP" sz="900" dirty="0"/>
              <a:t>~void	</a:t>
            </a:r>
            <a:r>
              <a:rPr lang="en-US" altLang="ja-JP" sz="900" dirty="0" err="1" smtClean="0"/>
              <a:t>setDipoleDerivative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double[]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574675" algn="l"/>
              </a:tabLst>
            </a:pPr>
            <a:r>
              <a:rPr lang="en-US" altLang="ja-JP" sz="900" dirty="0"/>
              <a:t>~void	</a:t>
            </a:r>
            <a:r>
              <a:rPr lang="en-US" altLang="ja-JP" sz="900" dirty="0" err="1" smtClean="0"/>
              <a:t>setPolarizabilityDerivative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double[]</a:t>
            </a:r>
            <a:r>
              <a:rPr lang="en-US" altLang="ja-JP" sz="900" dirty="0" smtClean="0"/>
              <a:t>)</a:t>
            </a:r>
            <a:endParaRPr lang="en-US" altLang="ja-JP" sz="9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453256" y="684054"/>
            <a:ext cx="2591119" cy="3131861"/>
            <a:chOff x="1860403" y="2436242"/>
            <a:chExt cx="3184960" cy="3914192"/>
          </a:xfrm>
        </p:grpSpPr>
        <p:sp>
          <p:nvSpPr>
            <p:cNvPr id="39" name="Rectangle 38"/>
            <p:cNvSpPr/>
            <p:nvPr/>
          </p:nvSpPr>
          <p:spPr>
            <a:xfrm>
              <a:off x="1860403" y="2436242"/>
              <a:ext cx="3166263" cy="3914192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1860403" y="279381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879100" y="326671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4534538" y="708939"/>
            <a:ext cx="920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VibrationalData</a:t>
            </a:r>
            <a:endParaRPr lang="en-US" sz="900" dirty="0"/>
          </a:p>
        </p:txBody>
      </p:sp>
      <p:sp>
        <p:nvSpPr>
          <p:cNvPr id="43" name="TextBox 42"/>
          <p:cNvSpPr txBox="1"/>
          <p:nvPr/>
        </p:nvSpPr>
        <p:spPr>
          <a:xfrm>
            <a:off x="4750438" y="1382426"/>
            <a:ext cx="227872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43000" algn="l"/>
              </a:tabLst>
            </a:pPr>
            <a:r>
              <a:rPr lang="en-US" sz="900" dirty="0" smtClean="0"/>
              <a:t>~VibrationalData</a:t>
            </a:r>
          </a:p>
          <a:p>
            <a:pPr>
              <a:tabLst>
                <a:tab pos="1143000" algn="l"/>
              </a:tabLst>
            </a:pPr>
            <a:r>
              <a:rPr lang="en-US" sz="900" dirty="0"/>
              <a:t>double[3]	</a:t>
            </a:r>
            <a:r>
              <a:rPr lang="en-US" sz="900" dirty="0" err="1"/>
              <a:t>getOmegaT</a:t>
            </a:r>
            <a:r>
              <a:rPr lang="en-US" sz="900" dirty="0"/>
              <a:t>()</a:t>
            </a:r>
          </a:p>
          <a:p>
            <a:pPr>
              <a:tabLst>
                <a:tab pos="1143000" algn="l"/>
              </a:tabLst>
            </a:pPr>
            <a:r>
              <a:rPr lang="en-US" sz="900" dirty="0"/>
              <a:t>double[</a:t>
            </a:r>
            <a:r>
              <a:rPr lang="en-US" sz="900" dirty="0" err="1"/>
              <a:t>Nrot</a:t>
            </a:r>
            <a:r>
              <a:rPr lang="en-US" sz="900" dirty="0"/>
              <a:t>]	</a:t>
            </a:r>
            <a:r>
              <a:rPr lang="en-US" sz="900" dirty="0" err="1"/>
              <a:t>getOmegaR</a:t>
            </a:r>
            <a:r>
              <a:rPr lang="en-US" sz="900" dirty="0"/>
              <a:t>()</a:t>
            </a:r>
          </a:p>
          <a:p>
            <a:pPr>
              <a:tabLst>
                <a:tab pos="1143000" algn="l"/>
              </a:tabLst>
            </a:pPr>
            <a:r>
              <a:rPr lang="en-US" sz="900" dirty="0"/>
              <a:t>double[</a:t>
            </a:r>
            <a:r>
              <a:rPr lang="en-US" sz="900" dirty="0" err="1"/>
              <a:t>Nfree</a:t>
            </a:r>
            <a:r>
              <a:rPr lang="en-US" sz="900" dirty="0"/>
              <a:t>]	</a:t>
            </a:r>
            <a:r>
              <a:rPr lang="en-US" sz="900" dirty="0" err="1"/>
              <a:t>getOmegaV</a:t>
            </a:r>
            <a:r>
              <a:rPr lang="en-US" sz="900" dirty="0"/>
              <a:t>()</a:t>
            </a:r>
          </a:p>
          <a:p>
            <a:pPr>
              <a:tabLst>
                <a:tab pos="1143000" algn="l"/>
              </a:tabLst>
            </a:pPr>
            <a:r>
              <a:rPr lang="en-US" sz="900" dirty="0"/>
              <a:t>double[3][Nat*3]	</a:t>
            </a:r>
            <a:r>
              <a:rPr lang="en-US" sz="900" dirty="0" err="1"/>
              <a:t>getTransVector</a:t>
            </a:r>
            <a:r>
              <a:rPr lang="en-US" sz="900" dirty="0"/>
              <a:t>()</a:t>
            </a:r>
          </a:p>
          <a:p>
            <a:pPr>
              <a:tabLst>
                <a:tab pos="1143000" algn="l"/>
              </a:tabLst>
            </a:pPr>
            <a:r>
              <a:rPr lang="en-US" sz="900" dirty="0"/>
              <a:t>double[</a:t>
            </a:r>
            <a:r>
              <a:rPr lang="en-US" sz="900" dirty="0" err="1"/>
              <a:t>Nrot</a:t>
            </a:r>
            <a:r>
              <a:rPr lang="en-US" sz="900" dirty="0"/>
              <a:t>][Nat*3]	</a:t>
            </a:r>
            <a:r>
              <a:rPr lang="en-US" sz="900" dirty="0" err="1"/>
              <a:t>getRotVector</a:t>
            </a:r>
            <a:r>
              <a:rPr lang="en-US" sz="900" dirty="0"/>
              <a:t>()</a:t>
            </a:r>
          </a:p>
          <a:p>
            <a:pPr>
              <a:tabLst>
                <a:tab pos="1143000" algn="l"/>
              </a:tabLst>
            </a:pPr>
            <a:r>
              <a:rPr lang="en-US" sz="900" dirty="0"/>
              <a:t>double[</a:t>
            </a:r>
            <a:r>
              <a:rPr lang="en-US" sz="900" dirty="0" err="1"/>
              <a:t>Nfree</a:t>
            </a:r>
            <a:r>
              <a:rPr lang="en-US" sz="900" dirty="0"/>
              <a:t>][Nat*3]	</a:t>
            </a:r>
            <a:r>
              <a:rPr lang="en-US" sz="900" dirty="0" err="1"/>
              <a:t>getVibVector</a:t>
            </a:r>
            <a:r>
              <a:rPr lang="en-US" sz="900" dirty="0"/>
              <a:t>(</a:t>
            </a:r>
            <a:r>
              <a:rPr lang="en-US" sz="900" dirty="0" smtClean="0"/>
              <a:t>)</a:t>
            </a:r>
          </a:p>
          <a:p>
            <a:pPr>
              <a:tabLst>
                <a:tab pos="1143000" algn="l"/>
              </a:tabLst>
            </a:pPr>
            <a:r>
              <a:rPr lang="en-US" sz="900" dirty="0" smtClean="0"/>
              <a:t>String	</a:t>
            </a:r>
            <a:r>
              <a:rPr lang="en-US" sz="900" dirty="0" err="1" smtClean="0"/>
              <a:t>getCoordType</a:t>
            </a:r>
            <a:r>
              <a:rPr lang="en-US" sz="900" dirty="0" smtClean="0"/>
              <a:t>()</a:t>
            </a:r>
          </a:p>
          <a:p>
            <a:pPr>
              <a:tabLst>
                <a:tab pos="1143000" algn="l"/>
              </a:tabLst>
            </a:pPr>
            <a:r>
              <a:rPr lang="en-US" sz="900" dirty="0" err="1" smtClean="0"/>
              <a:t>int</a:t>
            </a:r>
            <a:r>
              <a:rPr lang="en-US" sz="900" dirty="0" smtClean="0"/>
              <a:t>[Nat]	</a:t>
            </a:r>
            <a:r>
              <a:rPr lang="en-US" sz="900" dirty="0" err="1" smtClean="0"/>
              <a:t>getAtomIndex</a:t>
            </a:r>
            <a:r>
              <a:rPr lang="en-US" sz="900" dirty="0" smtClean="0"/>
              <a:t>()</a:t>
            </a:r>
            <a:endParaRPr lang="en-US" sz="900" dirty="0"/>
          </a:p>
          <a:p>
            <a:pPr>
              <a:tabLst>
                <a:tab pos="627063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setOmegaT</a:t>
            </a:r>
            <a:r>
              <a:rPr lang="en-US" sz="900" dirty="0" smtClean="0"/>
              <a:t>(double[])</a:t>
            </a:r>
          </a:p>
          <a:p>
            <a:pPr>
              <a:tabLst>
                <a:tab pos="627063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setOmegaR</a:t>
            </a:r>
            <a:r>
              <a:rPr lang="en-US" sz="900" dirty="0" smtClean="0"/>
              <a:t>(double[])</a:t>
            </a:r>
          </a:p>
          <a:p>
            <a:pPr>
              <a:tabLst>
                <a:tab pos="627063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setOmegaV</a:t>
            </a:r>
            <a:r>
              <a:rPr lang="en-US" sz="900" dirty="0" smtClean="0"/>
              <a:t>(double[])</a:t>
            </a:r>
          </a:p>
          <a:p>
            <a:pPr>
              <a:tabLst>
                <a:tab pos="627063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setTransVector</a:t>
            </a:r>
            <a:r>
              <a:rPr lang="en-US" sz="900" dirty="0" smtClean="0"/>
              <a:t>(double[][])</a:t>
            </a:r>
          </a:p>
          <a:p>
            <a:pPr>
              <a:tabLst>
                <a:tab pos="627063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setRotVector</a:t>
            </a:r>
            <a:r>
              <a:rPr lang="en-US" sz="900" dirty="0" smtClean="0"/>
              <a:t>(double[][])</a:t>
            </a:r>
          </a:p>
          <a:p>
            <a:pPr>
              <a:tabLst>
                <a:tab pos="627063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setVibVector</a:t>
            </a:r>
            <a:r>
              <a:rPr lang="en-US" sz="900" dirty="0" smtClean="0"/>
              <a:t>(double[][])</a:t>
            </a:r>
          </a:p>
          <a:p>
            <a:pPr>
              <a:tabLst>
                <a:tab pos="627063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setCoordType</a:t>
            </a:r>
            <a:r>
              <a:rPr lang="en-US" sz="900" dirty="0" smtClean="0"/>
              <a:t>(String)</a:t>
            </a:r>
          </a:p>
          <a:p>
            <a:pPr>
              <a:tabLst>
                <a:tab pos="627063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setAtomIndex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[])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50438" y="991657"/>
            <a:ext cx="21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int	</a:t>
            </a:r>
            <a:r>
              <a:rPr lang="en-US" sz="900" dirty="0" err="1" smtClean="0"/>
              <a:t>Nfree</a:t>
            </a:r>
            <a:endParaRPr lang="en-US" sz="900" dirty="0" smtClean="0"/>
          </a:p>
          <a:p>
            <a:r>
              <a:rPr lang="en-US" sz="900" dirty="0" smtClean="0"/>
              <a:t>int	</a:t>
            </a:r>
            <a:r>
              <a:rPr lang="en-US" sz="900" dirty="0" err="1" smtClean="0"/>
              <a:t>Nrot</a:t>
            </a:r>
            <a:endParaRPr 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0" y="62011"/>
            <a:ext cx="854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molecule</a:t>
            </a:r>
            <a:endParaRPr lang="en-US" sz="1400" dirty="0"/>
          </a:p>
        </p:txBody>
      </p:sp>
      <p:cxnSp>
        <p:nvCxnSpPr>
          <p:cNvPr id="53" name="Straight Connector 52"/>
          <p:cNvCxnSpPr>
            <a:stCxn id="55" idx="0"/>
          </p:cNvCxnSpPr>
          <p:nvPr/>
        </p:nvCxnSpPr>
        <p:spPr>
          <a:xfrm flipV="1">
            <a:off x="2098007" y="4184225"/>
            <a:ext cx="0" cy="283645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/>
          <p:cNvSpPr/>
          <p:nvPr/>
        </p:nvSpPr>
        <p:spPr>
          <a:xfrm>
            <a:off x="2013525" y="4467870"/>
            <a:ext cx="168963" cy="168963"/>
          </a:xfrm>
          <a:prstGeom prst="diamond">
            <a:avLst/>
          </a:prstGeom>
          <a:solidFill>
            <a:srgbClr val="CCFFCC"/>
          </a:solidFill>
          <a:ln w="12700" cmpd="sng">
            <a:solidFill>
              <a:srgbClr val="008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89E46-1745-CC4A-ABBD-0F2F86773554}" type="datetime3">
              <a:t>17 March 2017</a:t>
            </a:fld>
            <a:endParaRPr lang="en-US"/>
          </a:p>
        </p:txBody>
      </p:sp>
      <p:sp>
        <p:nvSpPr>
          <p:cNvPr id="48" name="Rectangle 6"/>
          <p:cNvSpPr/>
          <p:nvPr/>
        </p:nvSpPr>
        <p:spPr>
          <a:xfrm>
            <a:off x="491387" y="3584792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Atom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図形グループ 3"/>
          <p:cNvGrpSpPr/>
          <p:nvPr/>
        </p:nvGrpSpPr>
        <p:grpSpPr>
          <a:xfrm>
            <a:off x="880638" y="3832520"/>
            <a:ext cx="942620" cy="812768"/>
            <a:chOff x="1668812" y="3338663"/>
            <a:chExt cx="942620" cy="812768"/>
          </a:xfrm>
        </p:grpSpPr>
        <p:sp>
          <p:nvSpPr>
            <p:cNvPr id="47" name="Diamond 54"/>
            <p:cNvSpPr/>
            <p:nvPr/>
          </p:nvSpPr>
          <p:spPr>
            <a:xfrm>
              <a:off x="2442469" y="398246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フリーフォーム 2"/>
            <p:cNvSpPr/>
            <p:nvPr/>
          </p:nvSpPr>
          <p:spPr>
            <a:xfrm>
              <a:off x="1668812" y="3338663"/>
              <a:ext cx="858140" cy="634940"/>
            </a:xfrm>
            <a:custGeom>
              <a:avLst/>
              <a:gdLst>
                <a:gd name="connsiteX0" fmla="*/ 673853 w 673853"/>
                <a:gd name="connsiteY0" fmla="*/ 634940 h 634940"/>
                <a:gd name="connsiteX1" fmla="*/ 673853 w 673853"/>
                <a:gd name="connsiteY1" fmla="*/ 427612 h 634940"/>
                <a:gd name="connsiteX2" fmla="*/ 0 w 673853"/>
                <a:gd name="connsiteY2" fmla="*/ 427612 h 634940"/>
                <a:gd name="connsiteX3" fmla="*/ 0 w 673853"/>
                <a:gd name="connsiteY3" fmla="*/ 0 h 63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853" h="634940">
                  <a:moveTo>
                    <a:pt x="673853" y="634940"/>
                  </a:moveTo>
                  <a:lnTo>
                    <a:pt x="673853" y="427612"/>
                  </a:lnTo>
                  <a:lnTo>
                    <a:pt x="0" y="427612"/>
                  </a:lnTo>
                  <a:lnTo>
                    <a:pt x="0" y="0"/>
                  </a:lnTo>
                </a:path>
              </a:pathLst>
            </a:cu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2417420" y="3832520"/>
            <a:ext cx="2221803" cy="812768"/>
            <a:chOff x="3415798" y="3338663"/>
            <a:chExt cx="2221803" cy="812768"/>
          </a:xfrm>
        </p:grpSpPr>
        <p:sp>
          <p:nvSpPr>
            <p:cNvPr id="56" name="Diamond 54"/>
            <p:cNvSpPr/>
            <p:nvPr/>
          </p:nvSpPr>
          <p:spPr>
            <a:xfrm>
              <a:off x="3415798" y="398246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フリーフォーム 56"/>
            <p:cNvSpPr/>
            <p:nvPr/>
          </p:nvSpPr>
          <p:spPr>
            <a:xfrm flipH="1">
              <a:off x="3500279" y="3338663"/>
              <a:ext cx="2137322" cy="634940"/>
            </a:xfrm>
            <a:custGeom>
              <a:avLst/>
              <a:gdLst>
                <a:gd name="connsiteX0" fmla="*/ 673853 w 673853"/>
                <a:gd name="connsiteY0" fmla="*/ 634940 h 634940"/>
                <a:gd name="connsiteX1" fmla="*/ 673853 w 673853"/>
                <a:gd name="connsiteY1" fmla="*/ 427612 h 634940"/>
                <a:gd name="connsiteX2" fmla="*/ 0 w 673853"/>
                <a:gd name="connsiteY2" fmla="*/ 427612 h 634940"/>
                <a:gd name="connsiteX3" fmla="*/ 0 w 673853"/>
                <a:gd name="connsiteY3" fmla="*/ 0 h 63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853" h="634940">
                  <a:moveTo>
                    <a:pt x="673853" y="634940"/>
                  </a:moveTo>
                  <a:lnTo>
                    <a:pt x="673853" y="427612"/>
                  </a:lnTo>
                  <a:lnTo>
                    <a:pt x="0" y="427612"/>
                  </a:lnTo>
                  <a:lnTo>
                    <a:pt x="0" y="0"/>
                  </a:lnTo>
                </a:path>
              </a:pathLst>
            </a:cu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TextBox 24"/>
          <p:cNvSpPr txBox="1"/>
          <p:nvPr/>
        </p:nvSpPr>
        <p:spPr>
          <a:xfrm>
            <a:off x="3893921" y="5145371"/>
            <a:ext cx="253253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ja-JP" sz="900" dirty="0" err="1" smtClean="0"/>
              <a:t>boolean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	</a:t>
            </a:r>
            <a:r>
              <a:rPr lang="en-US" altLang="ja-JP" sz="900" dirty="0" err="1"/>
              <a:t>isLinear</a:t>
            </a:r>
            <a:r>
              <a:rPr lang="en-US" altLang="ja-JP" sz="900" dirty="0"/>
              <a:t>()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/>
              <a:t>addAtom</a:t>
            </a:r>
            <a:r>
              <a:rPr lang="en-US" altLang="ja-JP" sz="900" dirty="0"/>
              <a:t>(Atom)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~</a:t>
            </a:r>
            <a:r>
              <a:rPr lang="en-US" altLang="ja-JP" sz="900" dirty="0"/>
              <a:t>void	</a:t>
            </a:r>
            <a:r>
              <a:rPr lang="en-US" altLang="ja-JP" sz="900" dirty="0" err="1"/>
              <a:t>setElectronicData</a:t>
            </a:r>
            <a:r>
              <a:rPr lang="en-US" altLang="ja-JP" sz="900" dirty="0"/>
              <a:t>(</a:t>
            </a:r>
            <a:r>
              <a:rPr lang="en-US" altLang="ja-JP" sz="900" dirty="0" err="1"/>
              <a:t>ElectronicData</a:t>
            </a:r>
            <a:r>
              <a:rPr lang="en-US" altLang="ja-JP" sz="900" dirty="0"/>
              <a:t>)</a:t>
            </a:r>
          </a:p>
          <a:p>
            <a:pPr>
              <a:tabLst>
                <a:tab pos="541338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setVibrationalData</a:t>
            </a:r>
            <a:r>
              <a:rPr lang="en-US" sz="900" dirty="0" smtClean="0"/>
              <a:t>(</a:t>
            </a:r>
            <a:r>
              <a:rPr lang="en-US" sz="900" dirty="0" err="1" smtClean="0"/>
              <a:t>VibrationalData</a:t>
            </a:r>
            <a:r>
              <a:rPr lang="en-US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/>
              <a:t>~void	</a:t>
            </a:r>
            <a:r>
              <a:rPr lang="en-US" altLang="ja-JP" sz="900" dirty="0" err="1" smtClean="0"/>
              <a:t>addVibrationalData</a:t>
            </a:r>
            <a:r>
              <a:rPr lang="en-US" altLang="ja-JP" sz="900" dirty="0"/>
              <a:t>(</a:t>
            </a:r>
            <a:r>
              <a:rPr lang="en-US" altLang="ja-JP" sz="900" dirty="0" err="1"/>
              <a:t>VibrationalData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41338" algn="l"/>
              </a:tabLst>
            </a:pPr>
            <a:r>
              <a:rPr lang="en-US" sz="900" dirty="0" smtClean="0"/>
              <a:t>~void	</a:t>
            </a:r>
            <a:r>
              <a:rPr lang="en-US" sz="900" dirty="0" err="1" smtClean="0"/>
              <a:t>clearVibrationalData</a:t>
            </a:r>
            <a:r>
              <a:rPr lang="en-US" sz="900" dirty="0" smtClean="0"/>
              <a:t>()</a:t>
            </a:r>
          </a:p>
          <a:p>
            <a:pPr>
              <a:tabLst>
                <a:tab pos="541338" algn="l"/>
              </a:tabLst>
            </a:pPr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/>
              <a:t>setTitle</a:t>
            </a:r>
            <a:r>
              <a:rPr lang="en-US" altLang="ja-JP" sz="900" dirty="0"/>
              <a:t>(</a:t>
            </a:r>
            <a:r>
              <a:rPr lang="en-US" altLang="ja-JP" sz="900" dirty="0" smtClean="0"/>
              <a:t>)</a:t>
            </a:r>
            <a:endParaRPr lang="en-US" altLang="ja-JP" sz="900" dirty="0"/>
          </a:p>
        </p:txBody>
      </p:sp>
      <p:sp>
        <p:nvSpPr>
          <p:cNvPr id="46" name="Rectangle 53"/>
          <p:cNvSpPr/>
          <p:nvPr/>
        </p:nvSpPr>
        <p:spPr>
          <a:xfrm>
            <a:off x="1477883" y="80839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Cloneable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2"/>
          <p:cNvCxnSpPr/>
          <p:nvPr/>
        </p:nvCxnSpPr>
        <p:spPr>
          <a:xfrm flipV="1">
            <a:off x="1807744" y="311963"/>
            <a:ext cx="0" cy="383266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53"/>
          <p:cNvSpPr/>
          <p:nvPr/>
        </p:nvSpPr>
        <p:spPr>
          <a:xfrm>
            <a:off x="4367133" y="80839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Cloneable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2"/>
          <p:cNvCxnSpPr/>
          <p:nvPr/>
        </p:nvCxnSpPr>
        <p:spPr>
          <a:xfrm flipV="1">
            <a:off x="4696994" y="311963"/>
            <a:ext cx="0" cy="383266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34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75830" y="277054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Molecule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683" y="1031279"/>
            <a:ext cx="535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MolUtil</a:t>
            </a:r>
            <a:endParaRPr lang="en-US" sz="9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797482" y="1003441"/>
            <a:ext cx="6737037" cy="1490458"/>
            <a:chOff x="1860403" y="2503980"/>
            <a:chExt cx="3166263" cy="3370551"/>
          </a:xfrm>
        </p:grpSpPr>
        <p:sp>
          <p:nvSpPr>
            <p:cNvPr id="13" name="Rectangle 12"/>
            <p:cNvSpPr/>
            <p:nvPr/>
          </p:nvSpPr>
          <p:spPr>
            <a:xfrm>
              <a:off x="1860403" y="2503980"/>
              <a:ext cx="3166263" cy="337055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60403" y="3228571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60403" y="3756348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032582" y="1570569"/>
            <a:ext cx="279993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MolUtil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void		</a:t>
            </a:r>
            <a:r>
              <a:rPr lang="en-US" sz="900" dirty="0" err="1" smtClean="0"/>
              <a:t>appendMolecule</a:t>
            </a:r>
            <a:r>
              <a:rPr lang="en-US" sz="900" dirty="0" smtClean="0"/>
              <a:t>(Molecule)</a:t>
            </a:r>
          </a:p>
          <a:p>
            <a:r>
              <a:rPr lang="en-US" sz="900" dirty="0" smtClean="0"/>
              <a:t>double		</a:t>
            </a:r>
            <a:r>
              <a:rPr lang="en-US" sz="900" dirty="0" err="1" smtClean="0"/>
              <a:t>getBondLength</a:t>
            </a:r>
            <a:r>
              <a:rPr lang="en-US" sz="900" dirty="0" smtClean="0"/>
              <a:t>(int, int)</a:t>
            </a:r>
          </a:p>
          <a:p>
            <a:r>
              <a:rPr lang="en-US" sz="900" dirty="0"/>
              <a:t>double		</a:t>
            </a:r>
            <a:r>
              <a:rPr lang="en-US" sz="900" dirty="0" err="1" smtClean="0"/>
              <a:t>getBondAngle</a:t>
            </a:r>
            <a:r>
              <a:rPr lang="en-US" sz="900" dirty="0" smtClean="0"/>
              <a:t>(</a:t>
            </a:r>
            <a:r>
              <a:rPr lang="en-US" sz="900" dirty="0" err="1"/>
              <a:t>int</a:t>
            </a:r>
            <a:r>
              <a:rPr lang="en-US" sz="900" dirty="0"/>
              <a:t>, </a:t>
            </a:r>
            <a:r>
              <a:rPr lang="en-US" sz="900" dirty="0" err="1" smtClean="0"/>
              <a:t>int</a:t>
            </a:r>
            <a:r>
              <a:rPr lang="en-US" sz="900" dirty="0" smtClean="0"/>
              <a:t>, 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  <a:endParaRPr lang="en-US" sz="900" dirty="0"/>
          </a:p>
          <a:p>
            <a:r>
              <a:rPr lang="en-US" sz="900" dirty="0"/>
              <a:t>double		</a:t>
            </a:r>
            <a:r>
              <a:rPr lang="en-US" sz="900" dirty="0" err="1" smtClean="0"/>
              <a:t>getDihedralAngle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, </a:t>
            </a:r>
            <a:r>
              <a:rPr lang="en-US" sz="900" dirty="0" err="1"/>
              <a:t>int</a:t>
            </a:r>
            <a:r>
              <a:rPr lang="en-US" sz="900" dirty="0"/>
              <a:t>, </a:t>
            </a:r>
            <a:r>
              <a:rPr lang="en-US" sz="900" dirty="0" err="1" smtClean="0"/>
              <a:t>int</a:t>
            </a:r>
            <a:r>
              <a:rPr lang="en-US" sz="900" dirty="0" smtClean="0"/>
              <a:t>, 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690482" y="508178"/>
            <a:ext cx="168963" cy="485771"/>
            <a:chOff x="5090704" y="3456080"/>
            <a:chExt cx="168963" cy="485771"/>
          </a:xfrm>
        </p:grpSpPr>
        <p:sp>
          <p:nvSpPr>
            <p:cNvPr id="19" name="Diamond 18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175186" y="3456080"/>
              <a:ext cx="0" cy="336550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0" y="73769"/>
            <a:ext cx="854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molecule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48088" y="4052222"/>
            <a:ext cx="574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MInfoIO</a:t>
            </a:r>
            <a:endParaRPr lang="en-US" sz="9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8889" y="4024385"/>
            <a:ext cx="1872086" cy="2100853"/>
            <a:chOff x="1860403" y="2503984"/>
            <a:chExt cx="3166263" cy="3364545"/>
          </a:xfrm>
        </p:grpSpPr>
        <p:sp>
          <p:nvSpPr>
            <p:cNvPr id="24" name="Rectangle 23"/>
            <p:cNvSpPr/>
            <p:nvPr/>
          </p:nvSpPr>
          <p:spPr>
            <a:xfrm>
              <a:off x="1860403" y="2503984"/>
              <a:ext cx="3166263" cy="3364545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860403" y="29309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0403" y="3018312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78312" y="4363509"/>
            <a:ext cx="182266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MInfoIO</a:t>
            </a:r>
            <a:r>
              <a:rPr lang="en-US" sz="900" dirty="0"/>
              <a:t>()</a:t>
            </a:r>
          </a:p>
          <a:p>
            <a:r>
              <a:rPr lang="en-US" sz="900" dirty="0" err="1"/>
              <a:t>MInfoIO</a:t>
            </a:r>
            <a:r>
              <a:rPr lang="en-US" sz="900" dirty="0"/>
              <a:t>(Molecule)</a:t>
            </a:r>
          </a:p>
          <a:p>
            <a:r>
              <a:rPr lang="en-US" sz="900" dirty="0" smtClean="0"/>
              <a:t>void	</a:t>
            </a:r>
            <a:r>
              <a:rPr lang="en-US" sz="900" dirty="0" err="1" smtClean="0"/>
              <a:t>printAtoms</a:t>
            </a:r>
            <a:r>
              <a:rPr lang="en-US" sz="900" dirty="0"/>
              <a:t>()</a:t>
            </a:r>
          </a:p>
          <a:p>
            <a:r>
              <a:rPr lang="en-US" sz="900" dirty="0" smtClean="0"/>
              <a:t>void 	</a:t>
            </a:r>
            <a:r>
              <a:rPr lang="en-US" sz="900" dirty="0" err="1" smtClean="0"/>
              <a:t>printElecStruct</a:t>
            </a:r>
            <a:r>
              <a:rPr lang="en-US" sz="900" dirty="0"/>
              <a:t>()</a:t>
            </a:r>
          </a:p>
          <a:p>
            <a:r>
              <a:rPr lang="en-US" sz="900" dirty="0" smtClean="0"/>
              <a:t>void 	</a:t>
            </a:r>
            <a:r>
              <a:rPr lang="en-US" sz="900" dirty="0" err="1" smtClean="0"/>
              <a:t>printVibration</a:t>
            </a:r>
            <a:r>
              <a:rPr lang="en-US" sz="900" dirty="0"/>
              <a:t>()</a:t>
            </a:r>
          </a:p>
          <a:p>
            <a:r>
              <a:rPr lang="en-US" sz="900" dirty="0" smtClean="0"/>
              <a:t>void </a:t>
            </a:r>
            <a:r>
              <a:rPr lang="en-US" sz="900" dirty="0"/>
              <a:t>	</a:t>
            </a:r>
            <a:r>
              <a:rPr lang="en-US" sz="900" dirty="0" err="1" smtClean="0"/>
              <a:t>dumpMOL</a:t>
            </a:r>
            <a:r>
              <a:rPr lang="en-US" sz="900" dirty="0"/>
              <a:t>(String</a:t>
            </a:r>
            <a:r>
              <a:rPr lang="en-US" sz="900" dirty="0" smtClean="0"/>
              <a:t>)</a:t>
            </a:r>
          </a:p>
          <a:p>
            <a:r>
              <a:rPr lang="en-US" sz="900" dirty="0" smtClean="0"/>
              <a:t>void </a:t>
            </a:r>
            <a:r>
              <a:rPr lang="en-US" sz="900" dirty="0"/>
              <a:t>	</a:t>
            </a:r>
            <a:r>
              <a:rPr lang="en-US" sz="900" dirty="0" err="1" smtClean="0"/>
              <a:t>loadMOL</a:t>
            </a:r>
            <a:r>
              <a:rPr lang="en-US" sz="900" dirty="0"/>
              <a:t>(String</a:t>
            </a:r>
            <a:r>
              <a:rPr lang="en-US" sz="900" dirty="0" smtClean="0"/>
              <a:t>)</a:t>
            </a:r>
          </a:p>
          <a:p>
            <a:r>
              <a:rPr lang="en-US" sz="900" dirty="0"/>
              <a:t>void	</a:t>
            </a:r>
            <a:r>
              <a:rPr lang="en-US" sz="900" dirty="0" err="1"/>
              <a:t>setAtomData</a:t>
            </a:r>
            <a:r>
              <a:rPr lang="en-US" sz="900" dirty="0"/>
              <a:t>(</a:t>
            </a:r>
            <a:r>
              <a:rPr lang="en-US" sz="900" dirty="0" err="1"/>
              <a:t>boolean</a:t>
            </a:r>
            <a:r>
              <a:rPr lang="en-US" sz="900" dirty="0"/>
              <a:t>)</a:t>
            </a:r>
          </a:p>
          <a:p>
            <a:r>
              <a:rPr lang="en-US" sz="900" dirty="0"/>
              <a:t>void	</a:t>
            </a:r>
            <a:r>
              <a:rPr lang="en-US" sz="900" dirty="0" err="1"/>
              <a:t>setElecData</a:t>
            </a:r>
            <a:r>
              <a:rPr lang="en-US" sz="900" dirty="0"/>
              <a:t>(</a:t>
            </a:r>
            <a:r>
              <a:rPr lang="en-US" sz="900" dirty="0" err="1"/>
              <a:t>boolean</a:t>
            </a:r>
            <a:r>
              <a:rPr lang="en-US" sz="900" dirty="0"/>
              <a:t>)</a:t>
            </a:r>
          </a:p>
          <a:p>
            <a:r>
              <a:rPr lang="en-US" sz="900" dirty="0"/>
              <a:t>void	</a:t>
            </a:r>
            <a:r>
              <a:rPr lang="en-US" sz="900" dirty="0" err="1"/>
              <a:t>setVibData</a:t>
            </a:r>
            <a:r>
              <a:rPr lang="en-US" sz="900" dirty="0"/>
              <a:t>(</a:t>
            </a:r>
            <a:r>
              <a:rPr lang="en-US" sz="900" dirty="0" err="1"/>
              <a:t>boolean</a:t>
            </a:r>
            <a:r>
              <a:rPr lang="en-US" sz="900" dirty="0"/>
              <a:t>)</a:t>
            </a:r>
          </a:p>
          <a:p>
            <a:r>
              <a:rPr lang="en-US" sz="900" dirty="0" smtClean="0"/>
              <a:t>void	</a:t>
            </a:r>
            <a:r>
              <a:rPr lang="en-US" sz="900" dirty="0" err="1" smtClean="0"/>
              <a:t>setAllData</a:t>
            </a:r>
            <a:r>
              <a:rPr lang="en-US" sz="900" dirty="0" smtClean="0"/>
              <a:t>()</a:t>
            </a:r>
          </a:p>
          <a:p>
            <a:r>
              <a:rPr lang="en-US" sz="900" dirty="0"/>
              <a:t>void	</a:t>
            </a:r>
            <a:r>
              <a:rPr lang="en-US" sz="900" dirty="0" err="1"/>
              <a:t>unsetAllData</a:t>
            </a:r>
            <a:r>
              <a:rPr lang="en-US" sz="900" dirty="0"/>
              <a:t>()</a:t>
            </a:r>
            <a:endParaRPr lang="en-US" sz="9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421333" y="3047150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VibUtil</a:t>
            </a:r>
            <a:endParaRPr lang="en-US" sz="9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02133" y="3019313"/>
            <a:ext cx="2536555" cy="2411624"/>
            <a:chOff x="1860403" y="2503982"/>
            <a:chExt cx="3166263" cy="4659768"/>
          </a:xfrm>
        </p:grpSpPr>
        <p:sp>
          <p:nvSpPr>
            <p:cNvPr id="30" name="Rectangle 29"/>
            <p:cNvSpPr/>
            <p:nvPr/>
          </p:nvSpPr>
          <p:spPr>
            <a:xfrm>
              <a:off x="1860403" y="2503982"/>
              <a:ext cx="3166263" cy="4659768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60403" y="300470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60403" y="3110555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484831" y="3323411"/>
            <a:ext cx="3080556" cy="2031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9300" algn="l"/>
              </a:tabLst>
            </a:pPr>
            <a:r>
              <a:rPr lang="en-US" sz="900" dirty="0" err="1"/>
              <a:t>VibUtil</a:t>
            </a:r>
            <a:r>
              <a:rPr lang="en-US" sz="900" dirty="0"/>
              <a:t>()</a:t>
            </a:r>
          </a:p>
          <a:p>
            <a:pPr>
              <a:tabLst>
                <a:tab pos="749300" algn="l"/>
              </a:tabLst>
            </a:pPr>
            <a:r>
              <a:rPr lang="en-US" sz="900" dirty="0" err="1"/>
              <a:t>VibUtil</a:t>
            </a:r>
            <a:r>
              <a:rPr lang="en-US" sz="900" dirty="0"/>
              <a:t>(Molecule</a:t>
            </a:r>
            <a:r>
              <a:rPr lang="en-US" sz="900" dirty="0" smtClean="0"/>
              <a:t>)</a:t>
            </a:r>
          </a:p>
          <a:p>
            <a:pPr>
              <a:tabLst>
                <a:tab pos="804863" algn="l"/>
              </a:tabLst>
            </a:pPr>
            <a:r>
              <a:rPr lang="en-US" sz="900" dirty="0" err="1" smtClean="0"/>
              <a:t>CoordinateData</a:t>
            </a:r>
            <a:r>
              <a:rPr lang="en-US" sz="900" dirty="0" smtClean="0"/>
              <a:t>	</a:t>
            </a:r>
            <a:r>
              <a:rPr lang="en-US" sz="900" dirty="0" err="1" smtClean="0"/>
              <a:t>calcNormalModes</a:t>
            </a:r>
            <a:r>
              <a:rPr lang="en-US" sz="900" dirty="0"/>
              <a:t>()</a:t>
            </a:r>
          </a:p>
          <a:p>
            <a:pPr>
              <a:tabLst>
                <a:tab pos="804863" algn="l"/>
              </a:tabLst>
            </a:pPr>
            <a:r>
              <a:rPr lang="en-US" altLang="ja-JP" sz="900" dirty="0" err="1"/>
              <a:t>CoordinateData</a:t>
            </a:r>
            <a:r>
              <a:rPr lang="en-US" altLang="ja-JP" sz="900" dirty="0"/>
              <a:t>	</a:t>
            </a:r>
            <a:r>
              <a:rPr lang="en-US" altLang="ja-JP" sz="900" dirty="0" err="1"/>
              <a:t>calcNormalModes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boolean</a:t>
            </a:r>
            <a:r>
              <a:rPr lang="en-US" altLang="ja-JP" sz="900" dirty="0" smtClean="0"/>
              <a:t>)</a:t>
            </a:r>
            <a:endParaRPr lang="en-US" sz="900" dirty="0" smtClean="0"/>
          </a:p>
          <a:p>
            <a:pPr>
              <a:tabLst>
                <a:tab pos="804863" algn="l"/>
              </a:tabLst>
            </a:pPr>
            <a:r>
              <a:rPr lang="en-US" sz="900" dirty="0" err="1" smtClean="0"/>
              <a:t>CoordinateData</a:t>
            </a:r>
            <a:r>
              <a:rPr lang="en-US" sz="900" dirty="0"/>
              <a:t>	</a:t>
            </a:r>
            <a:r>
              <a:rPr lang="en-US" sz="900" dirty="0" err="1"/>
              <a:t>calcLocalModes</a:t>
            </a:r>
            <a:r>
              <a:rPr lang="en-US" sz="900" dirty="0"/>
              <a:t>(</a:t>
            </a:r>
            <a:r>
              <a:rPr lang="en-US" sz="900" dirty="0" err="1"/>
              <a:t>LocalCoord</a:t>
            </a:r>
            <a:r>
              <a:rPr lang="en-US" sz="900" dirty="0"/>
              <a:t>)</a:t>
            </a:r>
          </a:p>
          <a:p>
            <a:pPr>
              <a:tabLst>
                <a:tab pos="804863" algn="l"/>
              </a:tabLst>
            </a:pPr>
            <a:r>
              <a:rPr lang="en-US" sz="900" dirty="0" err="1"/>
              <a:t>CoordinateData</a:t>
            </a:r>
            <a:r>
              <a:rPr lang="en-US" sz="900" dirty="0"/>
              <a:t>	</a:t>
            </a:r>
            <a:r>
              <a:rPr lang="en-US" sz="900" dirty="0" err="1"/>
              <a:t>calcOptimizedModes</a:t>
            </a:r>
            <a:r>
              <a:rPr lang="en-US" sz="900" dirty="0"/>
              <a:t>()</a:t>
            </a:r>
          </a:p>
          <a:p>
            <a:pPr>
              <a:tabLst>
                <a:tab pos="534988" algn="l"/>
              </a:tabLst>
            </a:pPr>
            <a:r>
              <a:rPr lang="en-US" sz="900" dirty="0"/>
              <a:t>double[]	</a:t>
            </a:r>
            <a:r>
              <a:rPr lang="en-US" sz="900" dirty="0" err="1"/>
              <a:t>calcIRintensity</a:t>
            </a:r>
            <a:r>
              <a:rPr lang="en-US" sz="900" dirty="0"/>
              <a:t>(</a:t>
            </a:r>
            <a:r>
              <a:rPr lang="en-US" sz="900" dirty="0" smtClean="0"/>
              <a:t>)</a:t>
            </a:r>
          </a:p>
          <a:p>
            <a:pPr>
              <a:tabLst>
                <a:tab pos="534988" algn="l"/>
              </a:tabLst>
            </a:pPr>
            <a:r>
              <a:rPr lang="en-US" sz="900" dirty="0" smtClean="0"/>
              <a:t>double[]	</a:t>
            </a:r>
            <a:r>
              <a:rPr lang="en-US" sz="900" dirty="0" err="1" smtClean="0"/>
              <a:t>calcRamanActivity</a:t>
            </a:r>
            <a:r>
              <a:rPr lang="en-US" sz="900" dirty="0" smtClean="0"/>
              <a:t>()</a:t>
            </a:r>
          </a:p>
          <a:p>
            <a:pPr>
              <a:tabLst>
                <a:tab pos="534988" algn="l"/>
              </a:tabLst>
            </a:pPr>
            <a:r>
              <a:rPr lang="en-US" sz="900" dirty="0" smtClean="0"/>
              <a:t>double[]	</a:t>
            </a:r>
            <a:r>
              <a:rPr lang="en-US" sz="900" dirty="0" err="1" smtClean="0"/>
              <a:t>calcReducedMass</a:t>
            </a:r>
            <a:r>
              <a:rPr lang="en-US" sz="900" dirty="0" smtClean="0"/>
              <a:t>()</a:t>
            </a:r>
          </a:p>
          <a:p>
            <a:pPr>
              <a:tabLst>
                <a:tab pos="534988" algn="l"/>
              </a:tabLst>
            </a:pPr>
            <a:r>
              <a:rPr lang="en-US" sz="900" dirty="0" smtClean="0"/>
              <a:t>double[]	</a:t>
            </a:r>
            <a:r>
              <a:rPr lang="en-US" sz="900" dirty="0" err="1" smtClean="0"/>
              <a:t>getOmega</a:t>
            </a:r>
            <a:r>
              <a:rPr lang="en-US" sz="900" dirty="0" smtClean="0"/>
              <a:t>()</a:t>
            </a:r>
          </a:p>
          <a:p>
            <a:pPr>
              <a:tabLst>
                <a:tab pos="534988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reduceVibModes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[])</a:t>
            </a:r>
          </a:p>
          <a:p>
            <a:pPr>
              <a:tabLst>
                <a:tab pos="534988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/>
              <a:t>setDomain</a:t>
            </a:r>
            <a:r>
              <a:rPr lang="en-US" altLang="ja-JP" sz="900" dirty="0"/>
              <a:t>(</a:t>
            </a:r>
            <a:r>
              <a:rPr lang="en-US" altLang="ja-JP" sz="900" dirty="0" err="1"/>
              <a:t>int</a:t>
            </a:r>
            <a:r>
              <a:rPr lang="en-US" altLang="ja-JP" sz="900" dirty="0"/>
              <a:t>[][])</a:t>
            </a:r>
          </a:p>
          <a:p>
            <a:pPr>
              <a:tabLst>
                <a:tab pos="534988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unsetDomain</a:t>
            </a:r>
            <a:r>
              <a:rPr lang="en-US" sz="900" dirty="0" smtClean="0"/>
              <a:t>()</a:t>
            </a:r>
          </a:p>
          <a:p>
            <a:pPr>
              <a:tabLst>
                <a:tab pos="534988" algn="l"/>
              </a:tabLst>
            </a:pPr>
            <a:r>
              <a:rPr lang="en-US" sz="900" dirty="0" err="1" smtClean="0"/>
              <a:t>int</a:t>
            </a:r>
            <a:r>
              <a:rPr lang="en-US" sz="900" dirty="0" smtClean="0"/>
              <a:t>	</a:t>
            </a:r>
            <a:r>
              <a:rPr lang="en-US" sz="900" dirty="0" err="1" smtClean="0"/>
              <a:t>getModeIndex</a:t>
            </a:r>
            <a:r>
              <a:rPr lang="en-US" sz="900" dirty="0" smtClean="0"/>
              <a:t>(</a:t>
            </a:r>
            <a:r>
              <a:rPr lang="en-US" sz="900" dirty="0" err="1" smtClean="0"/>
              <a:t>int,int</a:t>
            </a:r>
            <a:r>
              <a:rPr lang="en-US" sz="900" dirty="0" smtClean="0"/>
              <a:t>)</a:t>
            </a:r>
            <a:endParaRPr lang="en-US" sz="900" dirty="0"/>
          </a:p>
        </p:txBody>
      </p:sp>
      <p:sp>
        <p:nvSpPr>
          <p:cNvPr id="42" name="Rectangle 41"/>
          <p:cNvSpPr/>
          <p:nvPr/>
        </p:nvSpPr>
        <p:spPr>
          <a:xfrm>
            <a:off x="7827383" y="2182405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OutputReader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942035" y="2429404"/>
            <a:ext cx="168963" cy="485771"/>
            <a:chOff x="5090704" y="3456080"/>
            <a:chExt cx="168963" cy="485771"/>
          </a:xfrm>
        </p:grpSpPr>
        <p:sp>
          <p:nvSpPr>
            <p:cNvPr id="44" name="Diamond 43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5175186" y="3456080"/>
              <a:ext cx="0" cy="336550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327268" y="2959325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QChemToMol</a:t>
            </a:r>
            <a:endParaRPr lang="en-US" sz="9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6308069" y="2931489"/>
            <a:ext cx="2458851" cy="2147350"/>
            <a:chOff x="1860403" y="2503983"/>
            <a:chExt cx="3166263" cy="3106891"/>
          </a:xfrm>
        </p:grpSpPr>
        <p:sp>
          <p:nvSpPr>
            <p:cNvPr id="48" name="Rectangle 47"/>
            <p:cNvSpPr/>
            <p:nvPr/>
          </p:nvSpPr>
          <p:spPr>
            <a:xfrm>
              <a:off x="1860403" y="2503983"/>
              <a:ext cx="3166263" cy="3106891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860403" y="2908003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60403" y="3861904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6543167" y="3219277"/>
            <a:ext cx="1958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/>
              <a:t>S</a:t>
            </a:r>
            <a:r>
              <a:rPr lang="en-US" sz="900"/>
              <a:t>int NoAtmCharge = -1</a:t>
            </a:r>
          </a:p>
          <a:p>
            <a:r>
              <a:rPr lang="en-US" sz="900" baseline="30000" smtClean="0"/>
              <a:t>S</a:t>
            </a:r>
            <a:r>
              <a:rPr lang="en-US" sz="900" smtClean="0"/>
              <a:t>int Mulliken = 0</a:t>
            </a:r>
            <a:endParaRPr lang="en-US" sz="900"/>
          </a:p>
          <a:p>
            <a:r>
              <a:rPr lang="en-US" sz="900" baseline="30000" smtClean="0"/>
              <a:t>S</a:t>
            </a:r>
            <a:r>
              <a:rPr lang="en-US" sz="900" smtClean="0"/>
              <a:t>int ESP = 1</a:t>
            </a:r>
            <a:endParaRPr lang="en-US" sz="900"/>
          </a:p>
          <a:p>
            <a:r>
              <a:rPr lang="en-US" sz="900" baseline="30000" smtClean="0"/>
              <a:t>S</a:t>
            </a:r>
            <a:r>
              <a:rPr lang="en-US" sz="900" smtClean="0"/>
              <a:t>int NPA = 2</a:t>
            </a:r>
            <a:endParaRPr lang="en-US" sz="900"/>
          </a:p>
        </p:txBody>
      </p:sp>
      <p:sp>
        <p:nvSpPr>
          <p:cNvPr id="52" name="TextBox 51"/>
          <p:cNvSpPr txBox="1"/>
          <p:nvPr/>
        </p:nvSpPr>
        <p:spPr>
          <a:xfrm>
            <a:off x="6543167" y="3952538"/>
            <a:ext cx="2223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QChemToMol</a:t>
            </a:r>
            <a:r>
              <a:rPr lang="en-US" sz="900" dirty="0" smtClean="0"/>
              <a:t>(</a:t>
            </a:r>
            <a:r>
              <a:rPr lang="en-US" sz="900" dirty="0"/>
              <a:t>)</a:t>
            </a:r>
          </a:p>
          <a:p>
            <a:r>
              <a:rPr lang="en-US" sz="900" smtClean="0"/>
              <a:t>QChemToMol(</a:t>
            </a:r>
            <a:r>
              <a:rPr lang="en-US" sz="900" dirty="0" err="1"/>
              <a:t>OutputReader</a:t>
            </a:r>
            <a:r>
              <a:rPr lang="en-US" sz="900" dirty="0"/>
              <a:t>)</a:t>
            </a:r>
          </a:p>
          <a:p>
            <a:pPr>
              <a:tabLst>
                <a:tab pos="576263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appendReader</a:t>
            </a:r>
            <a:r>
              <a:rPr lang="en-US" sz="900" dirty="0" smtClean="0"/>
              <a:t>(</a:t>
            </a:r>
            <a:r>
              <a:rPr lang="en-US" sz="900" dirty="0" err="1" smtClean="0"/>
              <a:t>OutputReader</a:t>
            </a:r>
            <a:r>
              <a:rPr lang="en-US" sz="900" dirty="0" smtClean="0"/>
              <a:t>)</a:t>
            </a:r>
          </a:p>
          <a:p>
            <a:pPr>
              <a:tabLst>
                <a:tab pos="576263" algn="l"/>
              </a:tabLst>
            </a:pPr>
            <a:r>
              <a:rPr lang="en-US" sz="900" dirty="0"/>
              <a:t>void	check()</a:t>
            </a:r>
          </a:p>
          <a:p>
            <a:pPr>
              <a:tabLst>
                <a:tab pos="576263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setCharge</a:t>
            </a:r>
            <a:r>
              <a:rPr lang="en-US" sz="900" dirty="0"/>
              <a:t>(</a:t>
            </a:r>
            <a:r>
              <a:rPr lang="en-US" sz="900" dirty="0" err="1"/>
              <a:t>int</a:t>
            </a:r>
            <a:r>
              <a:rPr lang="en-US" sz="900" dirty="0"/>
              <a:t>)</a:t>
            </a:r>
          </a:p>
          <a:p>
            <a:pPr>
              <a:tabLst>
                <a:tab pos="576263" algn="l"/>
              </a:tabLst>
            </a:pPr>
            <a:r>
              <a:rPr lang="en-US" sz="900" dirty="0"/>
              <a:t>void	</a:t>
            </a:r>
            <a:r>
              <a:rPr lang="en-US" sz="900" dirty="0" err="1"/>
              <a:t>setReadAtomicData</a:t>
            </a:r>
            <a:r>
              <a:rPr lang="en-US" sz="900" dirty="0"/>
              <a:t>(</a:t>
            </a:r>
            <a:r>
              <a:rPr lang="en-US" sz="900" dirty="0" err="1"/>
              <a:t>boolean</a:t>
            </a:r>
            <a:r>
              <a:rPr lang="en-US" sz="900" dirty="0"/>
              <a:t>)</a:t>
            </a:r>
          </a:p>
          <a:p>
            <a:pPr>
              <a:tabLst>
                <a:tab pos="576263" algn="l"/>
              </a:tabLst>
            </a:pPr>
            <a:r>
              <a:rPr lang="en-US" sz="900" dirty="0" smtClean="0"/>
              <a:t>Molecule	read</a:t>
            </a:r>
            <a:r>
              <a:rPr lang="en-US" sz="900" dirty="0"/>
              <a:t>()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371452" y="5881606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NormalCoord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625850" y="6187537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LocalCoord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4850723" y="5589728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604236" y="4436391"/>
            <a:ext cx="136582" cy="1003396"/>
            <a:chOff x="7117790" y="2125138"/>
            <a:chExt cx="136582" cy="667563"/>
          </a:xfrm>
        </p:grpSpPr>
        <p:sp>
          <p:nvSpPr>
            <p:cNvPr id="55" name="Freeform 54"/>
            <p:cNvSpPr/>
            <p:nvPr/>
          </p:nvSpPr>
          <p:spPr>
            <a:xfrm flipH="1" flipV="1">
              <a:off x="7117790" y="2158431"/>
              <a:ext cx="136582" cy="634270"/>
            </a:xfrm>
            <a:custGeom>
              <a:avLst/>
              <a:gdLst>
                <a:gd name="connsiteX0" fmla="*/ 654050 w 654050"/>
                <a:gd name="connsiteY0" fmla="*/ 1714500 h 1714500"/>
                <a:gd name="connsiteX1" fmla="*/ 0 w 654050"/>
                <a:gd name="connsiteY1" fmla="*/ 1714500 h 1714500"/>
                <a:gd name="connsiteX2" fmla="*/ 12700 w 654050"/>
                <a:gd name="connsiteY2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714500">
                  <a:moveTo>
                    <a:pt x="654050" y="1714500"/>
                  </a:moveTo>
                  <a:lnTo>
                    <a:pt x="0" y="1714500"/>
                  </a:lnTo>
                  <a:cubicBezTo>
                    <a:pt x="4233" y="1143000"/>
                    <a:pt x="8467" y="571500"/>
                    <a:pt x="12700" y="0"/>
                  </a:cubicBez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7117790" y="2125138"/>
              <a:ext cx="0" cy="66590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6459093" y="5460426"/>
            <a:ext cx="1413732" cy="468436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FileNotFoundException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OutputFileException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28106" y="5165430"/>
            <a:ext cx="512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throws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521635" y="6271876"/>
            <a:ext cx="839139" cy="293569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IOException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200000">
            <a:off x="1901274" y="5486102"/>
            <a:ext cx="512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throws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43046" y="3661834"/>
            <a:ext cx="397387" cy="2196040"/>
            <a:chOff x="4989933" y="3616378"/>
            <a:chExt cx="591930" cy="2265229"/>
          </a:xfrm>
        </p:grpSpPr>
        <p:sp>
          <p:nvSpPr>
            <p:cNvPr id="77" name="Freeform 76"/>
            <p:cNvSpPr/>
            <p:nvPr/>
          </p:nvSpPr>
          <p:spPr>
            <a:xfrm flipH="1" flipV="1">
              <a:off x="4989933" y="3708592"/>
              <a:ext cx="591930" cy="2173015"/>
            </a:xfrm>
            <a:custGeom>
              <a:avLst/>
              <a:gdLst>
                <a:gd name="connsiteX0" fmla="*/ 654050 w 654050"/>
                <a:gd name="connsiteY0" fmla="*/ 1714500 h 1714500"/>
                <a:gd name="connsiteX1" fmla="*/ 0 w 654050"/>
                <a:gd name="connsiteY1" fmla="*/ 1714500 h 1714500"/>
                <a:gd name="connsiteX2" fmla="*/ 12700 w 654050"/>
                <a:gd name="connsiteY2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714500">
                  <a:moveTo>
                    <a:pt x="654050" y="1714500"/>
                  </a:moveTo>
                  <a:lnTo>
                    <a:pt x="0" y="1714500"/>
                  </a:lnTo>
                  <a:cubicBezTo>
                    <a:pt x="4233" y="1143000"/>
                    <a:pt x="8467" y="571500"/>
                    <a:pt x="12700" y="0"/>
                  </a:cubicBez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flipV="1">
              <a:off x="4989935" y="3616378"/>
              <a:ext cx="0" cy="214751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/>
          <p:nvPr/>
        </p:nvCxnSpPr>
        <p:spPr>
          <a:xfrm flipV="1">
            <a:off x="3313461" y="2493900"/>
            <a:ext cx="0" cy="432634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836668" y="2493900"/>
            <a:ext cx="0" cy="1530485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6881035" y="2493901"/>
            <a:ext cx="0" cy="432633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32582" y="1326406"/>
            <a:ext cx="2799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#Molecule	molecule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8ABC-CC0D-9E4E-B991-6297E569B856}" type="datetime3">
              <a:t>17 March 2017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743046" y="3915833"/>
            <a:ext cx="696787" cy="2246843"/>
            <a:chOff x="5406382" y="4062955"/>
            <a:chExt cx="515208" cy="2124581"/>
          </a:xfrm>
        </p:grpSpPr>
        <p:sp>
          <p:nvSpPr>
            <p:cNvPr id="80" name="Freeform 79"/>
            <p:cNvSpPr/>
            <p:nvPr/>
          </p:nvSpPr>
          <p:spPr>
            <a:xfrm flipH="1" flipV="1">
              <a:off x="5406382" y="4187023"/>
              <a:ext cx="515208" cy="2000513"/>
            </a:xfrm>
            <a:custGeom>
              <a:avLst/>
              <a:gdLst>
                <a:gd name="connsiteX0" fmla="*/ 654050 w 654050"/>
                <a:gd name="connsiteY0" fmla="*/ 1714500 h 1714500"/>
                <a:gd name="connsiteX1" fmla="*/ 0 w 654050"/>
                <a:gd name="connsiteY1" fmla="*/ 1714500 h 1714500"/>
                <a:gd name="connsiteX2" fmla="*/ 12700 w 654050"/>
                <a:gd name="connsiteY2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714500">
                  <a:moveTo>
                    <a:pt x="654050" y="1714500"/>
                  </a:moveTo>
                  <a:lnTo>
                    <a:pt x="0" y="1714500"/>
                  </a:lnTo>
                  <a:cubicBezTo>
                    <a:pt x="4233" y="1143000"/>
                    <a:pt x="8467" y="571500"/>
                    <a:pt x="12700" y="0"/>
                  </a:cubicBez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406382" y="4062955"/>
              <a:ext cx="0" cy="248185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58"/>
          <p:cNvSpPr txBox="1"/>
          <p:nvPr/>
        </p:nvSpPr>
        <p:spPr>
          <a:xfrm rot="16200000">
            <a:off x="7782022" y="5460617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generates</a:t>
            </a:r>
            <a:endParaRPr lang="en-US" sz="900" dirty="0"/>
          </a:p>
        </p:txBody>
      </p:sp>
      <p:grpSp>
        <p:nvGrpSpPr>
          <p:cNvPr id="68" name="Group 20"/>
          <p:cNvGrpSpPr/>
          <p:nvPr/>
        </p:nvGrpSpPr>
        <p:grpSpPr>
          <a:xfrm>
            <a:off x="4832136" y="3661834"/>
            <a:ext cx="857665" cy="2815169"/>
            <a:chOff x="5406382" y="4015880"/>
            <a:chExt cx="515208" cy="2171655"/>
          </a:xfrm>
        </p:grpSpPr>
        <p:sp>
          <p:nvSpPr>
            <p:cNvPr id="69" name="Freeform 79"/>
            <p:cNvSpPr/>
            <p:nvPr/>
          </p:nvSpPr>
          <p:spPr>
            <a:xfrm flipH="1" flipV="1">
              <a:off x="5406382" y="4270452"/>
              <a:ext cx="515208" cy="1917083"/>
            </a:xfrm>
            <a:custGeom>
              <a:avLst/>
              <a:gdLst>
                <a:gd name="connsiteX0" fmla="*/ 654050 w 654050"/>
                <a:gd name="connsiteY0" fmla="*/ 1714500 h 1714500"/>
                <a:gd name="connsiteX1" fmla="*/ 0 w 654050"/>
                <a:gd name="connsiteY1" fmla="*/ 1714500 h 1714500"/>
                <a:gd name="connsiteX2" fmla="*/ 12700 w 654050"/>
                <a:gd name="connsiteY2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714500">
                  <a:moveTo>
                    <a:pt x="654050" y="1714500"/>
                  </a:moveTo>
                  <a:lnTo>
                    <a:pt x="0" y="1714500"/>
                  </a:lnTo>
                  <a:cubicBezTo>
                    <a:pt x="4233" y="1143000"/>
                    <a:pt x="8467" y="571500"/>
                    <a:pt x="12700" y="0"/>
                  </a:cubicBez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71"/>
            <p:cNvCxnSpPr/>
            <p:nvPr/>
          </p:nvCxnSpPr>
          <p:spPr>
            <a:xfrm flipV="1">
              <a:off x="5406382" y="4015880"/>
              <a:ext cx="0" cy="398408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38"/>
          <p:cNvSpPr/>
          <p:nvPr/>
        </p:nvSpPr>
        <p:spPr>
          <a:xfrm>
            <a:off x="4841220" y="6511392"/>
            <a:ext cx="939537" cy="231125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VibrationalData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4" name="TextBox 72"/>
          <p:cNvSpPr txBox="1"/>
          <p:nvPr/>
        </p:nvSpPr>
        <p:spPr>
          <a:xfrm rot="16200000">
            <a:off x="5135338" y="5589728"/>
            <a:ext cx="393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75" name="TextBox 2"/>
          <p:cNvSpPr txBox="1"/>
          <p:nvPr/>
        </p:nvSpPr>
        <p:spPr>
          <a:xfrm rot="16200000">
            <a:off x="5256195" y="5593911"/>
            <a:ext cx="6512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generates</a:t>
            </a:r>
            <a:endParaRPr lang="en-US" sz="900" dirty="0"/>
          </a:p>
        </p:txBody>
      </p:sp>
      <p:sp>
        <p:nvSpPr>
          <p:cNvPr id="73" name="TextBox 16"/>
          <p:cNvSpPr txBox="1"/>
          <p:nvPr/>
        </p:nvSpPr>
        <p:spPr>
          <a:xfrm>
            <a:off x="3839027" y="1573968"/>
            <a:ext cx="35168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/>
              <a:t>MolUtil</a:t>
            </a:r>
            <a:r>
              <a:rPr lang="en-US" altLang="ja-JP" sz="900" dirty="0"/>
              <a:t>(Molecule</a:t>
            </a:r>
            <a:r>
              <a:rPr lang="en-US" altLang="ja-JP" sz="900" dirty="0" smtClean="0"/>
              <a:t>)</a:t>
            </a:r>
          </a:p>
          <a:p>
            <a:r>
              <a:rPr lang="en-US" altLang="ja-JP" sz="900" dirty="0"/>
              <a:t>Molecule		</a:t>
            </a:r>
            <a:r>
              <a:rPr lang="en-US" altLang="ja-JP" sz="900" dirty="0" err="1"/>
              <a:t>getMolecule</a:t>
            </a:r>
            <a:r>
              <a:rPr lang="en-US" altLang="ja-JP" sz="900" dirty="0"/>
              <a:t>()</a:t>
            </a:r>
          </a:p>
          <a:p>
            <a:r>
              <a:rPr lang="en-US" altLang="ja-JP" sz="900" dirty="0" smtClean="0"/>
              <a:t>double</a:t>
            </a:r>
            <a:r>
              <a:rPr lang="en-US" altLang="ja-JP" sz="900" dirty="0"/>
              <a:t>[]		</a:t>
            </a:r>
            <a:r>
              <a:rPr lang="en-US" altLang="ja-JP" sz="900" dirty="0" err="1"/>
              <a:t>getCenterOfMass</a:t>
            </a:r>
            <a:r>
              <a:rPr lang="en-US" altLang="ja-JP" sz="900" dirty="0"/>
              <a:t>(</a:t>
            </a:r>
            <a:r>
              <a:rPr lang="en-US" altLang="ja-JP" sz="900" dirty="0" smtClean="0"/>
              <a:t>)</a:t>
            </a:r>
            <a:endParaRPr lang="en-US" sz="900" dirty="0"/>
          </a:p>
          <a:p>
            <a:r>
              <a:rPr lang="en-US" sz="900" dirty="0" smtClean="0"/>
              <a:t>Molecule		</a:t>
            </a:r>
            <a:r>
              <a:rPr lang="en-US" sz="900" dirty="0" err="1" smtClean="0"/>
              <a:t>copyAtoms</a:t>
            </a:r>
            <a:r>
              <a:rPr lang="en-US" sz="900" dirty="0" smtClean="0"/>
              <a:t>()</a:t>
            </a:r>
          </a:p>
          <a:p>
            <a:r>
              <a:rPr lang="en-US" sz="900" dirty="0" smtClean="0"/>
              <a:t>Molecule		</a:t>
            </a:r>
            <a:r>
              <a:rPr lang="en-US" sz="900" dirty="0" err="1" smtClean="0"/>
              <a:t>copyMolecule</a:t>
            </a:r>
            <a:r>
              <a:rPr lang="en-US" sz="900" dirty="0" smtClean="0"/>
              <a:t>(</a:t>
            </a:r>
            <a:r>
              <a:rPr lang="en-US" sz="900" dirty="0" err="1" smtClean="0"/>
              <a:t>boolean</a:t>
            </a:r>
            <a:r>
              <a:rPr lang="en-US" sz="900" dirty="0" smtClean="0"/>
              <a:t>, </a:t>
            </a:r>
            <a:r>
              <a:rPr lang="en-US" sz="900" dirty="0" err="1" smtClean="0"/>
              <a:t>boolean</a:t>
            </a:r>
            <a:r>
              <a:rPr lang="en-US" sz="900" dirty="0" smtClean="0"/>
              <a:t>, </a:t>
            </a:r>
            <a:r>
              <a:rPr lang="en-US" sz="900" dirty="0" err="1" smtClean="0"/>
              <a:t>boolean</a:t>
            </a:r>
            <a:r>
              <a:rPr lang="en-US" sz="900" dirty="0" smtClean="0"/>
              <a:t>, </a:t>
            </a:r>
            <a:r>
              <a:rPr lang="en-US" sz="900" dirty="0" err="1" smtClean="0"/>
              <a:t>int</a:t>
            </a:r>
            <a:r>
              <a:rPr lang="en-US" sz="900" dirty="0" smtClean="0"/>
              <a:t>[])</a:t>
            </a:r>
            <a:endParaRPr lang="en-US" sz="900" dirty="0"/>
          </a:p>
        </p:txBody>
      </p:sp>
      <p:grpSp>
        <p:nvGrpSpPr>
          <p:cNvPr id="79" name="Group 20"/>
          <p:cNvGrpSpPr/>
          <p:nvPr/>
        </p:nvGrpSpPr>
        <p:grpSpPr>
          <a:xfrm>
            <a:off x="7534520" y="4847016"/>
            <a:ext cx="688536" cy="1236238"/>
            <a:chOff x="5406382" y="4232590"/>
            <a:chExt cx="1095354" cy="1225023"/>
          </a:xfrm>
        </p:grpSpPr>
        <p:sp>
          <p:nvSpPr>
            <p:cNvPr id="81" name="Freeform 79"/>
            <p:cNvSpPr/>
            <p:nvPr/>
          </p:nvSpPr>
          <p:spPr>
            <a:xfrm flipH="1" flipV="1">
              <a:off x="5406382" y="4270450"/>
              <a:ext cx="1095354" cy="1187163"/>
            </a:xfrm>
            <a:custGeom>
              <a:avLst/>
              <a:gdLst>
                <a:gd name="connsiteX0" fmla="*/ 654050 w 654050"/>
                <a:gd name="connsiteY0" fmla="*/ 1714500 h 1714500"/>
                <a:gd name="connsiteX1" fmla="*/ 0 w 654050"/>
                <a:gd name="connsiteY1" fmla="*/ 1714500 h 1714500"/>
                <a:gd name="connsiteX2" fmla="*/ 12700 w 654050"/>
                <a:gd name="connsiteY2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714500">
                  <a:moveTo>
                    <a:pt x="654050" y="1714500"/>
                  </a:moveTo>
                  <a:lnTo>
                    <a:pt x="0" y="1714500"/>
                  </a:lnTo>
                  <a:cubicBezTo>
                    <a:pt x="4233" y="1143000"/>
                    <a:pt x="8467" y="571500"/>
                    <a:pt x="12700" y="0"/>
                  </a:cubicBez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71"/>
            <p:cNvCxnSpPr/>
            <p:nvPr/>
          </p:nvCxnSpPr>
          <p:spPr>
            <a:xfrm flipV="1">
              <a:off x="5406382" y="4232590"/>
              <a:ext cx="0" cy="82013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38"/>
          <p:cNvSpPr/>
          <p:nvPr/>
        </p:nvSpPr>
        <p:spPr>
          <a:xfrm>
            <a:off x="7472266" y="6141463"/>
            <a:ext cx="939537" cy="369929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smtClean="0">
                <a:solidFill>
                  <a:schemeClr val="tx1"/>
                </a:solidFill>
              </a:rPr>
              <a:t>Molecule</a:t>
            </a:r>
          </a:p>
          <a:p>
            <a:pPr algn="ctr"/>
            <a:r>
              <a:rPr lang="en-US" altLang="ja-JP" sz="900" dirty="0" err="1" smtClean="0">
                <a:solidFill>
                  <a:schemeClr val="tx1"/>
                </a:solidFill>
              </a:rPr>
              <a:t>ElectronicData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76" name="Group 8"/>
          <p:cNvGrpSpPr/>
          <p:nvPr/>
        </p:nvGrpSpPr>
        <p:grpSpPr>
          <a:xfrm>
            <a:off x="1633852" y="5122333"/>
            <a:ext cx="658387" cy="1132997"/>
            <a:chOff x="4989932" y="4136786"/>
            <a:chExt cx="591930" cy="1149935"/>
          </a:xfrm>
        </p:grpSpPr>
        <p:sp>
          <p:nvSpPr>
            <p:cNvPr id="85" name="Freeform 76"/>
            <p:cNvSpPr/>
            <p:nvPr/>
          </p:nvSpPr>
          <p:spPr>
            <a:xfrm flipH="1" flipV="1">
              <a:off x="4989932" y="4266782"/>
              <a:ext cx="591930" cy="1019939"/>
            </a:xfrm>
            <a:custGeom>
              <a:avLst/>
              <a:gdLst>
                <a:gd name="connsiteX0" fmla="*/ 654050 w 654050"/>
                <a:gd name="connsiteY0" fmla="*/ 1714500 h 1714500"/>
                <a:gd name="connsiteX1" fmla="*/ 0 w 654050"/>
                <a:gd name="connsiteY1" fmla="*/ 1714500 h 1714500"/>
                <a:gd name="connsiteX2" fmla="*/ 12700 w 654050"/>
                <a:gd name="connsiteY2" fmla="*/ 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4050" h="1714500">
                  <a:moveTo>
                    <a:pt x="654050" y="1714500"/>
                  </a:moveTo>
                  <a:lnTo>
                    <a:pt x="0" y="1714500"/>
                  </a:lnTo>
                  <a:cubicBezTo>
                    <a:pt x="4233" y="1143000"/>
                    <a:pt x="8467" y="571500"/>
                    <a:pt x="12700" y="0"/>
                  </a:cubicBez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77"/>
            <p:cNvCxnSpPr/>
            <p:nvPr/>
          </p:nvCxnSpPr>
          <p:spPr>
            <a:xfrm flipV="1">
              <a:off x="4989935" y="4136786"/>
              <a:ext cx="0" cy="227721"/>
            </a:xfrm>
            <a:prstGeom prst="straightConnector1">
              <a:avLst/>
            </a:prstGeom>
            <a:ln w="12700" cmpd="sng">
              <a:solidFill>
                <a:schemeClr val="accent4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74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sp>
        <p:nvSpPr>
          <p:cNvPr id="3" name="Rectangle 6"/>
          <p:cNvSpPr/>
          <p:nvPr/>
        </p:nvSpPr>
        <p:spPr>
          <a:xfrm>
            <a:off x="3305195" y="265296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Molecule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3690482" y="496420"/>
            <a:ext cx="168963" cy="485771"/>
            <a:chOff x="5090704" y="3456080"/>
            <a:chExt cx="168963" cy="485771"/>
          </a:xfrm>
        </p:grpSpPr>
        <p:sp>
          <p:nvSpPr>
            <p:cNvPr id="5" name="Diamond 18"/>
            <p:cNvSpPr/>
            <p:nvPr/>
          </p:nvSpPr>
          <p:spPr>
            <a:xfrm>
              <a:off x="5090704" y="377288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19"/>
            <p:cNvCxnSpPr/>
            <p:nvPr/>
          </p:nvCxnSpPr>
          <p:spPr>
            <a:xfrm flipV="1">
              <a:off x="5175186" y="3456080"/>
              <a:ext cx="0" cy="336550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5"/>
          <p:cNvSpPr txBox="1"/>
          <p:nvPr/>
        </p:nvSpPr>
        <p:spPr>
          <a:xfrm>
            <a:off x="0" y="62011"/>
            <a:ext cx="854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molecule</a:t>
            </a:r>
            <a:endParaRPr lang="en-US" sz="1400" dirty="0"/>
          </a:p>
        </p:txBody>
      </p:sp>
      <p:sp>
        <p:nvSpPr>
          <p:cNvPr id="8" name="Rectangle 6"/>
          <p:cNvSpPr/>
          <p:nvPr/>
        </p:nvSpPr>
        <p:spPr>
          <a:xfrm>
            <a:off x="3305195" y="984764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MolUtil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2730548" y="1754230"/>
            <a:ext cx="6591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MDToMol</a:t>
            </a:r>
            <a:endParaRPr lang="en-US" sz="900" dirty="0"/>
          </a:p>
        </p:txBody>
      </p:sp>
      <p:grpSp>
        <p:nvGrpSpPr>
          <p:cNvPr id="11" name="Group 22"/>
          <p:cNvGrpSpPr/>
          <p:nvPr/>
        </p:nvGrpSpPr>
        <p:grpSpPr>
          <a:xfrm>
            <a:off x="2711349" y="1726391"/>
            <a:ext cx="2389818" cy="704751"/>
            <a:chOff x="1860403" y="2503982"/>
            <a:chExt cx="3166263" cy="1128669"/>
          </a:xfrm>
        </p:grpSpPr>
        <p:sp>
          <p:nvSpPr>
            <p:cNvPr id="12" name="Rectangle 23"/>
            <p:cNvSpPr/>
            <p:nvPr/>
          </p:nvSpPr>
          <p:spPr>
            <a:xfrm>
              <a:off x="1860403" y="2503982"/>
              <a:ext cx="3166263" cy="1128669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13" name="Straight Connector 24"/>
            <p:cNvCxnSpPr/>
            <p:nvPr/>
          </p:nvCxnSpPr>
          <p:spPr>
            <a:xfrm>
              <a:off x="1860403" y="29309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25"/>
            <p:cNvCxnSpPr/>
            <p:nvPr/>
          </p:nvCxnSpPr>
          <p:spPr>
            <a:xfrm>
              <a:off x="1860403" y="3018312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26"/>
          <p:cNvSpPr txBox="1"/>
          <p:nvPr/>
        </p:nvSpPr>
        <p:spPr>
          <a:xfrm>
            <a:off x="2946447" y="2099381"/>
            <a:ext cx="21547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void	</a:t>
            </a:r>
            <a:r>
              <a:rPr lang="en-US" sz="900" dirty="0" err="1" smtClean="0"/>
              <a:t>appendSystemMD</a:t>
            </a:r>
            <a:r>
              <a:rPr lang="en-US" sz="900" dirty="0" smtClean="0"/>
              <a:t>(</a:t>
            </a:r>
            <a:r>
              <a:rPr lang="en-US" sz="900" dirty="0" err="1" smtClean="0"/>
              <a:t>SystemMD</a:t>
            </a:r>
            <a:r>
              <a:rPr lang="en-US" sz="900" dirty="0" smtClean="0"/>
              <a:t>)</a:t>
            </a:r>
            <a:endParaRPr lang="en-US" sz="900" dirty="0"/>
          </a:p>
        </p:txBody>
      </p:sp>
      <p:cxnSp>
        <p:nvCxnSpPr>
          <p:cNvPr id="16" name="Straight Connector 34"/>
          <p:cNvCxnSpPr/>
          <p:nvPr/>
        </p:nvCxnSpPr>
        <p:spPr>
          <a:xfrm flipV="1">
            <a:off x="3783326" y="1222500"/>
            <a:ext cx="6389" cy="504700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59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48BE-B42A-544F-A298-57DC633FBDC0}" type="datetime3">
              <a:rPr lang="en-US" smtClean="0"/>
              <a:t>17 March 2017</a:t>
            </a:fld>
            <a:endParaRPr lang="en-US"/>
          </a:p>
        </p:txBody>
      </p:sp>
      <p:sp>
        <p:nvSpPr>
          <p:cNvPr id="3" name="TextBox 15"/>
          <p:cNvSpPr txBox="1"/>
          <p:nvPr/>
        </p:nvSpPr>
        <p:spPr>
          <a:xfrm>
            <a:off x="0" y="62011"/>
            <a:ext cx="42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md</a:t>
            </a:r>
            <a:endParaRPr lang="en-US" sz="1400" dirty="0"/>
          </a:p>
        </p:txBody>
      </p:sp>
      <p:grpSp>
        <p:nvGrpSpPr>
          <p:cNvPr id="4" name="Group 25"/>
          <p:cNvGrpSpPr/>
          <p:nvPr/>
        </p:nvGrpSpPr>
        <p:grpSpPr>
          <a:xfrm>
            <a:off x="945716" y="3817862"/>
            <a:ext cx="2870833" cy="2510063"/>
            <a:chOff x="1860403" y="2503978"/>
            <a:chExt cx="3166263" cy="3853147"/>
          </a:xfrm>
        </p:grpSpPr>
        <p:sp>
          <p:nvSpPr>
            <p:cNvPr id="5" name="Rectangle 26"/>
            <p:cNvSpPr/>
            <p:nvPr/>
          </p:nvSpPr>
          <p:spPr>
            <a:xfrm>
              <a:off x="1860403" y="2503978"/>
              <a:ext cx="3166263" cy="3853147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29"/>
          <p:cNvSpPr txBox="1"/>
          <p:nvPr/>
        </p:nvSpPr>
        <p:spPr>
          <a:xfrm>
            <a:off x="1026998" y="3841459"/>
            <a:ext cx="555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Residue</a:t>
            </a:r>
            <a:endParaRPr lang="en-US" sz="900" dirty="0"/>
          </a:p>
        </p:txBody>
      </p:sp>
      <p:sp>
        <p:nvSpPr>
          <p:cNvPr id="9" name="TextBox 30"/>
          <p:cNvSpPr txBox="1"/>
          <p:nvPr/>
        </p:nvSpPr>
        <p:spPr>
          <a:xfrm>
            <a:off x="1242897" y="4158102"/>
            <a:ext cx="247205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82663" algn="l"/>
              </a:tabLst>
            </a:pPr>
            <a:r>
              <a:rPr lang="en-US" sz="900" dirty="0" smtClean="0"/>
              <a:t>Residue ()</a:t>
            </a:r>
          </a:p>
          <a:p>
            <a:pPr>
              <a:tabLst>
                <a:tab pos="982663" algn="l"/>
              </a:tabLst>
            </a:pPr>
            <a:r>
              <a:rPr lang="en-US" sz="900" dirty="0" smtClean="0"/>
              <a:t>String</a:t>
            </a:r>
            <a:r>
              <a:rPr lang="en-US" sz="900" dirty="0"/>
              <a:t>	</a:t>
            </a:r>
            <a:r>
              <a:rPr lang="en-US" sz="900" dirty="0" err="1" smtClean="0"/>
              <a:t>getName</a:t>
            </a:r>
            <a:r>
              <a:rPr lang="en-US" sz="900" dirty="0" smtClean="0"/>
              <a:t>()</a:t>
            </a:r>
          </a:p>
          <a:p>
            <a:pPr>
              <a:tabLst>
                <a:tab pos="982663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setName</a:t>
            </a:r>
            <a:r>
              <a:rPr lang="en-US" sz="900" dirty="0" smtClean="0"/>
              <a:t>(String)</a:t>
            </a:r>
            <a:endParaRPr lang="en-US" sz="900" dirty="0"/>
          </a:p>
          <a:p>
            <a:pPr>
              <a:tabLst>
                <a:tab pos="982663" algn="l"/>
              </a:tabLst>
            </a:pPr>
            <a:r>
              <a:rPr lang="en-US" sz="900" dirty="0" err="1" smtClean="0"/>
              <a:t>int</a:t>
            </a:r>
            <a:r>
              <a:rPr lang="en-US" sz="900" dirty="0" smtClean="0"/>
              <a:t>	</a:t>
            </a:r>
            <a:r>
              <a:rPr lang="en-US" sz="900" dirty="0" err="1" smtClean="0"/>
              <a:t>getID</a:t>
            </a:r>
            <a:r>
              <a:rPr lang="en-US" sz="900" dirty="0" smtClean="0"/>
              <a:t>()</a:t>
            </a:r>
          </a:p>
          <a:p>
            <a:pPr>
              <a:tabLst>
                <a:tab pos="982663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/>
              <a:t>setID</a:t>
            </a:r>
            <a:r>
              <a:rPr lang="en-US" altLang="ja-JP" sz="900" dirty="0"/>
              <a:t>(</a:t>
            </a:r>
            <a:r>
              <a:rPr lang="en-US" altLang="ja-JP" sz="900" dirty="0" err="1"/>
              <a:t>int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982663" algn="l"/>
              </a:tabLst>
            </a:pPr>
            <a:r>
              <a:rPr lang="en-US" altLang="ja-JP" sz="900" dirty="0" smtClean="0"/>
              <a:t>~void	</a:t>
            </a:r>
            <a:r>
              <a:rPr lang="en-US" altLang="ja-JP" sz="900" dirty="0" err="1" smtClean="0"/>
              <a:t>openAtomList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982663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closeAtomList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982663" algn="l"/>
              </a:tabLst>
            </a:pPr>
            <a:r>
              <a:rPr lang="en-US" altLang="ja-JP" sz="900" dirty="0" smtClean="0"/>
              <a:t>void</a:t>
            </a:r>
            <a:r>
              <a:rPr lang="en-US" altLang="ja-JP" sz="900" dirty="0"/>
              <a:t>	</a:t>
            </a:r>
            <a:r>
              <a:rPr lang="en-US" altLang="ja-JP" sz="900" dirty="0" err="1" smtClean="0"/>
              <a:t>addAtomList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AtomMD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982663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addAtomList</a:t>
            </a:r>
            <a:r>
              <a:rPr lang="en-US" sz="900" dirty="0" smtClean="0"/>
              <a:t>(</a:t>
            </a:r>
            <a:r>
              <a:rPr lang="en-US" sz="900" dirty="0" err="1" smtClean="0"/>
              <a:t>AtomMD</a:t>
            </a:r>
            <a:r>
              <a:rPr lang="en-US" sz="900" dirty="0" smtClean="0"/>
              <a:t>[])</a:t>
            </a:r>
          </a:p>
          <a:p>
            <a:pPr>
              <a:tabLst>
                <a:tab pos="982663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 smtClean="0"/>
              <a:t>insertAtomList</a:t>
            </a:r>
            <a:r>
              <a:rPr lang="en-US" altLang="ja-JP" sz="900" dirty="0"/>
              <a:t>(</a:t>
            </a:r>
            <a:r>
              <a:rPr lang="en-US" altLang="ja-JP" sz="900" dirty="0" err="1"/>
              <a:t>AtomMD</a:t>
            </a:r>
            <a:r>
              <a:rPr lang="en-US" altLang="ja-JP" sz="900" dirty="0"/>
              <a:t>)</a:t>
            </a:r>
          </a:p>
          <a:p>
            <a:pPr>
              <a:tabLst>
                <a:tab pos="982663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 smtClean="0"/>
              <a:t>insertAtomList</a:t>
            </a:r>
            <a:r>
              <a:rPr lang="en-US" altLang="ja-JP" sz="900" dirty="0"/>
              <a:t>(</a:t>
            </a:r>
            <a:r>
              <a:rPr lang="en-US" altLang="ja-JP" sz="900" dirty="0" err="1"/>
              <a:t>AtomMD</a:t>
            </a:r>
            <a:r>
              <a:rPr lang="en-US" altLang="ja-JP" sz="900" dirty="0"/>
              <a:t>[])</a:t>
            </a:r>
          </a:p>
          <a:p>
            <a:pPr>
              <a:tabLst>
                <a:tab pos="982663" algn="l"/>
              </a:tabLst>
            </a:pPr>
            <a:r>
              <a:rPr lang="en-US" sz="900" dirty="0" smtClean="0"/>
              <a:t>void	</a:t>
            </a:r>
            <a:r>
              <a:rPr lang="en-US" sz="900" dirty="0" err="1" smtClean="0"/>
              <a:t>removeAtomList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pPr>
              <a:tabLst>
                <a:tab pos="982663" algn="l"/>
              </a:tabLst>
            </a:pPr>
            <a:r>
              <a:rPr lang="en-US" altLang="ja-JP" sz="900" dirty="0" err="1" smtClean="0"/>
              <a:t>AtomMD</a:t>
            </a:r>
            <a:r>
              <a:rPr lang="en-US" altLang="ja-JP" sz="900" dirty="0" smtClean="0"/>
              <a:t> </a:t>
            </a:r>
            <a:r>
              <a:rPr lang="en-US" altLang="ja-JP" sz="900" dirty="0"/>
              <a:t>	</a:t>
            </a:r>
            <a:r>
              <a:rPr lang="en-US" altLang="ja-JP" sz="900" dirty="0" err="1"/>
              <a:t>getAtomList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982663" algn="l"/>
              </a:tabLst>
            </a:pPr>
            <a:r>
              <a:rPr lang="en-US" sz="900" dirty="0" err="1" smtClean="0"/>
              <a:t>ArrayList</a:t>
            </a:r>
            <a:r>
              <a:rPr lang="en-US" sz="900" dirty="0" smtClean="0"/>
              <a:t>&lt;Atom&gt; 	</a:t>
            </a:r>
            <a:r>
              <a:rPr lang="en-US" sz="900" dirty="0" err="1" smtClean="0"/>
              <a:t>getAtomList</a:t>
            </a:r>
            <a:r>
              <a:rPr lang="en-US" sz="900" dirty="0" smtClean="0"/>
              <a:t>()</a:t>
            </a:r>
          </a:p>
          <a:p>
            <a:pPr>
              <a:tabLst>
                <a:tab pos="982663" algn="l"/>
              </a:tabLst>
            </a:pPr>
            <a:r>
              <a:rPr lang="en-US" sz="900" dirty="0" smtClean="0"/>
              <a:t>Residue	clone()</a:t>
            </a:r>
            <a:endParaRPr lang="en-US" sz="900" dirty="0"/>
          </a:p>
        </p:txBody>
      </p:sp>
      <p:sp>
        <p:nvSpPr>
          <p:cNvPr id="24" name="Rectangle 53"/>
          <p:cNvSpPr/>
          <p:nvPr/>
        </p:nvSpPr>
        <p:spPr>
          <a:xfrm>
            <a:off x="2123768" y="3228861"/>
            <a:ext cx="939537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Cloneable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61" name="Group 25"/>
          <p:cNvGrpSpPr/>
          <p:nvPr/>
        </p:nvGrpSpPr>
        <p:grpSpPr>
          <a:xfrm>
            <a:off x="945716" y="1171334"/>
            <a:ext cx="2117589" cy="1879882"/>
            <a:chOff x="1860403" y="2503982"/>
            <a:chExt cx="3166263" cy="2885769"/>
          </a:xfrm>
        </p:grpSpPr>
        <p:sp>
          <p:nvSpPr>
            <p:cNvPr id="62" name="Rectangle 26"/>
            <p:cNvSpPr/>
            <p:nvPr/>
          </p:nvSpPr>
          <p:spPr>
            <a:xfrm>
              <a:off x="1860403" y="2503982"/>
              <a:ext cx="3166263" cy="2885769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63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29"/>
          <p:cNvSpPr txBox="1"/>
          <p:nvPr/>
        </p:nvSpPr>
        <p:spPr>
          <a:xfrm>
            <a:off x="1026998" y="1194929"/>
            <a:ext cx="612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AtomMD</a:t>
            </a:r>
            <a:endParaRPr lang="en-US" sz="900" dirty="0"/>
          </a:p>
        </p:txBody>
      </p:sp>
      <p:sp>
        <p:nvSpPr>
          <p:cNvPr id="66" name="TextBox 30"/>
          <p:cNvSpPr txBox="1"/>
          <p:nvPr/>
        </p:nvSpPr>
        <p:spPr>
          <a:xfrm>
            <a:off x="1242898" y="1510212"/>
            <a:ext cx="1661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3400" algn="l"/>
              </a:tabLst>
            </a:pPr>
            <a:r>
              <a:rPr lang="en-US" sz="900" dirty="0" err="1" smtClean="0"/>
              <a:t>AtomMD</a:t>
            </a:r>
            <a:r>
              <a:rPr lang="en-US" sz="900" dirty="0" smtClean="0"/>
              <a:t> ()</a:t>
            </a:r>
          </a:p>
          <a:p>
            <a:pPr>
              <a:tabLst>
                <a:tab pos="533400" algn="l"/>
              </a:tabLst>
            </a:pPr>
            <a:r>
              <a:rPr lang="en-US" sz="900" dirty="0" err="1" smtClean="0"/>
              <a:t>AtomMD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pPr>
              <a:tabLst>
                <a:tab pos="533400" algn="l"/>
              </a:tabLst>
            </a:pPr>
            <a:r>
              <a:rPr lang="en-US" sz="900" dirty="0" smtClean="0"/>
              <a:t>double</a:t>
            </a:r>
            <a:r>
              <a:rPr lang="en-US" sz="900" dirty="0"/>
              <a:t>	</a:t>
            </a:r>
            <a:r>
              <a:rPr lang="en-US" sz="900" dirty="0" err="1" smtClean="0"/>
              <a:t>getBeta</a:t>
            </a:r>
            <a:r>
              <a:rPr lang="en-US" sz="900" dirty="0" smtClean="0"/>
              <a:t>()</a:t>
            </a:r>
          </a:p>
          <a:p>
            <a:pPr>
              <a:tabLst>
                <a:tab pos="533400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/>
              <a:t>setBeta</a:t>
            </a:r>
            <a:r>
              <a:rPr lang="en-US" altLang="ja-JP" sz="900" dirty="0"/>
              <a:t>(double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33400" algn="l"/>
              </a:tabLst>
            </a:pPr>
            <a:r>
              <a:rPr lang="en-US" altLang="ja-JP" sz="900" dirty="0" smtClean="0"/>
              <a:t>double	</a:t>
            </a:r>
            <a:r>
              <a:rPr lang="en-US" altLang="ja-JP" sz="900" dirty="0" err="1" smtClean="0"/>
              <a:t>getOcc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3400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/>
              <a:t>setOcc</a:t>
            </a:r>
            <a:r>
              <a:rPr lang="en-US" altLang="ja-JP" sz="900" dirty="0"/>
              <a:t>(double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533400" algn="l"/>
              </a:tabLst>
            </a:pPr>
            <a:r>
              <a:rPr lang="en-US" altLang="ja-JP" sz="900" dirty="0" smtClean="0"/>
              <a:t>String	</a:t>
            </a:r>
            <a:r>
              <a:rPr lang="en-US" altLang="ja-JP" sz="900" dirty="0" err="1" smtClean="0"/>
              <a:t>getType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533400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setType</a:t>
            </a:r>
            <a:r>
              <a:rPr lang="en-US" altLang="ja-JP" sz="900" dirty="0" smtClean="0"/>
              <a:t>(String)</a:t>
            </a:r>
          </a:p>
          <a:p>
            <a:pPr>
              <a:tabLst>
                <a:tab pos="533400" algn="l"/>
              </a:tabLst>
            </a:pPr>
            <a:r>
              <a:rPr lang="en-US" sz="900" dirty="0" err="1" smtClean="0"/>
              <a:t>AtomMD</a:t>
            </a:r>
            <a:r>
              <a:rPr lang="en-US" sz="900" dirty="0" smtClean="0"/>
              <a:t>	clone()</a:t>
            </a:r>
          </a:p>
          <a:p>
            <a:pPr>
              <a:tabLst>
                <a:tab pos="533400" algn="l"/>
              </a:tabLst>
            </a:pPr>
            <a:r>
              <a:rPr lang="en-US" sz="900" dirty="0" smtClean="0"/>
              <a:t>String	</a:t>
            </a:r>
            <a:r>
              <a:rPr lang="en-US" sz="900" dirty="0" err="1" smtClean="0"/>
              <a:t>toString</a:t>
            </a:r>
            <a:r>
              <a:rPr lang="en-US" sz="900" dirty="0" smtClean="0"/>
              <a:t>()</a:t>
            </a:r>
            <a:endParaRPr lang="en-US" sz="900" dirty="0"/>
          </a:p>
        </p:txBody>
      </p:sp>
      <p:cxnSp>
        <p:nvCxnSpPr>
          <p:cNvPr id="67" name="Straight Connector 81"/>
          <p:cNvCxnSpPr/>
          <p:nvPr/>
        </p:nvCxnSpPr>
        <p:spPr>
          <a:xfrm flipH="1" flipV="1">
            <a:off x="1169462" y="781139"/>
            <a:ext cx="4355" cy="382816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53"/>
          <p:cNvSpPr/>
          <p:nvPr/>
        </p:nvSpPr>
        <p:spPr>
          <a:xfrm>
            <a:off x="945716" y="530763"/>
            <a:ext cx="667634" cy="250376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Atom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81"/>
          <p:cNvCxnSpPr/>
          <p:nvPr/>
        </p:nvCxnSpPr>
        <p:spPr>
          <a:xfrm flipV="1">
            <a:off x="2418022" y="3459985"/>
            <a:ext cx="0" cy="358867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9"/>
          <p:cNvGrpSpPr/>
          <p:nvPr/>
        </p:nvGrpSpPr>
        <p:grpSpPr>
          <a:xfrm>
            <a:off x="1169462" y="3083058"/>
            <a:ext cx="168963" cy="722284"/>
            <a:chOff x="4540952" y="3481057"/>
            <a:chExt cx="168963" cy="722284"/>
          </a:xfrm>
        </p:grpSpPr>
        <p:cxnSp>
          <p:nvCxnSpPr>
            <p:cNvPr id="39" name="Straight Connector 52"/>
            <p:cNvCxnSpPr>
              <a:stCxn id="40" idx="0"/>
            </p:cNvCxnSpPr>
            <p:nvPr/>
          </p:nvCxnSpPr>
          <p:spPr>
            <a:xfrm flipV="1">
              <a:off x="4625434" y="3481057"/>
              <a:ext cx="0" cy="553321"/>
            </a:xfrm>
            <a:prstGeom prst="line">
              <a:avLst/>
            </a:prstGeom>
            <a:ln w="12700" cmpd="sng"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Diamond 54"/>
            <p:cNvSpPr/>
            <p:nvPr/>
          </p:nvSpPr>
          <p:spPr>
            <a:xfrm>
              <a:off x="4540952" y="4034378"/>
              <a:ext cx="168963" cy="168963"/>
            </a:xfrm>
            <a:prstGeom prst="diamond">
              <a:avLst/>
            </a:prstGeom>
            <a:solidFill>
              <a:srgbClr val="CCFFCC"/>
            </a:solidFill>
            <a:ln w="12700" cmpd="sng">
              <a:solidFill>
                <a:srgbClr val="008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25"/>
          <p:cNvGrpSpPr/>
          <p:nvPr/>
        </p:nvGrpSpPr>
        <p:grpSpPr>
          <a:xfrm>
            <a:off x="3250296" y="2172626"/>
            <a:ext cx="2314764" cy="871495"/>
            <a:chOff x="1860403" y="2503982"/>
            <a:chExt cx="3166263" cy="1337814"/>
          </a:xfrm>
        </p:grpSpPr>
        <p:sp>
          <p:nvSpPr>
            <p:cNvPr id="33" name="Rectangle 26"/>
            <p:cNvSpPr/>
            <p:nvPr/>
          </p:nvSpPr>
          <p:spPr>
            <a:xfrm>
              <a:off x="1860403" y="2503982"/>
              <a:ext cx="3166263" cy="133781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35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29"/>
          <p:cNvSpPr txBox="1"/>
          <p:nvPr/>
        </p:nvSpPr>
        <p:spPr>
          <a:xfrm>
            <a:off x="3331577" y="2196220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err="1" smtClean="0"/>
              <a:t>I</a:t>
            </a:r>
            <a:r>
              <a:rPr lang="en-US" sz="900" dirty="0" err="1" smtClean="0"/>
              <a:t>AtomList</a:t>
            </a:r>
            <a:endParaRPr lang="en-US" sz="900" dirty="0"/>
          </a:p>
        </p:txBody>
      </p:sp>
      <p:sp>
        <p:nvSpPr>
          <p:cNvPr id="41" name="TextBox 30"/>
          <p:cNvSpPr txBox="1"/>
          <p:nvPr/>
        </p:nvSpPr>
        <p:spPr>
          <a:xfrm>
            <a:off x="3547477" y="2519958"/>
            <a:ext cx="19605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</a:tabLst>
            </a:pPr>
            <a:r>
              <a:rPr lang="en-US" sz="900" i="1" dirty="0" err="1" smtClean="0"/>
              <a:t>int</a:t>
            </a:r>
            <a:r>
              <a:rPr lang="en-US" sz="900" i="1" dirty="0" smtClean="0"/>
              <a:t>	</a:t>
            </a:r>
            <a:r>
              <a:rPr lang="en-US" sz="900" i="1" dirty="0" err="1" smtClean="0"/>
              <a:t>getNumOfAtom</a:t>
            </a:r>
            <a:r>
              <a:rPr lang="en-US" sz="900" i="1" dirty="0" smtClean="0"/>
              <a:t>()</a:t>
            </a:r>
          </a:p>
          <a:p>
            <a:pPr>
              <a:tabLst>
                <a:tab pos="720725" algn="l"/>
              </a:tabLst>
            </a:pPr>
            <a:r>
              <a:rPr lang="en-US" altLang="ja-JP" sz="900" i="1" dirty="0" err="1" smtClean="0"/>
              <a:t>AtomMD</a:t>
            </a:r>
            <a:r>
              <a:rPr lang="en-US" altLang="ja-JP" sz="900" i="1" dirty="0" smtClean="0"/>
              <a:t>[]</a:t>
            </a:r>
            <a:r>
              <a:rPr lang="en-US" altLang="ja-JP" sz="900" i="1" dirty="0"/>
              <a:t>	</a:t>
            </a:r>
            <a:r>
              <a:rPr lang="en-US" altLang="ja-JP" sz="900" i="1" dirty="0" err="1" smtClean="0"/>
              <a:t>getAtomALL</a:t>
            </a:r>
            <a:r>
              <a:rPr lang="en-US" altLang="ja-JP" sz="900" i="1" dirty="0" smtClean="0"/>
              <a:t>()</a:t>
            </a:r>
            <a:endParaRPr lang="en-US" altLang="ja-JP" sz="900" i="1" dirty="0"/>
          </a:p>
          <a:p>
            <a:pPr>
              <a:tabLst>
                <a:tab pos="720725" algn="l"/>
              </a:tabLst>
            </a:pPr>
            <a:r>
              <a:rPr lang="en-US" altLang="ja-JP" sz="900" i="1" dirty="0" err="1" smtClean="0"/>
              <a:t>AtomMD</a:t>
            </a:r>
            <a:r>
              <a:rPr lang="en-US" altLang="ja-JP" sz="900" i="1" dirty="0"/>
              <a:t>	</a:t>
            </a:r>
            <a:r>
              <a:rPr lang="en-US" altLang="ja-JP" sz="900" i="1" dirty="0" err="1"/>
              <a:t>getAtom</a:t>
            </a:r>
            <a:r>
              <a:rPr lang="en-US" altLang="ja-JP" sz="900" i="1" dirty="0"/>
              <a:t>(</a:t>
            </a:r>
            <a:r>
              <a:rPr lang="en-US" altLang="ja-JP" sz="900" i="1" dirty="0" err="1"/>
              <a:t>int</a:t>
            </a:r>
            <a:r>
              <a:rPr lang="en-US" altLang="ja-JP" sz="900" i="1" dirty="0" smtClean="0"/>
              <a:t>)</a:t>
            </a:r>
            <a:endParaRPr lang="en-US" altLang="ja-JP" sz="900" i="1" dirty="0"/>
          </a:p>
        </p:txBody>
      </p:sp>
      <p:cxnSp>
        <p:nvCxnSpPr>
          <p:cNvPr id="42" name="Straight Connector 81"/>
          <p:cNvCxnSpPr/>
          <p:nvPr/>
        </p:nvCxnSpPr>
        <p:spPr>
          <a:xfrm flipV="1">
            <a:off x="3462465" y="3044121"/>
            <a:ext cx="0" cy="774733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25"/>
          <p:cNvGrpSpPr/>
          <p:nvPr/>
        </p:nvGrpSpPr>
        <p:grpSpPr>
          <a:xfrm>
            <a:off x="4541325" y="3842540"/>
            <a:ext cx="3198363" cy="2262173"/>
            <a:chOff x="1860403" y="2503976"/>
            <a:chExt cx="3166263" cy="3472616"/>
          </a:xfrm>
        </p:grpSpPr>
        <p:sp>
          <p:nvSpPr>
            <p:cNvPr id="44" name="Rectangle 26"/>
            <p:cNvSpPr/>
            <p:nvPr/>
          </p:nvSpPr>
          <p:spPr>
            <a:xfrm>
              <a:off x="1860403" y="2503976"/>
              <a:ext cx="3166263" cy="3472616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45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29"/>
          <p:cNvSpPr txBox="1"/>
          <p:nvPr/>
        </p:nvSpPr>
        <p:spPr>
          <a:xfrm>
            <a:off x="4622607" y="3866138"/>
            <a:ext cx="598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Segment</a:t>
            </a:r>
            <a:endParaRPr lang="en-US" sz="900" dirty="0"/>
          </a:p>
        </p:txBody>
      </p:sp>
      <p:sp>
        <p:nvSpPr>
          <p:cNvPr id="48" name="TextBox 30"/>
          <p:cNvSpPr txBox="1"/>
          <p:nvPr/>
        </p:nvSpPr>
        <p:spPr>
          <a:xfrm>
            <a:off x="4838505" y="4211161"/>
            <a:ext cx="29011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</a:tabLst>
            </a:pPr>
            <a:r>
              <a:rPr lang="en-US" sz="900" dirty="0" smtClean="0"/>
              <a:t>Segment 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String	</a:t>
            </a:r>
            <a:r>
              <a:rPr lang="en-US" altLang="ja-JP" sz="900" dirty="0" err="1" smtClean="0"/>
              <a:t>getName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/>
              <a:t>setName</a:t>
            </a:r>
            <a:r>
              <a:rPr lang="en-US" altLang="ja-JP" sz="900" dirty="0"/>
              <a:t>(String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~void	</a:t>
            </a:r>
            <a:r>
              <a:rPr lang="en-US" altLang="ja-JP" sz="900" dirty="0" err="1" smtClean="0"/>
              <a:t>openResidueList</a:t>
            </a:r>
            <a:r>
              <a:rPr lang="en-US" altLang="ja-JP" sz="900" dirty="0" smtClean="0"/>
              <a:t>()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closeResidueList</a:t>
            </a:r>
            <a:r>
              <a:rPr lang="en-US" altLang="ja-JP" sz="900" dirty="0" smtClean="0"/>
              <a:t>()</a:t>
            </a:r>
            <a:endParaRPr lang="en-US" altLang="ja-JP" sz="900" dirty="0"/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 smtClean="0"/>
              <a:t>addResidueList</a:t>
            </a:r>
            <a:r>
              <a:rPr lang="en-US" altLang="ja-JP" sz="900" dirty="0" smtClean="0"/>
              <a:t>(</a:t>
            </a:r>
            <a:r>
              <a:rPr lang="en-US" altLang="ja-JP" sz="900" dirty="0"/>
              <a:t>Residue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addResidueList</a:t>
            </a:r>
            <a:r>
              <a:rPr lang="en-US" altLang="ja-JP" sz="900" dirty="0" smtClean="0"/>
              <a:t>(Residue[])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 smtClean="0"/>
              <a:t>insertResidueList</a:t>
            </a:r>
            <a:r>
              <a:rPr lang="en-US" altLang="ja-JP" sz="900" dirty="0"/>
              <a:t>(Residue)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/>
              <a:t>void	</a:t>
            </a:r>
            <a:r>
              <a:rPr lang="en-US" altLang="ja-JP" sz="900" dirty="0" err="1" smtClean="0"/>
              <a:t>insertResidueList</a:t>
            </a:r>
            <a:r>
              <a:rPr lang="en-US" altLang="ja-JP" sz="900" dirty="0"/>
              <a:t>(Residue[])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void	</a:t>
            </a:r>
            <a:r>
              <a:rPr lang="en-US" altLang="ja-JP" sz="900" dirty="0" err="1" smtClean="0"/>
              <a:t>removeResidueList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)</a:t>
            </a:r>
            <a:endParaRPr lang="en-US" altLang="ja-JP" sz="900" dirty="0"/>
          </a:p>
          <a:p>
            <a:pPr>
              <a:tabLst>
                <a:tab pos="1165225" algn="l"/>
              </a:tabLst>
            </a:pPr>
            <a:r>
              <a:rPr lang="en-US" sz="900" dirty="0" smtClean="0"/>
              <a:t>Residue	</a:t>
            </a:r>
            <a:r>
              <a:rPr lang="en-US" sz="900" dirty="0" err="1" smtClean="0"/>
              <a:t>getResidueList</a:t>
            </a:r>
            <a:r>
              <a:rPr lang="en-US" sz="900" dirty="0" smtClean="0"/>
              <a:t>(</a:t>
            </a:r>
            <a:r>
              <a:rPr lang="en-US" sz="900" dirty="0" err="1" smtClean="0"/>
              <a:t>int</a:t>
            </a:r>
            <a:r>
              <a:rPr lang="en-US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err="1" smtClean="0"/>
              <a:t>ArrayList</a:t>
            </a:r>
            <a:r>
              <a:rPr lang="en-US" altLang="ja-JP" sz="900" dirty="0"/>
              <a:t>&lt;Residue&gt;	</a:t>
            </a:r>
            <a:r>
              <a:rPr lang="en-US" altLang="ja-JP" sz="900" dirty="0" err="1"/>
              <a:t>getResidueList</a:t>
            </a:r>
            <a:r>
              <a:rPr lang="en-US" altLang="ja-JP" sz="900" dirty="0"/>
              <a:t>(</a:t>
            </a:r>
            <a:r>
              <a:rPr lang="en-US" altLang="ja-JP" sz="900" dirty="0" smtClean="0"/>
              <a:t>)</a:t>
            </a:r>
          </a:p>
          <a:p>
            <a:pPr>
              <a:tabLst>
                <a:tab pos="1165225" algn="l"/>
              </a:tabLst>
            </a:pPr>
            <a:r>
              <a:rPr lang="en-US" altLang="ja-JP" sz="900" dirty="0" smtClean="0"/>
              <a:t>Segment	clone()</a:t>
            </a:r>
            <a:endParaRPr lang="en-US" altLang="ja-JP" sz="900" dirty="0"/>
          </a:p>
        </p:txBody>
      </p:sp>
      <p:sp>
        <p:nvSpPr>
          <p:cNvPr id="52" name="Diamond 54"/>
          <p:cNvSpPr/>
          <p:nvPr/>
        </p:nvSpPr>
        <p:spPr>
          <a:xfrm>
            <a:off x="4372362" y="4211161"/>
            <a:ext cx="168963" cy="179603"/>
          </a:xfrm>
          <a:prstGeom prst="diamond">
            <a:avLst/>
          </a:prstGeom>
          <a:solidFill>
            <a:srgbClr val="CCFFCC"/>
          </a:solidFill>
          <a:ln w="12700" cmpd="sng">
            <a:solidFill>
              <a:srgbClr val="008000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25"/>
          <p:cNvGrpSpPr/>
          <p:nvPr/>
        </p:nvGrpSpPr>
        <p:grpSpPr>
          <a:xfrm>
            <a:off x="5995984" y="2179721"/>
            <a:ext cx="2294528" cy="871495"/>
            <a:chOff x="1860403" y="2503982"/>
            <a:chExt cx="3166263" cy="1337814"/>
          </a:xfrm>
        </p:grpSpPr>
        <p:sp>
          <p:nvSpPr>
            <p:cNvPr id="54" name="Rectangle 26"/>
            <p:cNvSpPr/>
            <p:nvPr/>
          </p:nvSpPr>
          <p:spPr>
            <a:xfrm>
              <a:off x="1860403" y="2503982"/>
              <a:ext cx="3166263" cy="1337814"/>
            </a:xfrm>
            <a:prstGeom prst="rect">
              <a:avLst/>
            </a:prstGeom>
            <a:noFill/>
            <a:ln w="127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5" name="Straight Connector 27"/>
            <p:cNvCxnSpPr/>
            <p:nvPr/>
          </p:nvCxnSpPr>
          <p:spPr>
            <a:xfrm>
              <a:off x="1860403" y="2914650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8"/>
            <p:cNvCxnSpPr/>
            <p:nvPr/>
          </p:nvCxnSpPr>
          <p:spPr>
            <a:xfrm>
              <a:off x="1860403" y="2983609"/>
              <a:ext cx="3166263" cy="0"/>
            </a:xfrm>
            <a:prstGeom prst="line">
              <a:avLst/>
            </a:prstGeom>
            <a:ln w="127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29"/>
          <p:cNvSpPr txBox="1"/>
          <p:nvPr/>
        </p:nvSpPr>
        <p:spPr>
          <a:xfrm>
            <a:off x="6077265" y="2203315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aseline="30000" dirty="0" err="1" smtClean="0"/>
              <a:t>I</a:t>
            </a:r>
            <a:r>
              <a:rPr lang="en-US" sz="900" dirty="0" err="1" smtClean="0"/>
              <a:t>ResidueList</a:t>
            </a:r>
            <a:endParaRPr lang="en-US" sz="900" dirty="0"/>
          </a:p>
        </p:txBody>
      </p:sp>
      <p:sp>
        <p:nvSpPr>
          <p:cNvPr id="58" name="TextBox 30"/>
          <p:cNvSpPr txBox="1"/>
          <p:nvPr/>
        </p:nvSpPr>
        <p:spPr>
          <a:xfrm>
            <a:off x="6293165" y="2527053"/>
            <a:ext cx="19973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0725" algn="l"/>
              </a:tabLst>
            </a:pPr>
            <a:r>
              <a:rPr lang="en-US" sz="900" i="1" dirty="0" err="1" smtClean="0"/>
              <a:t>int</a:t>
            </a:r>
            <a:r>
              <a:rPr lang="en-US" sz="900" i="1" dirty="0" smtClean="0"/>
              <a:t>	</a:t>
            </a:r>
            <a:r>
              <a:rPr lang="en-US" sz="900" i="1" dirty="0" err="1" smtClean="0"/>
              <a:t>getNumOfResidue</a:t>
            </a:r>
            <a:r>
              <a:rPr lang="en-US" sz="900" i="1" dirty="0" smtClean="0"/>
              <a:t>()</a:t>
            </a:r>
          </a:p>
          <a:p>
            <a:pPr>
              <a:tabLst>
                <a:tab pos="720725" algn="l"/>
              </a:tabLst>
            </a:pPr>
            <a:r>
              <a:rPr lang="en-US" altLang="ja-JP" sz="900" i="1" dirty="0" smtClean="0"/>
              <a:t>Residue[]</a:t>
            </a:r>
            <a:r>
              <a:rPr lang="en-US" altLang="ja-JP" sz="900" i="1" dirty="0"/>
              <a:t>	</a:t>
            </a:r>
            <a:r>
              <a:rPr lang="en-US" altLang="ja-JP" sz="900" i="1" dirty="0" err="1" smtClean="0"/>
              <a:t>getResidueALL</a:t>
            </a:r>
            <a:r>
              <a:rPr lang="en-US" altLang="ja-JP" sz="900" i="1" dirty="0" smtClean="0"/>
              <a:t>()</a:t>
            </a:r>
            <a:endParaRPr lang="en-US" altLang="ja-JP" sz="900" i="1" dirty="0"/>
          </a:p>
          <a:p>
            <a:pPr>
              <a:tabLst>
                <a:tab pos="720725" algn="l"/>
              </a:tabLst>
            </a:pPr>
            <a:r>
              <a:rPr lang="en-US" altLang="ja-JP" sz="900" i="1" dirty="0" smtClean="0"/>
              <a:t>Residue</a:t>
            </a:r>
            <a:r>
              <a:rPr lang="en-US" altLang="ja-JP" sz="900" i="1" dirty="0"/>
              <a:t>	</a:t>
            </a:r>
            <a:r>
              <a:rPr lang="en-US" altLang="ja-JP" sz="900" i="1" dirty="0" err="1" smtClean="0"/>
              <a:t>getResidue</a:t>
            </a:r>
            <a:r>
              <a:rPr lang="en-US" altLang="ja-JP" sz="900" i="1" dirty="0" smtClean="0"/>
              <a:t>(</a:t>
            </a:r>
            <a:r>
              <a:rPr lang="en-US" altLang="ja-JP" sz="900" i="1" dirty="0" err="1"/>
              <a:t>int</a:t>
            </a:r>
            <a:r>
              <a:rPr lang="en-US" altLang="ja-JP" sz="900" i="1" dirty="0" smtClean="0"/>
              <a:t>)</a:t>
            </a:r>
            <a:endParaRPr lang="en-US" altLang="ja-JP" sz="900" i="1" dirty="0"/>
          </a:p>
        </p:txBody>
      </p:sp>
      <p:cxnSp>
        <p:nvCxnSpPr>
          <p:cNvPr id="69" name="Straight Connector 81"/>
          <p:cNvCxnSpPr/>
          <p:nvPr/>
        </p:nvCxnSpPr>
        <p:spPr>
          <a:xfrm flipV="1">
            <a:off x="4873974" y="3044121"/>
            <a:ext cx="0" cy="774733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81"/>
          <p:cNvCxnSpPr/>
          <p:nvPr/>
        </p:nvCxnSpPr>
        <p:spPr>
          <a:xfrm flipV="1">
            <a:off x="6377654" y="3044121"/>
            <a:ext cx="0" cy="774733"/>
          </a:xfrm>
          <a:prstGeom prst="line">
            <a:avLst/>
          </a:prstGeom>
          <a:ln w="12700" cmpd="sng">
            <a:solidFill>
              <a:srgbClr val="008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53"/>
          <p:cNvSpPr/>
          <p:nvPr/>
        </p:nvSpPr>
        <p:spPr>
          <a:xfrm>
            <a:off x="7344808" y="6211102"/>
            <a:ext cx="1195420" cy="231124"/>
          </a:xfrm>
          <a:prstGeom prst="rect">
            <a:avLst/>
          </a:prstGeom>
          <a:noFill/>
          <a:ln w="127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BuilderException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2" name="TextBox 2"/>
          <p:cNvSpPr txBox="1"/>
          <p:nvPr/>
        </p:nvSpPr>
        <p:spPr>
          <a:xfrm>
            <a:off x="5804051" y="6332183"/>
            <a:ext cx="512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throws</a:t>
            </a:r>
            <a:endParaRPr lang="en-US" sz="900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3607812" y="5180700"/>
            <a:ext cx="3708831" cy="1145964"/>
            <a:chOff x="3607812" y="5037667"/>
            <a:chExt cx="3708831" cy="1145964"/>
          </a:xfrm>
        </p:grpSpPr>
        <p:sp>
          <p:nvSpPr>
            <p:cNvPr id="15" name="フリーフォーム 14"/>
            <p:cNvSpPr/>
            <p:nvPr/>
          </p:nvSpPr>
          <p:spPr>
            <a:xfrm>
              <a:off x="3607812" y="5295890"/>
              <a:ext cx="3708831" cy="887741"/>
            </a:xfrm>
            <a:custGeom>
              <a:avLst/>
              <a:gdLst>
                <a:gd name="connsiteX0" fmla="*/ 0 w 3708831"/>
                <a:gd name="connsiteY0" fmla="*/ 0 h 1140143"/>
                <a:gd name="connsiteX1" fmla="*/ 375213 w 3708831"/>
                <a:gd name="connsiteY1" fmla="*/ 0 h 1140143"/>
                <a:gd name="connsiteX2" fmla="*/ 382428 w 3708831"/>
                <a:gd name="connsiteY2" fmla="*/ 1140143 h 1140143"/>
                <a:gd name="connsiteX3" fmla="*/ 3708831 w 3708831"/>
                <a:gd name="connsiteY3" fmla="*/ 1140143 h 1140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8831" h="1140143">
                  <a:moveTo>
                    <a:pt x="0" y="0"/>
                  </a:moveTo>
                  <a:lnTo>
                    <a:pt x="375213" y="0"/>
                  </a:lnTo>
                  <a:lnTo>
                    <a:pt x="382428" y="1140143"/>
                  </a:lnTo>
                  <a:lnTo>
                    <a:pt x="3708831" y="1140143"/>
                  </a:ln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3607812" y="5037667"/>
              <a:ext cx="0" cy="924015"/>
            </a:xfrm>
            <a:prstGeom prst="line">
              <a:avLst/>
            </a:prstGeom>
            <a:ln w="12700" cmpd="sng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図形グループ 20"/>
          <p:cNvGrpSpPr/>
          <p:nvPr/>
        </p:nvGrpSpPr>
        <p:grpSpPr>
          <a:xfrm>
            <a:off x="7463165" y="4974650"/>
            <a:ext cx="529070" cy="1227465"/>
            <a:chOff x="7398905" y="4847613"/>
            <a:chExt cx="529070" cy="1345591"/>
          </a:xfrm>
        </p:grpSpPr>
        <p:cxnSp>
          <p:nvCxnSpPr>
            <p:cNvPr id="73" name="直線コネクタ 72"/>
            <p:cNvCxnSpPr/>
            <p:nvPr/>
          </p:nvCxnSpPr>
          <p:spPr>
            <a:xfrm>
              <a:off x="7398905" y="4847613"/>
              <a:ext cx="0" cy="1006551"/>
            </a:xfrm>
            <a:prstGeom prst="line">
              <a:avLst/>
            </a:prstGeom>
            <a:ln w="12700" cmpd="sng">
              <a:solidFill>
                <a:srgbClr val="8064A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/>
            <p:cNvSpPr/>
            <p:nvPr/>
          </p:nvSpPr>
          <p:spPr>
            <a:xfrm>
              <a:off x="7400925" y="5123228"/>
              <a:ext cx="527050" cy="1069976"/>
            </a:xfrm>
            <a:custGeom>
              <a:avLst/>
              <a:gdLst>
                <a:gd name="connsiteX0" fmla="*/ 0 w 527050"/>
                <a:gd name="connsiteY0" fmla="*/ 0 h 1069975"/>
                <a:gd name="connsiteX1" fmla="*/ 517525 w 527050"/>
                <a:gd name="connsiteY1" fmla="*/ 3175 h 1069975"/>
                <a:gd name="connsiteX2" fmla="*/ 527050 w 527050"/>
                <a:gd name="connsiteY2" fmla="*/ 1069975 h 1069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7050" h="1069975">
                  <a:moveTo>
                    <a:pt x="0" y="0"/>
                  </a:moveTo>
                  <a:lnTo>
                    <a:pt x="517525" y="3175"/>
                  </a:lnTo>
                  <a:lnTo>
                    <a:pt x="527050" y="1069975"/>
                  </a:lnTo>
                </a:path>
              </a:pathLst>
            </a:custGeom>
            <a:ln w="12700" cmpd="sng">
              <a:solidFill>
                <a:srgbClr val="8064A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4" name="TextBox 2"/>
          <p:cNvSpPr txBox="1"/>
          <p:nvPr/>
        </p:nvSpPr>
        <p:spPr>
          <a:xfrm rot="5400000">
            <a:off x="7851283" y="5369107"/>
            <a:ext cx="512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throws</a:t>
            </a:r>
            <a:endParaRPr lang="en-US" sz="900" dirty="0"/>
          </a:p>
        </p:txBody>
      </p:sp>
      <p:cxnSp>
        <p:nvCxnSpPr>
          <p:cNvPr id="59" name="Straight Connector 52"/>
          <p:cNvCxnSpPr/>
          <p:nvPr/>
        </p:nvCxnSpPr>
        <p:spPr>
          <a:xfrm flipH="1">
            <a:off x="3816549" y="4300963"/>
            <a:ext cx="555813" cy="0"/>
          </a:xfrm>
          <a:prstGeom prst="line">
            <a:avLst/>
          </a:prstGeom>
          <a:ln w="12700" cmpd="sng">
            <a:solidFill>
              <a:srgbClr val="008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29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18055</TotalTime>
  <Words>994</Words>
  <Application>Microsoft Macintosh PowerPoint</Application>
  <PresentationFormat>画面に合わせる (4:3)</PresentationFormat>
  <Paragraphs>1024</Paragraphs>
  <Slides>23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Arial</vt:lpstr>
      <vt:lpstr>Calibri</vt:lpstr>
      <vt:lpstr>ＭＳ Ｐゴシック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>University of Illinois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Kiyoshi Yagi</dc:creator>
  <cp:keywords/>
  <dc:description/>
  <cp:lastModifiedBy>Microsoft Office ユーザー</cp:lastModifiedBy>
  <cp:revision>835</cp:revision>
  <cp:lastPrinted>2011-09-28T15:39:47Z</cp:lastPrinted>
  <dcterms:created xsi:type="dcterms:W3CDTF">2011-09-22T10:15:15Z</dcterms:created>
  <dcterms:modified xsi:type="dcterms:W3CDTF">2017-03-17T08:11:58Z</dcterms:modified>
  <cp:category/>
</cp:coreProperties>
</file>