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307" r:id="rId3"/>
    <p:sldId id="308" r:id="rId4"/>
    <p:sldId id="292" r:id="rId5"/>
    <p:sldId id="293" r:id="rId6"/>
    <p:sldId id="274" r:id="rId7"/>
    <p:sldId id="299" r:id="rId8"/>
    <p:sldId id="276" r:id="rId9"/>
    <p:sldId id="304" r:id="rId10"/>
    <p:sldId id="305" r:id="rId1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34"/>
    <p:restoredTop sz="94645"/>
  </p:normalViewPr>
  <p:slideViewPr>
    <p:cSldViewPr snapToGrid="0" snapToObjects="1">
      <p:cViewPr>
        <p:scale>
          <a:sx n="98" d="100"/>
          <a:sy n="98" d="100"/>
        </p:scale>
        <p:origin x="1288" y="144"/>
      </p:cViewPr>
      <p:guideLst>
        <p:guide orient="horz" pos="2160"/>
        <p:guide pos="2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0F0136-69B4-D44B-9FED-4928016A3512}" type="datetimeFigureOut">
              <a:rPr kumimoji="1" lang="ja-JP" altLang="en-US" smtClean="0"/>
              <a:t>2018/6/13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D3D55-BD5C-034D-AC25-55F6153EBC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13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D3D55-BD5C-034D-AC25-55F6153EBC0E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6563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D3D55-BD5C-034D-AC25-55F6153EBC0E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4202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A2EAE-8A19-6140-AB90-FBA793328AFC}" type="datetime1">
              <a:rPr kumimoji="1" lang="ja-JP" altLang="en-US" smtClean="0"/>
              <a:t>2018/6/13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F6CD-D8C5-EA47-935C-33C61990A9AF}" type="datetime1">
              <a:rPr kumimoji="1" lang="ja-JP" altLang="en-US" smtClean="0"/>
              <a:t>2018/6/13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CAB7-B1D1-C842-BB27-1789136EF085}" type="datetime1">
              <a:rPr kumimoji="1" lang="ja-JP" altLang="en-US" smtClean="0"/>
              <a:t>2018/6/13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06A1-BF80-4F40-AD73-3A1303D72015}" type="datetime1">
              <a:rPr kumimoji="1" lang="ja-JP" altLang="en-US" smtClean="0"/>
              <a:t>2018/6/13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370A8-86D7-DE4D-BAB6-D17D5C3BEC5A}" type="datetime1">
              <a:rPr kumimoji="1" lang="ja-JP" altLang="en-US" smtClean="0"/>
              <a:t>2018/6/13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DFF1A-26F6-734D-81A6-596D27E77CDE}" type="datetime1">
              <a:rPr kumimoji="1" lang="ja-JP" altLang="en-US" smtClean="0"/>
              <a:t>2018/6/13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6ED2-2E77-3346-9932-196F8E0DDE9D}" type="datetime1">
              <a:rPr kumimoji="1" lang="ja-JP" altLang="en-US" smtClean="0"/>
              <a:t>2018/6/13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2E53-0DE6-954C-A642-97CC889F03F2}" type="datetime1">
              <a:rPr kumimoji="1" lang="ja-JP" altLang="en-US" smtClean="0"/>
              <a:t>2018/6/13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B436-8A19-1A40-8CF4-6DE75F461D19}" type="datetime1">
              <a:rPr kumimoji="1" lang="ja-JP" altLang="en-US" smtClean="0"/>
              <a:t>2018/6/13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977A8-A6EB-6544-A402-5123A38A5E0F}" type="datetime1">
              <a:rPr kumimoji="1" lang="ja-JP" altLang="en-US" smtClean="0"/>
              <a:t>2018/6/13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A33F-D5AB-5D4B-9CED-7FFE32473911}" type="datetime1">
              <a:rPr kumimoji="1" lang="ja-JP" altLang="en-US" smtClean="0"/>
              <a:t>2018/6/13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10207"/>
            <a:ext cx="7886700" cy="7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19503"/>
            <a:ext cx="7886700" cy="5157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D1301-D078-CF4D-9B69-E985276E2D1F}" type="datetime1">
              <a:rPr kumimoji="1" lang="ja-JP" altLang="en-US" smtClean="0"/>
              <a:t>2018/6/13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9652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2060169" y="1584506"/>
            <a:ext cx="493064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/>
              <a:t>How to Install </a:t>
            </a:r>
            <a:r>
              <a:rPr kumimoji="1" lang="en-US" altLang="ja-JP" sz="4400" dirty="0" err="1" smtClean="0"/>
              <a:t>JSindo</a:t>
            </a:r>
            <a:endParaRPr kumimoji="1" lang="en-US" altLang="ja-JP" sz="4400" dirty="0" smtClean="0"/>
          </a:p>
          <a:p>
            <a:pPr algn="ctr"/>
            <a:r>
              <a:rPr lang="en-US" altLang="ja-JP" sz="4400" dirty="0"/>
              <a:t> </a:t>
            </a:r>
            <a:r>
              <a:rPr lang="en-US" altLang="ja-JP" sz="4400" dirty="0" smtClean="0"/>
              <a:t>for LINUX</a:t>
            </a:r>
            <a:endParaRPr kumimoji="1" lang="ja-JP" altLang="en-US" sz="4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409225" y="4020685"/>
            <a:ext cx="40709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/>
              <a:t>Theoretical Molecular Science Laboratory</a:t>
            </a:r>
          </a:p>
          <a:p>
            <a:pPr algn="ctr"/>
            <a:r>
              <a:rPr kumimoji="1" lang="en-US" altLang="ja-JP" dirty="0" smtClean="0"/>
              <a:t>RIKEN Pioneering Research Cluster</a:t>
            </a:r>
          </a:p>
          <a:p>
            <a:pPr algn="ctr"/>
            <a:endParaRPr lang="en-US" altLang="ja-JP" dirty="0"/>
          </a:p>
          <a:p>
            <a:pPr algn="ctr"/>
            <a:r>
              <a:rPr kumimoji="1" lang="en-US" altLang="ja-JP" dirty="0" smtClean="0"/>
              <a:t>2018/06/04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365358" y="3176854"/>
            <a:ext cx="2160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Kiyoshi Yagi</a:t>
            </a:r>
          </a:p>
          <a:p>
            <a:pPr algn="ctr"/>
            <a:r>
              <a:rPr kumimoji="1" lang="en-US" altLang="ja-JP" dirty="0" err="1" smtClean="0"/>
              <a:t>kiyoshi.yagi@riken.jp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12084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913" y="418769"/>
            <a:ext cx="3404900" cy="12832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直線矢印コネクタ 13"/>
          <p:cNvCxnSpPr/>
          <p:nvPr/>
        </p:nvCxnSpPr>
        <p:spPr>
          <a:xfrm>
            <a:off x="6456635" y="781347"/>
            <a:ext cx="0" cy="127848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6454749" y="878288"/>
            <a:ext cx="1904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Harmonic Analysis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25833" y="841421"/>
            <a:ext cx="507785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Finally, </a:t>
            </a:r>
            <a:r>
              <a:rPr lang="en-US" altLang="ja-JP" dirty="0" err="1" smtClean="0"/>
              <a:t>goto</a:t>
            </a:r>
            <a:r>
              <a:rPr lang="en-US" altLang="ja-JP" dirty="0" smtClean="0"/>
              <a:t> Tools -&gt; Harmonic Analysis. This should create a panel of “Normal modes”. </a:t>
            </a:r>
          </a:p>
          <a:p>
            <a:endParaRPr lang="en-US" altLang="ja-JP" dirty="0" smtClean="0"/>
          </a:p>
          <a:p>
            <a:pPr lvl="1"/>
            <a:r>
              <a:rPr lang="en-US" altLang="ja-JP" dirty="0" smtClean="0"/>
              <a:t>If </a:t>
            </a:r>
            <a:r>
              <a:rPr lang="en-US" altLang="ja-JP" dirty="0"/>
              <a:t>you don’t see </a:t>
            </a:r>
            <a:r>
              <a:rPr lang="en-US" altLang="ja-JP" dirty="0" smtClean="0"/>
              <a:t>this </a:t>
            </a:r>
            <a:r>
              <a:rPr lang="en-US" altLang="ja-JP" dirty="0"/>
              <a:t>panel, </a:t>
            </a:r>
            <a:r>
              <a:rPr lang="en-US" altLang="ja-JP" dirty="0" smtClean="0"/>
              <a:t>JAMA isn’t working. Check if the </a:t>
            </a:r>
            <a:r>
              <a:rPr lang="en-US" altLang="ja-JP" dirty="0" err="1" smtClean="0"/>
              <a:t>jarfile</a:t>
            </a:r>
            <a:r>
              <a:rPr lang="en-US" altLang="ja-JP" dirty="0" smtClean="0"/>
              <a:t> of JAMA is located in the folder.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en-US" altLang="ja-JP" dirty="0" smtClean="0"/>
              <a:t>If the panel appears, you’re all set! Congratulations!</a:t>
            </a:r>
          </a:p>
          <a:p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Check on ”show vibrational coordinates”, and choose a mode you want to see. Vibrational motion will be indicated by arrows. You can “Invert the arrows” by a check box, and change the magnitude using a slider. </a:t>
            </a:r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en-US" altLang="ja-JP" dirty="0" smtClean="0"/>
              <a:t>Thanks for using </a:t>
            </a:r>
            <a:r>
              <a:rPr lang="en-US" altLang="ja-JP" dirty="0" err="1" smtClean="0"/>
              <a:t>JSindo</a:t>
            </a:r>
            <a:r>
              <a:rPr lang="en-US" altLang="ja-JP" dirty="0" smtClean="0"/>
              <a:t>!</a:t>
            </a:r>
          </a:p>
          <a:p>
            <a:r>
              <a:rPr lang="en-US" altLang="ja-JP" dirty="0"/>
              <a:t>Enjoy! </a:t>
            </a:r>
          </a:p>
          <a:p>
            <a:endParaRPr lang="en-US" altLang="ja-JP" dirty="0" smtClean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6" t="9038" r="10796" b="22506"/>
          <a:stretch/>
        </p:blipFill>
        <p:spPr>
          <a:xfrm>
            <a:off x="5657464" y="2078183"/>
            <a:ext cx="2304788" cy="1371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図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4" t="5052" r="9192" b="13737"/>
          <a:stretch/>
        </p:blipFill>
        <p:spPr>
          <a:xfrm>
            <a:off x="5479679" y="3713019"/>
            <a:ext cx="2708357" cy="27016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552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1. Install Java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635006" y="989958"/>
            <a:ext cx="8014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Let’s check if </a:t>
            </a:r>
            <a:r>
              <a:rPr lang="en-US" altLang="ja-JP" dirty="0" smtClean="0"/>
              <a:t>you have </a:t>
            </a:r>
            <a:r>
              <a:rPr lang="en-US" altLang="ja-JP" dirty="0"/>
              <a:t>Java installed or not, and the version of Java if you have. </a:t>
            </a:r>
            <a:endParaRPr lang="en-US" altLang="ja-JP" dirty="0" smtClean="0"/>
          </a:p>
          <a:p>
            <a:r>
              <a:rPr lang="en-US" altLang="ja-JP" dirty="0" smtClean="0"/>
              <a:t>In the terminal, type “java -version” and you will see a message like this: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12714" y="1679572"/>
            <a:ext cx="5298245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Courier" charset="0"/>
                <a:ea typeface="Courier" charset="0"/>
                <a:cs typeface="Courier" charset="0"/>
              </a:rPr>
              <a:t>&gt;java –version</a:t>
            </a:r>
          </a:p>
          <a:p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openjdk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version "</a:t>
            </a:r>
            <a:r>
              <a:rPr lang="en-US" altLang="ja-JP" sz="1200" b="1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1.8.0_121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”</a:t>
            </a:r>
          </a:p>
          <a:p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OpenJDK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Runtime Environment (build 1.8.0_121-b13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OpenJDK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64-Bit Server VM (build 25.121-b13, mixed mode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</p:txBody>
      </p:sp>
      <p:sp>
        <p:nvSpPr>
          <p:cNvPr id="5" name="TextBox 24"/>
          <p:cNvSpPr txBox="1"/>
          <p:nvPr/>
        </p:nvSpPr>
        <p:spPr>
          <a:xfrm>
            <a:off x="673088" y="2703174"/>
            <a:ext cx="7874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your Java is 1.8.xxx (=JDK8), then you can skip the installation and go to Chap. 2. </a:t>
            </a:r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2812" y="3420318"/>
            <a:ext cx="2276513" cy="2299913"/>
          </a:xfrm>
          <a:prstGeom prst="rect">
            <a:avLst/>
          </a:prstGeom>
        </p:spPr>
      </p:pic>
      <p:sp>
        <p:nvSpPr>
          <p:cNvPr id="9" name="正方形/長方形 8"/>
          <p:cNvSpPr/>
          <p:nvPr/>
        </p:nvSpPr>
        <p:spPr>
          <a:xfrm>
            <a:off x="6636091" y="5774237"/>
            <a:ext cx="220829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600" dirty="0" smtClean="0"/>
              <a:t>http</a:t>
            </a:r>
            <a:r>
              <a:rPr lang="en-US" altLang="ja-JP" sz="1600" dirty="0"/>
              <a:t>://</a:t>
            </a:r>
            <a:r>
              <a:rPr lang="en-US" altLang="ja-JP" sz="1600" dirty="0" err="1"/>
              <a:t>openjdk.java.net</a:t>
            </a:r>
            <a:r>
              <a:rPr lang="en-US" altLang="ja-JP" sz="1600" dirty="0"/>
              <a:t>/</a:t>
            </a:r>
            <a:endParaRPr lang="ja-JP" altLang="en-US" sz="16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039757" y="5569183"/>
            <a:ext cx="3159839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apt-get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install openjdk-8-jre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96036" y="4804013"/>
            <a:ext cx="3590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To install JDK8, type in the terminal, 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4599296" y="5513695"/>
            <a:ext cx="1811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</a:t>
            </a:r>
            <a:r>
              <a:rPr kumimoji="1" lang="en-US" altLang="ja-JP" dirty="0" err="1" smtClean="0"/>
              <a:t>Debian</a:t>
            </a:r>
            <a:r>
              <a:rPr lang="en-US" altLang="ja-JP" dirty="0" smtClean="0"/>
              <a:t>, Ubuntu)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039757" y="5200693"/>
            <a:ext cx="3159839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&gt; yum install java-1.8.0-openjdk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4599296" y="5145206"/>
            <a:ext cx="973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(Fedora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50627" y="5936774"/>
            <a:ext cx="4342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See the </a:t>
            </a:r>
            <a:r>
              <a:rPr kumimoji="1" lang="en-US" altLang="ja-JP" dirty="0" err="1" smtClean="0"/>
              <a:t>OpenJDK</a:t>
            </a:r>
            <a:r>
              <a:rPr kumimoji="1" lang="en-US" altLang="ja-JP" dirty="0" smtClean="0"/>
              <a:t> website for further details.</a:t>
            </a:r>
            <a:endParaRPr kumimoji="1" lang="ja-JP" altLang="en-US" dirty="0"/>
          </a:p>
        </p:txBody>
      </p:sp>
      <p:sp>
        <p:nvSpPr>
          <p:cNvPr id="16" name="TextBox 24"/>
          <p:cNvSpPr txBox="1"/>
          <p:nvPr/>
        </p:nvSpPr>
        <p:spPr>
          <a:xfrm>
            <a:off x="673088" y="3194494"/>
            <a:ext cx="57959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If </a:t>
            </a:r>
            <a:r>
              <a:rPr lang="en-US" altLang="ja-JP" dirty="0"/>
              <a:t>your Java is a newer </a:t>
            </a:r>
            <a:r>
              <a:rPr lang="en-US" altLang="ja-JP" dirty="0" smtClean="0"/>
              <a:t>one, 1.9.xxx (=JDK9) </a:t>
            </a:r>
            <a:r>
              <a:rPr lang="en-US" altLang="ja-JP" dirty="0"/>
              <a:t>and </a:t>
            </a:r>
            <a:r>
              <a:rPr lang="en-US" altLang="ja-JP" dirty="0" smtClean="0"/>
              <a:t>later, </a:t>
            </a:r>
            <a:r>
              <a:rPr lang="en-US" altLang="ja-JP" dirty="0"/>
              <a:t>it is unfortunately </a:t>
            </a:r>
            <a:r>
              <a:rPr lang="en-US" altLang="ja-JP" dirty="0">
                <a:solidFill>
                  <a:srgbClr val="FF0000"/>
                </a:solidFill>
              </a:rPr>
              <a:t>NOT</a:t>
            </a:r>
            <a:r>
              <a:rPr lang="en-US" altLang="ja-JP" dirty="0"/>
              <a:t> compatible with Java3D library, which </a:t>
            </a:r>
            <a:r>
              <a:rPr lang="en-US" altLang="ja-JP" dirty="0" err="1"/>
              <a:t>JSindo</a:t>
            </a:r>
            <a:r>
              <a:rPr lang="en-US" altLang="ja-JP" dirty="0"/>
              <a:t> use for visualization. </a:t>
            </a:r>
            <a:r>
              <a:rPr lang="en-US" altLang="ja-JP" dirty="0" smtClean="0"/>
              <a:t>You may either uninstall or switch to JDK8 keeping the current ones. Ask google for details. 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9615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66418" y="1879879"/>
            <a:ext cx="3711152" cy="4342486"/>
            <a:chOff x="466418" y="1810606"/>
            <a:chExt cx="3711152" cy="434248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6418" y="1810606"/>
              <a:ext cx="3711152" cy="43424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" name="Rectangle 10"/>
            <p:cNvSpPr/>
            <p:nvPr/>
          </p:nvSpPr>
          <p:spPr>
            <a:xfrm>
              <a:off x="2805970" y="5150393"/>
              <a:ext cx="545690" cy="32446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346190" y="3219441"/>
              <a:ext cx="1964053" cy="1617045"/>
              <a:chOff x="1357162" y="3378467"/>
              <a:chExt cx="1964053" cy="1617045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357162" y="3378467"/>
                <a:ext cx="1963554" cy="161704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1364493" y="3387544"/>
                <a:ext cx="1956722" cy="1601384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V="1">
                <a:off x="1359755" y="3387544"/>
                <a:ext cx="1956722" cy="1606124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1815514" y="3857161"/>
              <a:ext cx="105509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Not this! 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3141" y="5141861"/>
              <a:ext cx="1139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mtClean="0"/>
                <a:t>Java SE 8u</a:t>
              </a:r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1118581" y="4971028"/>
              <a:ext cx="228600" cy="1949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  <p:sp>
        <p:nvSpPr>
          <p:cNvPr id="6" name="テキスト ボックス 17"/>
          <p:cNvSpPr txBox="1"/>
          <p:nvPr/>
        </p:nvSpPr>
        <p:spPr>
          <a:xfrm>
            <a:off x="388646" y="692955"/>
            <a:ext cx="671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Search “Java SE download” in </a:t>
            </a:r>
            <a:r>
              <a:rPr lang="en-US" altLang="ja-JP" dirty="0" smtClean="0"/>
              <a:t>Google and </a:t>
            </a:r>
            <a:r>
              <a:rPr lang="en-US" altLang="ja-JP" dirty="0" err="1" smtClean="0"/>
              <a:t>goto</a:t>
            </a:r>
            <a:r>
              <a:rPr lang="en-US" altLang="ja-JP" dirty="0"/>
              <a:t> </a:t>
            </a:r>
            <a:r>
              <a:rPr lang="en-US" altLang="ja-JP" dirty="0" smtClean="0"/>
              <a:t>the following website.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3458" y="253928"/>
            <a:ext cx="8531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Alternately, you may use Oracle Java 1.8.x. </a:t>
            </a:r>
            <a:r>
              <a:rPr lang="en-US" smtClean="0"/>
              <a:t>It </a:t>
            </a:r>
            <a:r>
              <a:rPr lang="en-US" dirty="0" smtClean="0"/>
              <a:t>is available from here. 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351660" y="3287628"/>
            <a:ext cx="1209368" cy="19320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4699166" y="1906026"/>
            <a:ext cx="3718661" cy="2019465"/>
            <a:chOff x="4699166" y="1836753"/>
            <a:chExt cx="3718661" cy="201946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01711" y="1836753"/>
              <a:ext cx="3716116" cy="20194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4" name="Rectangle 33"/>
            <p:cNvSpPr/>
            <p:nvPr/>
          </p:nvSpPr>
          <p:spPr>
            <a:xfrm>
              <a:off x="4699166" y="2678654"/>
              <a:ext cx="3635372" cy="41198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317352" y="2228605"/>
              <a:ext cx="1304296" cy="18030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7" name="Straight Arrow Connector 36"/>
          <p:cNvCxnSpPr/>
          <p:nvPr/>
        </p:nvCxnSpPr>
        <p:spPr>
          <a:xfrm>
            <a:off x="5578459" y="1831812"/>
            <a:ext cx="0" cy="414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15316" y="1484658"/>
            <a:ext cx="804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accept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72103" y="1073641"/>
            <a:ext cx="624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http://</a:t>
            </a:r>
            <a:r>
              <a:rPr lang="en-US" altLang="ja-JP" sz="1600" dirty="0" err="1" smtClean="0"/>
              <a:t>www.oracle.com</a:t>
            </a:r>
            <a:r>
              <a:rPr lang="en-US" altLang="ja-JP" sz="1600" dirty="0" smtClean="0"/>
              <a:t>/</a:t>
            </a:r>
            <a:r>
              <a:rPr lang="en-US" altLang="ja-JP" sz="1600" dirty="0" err="1" smtClean="0"/>
              <a:t>technetwork</a:t>
            </a:r>
            <a:r>
              <a:rPr lang="en-US" altLang="ja-JP" sz="1600" dirty="0" smtClean="0"/>
              <a:t>/java/</a:t>
            </a:r>
            <a:r>
              <a:rPr lang="en-US" altLang="ja-JP" sz="1600" dirty="0" err="1" smtClean="0"/>
              <a:t>javase</a:t>
            </a:r>
            <a:r>
              <a:rPr lang="en-US" altLang="ja-JP" sz="1600" dirty="0" smtClean="0"/>
              <a:t>/downloads/</a:t>
            </a:r>
            <a:r>
              <a:rPr lang="en-US" altLang="ja-JP" sz="1600" dirty="0" err="1" smtClean="0"/>
              <a:t>index.html</a:t>
            </a:r>
            <a:endParaRPr lang="en-US" altLang="ja-JP" sz="16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81172" y="1102943"/>
            <a:ext cx="0" cy="7193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4756919" y="4038845"/>
            <a:ext cx="4139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i586 and x64 is 32- and 64-bit, respectively. I think you will normally choose 64-bit.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83373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 </a:t>
            </a:r>
            <a:r>
              <a:rPr lang="en-US" altLang="ja-JP" dirty="0" smtClean="0"/>
              <a:t>Download </a:t>
            </a:r>
            <a:r>
              <a:rPr lang="en-US" altLang="ja-JP" dirty="0"/>
              <a:t>Java3D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3</a:t>
            </a:fld>
            <a:endParaRPr kumimoji="1" lang="ja-JP" altLang="en-US"/>
          </a:p>
        </p:txBody>
      </p:sp>
      <p:grpSp>
        <p:nvGrpSpPr>
          <p:cNvPr id="4" name="図形グループ 3"/>
          <p:cNvGrpSpPr/>
          <p:nvPr/>
        </p:nvGrpSpPr>
        <p:grpSpPr>
          <a:xfrm>
            <a:off x="4875448" y="1615108"/>
            <a:ext cx="3365969" cy="5136979"/>
            <a:chOff x="4395001" y="1295125"/>
            <a:chExt cx="3521169" cy="5373838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5001" y="1295125"/>
              <a:ext cx="3509493" cy="2104490"/>
            </a:xfrm>
            <a:prstGeom prst="rect">
              <a:avLst/>
            </a:prstGeom>
          </p:spPr>
        </p:pic>
        <p:sp>
          <p:nvSpPr>
            <p:cNvPr id="6" name="正方形/長方形 5"/>
            <p:cNvSpPr/>
            <p:nvPr/>
          </p:nvSpPr>
          <p:spPr>
            <a:xfrm>
              <a:off x="4494758" y="2305053"/>
              <a:ext cx="1251908" cy="194563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7860" y="3636955"/>
              <a:ext cx="3488310" cy="3032008"/>
            </a:xfrm>
            <a:prstGeom prst="rect">
              <a:avLst/>
            </a:prstGeom>
          </p:spPr>
        </p:pic>
        <p:sp>
          <p:nvSpPr>
            <p:cNvPr id="8" name="正方形/長方形 7"/>
            <p:cNvSpPr/>
            <p:nvPr/>
          </p:nvSpPr>
          <p:spPr>
            <a:xfrm>
              <a:off x="4477400" y="6437559"/>
              <a:ext cx="1251908" cy="194563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" name="テキスト ボックス 8"/>
          <p:cNvSpPr txBox="1"/>
          <p:nvPr/>
        </p:nvSpPr>
        <p:spPr>
          <a:xfrm>
            <a:off x="820948" y="836915"/>
            <a:ext cx="7681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JSindo</a:t>
            </a:r>
            <a:r>
              <a:rPr lang="en-US" altLang="ja-JP" dirty="0" smtClean="0"/>
              <a:t> uses Java3D for visualization. A stable version, 1.6.0, is available from </a:t>
            </a:r>
            <a:r>
              <a:rPr lang="en-US" altLang="ja-JP" dirty="0" err="1" smtClean="0"/>
              <a:t>JogAmp</a:t>
            </a:r>
            <a:r>
              <a:rPr lang="en-US" altLang="ja-JP" dirty="0" smtClean="0"/>
              <a:t>. </a:t>
            </a:r>
            <a:r>
              <a:rPr lang="en-US" altLang="ja-JP" dirty="0" err="1" smtClean="0"/>
              <a:t>Goto</a:t>
            </a:r>
            <a:r>
              <a:rPr lang="en-US" altLang="ja-JP" dirty="0" smtClean="0"/>
              <a:t> http://</a:t>
            </a:r>
            <a:r>
              <a:rPr lang="en-US" altLang="ja-JP" dirty="0" err="1" smtClean="0"/>
              <a:t>jogamp.org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99" y="1566195"/>
            <a:ext cx="3224666" cy="2796046"/>
          </a:xfrm>
          <a:prstGeom prst="rect">
            <a:avLst/>
          </a:prstGeom>
        </p:spPr>
      </p:pic>
      <p:cxnSp>
        <p:nvCxnSpPr>
          <p:cNvPr id="11" name="直線矢印コネクタ 10"/>
          <p:cNvCxnSpPr>
            <a:endCxn id="5" idx="1"/>
          </p:cNvCxnSpPr>
          <p:nvPr/>
        </p:nvCxnSpPr>
        <p:spPr>
          <a:xfrm flipV="1">
            <a:off x="1698171" y="2620974"/>
            <a:ext cx="3177277" cy="39535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1138493" y="2962541"/>
            <a:ext cx="546443" cy="142574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709906" y="2608219"/>
            <a:ext cx="107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click here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624144" y="2169935"/>
            <a:ext cx="107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click here</a:t>
            </a:r>
            <a:endParaRPr kumimoji="1" lang="ja-JP" altLang="en-US" dirty="0"/>
          </a:p>
        </p:txBody>
      </p:sp>
      <p:cxnSp>
        <p:nvCxnSpPr>
          <p:cNvPr id="15" name="直線矢印コネクタ 14"/>
          <p:cNvCxnSpPr/>
          <p:nvPr/>
        </p:nvCxnSpPr>
        <p:spPr>
          <a:xfrm>
            <a:off x="4261615" y="6319271"/>
            <a:ext cx="580767" cy="29196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1906502" y="5735164"/>
            <a:ext cx="2470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click here and download</a:t>
            </a:r>
          </a:p>
          <a:p>
            <a:r>
              <a:rPr lang="en-US" altLang="ja-JP" dirty="0" smtClean="0"/>
              <a:t>jogamp-all-platforms.7z</a:t>
            </a:r>
            <a:endParaRPr kumimoji="1" lang="ja-JP" altLang="en-US" dirty="0"/>
          </a:p>
        </p:txBody>
      </p:sp>
      <p:cxnSp>
        <p:nvCxnSpPr>
          <p:cNvPr id="17" name="直線矢印コネクタ 16"/>
          <p:cNvCxnSpPr/>
          <p:nvPr/>
        </p:nvCxnSpPr>
        <p:spPr>
          <a:xfrm flipH="1">
            <a:off x="5521370" y="2699160"/>
            <a:ext cx="509" cy="95041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93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図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385" y="987937"/>
            <a:ext cx="3851026" cy="1747715"/>
          </a:xfrm>
          <a:prstGeom prst="rect">
            <a:avLst/>
          </a:prstGeom>
        </p:spPr>
      </p:pic>
      <p:pic>
        <p:nvPicPr>
          <p:cNvPr id="42" name="図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73" y="2141320"/>
            <a:ext cx="3511779" cy="1347401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375"/>
          <a:stretch/>
        </p:blipFill>
        <p:spPr>
          <a:xfrm>
            <a:off x="1110044" y="807086"/>
            <a:ext cx="3509493" cy="770774"/>
          </a:xfrm>
          <a:prstGeom prst="rect">
            <a:avLst/>
          </a:prstGeom>
        </p:spPr>
      </p:pic>
      <p:sp>
        <p:nvSpPr>
          <p:cNvPr id="34" name="正方形/長方形 33"/>
          <p:cNvSpPr/>
          <p:nvPr/>
        </p:nvSpPr>
        <p:spPr>
          <a:xfrm>
            <a:off x="1186355" y="2813476"/>
            <a:ext cx="1251908" cy="194563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100822" y="2998213"/>
            <a:ext cx="107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click here</a:t>
            </a:r>
            <a:endParaRPr kumimoji="1" lang="ja-JP" altLang="en-US" dirty="0"/>
          </a:p>
        </p:txBody>
      </p:sp>
      <p:cxnSp>
        <p:nvCxnSpPr>
          <p:cNvPr id="38" name="直線矢印コネクタ 37"/>
          <p:cNvCxnSpPr/>
          <p:nvPr/>
        </p:nvCxnSpPr>
        <p:spPr>
          <a:xfrm flipH="1" flipV="1">
            <a:off x="5340380" y="2441600"/>
            <a:ext cx="1117" cy="43207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/>
          <p:cNvSpPr/>
          <p:nvPr/>
        </p:nvSpPr>
        <p:spPr>
          <a:xfrm>
            <a:off x="5123526" y="2255077"/>
            <a:ext cx="1251908" cy="194563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070437" y="2813613"/>
            <a:ext cx="2470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click </a:t>
            </a:r>
            <a:r>
              <a:rPr kumimoji="1" lang="en-US" altLang="ja-JP" smtClean="0"/>
              <a:t>here and </a:t>
            </a:r>
            <a:r>
              <a:rPr kumimoji="1" lang="en-US" altLang="ja-JP" dirty="0" smtClean="0"/>
              <a:t>download</a:t>
            </a:r>
          </a:p>
          <a:p>
            <a:r>
              <a:rPr lang="en-US" altLang="ja-JP" dirty="0" smtClean="0"/>
              <a:t>jogamp-java3d.7z</a:t>
            </a:r>
            <a:endParaRPr kumimoji="1" lang="ja-JP" altLang="en-US" dirty="0"/>
          </a:p>
        </p:txBody>
      </p:sp>
      <p:cxnSp>
        <p:nvCxnSpPr>
          <p:cNvPr id="41" name="直線矢印コネクタ 40"/>
          <p:cNvCxnSpPr/>
          <p:nvPr/>
        </p:nvCxnSpPr>
        <p:spPr>
          <a:xfrm flipV="1">
            <a:off x="2553646" y="1867720"/>
            <a:ext cx="2132654" cy="102227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 rot="5400000">
            <a:off x="1568397" y="157786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…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529293" y="261552"/>
            <a:ext cx="4134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Go back to the Main page and scroll down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570176" y="4149882"/>
            <a:ext cx="8413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Unarchive the two files you’ve just downloaded. </a:t>
            </a:r>
            <a:r>
              <a:rPr lang="en-US" altLang="ja-JP" dirty="0"/>
              <a:t>7z files can be unarchived by</a:t>
            </a:r>
            <a:r>
              <a:rPr lang="en-US" altLang="ja-JP" dirty="0" smtClean="0"/>
              <a:t>, </a:t>
            </a:r>
            <a:endParaRPr kumimoji="1" lang="ja-JP" altLang="en-US" dirty="0"/>
          </a:p>
        </p:txBody>
      </p:sp>
      <p:cxnSp>
        <p:nvCxnSpPr>
          <p:cNvPr id="54" name="直線矢印コネクタ 53"/>
          <p:cNvCxnSpPr/>
          <p:nvPr/>
        </p:nvCxnSpPr>
        <p:spPr>
          <a:xfrm flipH="1">
            <a:off x="1899788" y="1596731"/>
            <a:ext cx="2" cy="37914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1926479" y="1593659"/>
            <a:ext cx="1275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Scroll </a:t>
            </a:r>
            <a:r>
              <a:rPr kumimoji="1" lang="en-US" altLang="ja-JP" dirty="0" smtClean="0"/>
              <a:t>down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17838" y="5269014"/>
            <a:ext cx="7970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If </a:t>
            </a:r>
            <a:r>
              <a:rPr kumimoji="1" lang="en-US" altLang="ja-JP" dirty="0" smtClean="0"/>
              <a:t>you don’t have the command, install p7zip package,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71763" y="5706836"/>
            <a:ext cx="3401381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200" smtClean="0">
                <a:latin typeface="Courier" charset="0"/>
                <a:ea typeface="Courier" charset="0"/>
                <a:cs typeface="Courier" charset="0"/>
              </a:rPr>
              <a:t>yum install p7zip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071763" y="6126967"/>
            <a:ext cx="3401381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&gt; apt-get install p7zip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522572" y="5660764"/>
            <a:ext cx="973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(Fedora)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522572" y="6068537"/>
            <a:ext cx="2143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(</a:t>
            </a:r>
            <a:r>
              <a:rPr kumimoji="1" lang="en-US" altLang="ja-JP" dirty="0" err="1" smtClean="0"/>
              <a:t>Debian</a:t>
            </a:r>
            <a:r>
              <a:rPr kumimoji="1" lang="en-US" altLang="ja-JP" dirty="0" smtClean="0"/>
              <a:t> and Ubuntu)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71763" y="4580574"/>
            <a:ext cx="3401381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&gt; 7za x jogamp-all-platforms.7z</a:t>
            </a: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200" smtClean="0">
                <a:latin typeface="Courier" charset="0"/>
                <a:ea typeface="Courier" charset="0"/>
                <a:cs typeface="Courier" charset="0"/>
              </a:rPr>
              <a:t>7za x 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jogamp-java3d.7z </a:t>
            </a:r>
          </a:p>
        </p:txBody>
      </p:sp>
    </p:spTree>
    <p:extLst>
      <p:ext uri="{BB962C8B-B14F-4D97-AF65-F5344CB8AC3E}">
        <p14:creationId xmlns:p14="http://schemas.microsoft.com/office/powerpoint/2010/main" val="1896670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70176" y="945533"/>
            <a:ext cx="8229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You will find jar files </a:t>
            </a:r>
            <a:r>
              <a:rPr lang="en-US" altLang="ja-JP" dirty="0" smtClean="0"/>
              <a:t>in </a:t>
            </a:r>
            <a:r>
              <a:rPr lang="en-US" altLang="ja-JP" dirty="0" err="1" smtClean="0"/>
              <a:t>jogamp</a:t>
            </a:r>
            <a:r>
              <a:rPr lang="en-US" altLang="ja-JP" dirty="0" smtClean="0"/>
              <a:t>-all-platforms/jar and in jogamp-java3d. The following jar files are needed for </a:t>
            </a:r>
            <a:r>
              <a:rPr lang="en-US" altLang="ja-JP" dirty="0" err="1" smtClean="0"/>
              <a:t>JSindo</a:t>
            </a:r>
            <a:r>
              <a:rPr lang="en-US" altLang="ja-JP" dirty="0" smtClean="0"/>
              <a:t>: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45904" y="1800732"/>
            <a:ext cx="3747372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jogamp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-all-platforms/jar/</a:t>
            </a:r>
          </a:p>
          <a:p>
            <a:pPr lvl="1"/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gluegen-rt.jar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gluegen.jar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gluegen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rt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-natives-</a:t>
            </a:r>
            <a:r>
              <a:rPr lang="en-US" altLang="ja-JP" sz="12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linux</a:t>
            </a:r>
            <a:r>
              <a:rPr lang="en-US" altLang="ja-JP" sz="12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altLang="ja-JP" sz="12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XXX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.jar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lvl="1"/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jogl-all.jar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jogl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-all-natives-</a:t>
            </a:r>
            <a:r>
              <a:rPr lang="en-US" altLang="ja-JP" sz="12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linux</a:t>
            </a:r>
            <a:r>
              <a:rPr lang="en-US" altLang="ja-JP" sz="12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altLang="ja-JP" sz="12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XXX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114671" y="1801214"/>
            <a:ext cx="1928681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jogamp-java3d/</a:t>
            </a:r>
          </a:p>
          <a:p>
            <a:pPr lvl="1"/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j3dcore.jar</a:t>
            </a:r>
          </a:p>
          <a:p>
            <a:pPr lvl="1"/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j3dutils.jar</a:t>
            </a:r>
          </a:p>
          <a:p>
            <a:pPr lvl="1"/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vecmath.jar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29393" y="3335683"/>
            <a:ext cx="795855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where </a:t>
            </a:r>
            <a:r>
              <a:rPr kumimoji="1" lang="en-US" altLang="ja-JP" dirty="0" smtClean="0">
                <a:solidFill>
                  <a:srgbClr val="FF0000"/>
                </a:solidFill>
              </a:rPr>
              <a:t>XXX</a:t>
            </a:r>
            <a:r>
              <a:rPr kumimoji="1" lang="en-US" altLang="ja-JP" dirty="0" smtClean="0"/>
              <a:t> = </a:t>
            </a:r>
            <a:r>
              <a:rPr lang="en-US" altLang="ja-JP" dirty="0" smtClean="0"/>
              <a:t>amd64 </a:t>
            </a:r>
            <a:r>
              <a:rPr lang="en-US" altLang="ja-JP" dirty="0"/>
              <a:t>or </a:t>
            </a:r>
            <a:r>
              <a:rPr lang="en-US" altLang="ja-JP" dirty="0" smtClean="0"/>
              <a:t>i586 </a:t>
            </a:r>
            <a:r>
              <a:rPr lang="en-US" altLang="ja-JP" dirty="0"/>
              <a:t>for </a:t>
            </a:r>
            <a:r>
              <a:rPr lang="en-US" altLang="ja-JP" dirty="0" smtClean="0"/>
              <a:t>64 or 32-bit, respectively</a:t>
            </a:r>
            <a:r>
              <a:rPr lang="en-US" altLang="ja-JP" dirty="0"/>
              <a:t>. </a:t>
            </a:r>
            <a:r>
              <a:rPr lang="en-US" altLang="ja-JP" dirty="0" smtClean="0"/>
              <a:t>You can check </a:t>
            </a:r>
            <a:r>
              <a:rPr lang="en-US" altLang="ja-JP" dirty="0"/>
              <a:t>if your Java is 32- or 64-bit. In the terminal, type “java -version” and you will see a message like this:</a:t>
            </a:r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This is an example of 64-bit. If “64-Bit” is absent, then it’s 32-bit. 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760438" y="5777391"/>
            <a:ext cx="4873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(* </a:t>
            </a:r>
            <a:r>
              <a:rPr kumimoji="1" lang="en-US" altLang="ja-JP" sz="1200" dirty="0" smtClean="0">
                <a:solidFill>
                  <a:srgbClr val="FF0000"/>
                </a:solidFill>
              </a:rPr>
              <a:t>XXX</a:t>
            </a:r>
            <a:r>
              <a:rPr kumimoji="1" lang="en-US" altLang="ja-JP" sz="1200" dirty="0" smtClean="0"/>
              <a:t> = armv6 and armv6hf are for ARM </a:t>
            </a:r>
            <a:r>
              <a:rPr kumimoji="1" lang="en-US" altLang="ja-JP" sz="1200" dirty="0" err="1" smtClean="0"/>
              <a:t>cpus</a:t>
            </a:r>
            <a:r>
              <a:rPr kumimoji="1" lang="en-US" altLang="ja-JP" sz="1200" dirty="0" smtClean="0"/>
              <a:t>, which are used for phones.) </a:t>
            </a:r>
            <a:endParaRPr kumimoji="1" lang="ja-JP" altLang="en-US" sz="12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60315" y="4296841"/>
            <a:ext cx="5298245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Courier" charset="0"/>
                <a:ea typeface="Courier" charset="0"/>
                <a:cs typeface="Courier" charset="0"/>
              </a:rPr>
              <a:t>&gt;java –version</a:t>
            </a:r>
          </a:p>
          <a:p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openjdk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version "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1.8.0_121”</a:t>
            </a:r>
          </a:p>
          <a:p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OpenJDK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Runtime Environment (build 1.8.0_121-b13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OpenJDK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ja-JP" sz="12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64-Bit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Server VM (build 25.121-b13, mixed mode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8213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 Download JAMA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417320" y="1662142"/>
            <a:ext cx="415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https://</a:t>
            </a:r>
            <a:r>
              <a:rPr lang="en-US" altLang="ja-JP" dirty="0" err="1"/>
              <a:t>math.nist.gov</a:t>
            </a:r>
            <a:r>
              <a:rPr lang="en-US" altLang="ja-JP" dirty="0"/>
              <a:t>/</a:t>
            </a:r>
            <a:r>
              <a:rPr lang="en-US" altLang="ja-JP" dirty="0" err="1"/>
              <a:t>javanumerics</a:t>
            </a:r>
            <a:r>
              <a:rPr lang="en-US" altLang="ja-JP" dirty="0"/>
              <a:t>/</a:t>
            </a:r>
            <a:r>
              <a:rPr lang="en-US" altLang="ja-JP" dirty="0" err="1"/>
              <a:t>jama</a:t>
            </a:r>
            <a:r>
              <a:rPr lang="en-US" altLang="ja-JP" dirty="0"/>
              <a:t>/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54381" y="1065462"/>
            <a:ext cx="8218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JAMA is  a linear algebra library for JAVA. We use it for </a:t>
            </a:r>
            <a:r>
              <a:rPr kumimoji="1" lang="en-US" altLang="ja-JP" smtClean="0"/>
              <a:t>matrix multiplications</a:t>
            </a:r>
            <a:r>
              <a:rPr kumimoji="1" lang="en-US" altLang="ja-JP" dirty="0" smtClean="0"/>
              <a:t>, diagonalization, and so on. It can be downloaded from, 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760" y="2112291"/>
            <a:ext cx="5460451" cy="214719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992" y="4735341"/>
            <a:ext cx="3169539" cy="1480312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 rot="5400000">
            <a:off x="1671267" y="430670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…</a:t>
            </a:r>
            <a:endParaRPr kumimoji="1" lang="ja-JP" altLang="en-US" dirty="0"/>
          </a:p>
        </p:txBody>
      </p:sp>
      <p:cxnSp>
        <p:nvCxnSpPr>
          <p:cNvPr id="8" name="直線矢印コネクタ 7"/>
          <p:cNvCxnSpPr/>
          <p:nvPr/>
        </p:nvCxnSpPr>
        <p:spPr>
          <a:xfrm flipH="1">
            <a:off x="2002658" y="4325574"/>
            <a:ext cx="2" cy="37914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2029349" y="4322502"/>
            <a:ext cx="1275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Scroll </a:t>
            </a:r>
            <a:r>
              <a:rPr kumimoji="1" lang="en-US" altLang="ja-JP" dirty="0" smtClean="0"/>
              <a:t>down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2180765" y="5812577"/>
            <a:ext cx="894944" cy="194563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228785" y="5679919"/>
            <a:ext cx="3281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click here and download a </a:t>
            </a:r>
            <a:r>
              <a:rPr kumimoji="1" lang="en-US" altLang="ja-JP" dirty="0" err="1" smtClean="0"/>
              <a:t>jarfile</a:t>
            </a:r>
            <a:r>
              <a:rPr kumimoji="1" lang="en-US" altLang="ja-JP" dirty="0" smtClean="0"/>
              <a:t>.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/>
          <p:nvPr/>
        </p:nvCxnSpPr>
        <p:spPr>
          <a:xfrm flipV="1">
            <a:off x="3143770" y="5894293"/>
            <a:ext cx="1080607" cy="314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9898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628650" y="210207"/>
            <a:ext cx="8307532" cy="713227"/>
          </a:xfrm>
        </p:spPr>
        <p:txBody>
          <a:bodyPr>
            <a:normAutofit/>
          </a:bodyPr>
          <a:lstStyle/>
          <a:p>
            <a:r>
              <a:rPr lang="en-US" altLang="ja-JP" dirty="0"/>
              <a:t>4. </a:t>
            </a:r>
            <a:r>
              <a:rPr lang="en-US" altLang="ja-JP" dirty="0" smtClean="0"/>
              <a:t>Download and test </a:t>
            </a:r>
            <a:r>
              <a:rPr lang="en-US" altLang="ja-JP" dirty="0" err="1" smtClean="0"/>
              <a:t>JSindo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35006" y="1184217"/>
            <a:ext cx="80147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Download JSindo-4.x.jar and </a:t>
            </a:r>
            <a:r>
              <a:rPr lang="en-US" altLang="ja-JP" dirty="0" err="1" smtClean="0"/>
              <a:t>sample.tar.gz</a:t>
            </a:r>
            <a:r>
              <a:rPr lang="en-US" altLang="ja-JP" dirty="0" smtClean="0"/>
              <a:t> (or </a:t>
            </a:r>
            <a:r>
              <a:rPr lang="en-US" altLang="ja-JP" dirty="0" err="1" smtClean="0"/>
              <a:t>sample.zip</a:t>
            </a:r>
            <a:r>
              <a:rPr lang="en-US" altLang="ja-JP" dirty="0" smtClean="0"/>
              <a:t>) from our website:</a:t>
            </a:r>
          </a:p>
          <a:p>
            <a:pPr lvl="1"/>
            <a:r>
              <a:rPr lang="en-US" altLang="ja-JP" dirty="0"/>
              <a:t>http://</a:t>
            </a:r>
            <a:r>
              <a:rPr lang="en-US" altLang="ja-JP" dirty="0" err="1"/>
              <a:t>www.riken.jp</a:t>
            </a:r>
            <a:r>
              <a:rPr lang="en-US" altLang="ja-JP" dirty="0"/>
              <a:t>/TMS2012/</a:t>
            </a:r>
            <a:r>
              <a:rPr lang="en-US" altLang="ja-JP" dirty="0" err="1"/>
              <a:t>tms</a:t>
            </a:r>
            <a:r>
              <a:rPr lang="en-US" altLang="ja-JP" dirty="0"/>
              <a:t>/</a:t>
            </a:r>
            <a:r>
              <a:rPr lang="en-US" altLang="ja-JP" dirty="0" err="1"/>
              <a:t>en</a:t>
            </a:r>
            <a:r>
              <a:rPr lang="en-US" altLang="ja-JP" dirty="0"/>
              <a:t>/research/software/</a:t>
            </a:r>
            <a:r>
              <a:rPr lang="en-US" altLang="ja-JP" dirty="0" err="1"/>
              <a:t>sindo</a:t>
            </a:r>
            <a:r>
              <a:rPr lang="en-US" altLang="ja-JP" dirty="0"/>
              <a:t>/</a:t>
            </a:r>
            <a:r>
              <a:rPr lang="en-US" altLang="ja-JP" dirty="0" err="1"/>
              <a:t>index.html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en-US" altLang="ja-JP" dirty="0" smtClean="0"/>
              <a:t>Now, create a new folder (${HOME}/</a:t>
            </a:r>
            <a:r>
              <a:rPr lang="en-US" altLang="ja-JP" dirty="0" err="1" smtClean="0"/>
              <a:t>JSindo</a:t>
            </a:r>
            <a:r>
              <a:rPr lang="en-US" altLang="ja-JP" dirty="0" smtClean="0"/>
              <a:t>/jar in the example below), and copy all jar files in there, 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91550" y="2777340"/>
            <a:ext cx="8030778" cy="286232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jsindo_jar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=${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HOME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}/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JSindo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/jar</a:t>
            </a: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mkdir</a:t>
            </a:r>
            <a:r>
              <a:rPr lang="en-US" altLang="ja-JP" sz="1200" smtClean="0">
                <a:latin typeface="Courier" charset="0"/>
                <a:ea typeface="Courier" charset="0"/>
                <a:cs typeface="Courier" charset="0"/>
              </a:rPr>
              <a:t> -p $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jarfiles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cp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/path/to/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jogamp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-all-platforms/jar/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gluegen.jar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   $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jsindo_jar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cp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path/to/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jogamp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-all-platforms/jar/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gluegen-rt.jar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$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jsindo_jar</a:t>
            </a:r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cp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/path/to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jogamp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-all-platforms/jar/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jogl-all.jar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  $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jsindo_jar</a:t>
            </a:r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cp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/path/to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jogamp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-all-platforms/jar/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gluegen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rt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-natives-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linux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altLang="ja-JP" sz="12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xxx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.jar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$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jsindo_jar</a:t>
            </a:r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cp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/path/to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jogamp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-all-platforms/jar/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jogl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-all-natives-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linux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altLang="ja-JP" sz="12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xxx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.jar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  $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jsindo_jar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cp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/path/to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/jogamp-java3d/j3dutils.jar $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jsindo_jar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cp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/path/to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/jogamp-java3d/j3dcore.jar  $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jsindo_jar</a:t>
            </a:r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cp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/path/to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/jogamp-java3d/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vecmath.jar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 $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jsindo_jar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cp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/path/to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/Jama-1.0.3.jar $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jsindo_jar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cp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path/to/JSindo-4.0.jar $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jsindo_jar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35006" y="5755665"/>
            <a:ext cx="8014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mtClean="0"/>
              <a:t>where </a:t>
            </a:r>
            <a:r>
              <a:rPr lang="en-US" altLang="ja-JP" dirty="0" smtClean="0">
                <a:solidFill>
                  <a:srgbClr val="FF0000"/>
                </a:solidFill>
              </a:rPr>
              <a:t>xxx</a:t>
            </a:r>
            <a:r>
              <a:rPr lang="en-US" altLang="ja-JP" dirty="0" smtClean="0"/>
              <a:t> = </a:t>
            </a:r>
            <a:r>
              <a:rPr lang="en-US" altLang="ja-JP" dirty="0"/>
              <a:t>amd64 </a:t>
            </a:r>
            <a:r>
              <a:rPr lang="en-US" altLang="ja-JP" dirty="0" smtClean="0"/>
              <a:t>or </a:t>
            </a:r>
            <a:r>
              <a:rPr lang="en-US" altLang="ja-JP" dirty="0"/>
              <a:t>i586 for </a:t>
            </a:r>
            <a:r>
              <a:rPr lang="en-US" altLang="ja-JP" dirty="0" smtClean="0"/>
              <a:t>64-bit or 32-bit, respectively. </a:t>
            </a:r>
          </a:p>
        </p:txBody>
      </p:sp>
    </p:spTree>
    <p:extLst>
      <p:ext uri="{BB962C8B-B14F-4D97-AF65-F5344CB8AC3E}">
        <p14:creationId xmlns:p14="http://schemas.microsoft.com/office/powerpoint/2010/main" val="185652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58343" y="1438664"/>
            <a:ext cx="456783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With this command, you should see a control panel of </a:t>
            </a:r>
            <a:r>
              <a:rPr lang="en-US" altLang="ja-JP" dirty="0" err="1" smtClean="0"/>
              <a:t>JSindo</a:t>
            </a:r>
            <a:r>
              <a:rPr lang="en-US" altLang="ja-JP" dirty="0"/>
              <a:t>. If you don’t see the panel, </a:t>
            </a:r>
            <a:r>
              <a:rPr lang="en-US" altLang="ja-JP" dirty="0" smtClean="0"/>
              <a:t>you might try to reinstall or update </a:t>
            </a:r>
            <a:r>
              <a:rPr lang="en-US" altLang="ja-JP" dirty="0"/>
              <a:t>Java. </a:t>
            </a:r>
            <a:r>
              <a:rPr lang="en-US" altLang="ja-JP" dirty="0" smtClean="0"/>
              <a:t>See FAQ for some tips.</a:t>
            </a:r>
          </a:p>
          <a:p>
            <a:endParaRPr lang="en-US" altLang="ja-JP" dirty="0" smtClean="0"/>
          </a:p>
          <a:p>
            <a:r>
              <a:rPr lang="en-US" altLang="ja-JP" dirty="0"/>
              <a:t>Let’s open “sample/h2co.minfo”, which is included in </a:t>
            </a:r>
            <a:r>
              <a:rPr lang="en-US" altLang="ja-JP" dirty="0" err="1"/>
              <a:t>sample.tar.gz</a:t>
            </a:r>
            <a:r>
              <a:rPr lang="en-US" altLang="ja-JP" dirty="0"/>
              <a:t>. </a:t>
            </a:r>
            <a:r>
              <a:rPr lang="en-US" altLang="ja-JP" dirty="0" smtClean="0"/>
              <a:t>You can extract the file by,</a:t>
            </a:r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 smtClean="0"/>
              <a:t>In </a:t>
            </a:r>
            <a:r>
              <a:rPr lang="en-US" altLang="ja-JP" dirty="0" err="1" smtClean="0"/>
              <a:t>JSindo</a:t>
            </a:r>
            <a:r>
              <a:rPr lang="en-US" altLang="ja-JP" dirty="0" smtClean="0"/>
              <a:t> control panel, click </a:t>
            </a:r>
            <a:r>
              <a:rPr lang="en-US" altLang="ja-JP" dirty="0"/>
              <a:t>File -&gt; Open, choose “h2co.minfo”, and click Open. If you see formaldehyde, you’re done with the first step!</a:t>
            </a:r>
          </a:p>
          <a:p>
            <a:endParaRPr lang="en-US" altLang="ja-JP" dirty="0"/>
          </a:p>
          <a:p>
            <a:r>
              <a:rPr lang="en-US" altLang="ja-JP" dirty="0"/>
              <a:t>If this step fails, it is highly likely that </a:t>
            </a:r>
            <a:r>
              <a:rPr lang="en-US" altLang="ja-JP" dirty="0" err="1" smtClean="0"/>
              <a:t>JogAmp</a:t>
            </a:r>
            <a:r>
              <a:rPr lang="en-US" altLang="ja-JP" dirty="0" smtClean="0"/>
              <a:t>/Java3D </a:t>
            </a:r>
            <a:r>
              <a:rPr lang="en-US" altLang="ja-JP" dirty="0"/>
              <a:t>has a problem. Double check if the </a:t>
            </a:r>
            <a:r>
              <a:rPr lang="en-US" altLang="ja-JP" dirty="0" smtClean="0"/>
              <a:t>right </a:t>
            </a:r>
            <a:r>
              <a:rPr lang="en-US" altLang="ja-JP" dirty="0" err="1" smtClean="0"/>
              <a:t>jarfiles</a:t>
            </a:r>
            <a:r>
              <a:rPr lang="en-US" altLang="ja-JP" dirty="0" smtClean="0"/>
              <a:t> (xxx = amd64 or i586) are located in the folder.</a:t>
            </a:r>
            <a:endParaRPr lang="en-US" altLang="ja-JP" dirty="0"/>
          </a:p>
        </p:txBody>
      </p:sp>
      <p:pic>
        <p:nvPicPr>
          <p:cNvPr id="21" name="図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8"/>
          <a:stretch/>
        </p:blipFill>
        <p:spPr bwMode="auto">
          <a:xfrm>
            <a:off x="5362460" y="983062"/>
            <a:ext cx="3404900" cy="126825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テキスト ボックス 11"/>
          <p:cNvSpPr txBox="1"/>
          <p:nvPr/>
        </p:nvSpPr>
        <p:spPr>
          <a:xfrm>
            <a:off x="1064479" y="955263"/>
            <a:ext cx="3159839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Courier" charset="0"/>
                <a:ea typeface="Courier" charset="0"/>
                <a:cs typeface="Courier" charset="0"/>
              </a:rPr>
              <a:t>&gt;java –</a:t>
            </a:r>
            <a:r>
              <a:rPr kumimoji="1"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cp</a:t>
            </a:r>
            <a:r>
              <a:rPr kumimoji="1" lang="en-US" altLang="ja-JP" sz="1200" dirty="0" smtClean="0">
                <a:latin typeface="Courier" charset="0"/>
                <a:ea typeface="Courier" charset="0"/>
                <a:cs typeface="Courier" charset="0"/>
              </a:rPr>
              <a:t> “$</a:t>
            </a:r>
            <a:r>
              <a:rPr kumimoji="1"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jsindo_jar</a:t>
            </a:r>
            <a:r>
              <a:rPr kumimoji="1" lang="en-US" altLang="ja-JP" sz="1200" dirty="0" smtClean="0">
                <a:latin typeface="Courier" charset="0"/>
                <a:ea typeface="Courier" charset="0"/>
                <a:cs typeface="Courier" charset="0"/>
              </a:rPr>
              <a:t>/*” </a:t>
            </a:r>
            <a:r>
              <a:rPr kumimoji="1"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JSindo</a:t>
            </a:r>
            <a:endParaRPr kumimoji="1" lang="ja-JP" altLang="en-US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44448" y="419006"/>
            <a:ext cx="508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Then, type the following command to invoke </a:t>
            </a:r>
            <a:r>
              <a:rPr lang="en-US" altLang="ja-JP" dirty="0" err="1" smtClean="0"/>
              <a:t>JSindo</a:t>
            </a:r>
            <a:r>
              <a:rPr lang="en-US" altLang="ja-JP" dirty="0" smtClean="0"/>
              <a:t>:</a:t>
            </a:r>
            <a:endParaRPr kumimoji="1" lang="ja-JP" altLang="en-US" dirty="0"/>
          </a:p>
        </p:txBody>
      </p:sp>
      <p:grpSp>
        <p:nvGrpSpPr>
          <p:cNvPr id="3" name="図形グループ 2"/>
          <p:cNvGrpSpPr/>
          <p:nvPr/>
        </p:nvGrpSpPr>
        <p:grpSpPr>
          <a:xfrm>
            <a:off x="5481037" y="1310410"/>
            <a:ext cx="3048599" cy="4973759"/>
            <a:chOff x="5481037" y="2917537"/>
            <a:chExt cx="3048599" cy="4973759"/>
          </a:xfrm>
        </p:grpSpPr>
        <p:cxnSp>
          <p:nvCxnSpPr>
            <p:cNvPr id="26" name="直線矢印コネクタ 25"/>
            <p:cNvCxnSpPr/>
            <p:nvPr/>
          </p:nvCxnSpPr>
          <p:spPr>
            <a:xfrm>
              <a:off x="5550185" y="2917537"/>
              <a:ext cx="0" cy="127848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テキスト ボックス 26"/>
            <p:cNvSpPr txBox="1"/>
            <p:nvPr/>
          </p:nvSpPr>
          <p:spPr>
            <a:xfrm>
              <a:off x="5597499" y="2935090"/>
              <a:ext cx="69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Open</a:t>
              </a:r>
              <a:endParaRPr kumimoji="1" lang="ja-JP" altLang="en-US" dirty="0"/>
            </a:p>
          </p:txBody>
        </p:sp>
        <p:pic>
          <p:nvPicPr>
            <p:cNvPr id="28" name="図 27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82" t="7774" r="8854" b="19884"/>
            <a:stretch/>
          </p:blipFill>
          <p:spPr>
            <a:xfrm>
              <a:off x="5481037" y="4282908"/>
              <a:ext cx="2379121" cy="132810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29" name="正方形/長方形 28"/>
            <p:cNvSpPr/>
            <p:nvPr/>
          </p:nvSpPr>
          <p:spPr>
            <a:xfrm>
              <a:off x="5527220" y="4644511"/>
              <a:ext cx="480188" cy="141777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0" name="直線矢印コネクタ 29"/>
            <p:cNvCxnSpPr/>
            <p:nvPr/>
          </p:nvCxnSpPr>
          <p:spPr>
            <a:xfrm>
              <a:off x="7578899" y="5584431"/>
              <a:ext cx="7181" cy="323779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テキスト ボックス 30"/>
            <p:cNvSpPr txBox="1"/>
            <p:nvPr/>
          </p:nvSpPr>
          <p:spPr>
            <a:xfrm>
              <a:off x="5939447" y="4722906"/>
              <a:ext cx="1094124" cy="258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smtClean="0"/>
                <a:t>click to choose</a:t>
              </a:r>
              <a:endParaRPr kumimoji="1" lang="ja-JP" altLang="en-US" dirty="0"/>
            </a:p>
          </p:txBody>
        </p:sp>
        <p:sp>
          <p:nvSpPr>
            <p:cNvPr id="32" name="正方形/長方形 31"/>
            <p:cNvSpPr/>
            <p:nvPr/>
          </p:nvSpPr>
          <p:spPr>
            <a:xfrm>
              <a:off x="7395430" y="5405501"/>
              <a:ext cx="391620" cy="150819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3" name="図 32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06" t="5208" r="9167" b="14212"/>
            <a:stretch/>
          </p:blipFill>
          <p:spPr>
            <a:xfrm>
              <a:off x="6586537" y="5963679"/>
              <a:ext cx="1943099" cy="1927617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  <p:sp>
        <p:nvSpPr>
          <p:cNvPr id="16" name="テキスト ボックス 15"/>
          <p:cNvSpPr txBox="1"/>
          <p:nvPr/>
        </p:nvSpPr>
        <p:spPr>
          <a:xfrm>
            <a:off x="1064479" y="3817216"/>
            <a:ext cx="2416046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Courier" charset="0"/>
                <a:ea typeface="Courier" charset="0"/>
                <a:cs typeface="Courier" charset="0"/>
              </a:rPr>
              <a:t>&gt;tar –</a:t>
            </a:r>
            <a:r>
              <a:rPr kumimoji="1"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zxvf</a:t>
            </a:r>
            <a:r>
              <a:rPr kumimoji="1" lang="en-US" altLang="ja-JP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kumimoji="1"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sample.tar.gz</a:t>
            </a:r>
            <a:endParaRPr kumimoji="1" lang="ja-JP" altLang="en-US" sz="12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778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1883</TotalTime>
  <Words>926</Words>
  <Application>Microsoft Macintosh PowerPoint</Application>
  <PresentationFormat>画面に合わせる (4:3)</PresentationFormat>
  <Paragraphs>137</Paragraphs>
  <Slides>10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Calibri</vt:lpstr>
      <vt:lpstr>Courier</vt:lpstr>
      <vt:lpstr>Yu Gothic</vt:lpstr>
      <vt:lpstr>メイリオ</vt:lpstr>
      <vt:lpstr>Arial</vt:lpstr>
      <vt:lpstr>ホワイト</vt:lpstr>
      <vt:lpstr>PowerPoint プレゼンテーション</vt:lpstr>
      <vt:lpstr>1. Install Java</vt:lpstr>
      <vt:lpstr>PowerPoint プレゼンテーション</vt:lpstr>
      <vt:lpstr>2. Download Java3D</vt:lpstr>
      <vt:lpstr>PowerPoint プレゼンテーション</vt:lpstr>
      <vt:lpstr>PowerPoint プレゼンテーション</vt:lpstr>
      <vt:lpstr>3. Download JAMA</vt:lpstr>
      <vt:lpstr>4. Download and test JSindo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Kiyoshi Yagi</dc:creator>
  <cp:lastModifiedBy>Kiyoshi Yagi</cp:lastModifiedBy>
  <cp:revision>336</cp:revision>
  <cp:lastPrinted>2018-06-04T07:14:57Z</cp:lastPrinted>
  <dcterms:created xsi:type="dcterms:W3CDTF">2018-02-18T14:36:46Z</dcterms:created>
  <dcterms:modified xsi:type="dcterms:W3CDTF">2018-06-13T07:03:38Z</dcterms:modified>
</cp:coreProperties>
</file>