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87" r:id="rId3"/>
    <p:sldId id="308" r:id="rId4"/>
    <p:sldId id="307" r:id="rId5"/>
    <p:sldId id="288" r:id="rId6"/>
    <p:sldId id="273" r:id="rId7"/>
    <p:sldId id="295" r:id="rId8"/>
    <p:sldId id="298" r:id="rId9"/>
    <p:sldId id="282" r:id="rId10"/>
    <p:sldId id="302" r:id="rId11"/>
    <p:sldId id="303" r:id="rId12"/>
    <p:sldId id="309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79"/>
    <p:restoredTop sz="94645"/>
  </p:normalViewPr>
  <p:slideViewPr>
    <p:cSldViewPr snapToGrid="0" snapToObjects="1">
      <p:cViewPr>
        <p:scale>
          <a:sx n="85" d="100"/>
          <a:sy n="85" d="100"/>
        </p:scale>
        <p:origin x="952" y="896"/>
      </p:cViewPr>
      <p:guideLst>
        <p:guide orient="horz" pos="2160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F0136-69B4-D44B-9FED-4928016A3512}" type="datetimeFigureOut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D3D55-BD5C-034D-AC25-55F6153E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56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89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EAE-8A19-6140-AB90-FBA793328AFC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F6CD-D8C5-EA47-935C-33C61990A9AF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AB7-B1D1-C842-BB27-1789136EF085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06A1-BF80-4F40-AD73-3A1303D72015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70A8-86D7-DE4D-BAB6-D17D5C3BEC5A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FF1A-26F6-734D-81A6-596D27E77CDE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D2-2E77-3346-9932-196F8E0DDE9D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E53-0DE6-954C-A642-97CC889F03F2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436-8A19-1A40-8CF4-6DE75F461D19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77A8-A6EB-6544-A402-5123A38A5E0F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33F-D5AB-5D4B-9CED-7FFE32473911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1301-D078-CF4D-9B69-E985276E2D1F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060169" y="1584506"/>
            <a:ext cx="49306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 smtClean="0"/>
              <a:t>How to Install </a:t>
            </a:r>
            <a:r>
              <a:rPr kumimoji="1" lang="en-US" altLang="ja-JP" sz="4400" dirty="0" err="1" smtClean="0"/>
              <a:t>JSindo</a:t>
            </a:r>
            <a:endParaRPr kumimoji="1" lang="en-US" altLang="ja-JP" sz="4400" dirty="0" smtClean="0"/>
          </a:p>
          <a:p>
            <a:pPr algn="ctr"/>
            <a:r>
              <a:rPr lang="en-US" altLang="ja-JP" sz="4400" dirty="0" smtClean="0"/>
              <a:t>for Mac</a:t>
            </a:r>
            <a:endParaRPr kumimoji="1" lang="ja-JP" altLang="en-US" sz="4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09225" y="4020685"/>
            <a:ext cx="4070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Theoretical Molecular Science Laboratory</a:t>
            </a:r>
          </a:p>
          <a:p>
            <a:pPr algn="ctr"/>
            <a:r>
              <a:rPr kumimoji="1" lang="en-US" altLang="ja-JP" dirty="0" smtClean="0"/>
              <a:t>RIKEN Pioneering Research Cluster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 smtClean="0"/>
              <a:t>2018/06/01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65358" y="3176854"/>
            <a:ext cx="216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Kiyoshi Yagi</a:t>
            </a:r>
          </a:p>
          <a:p>
            <a:pPr algn="ctr"/>
            <a:r>
              <a:rPr kumimoji="1" lang="en-US" altLang="ja-JP" dirty="0" err="1" smtClean="0"/>
              <a:t>kiyoshi.yagi@riken.jp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</a:t>
            </a:r>
            <a:r>
              <a:rPr kumimoji="1" lang="en-US" altLang="ja-JP" dirty="0" smtClean="0"/>
              <a:t>. Download and test </a:t>
            </a:r>
            <a:r>
              <a:rPr kumimoji="1" lang="en-US" altLang="ja-JP" dirty="0" err="1" smtClean="0"/>
              <a:t>JSindo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2815" y="2019111"/>
            <a:ext cx="50778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Now, double click JSindo-4.0.jar.  You should see a control panel of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. If </a:t>
            </a:r>
            <a:r>
              <a:rPr lang="en-US" altLang="ja-JP" dirty="0"/>
              <a:t>you don’t see </a:t>
            </a:r>
            <a:r>
              <a:rPr lang="en-US" altLang="ja-JP" dirty="0" smtClean="0"/>
              <a:t>the </a:t>
            </a:r>
            <a:r>
              <a:rPr lang="en-US" altLang="ja-JP" dirty="0"/>
              <a:t>panel, review the installation of </a:t>
            </a:r>
            <a:r>
              <a:rPr lang="en-US" altLang="ja-JP" dirty="0" smtClean="0"/>
              <a:t>Java. </a:t>
            </a:r>
          </a:p>
          <a:p>
            <a:endParaRPr lang="en-US" altLang="ja-JP" dirty="0" smtClean="0"/>
          </a:p>
          <a:p>
            <a:r>
              <a:rPr lang="en-US" altLang="ja-JP" dirty="0"/>
              <a:t>Let’s open “sample/h2co.minfo” included in </a:t>
            </a:r>
            <a:r>
              <a:rPr lang="en-US" altLang="ja-JP" dirty="0" err="1"/>
              <a:t>sample.zip</a:t>
            </a:r>
            <a:r>
              <a:rPr lang="en-US" altLang="ja-JP" dirty="0"/>
              <a:t>. Double click </a:t>
            </a:r>
            <a:r>
              <a:rPr lang="en-US" altLang="ja-JP" dirty="0" err="1"/>
              <a:t>sample.zip</a:t>
            </a:r>
            <a:r>
              <a:rPr lang="en-US" altLang="ja-JP" dirty="0"/>
              <a:t> to unzip the file.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/>
              <a:t>In </a:t>
            </a:r>
            <a:r>
              <a:rPr lang="en-US" altLang="ja-JP" dirty="0" err="1"/>
              <a:t>JSindo</a:t>
            </a:r>
            <a:r>
              <a:rPr lang="en-US" altLang="ja-JP" dirty="0"/>
              <a:t> control panel, </a:t>
            </a:r>
            <a:r>
              <a:rPr lang="en-US" altLang="ja-JP" dirty="0" smtClean="0"/>
              <a:t>click File -&gt; Open, choose </a:t>
            </a:r>
            <a:r>
              <a:rPr lang="en-US" altLang="ja-JP" dirty="0"/>
              <a:t>“h2co.minfo</a:t>
            </a:r>
            <a:r>
              <a:rPr lang="en-US" altLang="ja-JP" dirty="0" smtClean="0"/>
              <a:t>”, and click Open. If you see formaldehyde, you’re done with the first step!</a:t>
            </a:r>
          </a:p>
          <a:p>
            <a:endParaRPr lang="en-US" altLang="ja-JP" dirty="0" smtClean="0"/>
          </a:p>
          <a:p>
            <a:r>
              <a:rPr lang="en-US" altLang="ja-JP" dirty="0"/>
              <a:t>If this step fails, it is highly likely that </a:t>
            </a:r>
            <a:r>
              <a:rPr lang="en-US" altLang="ja-JP" dirty="0" err="1"/>
              <a:t>JogAmp</a:t>
            </a:r>
            <a:r>
              <a:rPr lang="en-US" altLang="ja-JP" dirty="0" smtClean="0"/>
              <a:t>/ Java3D </a:t>
            </a:r>
            <a:r>
              <a:rPr lang="en-US" altLang="ja-JP" dirty="0"/>
              <a:t>has a problem. Double check if the right </a:t>
            </a:r>
            <a:r>
              <a:rPr lang="en-US" altLang="ja-JP" dirty="0" err="1"/>
              <a:t>jarfiles</a:t>
            </a:r>
            <a:r>
              <a:rPr lang="en-US" altLang="ja-JP" dirty="0"/>
              <a:t> </a:t>
            </a:r>
            <a:r>
              <a:rPr lang="en-US" altLang="ja-JP" dirty="0" smtClean="0"/>
              <a:t>are </a:t>
            </a:r>
            <a:r>
              <a:rPr lang="en-US" altLang="ja-JP" dirty="0"/>
              <a:t>located in the folder</a:t>
            </a:r>
            <a:r>
              <a:rPr lang="en-US" altLang="ja-JP" dirty="0" smtClean="0"/>
              <a:t>.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2489" y="941149"/>
            <a:ext cx="8014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Download JSindo-4.x.jar and </a:t>
            </a:r>
            <a:r>
              <a:rPr lang="en-US" altLang="ja-JP" dirty="0" err="1" smtClean="0"/>
              <a:t>sample.zip</a:t>
            </a:r>
            <a:r>
              <a:rPr lang="en-US" altLang="ja-JP" dirty="0" smtClean="0"/>
              <a:t> (or </a:t>
            </a:r>
            <a:r>
              <a:rPr lang="en-US" altLang="ja-JP" dirty="0" err="1" smtClean="0"/>
              <a:t>sample.tar.gz</a:t>
            </a:r>
            <a:r>
              <a:rPr lang="en-US" altLang="ja-JP" dirty="0" smtClean="0"/>
              <a:t>) from our website:</a:t>
            </a:r>
          </a:p>
          <a:p>
            <a:pPr lvl="1"/>
            <a:r>
              <a:rPr lang="en-US" altLang="ja-JP" dirty="0"/>
              <a:t>http://</a:t>
            </a:r>
            <a:r>
              <a:rPr lang="en-US" altLang="ja-JP" dirty="0" err="1" smtClean="0"/>
              <a:t>www.riken.jp</a:t>
            </a:r>
            <a:r>
              <a:rPr lang="en-US" altLang="ja-JP" dirty="0" smtClean="0"/>
              <a:t>/TMS2012/</a:t>
            </a:r>
            <a:r>
              <a:rPr lang="en-US" altLang="ja-JP" dirty="0" err="1" smtClean="0"/>
              <a:t>tms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en</a:t>
            </a:r>
            <a:r>
              <a:rPr lang="en-US" altLang="ja-JP" dirty="0" smtClean="0"/>
              <a:t>/research/software/</a:t>
            </a:r>
            <a:r>
              <a:rPr lang="en-US" altLang="ja-JP" dirty="0" err="1" smtClean="0"/>
              <a:t>sindo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index.html</a:t>
            </a:r>
            <a:endParaRPr lang="en-US" altLang="ja-JP" dirty="0"/>
          </a:p>
        </p:txBody>
      </p:sp>
      <p:grpSp>
        <p:nvGrpSpPr>
          <p:cNvPr id="16" name="図形グループ 15"/>
          <p:cNvGrpSpPr/>
          <p:nvPr/>
        </p:nvGrpSpPr>
        <p:grpSpPr>
          <a:xfrm>
            <a:off x="5625296" y="1739640"/>
            <a:ext cx="3023046" cy="4452816"/>
            <a:chOff x="5393913" y="986805"/>
            <a:chExt cx="3404900" cy="5015271"/>
          </a:xfrm>
        </p:grpSpPr>
        <p:pic>
          <p:nvPicPr>
            <p:cNvPr id="18" name="図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68"/>
            <a:stretch/>
          </p:blipFill>
          <p:spPr bwMode="auto">
            <a:xfrm>
              <a:off x="5393913" y="986805"/>
              <a:ext cx="3404900" cy="12682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直線矢印コネクタ 19"/>
            <p:cNvCxnSpPr/>
            <p:nvPr/>
          </p:nvCxnSpPr>
          <p:spPr>
            <a:xfrm>
              <a:off x="5550185" y="1328758"/>
              <a:ext cx="0" cy="127848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5597499" y="1346311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Open</a:t>
              </a:r>
              <a:endParaRPr kumimoji="1" lang="ja-JP" altLang="en-US" dirty="0"/>
            </a:p>
          </p:txBody>
        </p:sp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2" t="7774" r="8854" b="19884"/>
            <a:stretch/>
          </p:blipFill>
          <p:spPr>
            <a:xfrm>
              <a:off x="5481037" y="2694129"/>
              <a:ext cx="2379121" cy="132810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24" name="正方形/長方形 23"/>
            <p:cNvSpPr/>
            <p:nvPr/>
          </p:nvSpPr>
          <p:spPr>
            <a:xfrm>
              <a:off x="5527220" y="3055732"/>
              <a:ext cx="480188" cy="141777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矢印コネクタ 24"/>
            <p:cNvCxnSpPr/>
            <p:nvPr/>
          </p:nvCxnSpPr>
          <p:spPr>
            <a:xfrm>
              <a:off x="7578899" y="3995652"/>
              <a:ext cx="7181" cy="32377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/>
            <p:cNvSpPr txBox="1"/>
            <p:nvPr/>
          </p:nvSpPr>
          <p:spPr>
            <a:xfrm>
              <a:off x="5939447" y="3134127"/>
              <a:ext cx="1094124" cy="258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click to choose</a:t>
              </a:r>
              <a:endParaRPr kumimoji="1" lang="ja-JP" altLang="en-US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7395430" y="3816722"/>
              <a:ext cx="391620" cy="150819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8" name="図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6" t="5208" r="9167" b="14212"/>
            <a:stretch/>
          </p:blipFill>
          <p:spPr>
            <a:xfrm>
              <a:off x="6808162" y="4430320"/>
              <a:ext cx="1584380" cy="15717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50671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3913" y="418769"/>
            <a:ext cx="3404900" cy="12832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>
            <a:off x="6456635" y="781347"/>
            <a:ext cx="0" cy="1278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454749" y="878288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Harmonic Analysis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5833" y="841421"/>
            <a:ext cx="507785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Finally,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Tools -&gt; Harmonic Analysis. This should create a panel of “Normal modes”. 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</a:t>
            </a:r>
            <a:r>
              <a:rPr lang="en-US" altLang="ja-JP" dirty="0"/>
              <a:t>you don’t see </a:t>
            </a:r>
            <a:r>
              <a:rPr lang="en-US" altLang="ja-JP" dirty="0" smtClean="0"/>
              <a:t>this </a:t>
            </a:r>
            <a:r>
              <a:rPr lang="en-US" altLang="ja-JP" dirty="0"/>
              <a:t>panel, </a:t>
            </a:r>
            <a:r>
              <a:rPr lang="en-US" altLang="ja-JP" dirty="0" smtClean="0"/>
              <a:t>JAMA isn’t working. Check if the </a:t>
            </a:r>
            <a:r>
              <a:rPr lang="en-US" altLang="ja-JP" dirty="0" err="1" smtClean="0"/>
              <a:t>jarfile</a:t>
            </a:r>
            <a:r>
              <a:rPr lang="en-US" altLang="ja-JP" dirty="0" smtClean="0"/>
              <a:t> of JAMA is set correctly.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If the panel appears, you’re all set! Congratulations!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Check on ”show vibrational coordinates”, and choose a mode you want to see. Vibrational motion will be indicated by arrows. You can “Invert the arrows” by a check box, and change the magnitude using a slider. 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Thanks for using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!</a:t>
            </a:r>
          </a:p>
          <a:p>
            <a:r>
              <a:rPr lang="en-US" altLang="ja-JP" dirty="0"/>
              <a:t>Enjoy! </a:t>
            </a:r>
          </a:p>
          <a:p>
            <a:endParaRPr lang="en-US" altLang="ja-JP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57464" y="2078183"/>
            <a:ext cx="2304788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9679" y="3713019"/>
            <a:ext cx="2708357" cy="2701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71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Appendix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テキスト ボックス 7"/>
          <p:cNvSpPr txBox="1"/>
          <p:nvPr/>
        </p:nvSpPr>
        <p:spPr>
          <a:xfrm>
            <a:off x="542240" y="1741081"/>
            <a:ext cx="8014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Make sure you have installed JDK, not JRE, which let you use java from a command line. Type “java –version” in the terminal. If you get a version info, then you’re OK. If not, install JDK (see Chap. 1).</a:t>
            </a:r>
          </a:p>
          <a:p>
            <a:endParaRPr lang="en-US" altLang="ja-JP" dirty="0"/>
          </a:p>
          <a:p>
            <a:r>
              <a:rPr lang="en-US" altLang="ja-JP" dirty="0" smtClean="0"/>
              <a:t>Then, you can start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 by</a:t>
            </a:r>
          </a:p>
        </p:txBody>
      </p:sp>
      <p:sp>
        <p:nvSpPr>
          <p:cNvPr id="5" name="テキスト ボックス 3"/>
          <p:cNvSpPr txBox="1"/>
          <p:nvPr/>
        </p:nvSpPr>
        <p:spPr>
          <a:xfrm>
            <a:off x="300118" y="1200599"/>
            <a:ext cx="406200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How to </a:t>
            </a:r>
            <a:r>
              <a:rPr kumimoji="1" lang="en-US" altLang="ja-JP" dirty="0" smtClean="0"/>
              <a:t>use </a:t>
            </a:r>
            <a:r>
              <a:rPr kumimoji="1" lang="en-US" altLang="ja-JP" dirty="0" err="1" smtClean="0"/>
              <a:t>JSindo</a:t>
            </a:r>
            <a:r>
              <a:rPr kumimoji="1" lang="en-US" altLang="ja-JP" dirty="0" smtClean="0"/>
              <a:t> from a command </a:t>
            </a:r>
            <a:r>
              <a:rPr kumimoji="1" lang="en-US" altLang="ja-JP" dirty="0" smtClean="0"/>
              <a:t>line.</a:t>
            </a:r>
            <a:endParaRPr kumimoji="1" lang="ja-JP" altLang="en-US" dirty="0"/>
          </a:p>
        </p:txBody>
      </p:sp>
      <p:sp>
        <p:nvSpPr>
          <p:cNvPr id="6" name="テキスト ボックス 13"/>
          <p:cNvSpPr txBox="1"/>
          <p:nvPr/>
        </p:nvSpPr>
        <p:spPr>
          <a:xfrm>
            <a:off x="1244416" y="3283430"/>
            <a:ext cx="3903633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&gt;java –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 /path/to/JSindo-4.0.jar 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36107" y="4199370"/>
            <a:ext cx="5205271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alias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=‘java –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/path/to/JSindo-4.0.jar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’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36107" y="5104468"/>
            <a:ext cx="1393330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. ~/.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bashrc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8258" y="4660405"/>
            <a:ext cx="748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After source, you can invoke the program by typing “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” in the command.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60114" y="3710609"/>
            <a:ext cx="475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You may add </a:t>
            </a:r>
            <a:r>
              <a:rPr kumimoji="1" lang="en-US" altLang="ja-JP" smtClean="0"/>
              <a:t>the following line </a:t>
            </a:r>
            <a:r>
              <a:rPr kumimoji="1" lang="en-US" altLang="ja-JP" dirty="0" smtClean="0"/>
              <a:t>in your ~/.</a:t>
            </a:r>
            <a:r>
              <a:rPr kumimoji="1" lang="en-US" altLang="ja-JP" dirty="0" err="1" smtClean="0"/>
              <a:t>bashrc</a:t>
            </a:r>
            <a:r>
              <a:rPr kumimoji="1" lang="en-US" altLang="ja-JP" dirty="0" smtClean="0"/>
              <a:t>,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42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Install Java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68135" y="954744"/>
            <a:ext cx="857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STEP1</a:t>
            </a:r>
            <a:r>
              <a:rPr kumimoji="1" lang="en-US" altLang="ja-JP" dirty="0" smtClean="0"/>
              <a:t>: Let’s check if your Mac has Java installed or not, and </a:t>
            </a:r>
            <a:r>
              <a:rPr lang="en-US" altLang="ja-JP" dirty="0" smtClean="0"/>
              <a:t>the version of Java </a:t>
            </a:r>
            <a:r>
              <a:rPr lang="en-US" altLang="ja-JP" smtClean="0"/>
              <a:t>if you have. </a:t>
            </a:r>
            <a:endParaRPr kumimoji="1" lang="ja-JP" altLang="en-US" dirty="0"/>
          </a:p>
        </p:txBody>
      </p:sp>
      <p:sp>
        <p:nvSpPr>
          <p:cNvPr id="20" name="テキスト ボックス 18"/>
          <p:cNvSpPr txBox="1"/>
          <p:nvPr/>
        </p:nvSpPr>
        <p:spPr>
          <a:xfrm>
            <a:off x="736271" y="1568242"/>
            <a:ext cx="39663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ja-JP" dirty="0" smtClean="0"/>
              <a:t>Open the “System Preference”. 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altLang="ja-JP" dirty="0" smtClean="0"/>
              <a:t>If you don’t find an icon of Java, your Mac doesn’t have a Java yet. In this case,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STEP2</a:t>
            </a:r>
            <a:r>
              <a:rPr lang="en-US" altLang="ja-JP" dirty="0" smtClean="0"/>
              <a:t>. </a:t>
            </a:r>
          </a:p>
          <a:p>
            <a:pPr lvl="1" algn="just"/>
            <a:endParaRPr lang="en-US" altLang="ja-JP" dirty="0"/>
          </a:p>
          <a:p>
            <a:pPr marL="285750" indent="-285750" algn="just">
              <a:buFont typeface="Arial" charset="0"/>
              <a:buChar char="•"/>
            </a:pPr>
            <a:r>
              <a:rPr lang="en-US" altLang="ja-JP" dirty="0" smtClean="0"/>
              <a:t>If you find the icon, click the icon to open Java Control Panel, where you can check the version of Java. </a:t>
            </a:r>
            <a:endParaRPr kumimoji="1" lang="ja-JP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15988" y="4100174"/>
            <a:ext cx="730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your Java is Version 8, then you can skip the installation and go to Chap. 2. </a:t>
            </a:r>
            <a:endParaRPr lang="ja-JP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320028" y="4630992"/>
            <a:ext cx="5370891" cy="1591563"/>
            <a:chOff x="2320028" y="4630992"/>
            <a:chExt cx="5370891" cy="1591563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20028" y="4645262"/>
              <a:ext cx="1474935" cy="14799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87295" y="4630992"/>
              <a:ext cx="1491701" cy="10037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7" name="Rectangle 26"/>
            <p:cNvSpPr/>
            <p:nvPr/>
          </p:nvSpPr>
          <p:spPr>
            <a:xfrm>
              <a:off x="3423782" y="4875811"/>
              <a:ext cx="312758" cy="16754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741497" y="4957504"/>
              <a:ext cx="33291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4491112" y="5187664"/>
              <a:ext cx="0" cy="6941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127486" y="5154735"/>
              <a:ext cx="9908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303710" y="5853223"/>
              <a:ext cx="3387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Your Java is Version 8 Update 172!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00789" y="1592090"/>
            <a:ext cx="3319639" cy="2244339"/>
            <a:chOff x="4700789" y="1592090"/>
            <a:chExt cx="3319639" cy="224433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16258" y="1592090"/>
              <a:ext cx="2504170" cy="22443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Oval 3"/>
            <p:cNvSpPr/>
            <p:nvPr/>
          </p:nvSpPr>
          <p:spPr>
            <a:xfrm>
              <a:off x="6135405" y="3425022"/>
              <a:ext cx="342159" cy="34215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700789" y="3606084"/>
              <a:ext cx="13522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356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99935" y="4219851"/>
            <a:ext cx="6869940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sudo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-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rf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/Library/Internet\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Plug-Ins/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JavaAppletPlugin.plugin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sudo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rf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Library/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PreferencePanes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JavaControlPanel.prefPane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sudo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-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rf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/Library/Java/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JavaVirtualMachines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/jdk-10.0.1.jdk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0999" y="5017521"/>
            <a:ext cx="6371305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WARNING</a:t>
            </a:r>
            <a:r>
              <a:rPr lang="en-US" sz="2800" smtClean="0">
                <a:solidFill>
                  <a:srgbClr val="FF0000"/>
                </a:solidFill>
              </a:rPr>
              <a:t>!</a:t>
            </a:r>
            <a:r>
              <a:rPr lang="en-US" smtClean="0"/>
              <a:t> </a:t>
            </a:r>
          </a:p>
          <a:p>
            <a:r>
              <a:rPr lang="en-US" dirty="0" smtClean="0"/>
              <a:t>Be sure to type the right folders. You cannot redo this command!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2451" y="368709"/>
            <a:ext cx="7978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If your Java is a newer one (version 9 and later), it is unfortunately </a:t>
            </a:r>
            <a:r>
              <a:rPr lang="en-US" altLang="ja-JP" dirty="0">
                <a:solidFill>
                  <a:srgbClr val="FF0000"/>
                </a:solidFill>
              </a:rPr>
              <a:t>NOT</a:t>
            </a:r>
            <a:r>
              <a:rPr lang="en-US" altLang="ja-JP" dirty="0"/>
              <a:t> compatible with Java3D library, which </a:t>
            </a:r>
            <a:r>
              <a:rPr lang="en-US" altLang="ja-JP" dirty="0" err="1"/>
              <a:t>JSindo</a:t>
            </a:r>
            <a:r>
              <a:rPr lang="en-US" altLang="ja-JP" dirty="0"/>
              <a:t> use for visualization. </a:t>
            </a:r>
            <a:r>
              <a:rPr lang="en-US" altLang="ja-JP" dirty="0" smtClean="0"/>
              <a:t>In this case, uninstall Java and re-install version 8.</a:t>
            </a:r>
            <a:endParaRPr lang="ja-JP" altLang="en-US" dirty="0"/>
          </a:p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745474" y="1459088"/>
            <a:ext cx="4933166" cy="1543345"/>
            <a:chOff x="1745474" y="1459088"/>
            <a:chExt cx="4933166" cy="154334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5474" y="1459088"/>
              <a:ext cx="3213100" cy="6171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1" name="Straight Arrow Connector 10"/>
            <p:cNvCxnSpPr/>
            <p:nvPr/>
          </p:nvCxnSpPr>
          <p:spPr>
            <a:xfrm flipV="1">
              <a:off x="2858253" y="1871385"/>
              <a:ext cx="0" cy="7784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450479" y="1834458"/>
              <a:ext cx="5866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60754" y="2633101"/>
              <a:ext cx="4217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Unfortunately, your Java is Version 10.0.1…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57200" y="3439443"/>
            <a:ext cx="8023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uninstall Java (version 10), type the following commands to remove the folders. You will be prompted to enter an </a:t>
            </a:r>
            <a:r>
              <a:rPr lang="en-US" dirty="0" err="1" smtClean="0"/>
              <a:t>adimistrator</a:t>
            </a:r>
            <a:r>
              <a:rPr lang="en-US" dirty="0" smtClean="0"/>
              <a:t> password. </a:t>
            </a:r>
          </a:p>
        </p:txBody>
      </p:sp>
    </p:spTree>
    <p:extLst>
      <p:ext uri="{BB962C8B-B14F-4D97-AF65-F5344CB8AC3E}">
        <p14:creationId xmlns:p14="http://schemas.microsoft.com/office/powerpoint/2010/main" val="37370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66418" y="1810606"/>
            <a:ext cx="3711152" cy="4342486"/>
            <a:chOff x="466418" y="1810606"/>
            <a:chExt cx="3711152" cy="43424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6418" y="1810606"/>
              <a:ext cx="3711152" cy="43424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Rectangle 10"/>
            <p:cNvSpPr/>
            <p:nvPr/>
          </p:nvSpPr>
          <p:spPr>
            <a:xfrm>
              <a:off x="2805970" y="5150393"/>
              <a:ext cx="545690" cy="3244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46190" y="3219441"/>
              <a:ext cx="1964053" cy="1617045"/>
              <a:chOff x="1357162" y="3378467"/>
              <a:chExt cx="1964053" cy="1617045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357162" y="3378467"/>
                <a:ext cx="1963554" cy="161704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364493" y="3387544"/>
                <a:ext cx="1956722" cy="160138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1359755" y="3387544"/>
                <a:ext cx="1956722" cy="160612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815514" y="3857161"/>
              <a:ext cx="105509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this! 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3141" y="5141861"/>
              <a:ext cx="1139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Java SE 8u</a:t>
              </a:r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118581" y="4971028"/>
              <a:ext cx="228600" cy="1949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6" name="テキスト ボックス 17"/>
          <p:cNvSpPr txBox="1"/>
          <p:nvPr/>
        </p:nvSpPr>
        <p:spPr>
          <a:xfrm>
            <a:off x="388646" y="623682"/>
            <a:ext cx="671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Search “Java SE download” in </a:t>
            </a:r>
            <a:r>
              <a:rPr lang="en-US" altLang="ja-JP" dirty="0" smtClean="0"/>
              <a:t>Google and </a:t>
            </a:r>
            <a:r>
              <a:rPr lang="en-US" altLang="ja-JP" dirty="0" err="1" smtClean="0"/>
              <a:t>goto</a:t>
            </a:r>
            <a:r>
              <a:rPr lang="en-US" altLang="ja-JP" dirty="0"/>
              <a:t> </a:t>
            </a:r>
            <a:r>
              <a:rPr lang="en-US" altLang="ja-JP" dirty="0" smtClean="0"/>
              <a:t>the following website.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6092" y="4479205"/>
            <a:ext cx="1522068" cy="9399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83458" y="253928"/>
            <a:ext cx="204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STEP2</a:t>
            </a:r>
            <a:r>
              <a:rPr lang="en-US" dirty="0" smtClean="0"/>
              <a:t>: Install Java8.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351660" y="3218355"/>
            <a:ext cx="1209368" cy="1932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699166" y="1836753"/>
            <a:ext cx="3718661" cy="2019465"/>
            <a:chOff x="4699166" y="1836753"/>
            <a:chExt cx="3718661" cy="201946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01711" y="1836753"/>
              <a:ext cx="3716116" cy="20194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4" name="Rectangle 33"/>
            <p:cNvSpPr/>
            <p:nvPr/>
          </p:nvSpPr>
          <p:spPr>
            <a:xfrm>
              <a:off x="4699166" y="3065732"/>
              <a:ext cx="3635372" cy="1217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317352" y="2228605"/>
              <a:ext cx="1304296" cy="1803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>
            <a:off x="5578459" y="1762539"/>
            <a:ext cx="0" cy="414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5316" y="1415385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035758" y="3923034"/>
            <a:ext cx="387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 and double click </a:t>
            </a:r>
            <a:r>
              <a:rPr lang="en-US" dirty="0"/>
              <a:t>the </a:t>
            </a:r>
            <a:r>
              <a:rPr lang="en-US" dirty="0" err="1"/>
              <a:t>dmg</a:t>
            </a:r>
            <a:r>
              <a:rPr lang="en-US" dirty="0"/>
              <a:t> file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900430" y="5061957"/>
            <a:ext cx="5269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478938" y="4386112"/>
            <a:ext cx="24598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here, follow the instruction, and you’re done.</a:t>
            </a:r>
          </a:p>
          <a:p>
            <a:r>
              <a:rPr lang="en-US" dirty="0" smtClean="0"/>
              <a:t>You may do STEP1 to double check you’ve got the right Java installed.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72103" y="1004368"/>
            <a:ext cx="624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http://</a:t>
            </a:r>
            <a:r>
              <a:rPr lang="en-US" altLang="ja-JP" sz="1600" dirty="0" err="1" smtClean="0"/>
              <a:t>www.oracle.com</a:t>
            </a:r>
            <a:r>
              <a:rPr lang="en-US" altLang="ja-JP" sz="1600" dirty="0" smtClean="0"/>
              <a:t>/</a:t>
            </a:r>
            <a:r>
              <a:rPr lang="en-US" altLang="ja-JP" sz="1600" dirty="0" err="1" smtClean="0"/>
              <a:t>technetwork</a:t>
            </a:r>
            <a:r>
              <a:rPr lang="en-US" altLang="ja-JP" sz="1600" dirty="0" smtClean="0"/>
              <a:t>/java/</a:t>
            </a:r>
            <a:r>
              <a:rPr lang="en-US" altLang="ja-JP" sz="1600" dirty="0" err="1" smtClean="0"/>
              <a:t>javase</a:t>
            </a:r>
            <a:r>
              <a:rPr lang="en-US" altLang="ja-JP" sz="1600" dirty="0" smtClean="0"/>
              <a:t>/downloads/</a:t>
            </a:r>
            <a:r>
              <a:rPr lang="en-US" altLang="ja-JP" sz="1600" dirty="0" err="1" smtClean="0"/>
              <a:t>index.html</a:t>
            </a:r>
            <a:endParaRPr lang="en-US" altLang="ja-JP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27258" y="6193633"/>
            <a:ext cx="583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*) If you don’t have enough space, JRE is also OK. But, JDK is recommended since it let you use Java from a command line.</a:t>
            </a:r>
            <a:endParaRPr lang="en-US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81172" y="1033670"/>
            <a:ext cx="0" cy="719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982111" y="3207026"/>
            <a:ext cx="0" cy="11699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22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lang="en-US" altLang="ja-JP" dirty="0" smtClean="0"/>
              <a:t>Download Java3D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5448" y="1615108"/>
            <a:ext cx="3354808" cy="2011732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4970808" y="2580522"/>
            <a:ext cx="1196729" cy="18598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6859" y="3853719"/>
            <a:ext cx="3334558" cy="2898368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4954215" y="6530882"/>
            <a:ext cx="1196729" cy="18598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0948" y="836915"/>
            <a:ext cx="768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JSindo</a:t>
            </a:r>
            <a:r>
              <a:rPr lang="en-US" altLang="ja-JP" dirty="0" smtClean="0"/>
              <a:t> uses Java3D for visualization. A stable version, 1.6.0, is available from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.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http://</a:t>
            </a:r>
            <a:r>
              <a:rPr lang="en-US" altLang="ja-JP" dirty="0" err="1" smtClean="0"/>
              <a:t>jogamp.org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099" y="1566195"/>
            <a:ext cx="3224666" cy="2796046"/>
          </a:xfrm>
          <a:prstGeom prst="rect">
            <a:avLst/>
          </a:prstGeom>
        </p:spPr>
      </p:pic>
      <p:cxnSp>
        <p:nvCxnSpPr>
          <p:cNvPr id="11" name="直線矢印コネクタ 10"/>
          <p:cNvCxnSpPr>
            <a:endCxn id="5" idx="1"/>
          </p:cNvCxnSpPr>
          <p:nvPr/>
        </p:nvCxnSpPr>
        <p:spPr>
          <a:xfrm flipV="1">
            <a:off x="1698171" y="2620974"/>
            <a:ext cx="3177277" cy="3953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138493" y="2962541"/>
            <a:ext cx="546443" cy="14257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09906" y="2608219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click here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24144" y="2169935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261615" y="6319271"/>
            <a:ext cx="580767" cy="2919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906502" y="5735164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 and download</a:t>
            </a:r>
          </a:p>
          <a:p>
            <a:r>
              <a:rPr lang="en-US" altLang="ja-JP" dirty="0" smtClean="0"/>
              <a:t>jogamp-all-platforms.7z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5521370" y="2699160"/>
            <a:ext cx="509" cy="95041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10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図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85" y="987937"/>
            <a:ext cx="3851026" cy="1747715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73" y="2141320"/>
            <a:ext cx="3511779" cy="1347401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75"/>
          <a:stretch/>
        </p:blipFill>
        <p:spPr>
          <a:xfrm>
            <a:off x="1110044" y="807086"/>
            <a:ext cx="3509493" cy="770774"/>
          </a:xfrm>
          <a:prstGeom prst="rect">
            <a:avLst/>
          </a:prstGeom>
        </p:spPr>
      </p:pic>
      <p:sp>
        <p:nvSpPr>
          <p:cNvPr id="34" name="正方形/長方形 33"/>
          <p:cNvSpPr/>
          <p:nvPr/>
        </p:nvSpPr>
        <p:spPr>
          <a:xfrm>
            <a:off x="1186355" y="2813476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100822" y="2998213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H="1" flipV="1">
            <a:off x="5340380" y="2441600"/>
            <a:ext cx="1117" cy="4320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5123526" y="2255077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070437" y="2813613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</a:t>
            </a:r>
            <a:r>
              <a:rPr kumimoji="1" lang="en-US" altLang="ja-JP" smtClean="0"/>
              <a:t>here and </a:t>
            </a:r>
            <a:r>
              <a:rPr kumimoji="1" lang="en-US" altLang="ja-JP" dirty="0" smtClean="0"/>
              <a:t>download</a:t>
            </a:r>
          </a:p>
          <a:p>
            <a:r>
              <a:rPr lang="en-US" altLang="ja-JP" dirty="0" smtClean="0"/>
              <a:t>jogamp-java3d.7z</a:t>
            </a:r>
            <a:endParaRPr kumimoji="1" lang="ja-JP" altLang="en-US" dirty="0"/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2553646" y="1867720"/>
            <a:ext cx="2132654" cy="10222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 rot="5400000">
            <a:off x="1568397" y="15778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…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29293" y="261552"/>
            <a:ext cx="413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Go back to the Main page and scroll down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144581" y="4972526"/>
            <a:ext cx="161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dirty="0" smtClean="0"/>
              <a:t>The </a:t>
            </a:r>
            <a:r>
              <a:rPr kumimoji="1" lang="en-US" altLang="ja-JP" dirty="0" err="1" smtClean="0"/>
              <a:t>Unarchiver</a:t>
            </a:r>
            <a:endParaRPr lang="en-US" altLang="ja-JP" dirty="0"/>
          </a:p>
          <a:p>
            <a:r>
              <a:rPr kumimoji="1" lang="en-US" altLang="ja-JP" dirty="0" err="1" smtClean="0"/>
              <a:t>MacPaw</a:t>
            </a:r>
            <a:r>
              <a:rPr kumimoji="1" lang="en-US" altLang="ja-JP" dirty="0" smtClean="0"/>
              <a:t> Inc.</a:t>
            </a: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5893" y="4990973"/>
            <a:ext cx="640443" cy="657006"/>
          </a:xfrm>
          <a:prstGeom prst="rect">
            <a:avLst/>
          </a:prstGeom>
        </p:spPr>
      </p:pic>
      <p:sp>
        <p:nvSpPr>
          <p:cNvPr id="53" name="テキスト ボックス 52"/>
          <p:cNvSpPr txBox="1"/>
          <p:nvPr/>
        </p:nvSpPr>
        <p:spPr>
          <a:xfrm>
            <a:off x="570176" y="4088099"/>
            <a:ext cx="8413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Unarchive the two files you’ve just downloaded.</a:t>
            </a:r>
            <a:r>
              <a:rPr lang="en-US" altLang="ja-JP" dirty="0" smtClean="0"/>
              <a:t> 7z files can be unarchived using, for example, “The </a:t>
            </a:r>
            <a:r>
              <a:rPr lang="en-US" altLang="ja-JP" dirty="0" err="1" smtClean="0"/>
              <a:t>Unarchiver</a:t>
            </a:r>
            <a:r>
              <a:rPr lang="en-US" altLang="ja-JP" dirty="0" smtClean="0"/>
              <a:t>”, 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/>
          <p:nvPr/>
        </p:nvCxnSpPr>
        <p:spPr>
          <a:xfrm flipH="1">
            <a:off x="1899788" y="1596731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1926479" y="1593659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Scroll </a:t>
            </a:r>
            <a:r>
              <a:rPr kumimoji="1" lang="en-US" altLang="ja-JP" dirty="0" smtClean="0"/>
              <a:t>down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074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0176" y="945533"/>
            <a:ext cx="822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You will find jar files </a:t>
            </a:r>
            <a:r>
              <a:rPr lang="en-US" altLang="ja-JP" dirty="0" smtClean="0"/>
              <a:t>in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-all-platforms/jar and in jogamp-java3d. The following jar files are needed for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45904" y="1800732"/>
            <a:ext cx="4575274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-all-platforms/jar/</a:t>
            </a: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gluegen-rt.jar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rt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-natives-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macosx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universal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jogl-all.jar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-all-natives-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macosx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universal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24487" y="1801214"/>
            <a:ext cx="1928681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jogamp-java3d/</a:t>
            </a: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j3dcore.jar</a:t>
            </a: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j3dutils.jar</a:t>
            </a:r>
          </a:p>
          <a:p>
            <a:pPr lvl="1"/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vecmath.jar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5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Download JAMA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17320" y="1662142"/>
            <a:ext cx="415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https://</a:t>
            </a:r>
            <a:r>
              <a:rPr lang="en-US" altLang="ja-JP" dirty="0" err="1"/>
              <a:t>math.nist.gov</a:t>
            </a:r>
            <a:r>
              <a:rPr lang="en-US" altLang="ja-JP" dirty="0"/>
              <a:t>/</a:t>
            </a:r>
            <a:r>
              <a:rPr lang="en-US" altLang="ja-JP" dirty="0" err="1"/>
              <a:t>javanumerics</a:t>
            </a:r>
            <a:r>
              <a:rPr lang="en-US" altLang="ja-JP" dirty="0"/>
              <a:t>/</a:t>
            </a:r>
            <a:r>
              <a:rPr lang="en-US" altLang="ja-JP" dirty="0" err="1"/>
              <a:t>jama</a:t>
            </a:r>
            <a:r>
              <a:rPr lang="en-US" altLang="ja-JP" dirty="0"/>
              <a:t>/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4381" y="1065462"/>
            <a:ext cx="821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JAMA is  a linear algebra library for JAVA. We use it for </a:t>
            </a:r>
            <a:r>
              <a:rPr kumimoji="1" lang="en-US" altLang="ja-JP" smtClean="0"/>
              <a:t>matrix multiplications</a:t>
            </a:r>
            <a:r>
              <a:rPr kumimoji="1" lang="en-US" altLang="ja-JP" dirty="0" smtClean="0"/>
              <a:t>, diagonalization, and so on. It can be downloaded from, 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8760" y="2112291"/>
            <a:ext cx="5460451" cy="214719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0992" y="4735341"/>
            <a:ext cx="3169539" cy="148031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 rot="5400000">
            <a:off x="1671267" y="43067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…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2002658" y="4325574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029349" y="4322502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Scroll </a:t>
            </a:r>
            <a:r>
              <a:rPr kumimoji="1" lang="en-US" altLang="ja-JP" dirty="0" smtClean="0"/>
              <a:t>down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180765" y="5812577"/>
            <a:ext cx="894944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28785" y="5679919"/>
            <a:ext cx="328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 and download a </a:t>
            </a:r>
            <a:r>
              <a:rPr kumimoji="1" lang="en-US" altLang="ja-JP" dirty="0" err="1" smtClean="0"/>
              <a:t>jarfile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3143770" y="5894293"/>
            <a:ext cx="1080607" cy="31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71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 </a:t>
            </a:r>
            <a:r>
              <a:rPr lang="en-US" altLang="ja-JP" dirty="0" smtClean="0"/>
              <a:t>Copy </a:t>
            </a:r>
            <a:r>
              <a:rPr lang="en-US" altLang="ja-JP" dirty="0"/>
              <a:t>jar files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53143" y="1008451"/>
            <a:ext cx="7749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Copy </a:t>
            </a:r>
            <a:r>
              <a:rPr lang="en-US" altLang="ja-JP" dirty="0"/>
              <a:t>the jar files to an extension </a:t>
            </a:r>
            <a:r>
              <a:rPr lang="en-US" altLang="ja-JP" dirty="0" smtClean="0"/>
              <a:t>folder, which is set to ~/Library/Java/Extensions. Click Go menu of finder with </a:t>
            </a:r>
            <a:r>
              <a:rPr lang="en-US" altLang="ja-JP" u="sng" dirty="0" smtClean="0"/>
              <a:t>option key pressed</a:t>
            </a:r>
            <a:r>
              <a:rPr lang="en-US" altLang="ja-JP" dirty="0" smtClean="0"/>
              <a:t> (~/Library is hidden) and choose Library</a:t>
            </a:r>
            <a:r>
              <a:rPr lang="en-US" altLang="ja-JP" dirty="0"/>
              <a:t>. Create </a:t>
            </a:r>
            <a:r>
              <a:rPr lang="en-US" altLang="ja-JP" dirty="0" smtClean="0"/>
              <a:t>the </a:t>
            </a:r>
            <a:r>
              <a:rPr lang="en-US" altLang="ja-JP" dirty="0"/>
              <a:t>folder if you don‘t have it </a:t>
            </a:r>
            <a:r>
              <a:rPr lang="en-US" altLang="ja-JP" dirty="0" smtClean="0"/>
              <a:t>yet, then </a:t>
            </a:r>
            <a:r>
              <a:rPr lang="en-US" altLang="ja-JP" dirty="0"/>
              <a:t>copy the jar files in this </a:t>
            </a:r>
            <a:r>
              <a:rPr lang="en-US" altLang="ja-JP" dirty="0" smtClean="0"/>
              <a:t>folder.</a:t>
            </a: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999" y="2483707"/>
            <a:ext cx="7344476" cy="326498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409568" y="5671751"/>
            <a:ext cx="8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Library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 flipH="1" flipV="1">
            <a:off x="2757818" y="5271301"/>
            <a:ext cx="1117" cy="4320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46590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1734</TotalTime>
  <Words>910</Words>
  <Application>Microsoft Macintosh PowerPoint</Application>
  <PresentationFormat>画面に合わせる (4:3)</PresentationFormat>
  <Paragraphs>118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Calibri</vt:lpstr>
      <vt:lpstr>Courier</vt:lpstr>
      <vt:lpstr>Yu Gothic</vt:lpstr>
      <vt:lpstr>メイリオ</vt:lpstr>
      <vt:lpstr>Arial</vt:lpstr>
      <vt:lpstr>ホワイト</vt:lpstr>
      <vt:lpstr>PowerPoint プレゼンテーション</vt:lpstr>
      <vt:lpstr>1. Install Java</vt:lpstr>
      <vt:lpstr>PowerPoint プレゼンテーション</vt:lpstr>
      <vt:lpstr>PowerPoint プレゼンテーション</vt:lpstr>
      <vt:lpstr>2. Download Java3D</vt:lpstr>
      <vt:lpstr>PowerPoint プレゼンテーション</vt:lpstr>
      <vt:lpstr>PowerPoint プレゼンテーション</vt:lpstr>
      <vt:lpstr>3. Download JAMA</vt:lpstr>
      <vt:lpstr>4. Copy jar files</vt:lpstr>
      <vt:lpstr>5. Download and test JSindo</vt:lpstr>
      <vt:lpstr>PowerPoint プレゼンテーション</vt:lpstr>
      <vt:lpstr>Appendix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Kiyoshi Yagi</cp:lastModifiedBy>
  <cp:revision>324</cp:revision>
  <cp:lastPrinted>2018-04-10T06:17:39Z</cp:lastPrinted>
  <dcterms:created xsi:type="dcterms:W3CDTF">2018-02-18T14:36:46Z</dcterms:created>
  <dcterms:modified xsi:type="dcterms:W3CDTF">2018-06-13T07:14:48Z</dcterms:modified>
</cp:coreProperties>
</file>