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60" r:id="rId1"/>
  </p:sldMasterIdLst>
  <p:notesMasterIdLst>
    <p:notesMasterId r:id="rId14"/>
  </p:notesMasterIdLst>
  <p:sldIdLst>
    <p:sldId id="256" r:id="rId2"/>
    <p:sldId id="287" r:id="rId3"/>
    <p:sldId id="308" r:id="rId4"/>
    <p:sldId id="307" r:id="rId5"/>
    <p:sldId id="310" r:id="rId6"/>
    <p:sldId id="273" r:id="rId7"/>
    <p:sldId id="295" r:id="rId8"/>
    <p:sldId id="298" r:id="rId9"/>
    <p:sldId id="282" r:id="rId10"/>
    <p:sldId id="302" r:id="rId11"/>
    <p:sldId id="303" r:id="rId12"/>
    <p:sldId id="309" r:id="rId13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0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774"/>
    <p:restoredTop sz="94645"/>
  </p:normalViewPr>
  <p:slideViewPr>
    <p:cSldViewPr snapToGrid="0" snapToObjects="1">
      <p:cViewPr varScale="1">
        <p:scale>
          <a:sx n="89" d="100"/>
          <a:sy n="89" d="100"/>
        </p:scale>
        <p:origin x="608" y="168"/>
      </p:cViewPr>
      <p:guideLst>
        <p:guide orient="horz" pos="2160"/>
        <p:guide pos="20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0F0136-69B4-D44B-9FED-4928016A3512}" type="datetimeFigureOut">
              <a:rPr kumimoji="1" lang="ja-JP" altLang="en-US" smtClean="0"/>
              <a:t>2019/5/3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9D3D55-BD5C-034D-AC25-55F6153EBC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11396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9D3D55-BD5C-034D-AC25-55F6153EBC0E}" type="slidenum">
              <a:rPr kumimoji="1" lang="ja-JP" altLang="en-US" smtClean="0"/>
              <a:t>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65632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9D3D55-BD5C-034D-AC25-55F6153EBC0E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68992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A2EAE-8A19-6140-AB90-FBA793328AFC}" type="datetime1">
              <a:rPr kumimoji="1" lang="ja-JP" altLang="en-US" smtClean="0"/>
              <a:t>2019/5/3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3;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2F6CD-D8C5-EA47-935C-33C61990A9AF}" type="datetime1">
              <a:rPr kumimoji="1" lang="ja-JP" altLang="en-US" smtClean="0"/>
              <a:t>2019/5/3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2CAB7-B1D1-C842-BB27-1789136EF085}" type="datetime1">
              <a:rPr kumimoji="1" lang="ja-JP" altLang="en-US" smtClean="0"/>
              <a:t>2019/5/3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606A1-BF80-4F40-AD73-3A1303D72015}" type="datetime1">
              <a:rPr kumimoji="1" lang="ja-JP" altLang="en-US" smtClean="0"/>
              <a:t>2019/5/3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370A8-86D7-DE4D-BAB6-D17D5C3BEC5A}" type="datetime1">
              <a:rPr kumimoji="1" lang="ja-JP" altLang="en-US" smtClean="0"/>
              <a:t>2019/5/3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DFF1A-26F6-734D-81A6-596D27E77CDE}" type="datetime1">
              <a:rPr kumimoji="1" lang="ja-JP" altLang="en-US" smtClean="0"/>
              <a:t>2019/5/3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D6ED2-2E77-3346-9932-196F8E0DDE9D}" type="datetime1">
              <a:rPr kumimoji="1" lang="ja-JP" altLang="en-US" smtClean="0"/>
              <a:t>2019/5/3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62E53-0DE6-954C-A642-97CC889F03F2}" type="datetime1">
              <a:rPr kumimoji="1" lang="ja-JP" altLang="en-US" smtClean="0"/>
              <a:t>2019/5/3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6B436-8A19-1A40-8CF4-6DE75F461D19}" type="datetime1">
              <a:rPr kumimoji="1" lang="ja-JP" altLang="en-US" smtClean="0"/>
              <a:t>2019/5/3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3;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977A8-A6EB-6544-A402-5123A38A5E0F}" type="datetime1">
              <a:rPr kumimoji="1" lang="ja-JP" altLang="en-US" smtClean="0"/>
              <a:t>2019/5/3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3A33F-D5AB-5D4B-9CED-7FFE32473911}" type="datetime1">
              <a:rPr kumimoji="1" lang="ja-JP" altLang="en-US" smtClean="0"/>
              <a:t>2019/5/3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10207"/>
            <a:ext cx="7886700" cy="7132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019503"/>
            <a:ext cx="7886700" cy="5157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3D1301-D078-CF4D-9B69-E985276E2D1F}" type="datetime1">
              <a:rPr kumimoji="1" lang="ja-JP" altLang="en-US" smtClean="0"/>
              <a:t>2019/5/3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9652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/>
          <p:cNvSpPr txBox="1"/>
          <p:nvPr/>
        </p:nvSpPr>
        <p:spPr>
          <a:xfrm>
            <a:off x="2060169" y="1584506"/>
            <a:ext cx="493064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4400" dirty="0"/>
              <a:t>How to Install </a:t>
            </a:r>
            <a:r>
              <a:rPr kumimoji="1" lang="en-US" altLang="ja-JP" sz="4400" dirty="0" err="1"/>
              <a:t>JSindo</a:t>
            </a:r>
            <a:endParaRPr kumimoji="1" lang="en-US" altLang="ja-JP" sz="4400" dirty="0"/>
          </a:p>
          <a:p>
            <a:pPr algn="ctr"/>
            <a:r>
              <a:rPr lang="en-US" altLang="ja-JP" sz="4400" dirty="0"/>
              <a:t>for Mac</a:t>
            </a:r>
            <a:endParaRPr kumimoji="1" lang="ja-JP" altLang="en-US" sz="44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397782" y="4020685"/>
            <a:ext cx="409381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/>
              <a:t>Theoretical Molecular Science Laboratory</a:t>
            </a:r>
          </a:p>
          <a:p>
            <a:pPr algn="ctr"/>
            <a:r>
              <a:rPr kumimoji="1" lang="en-US" altLang="ja-JP" dirty="0"/>
              <a:t>RIKEN Cluster for Pioneering Research</a:t>
            </a:r>
          </a:p>
          <a:p>
            <a:pPr algn="ctr"/>
            <a:endParaRPr lang="en-US" altLang="ja-JP" dirty="0"/>
          </a:p>
          <a:p>
            <a:pPr algn="ctr"/>
            <a:r>
              <a:rPr kumimoji="1" lang="en-US" altLang="ja-JP" dirty="0"/>
              <a:t>2019/05/14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365358" y="3176854"/>
            <a:ext cx="21600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Kiyoshi Yagi</a:t>
            </a:r>
          </a:p>
          <a:p>
            <a:pPr algn="ctr"/>
            <a:r>
              <a:rPr kumimoji="1" lang="en-US" altLang="ja-JP" dirty="0" err="1"/>
              <a:t>kiyoshi.yagi@riken.jp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7120843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5</a:t>
            </a:r>
            <a:r>
              <a:rPr kumimoji="1" lang="en-US" altLang="ja-JP" dirty="0"/>
              <a:t>. Download and test </a:t>
            </a:r>
            <a:r>
              <a:rPr kumimoji="1" lang="en-US" altLang="ja-JP" dirty="0" err="1"/>
              <a:t>JSindo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22815" y="1867733"/>
            <a:ext cx="507785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Double click to unzip the file. Then, find sindo-4.0/jar/JSindo-4.0.jar. Double click the jar file, and you should see a control panel of </a:t>
            </a:r>
            <a:r>
              <a:rPr lang="en-US" altLang="ja-JP" dirty="0" err="1"/>
              <a:t>JSindo</a:t>
            </a:r>
            <a:r>
              <a:rPr lang="en-US" altLang="ja-JP" dirty="0"/>
              <a:t>. If you don’t see the panel, review the installation of Java. </a:t>
            </a:r>
          </a:p>
          <a:p>
            <a:endParaRPr lang="en-US" altLang="ja-JP" dirty="0"/>
          </a:p>
          <a:p>
            <a:r>
              <a:rPr lang="en-US" altLang="ja-JP" dirty="0"/>
              <a:t>Let’s test the program. Sample files are included in sindo-4.0/doc/</a:t>
            </a:r>
            <a:r>
              <a:rPr lang="en-US" altLang="ja-JP" dirty="0" err="1"/>
              <a:t>JSindo</a:t>
            </a:r>
            <a:r>
              <a:rPr lang="en-US" altLang="ja-JP" dirty="0"/>
              <a:t>/</a:t>
            </a:r>
            <a:r>
              <a:rPr lang="en-US" altLang="ja-JP" dirty="0" err="1"/>
              <a:t>sample_JSindo</a:t>
            </a:r>
            <a:r>
              <a:rPr lang="en-US" altLang="ja-JP" dirty="0"/>
              <a:t>.</a:t>
            </a:r>
          </a:p>
          <a:p>
            <a:endParaRPr lang="en-US" altLang="ja-JP" dirty="0"/>
          </a:p>
          <a:p>
            <a:r>
              <a:rPr lang="en-US" altLang="ja-JP" dirty="0"/>
              <a:t>In </a:t>
            </a:r>
            <a:r>
              <a:rPr lang="en-US" altLang="ja-JP" dirty="0" err="1"/>
              <a:t>JSindo</a:t>
            </a:r>
            <a:r>
              <a:rPr lang="en-US" altLang="ja-JP" dirty="0"/>
              <a:t> control panel, click File -&gt; Open, choose “h2co.minfo”, and click Open. If you see formaldehyde, you’re done with the first step!</a:t>
            </a:r>
          </a:p>
          <a:p>
            <a:endParaRPr lang="en-US" altLang="ja-JP" dirty="0"/>
          </a:p>
          <a:p>
            <a:r>
              <a:rPr lang="en-US" altLang="ja-JP" dirty="0"/>
              <a:t>If this step fails, it is highly likely that </a:t>
            </a:r>
            <a:r>
              <a:rPr lang="en-US" altLang="ja-JP" dirty="0" err="1"/>
              <a:t>JogAmp</a:t>
            </a:r>
            <a:r>
              <a:rPr lang="en-US" altLang="ja-JP" dirty="0"/>
              <a:t>/ Java3D has a problem. Double check if the right </a:t>
            </a:r>
            <a:r>
              <a:rPr lang="en-US" altLang="ja-JP" dirty="0" err="1"/>
              <a:t>jarfiles</a:t>
            </a:r>
            <a:r>
              <a:rPr lang="en-US" altLang="ja-JP" dirty="0"/>
              <a:t> are located in the folder.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9</a:t>
            </a:fld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322489" y="941149"/>
            <a:ext cx="80147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Download sindo-4.0.zip from our website:</a:t>
            </a:r>
          </a:p>
          <a:p>
            <a:pPr lvl="1"/>
            <a:r>
              <a:rPr lang="en-US" altLang="ja-JP" dirty="0"/>
              <a:t>http://</a:t>
            </a:r>
            <a:r>
              <a:rPr lang="en-US" altLang="ja-JP" dirty="0" err="1"/>
              <a:t>www.riken.jp</a:t>
            </a:r>
            <a:r>
              <a:rPr lang="en-US" altLang="ja-JP" dirty="0"/>
              <a:t>/TMS2012/</a:t>
            </a:r>
            <a:r>
              <a:rPr lang="en-US" altLang="ja-JP" dirty="0" err="1"/>
              <a:t>tms</a:t>
            </a:r>
            <a:r>
              <a:rPr lang="en-US" altLang="ja-JP" dirty="0"/>
              <a:t>/</a:t>
            </a:r>
            <a:r>
              <a:rPr lang="en-US" altLang="ja-JP" dirty="0" err="1"/>
              <a:t>en</a:t>
            </a:r>
            <a:r>
              <a:rPr lang="en-US" altLang="ja-JP" dirty="0"/>
              <a:t>/research/software/</a:t>
            </a:r>
            <a:r>
              <a:rPr lang="en-US" altLang="ja-JP" dirty="0" err="1"/>
              <a:t>sindo</a:t>
            </a:r>
            <a:r>
              <a:rPr lang="en-US" altLang="ja-JP" dirty="0"/>
              <a:t>/</a:t>
            </a:r>
            <a:r>
              <a:rPr lang="en-US" altLang="ja-JP" dirty="0" err="1"/>
              <a:t>index.html</a:t>
            </a:r>
            <a:endParaRPr lang="en-US" altLang="ja-JP" dirty="0"/>
          </a:p>
        </p:txBody>
      </p:sp>
      <p:grpSp>
        <p:nvGrpSpPr>
          <p:cNvPr id="16" name="図形グループ 15"/>
          <p:cNvGrpSpPr/>
          <p:nvPr/>
        </p:nvGrpSpPr>
        <p:grpSpPr>
          <a:xfrm>
            <a:off x="5625296" y="1939665"/>
            <a:ext cx="3023046" cy="4452816"/>
            <a:chOff x="5393913" y="986805"/>
            <a:chExt cx="3404900" cy="5015271"/>
          </a:xfrm>
        </p:grpSpPr>
        <p:pic>
          <p:nvPicPr>
            <p:cNvPr id="18" name="図 9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168"/>
            <a:stretch/>
          </p:blipFill>
          <p:spPr bwMode="auto">
            <a:xfrm>
              <a:off x="5393913" y="986805"/>
              <a:ext cx="3404900" cy="1268257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0" name="直線矢印コネクタ 19"/>
            <p:cNvCxnSpPr/>
            <p:nvPr/>
          </p:nvCxnSpPr>
          <p:spPr>
            <a:xfrm>
              <a:off x="5550185" y="1328758"/>
              <a:ext cx="0" cy="1278485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テキスト ボックス 20"/>
            <p:cNvSpPr txBox="1"/>
            <p:nvPr/>
          </p:nvSpPr>
          <p:spPr>
            <a:xfrm>
              <a:off x="5597499" y="1346311"/>
              <a:ext cx="6960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Open</a:t>
              </a:r>
              <a:endParaRPr kumimoji="1" lang="ja-JP" altLang="en-US" dirty="0"/>
            </a:p>
          </p:txBody>
        </p:sp>
        <p:pic>
          <p:nvPicPr>
            <p:cNvPr id="23" name="図 22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182" t="7774" r="8854" b="19884"/>
            <a:stretch/>
          </p:blipFill>
          <p:spPr>
            <a:xfrm>
              <a:off x="5481037" y="2694129"/>
              <a:ext cx="2379121" cy="1328104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24" name="正方形/長方形 23"/>
            <p:cNvSpPr/>
            <p:nvPr/>
          </p:nvSpPr>
          <p:spPr>
            <a:xfrm>
              <a:off x="5527220" y="3055732"/>
              <a:ext cx="480188" cy="141777"/>
            </a:xfrm>
            <a:prstGeom prst="rect">
              <a:avLst/>
            </a:prstGeom>
            <a:noFill/>
            <a:ln w="28575">
              <a:solidFill>
                <a:srgbClr val="00B05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5" name="直線矢印コネクタ 24"/>
            <p:cNvCxnSpPr/>
            <p:nvPr/>
          </p:nvCxnSpPr>
          <p:spPr>
            <a:xfrm>
              <a:off x="7578899" y="3995652"/>
              <a:ext cx="7181" cy="323779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テキスト ボックス 25"/>
            <p:cNvSpPr txBox="1"/>
            <p:nvPr/>
          </p:nvSpPr>
          <p:spPr>
            <a:xfrm>
              <a:off x="5939447" y="3134127"/>
              <a:ext cx="1094124" cy="25883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/>
                <a:t>click to choose</a:t>
              </a:r>
              <a:endParaRPr kumimoji="1" lang="ja-JP" altLang="en-US" dirty="0"/>
            </a:p>
          </p:txBody>
        </p:sp>
        <p:sp>
          <p:nvSpPr>
            <p:cNvPr id="27" name="正方形/長方形 26"/>
            <p:cNvSpPr/>
            <p:nvPr/>
          </p:nvSpPr>
          <p:spPr>
            <a:xfrm>
              <a:off x="7395430" y="3816722"/>
              <a:ext cx="391620" cy="150819"/>
            </a:xfrm>
            <a:prstGeom prst="rect">
              <a:avLst/>
            </a:prstGeom>
            <a:noFill/>
            <a:ln w="28575">
              <a:solidFill>
                <a:srgbClr val="00B05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28" name="図 27"/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606" t="5208" r="9167" b="14212"/>
            <a:stretch/>
          </p:blipFill>
          <p:spPr>
            <a:xfrm>
              <a:off x="6808162" y="4430320"/>
              <a:ext cx="1584380" cy="1571756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5067150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図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393913" y="418769"/>
            <a:ext cx="3404900" cy="128325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直線矢印コネクタ 13"/>
          <p:cNvCxnSpPr/>
          <p:nvPr/>
        </p:nvCxnSpPr>
        <p:spPr>
          <a:xfrm>
            <a:off x="6456635" y="781347"/>
            <a:ext cx="0" cy="127848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6454749" y="878288"/>
            <a:ext cx="1904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Harmonic Analysis</a:t>
            </a:r>
            <a:endParaRPr kumimoji="1" lang="ja-JP" altLang="en-US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225833" y="841421"/>
            <a:ext cx="5077859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Finally, </a:t>
            </a:r>
            <a:r>
              <a:rPr lang="en-US" altLang="ja-JP" dirty="0" err="1"/>
              <a:t>goto</a:t>
            </a:r>
            <a:r>
              <a:rPr lang="en-US" altLang="ja-JP" dirty="0"/>
              <a:t> Tools -&gt; Harmonic Analysis. This should create a panel of “Normal modes”. </a:t>
            </a:r>
          </a:p>
          <a:p>
            <a:endParaRPr lang="en-US" altLang="ja-JP" dirty="0"/>
          </a:p>
          <a:p>
            <a:pPr lvl="1"/>
            <a:r>
              <a:rPr lang="en-US" altLang="ja-JP" dirty="0"/>
              <a:t>If you don’t see this panel, JAMA isn’t working. Check if the </a:t>
            </a:r>
            <a:r>
              <a:rPr lang="en-US" altLang="ja-JP" dirty="0" err="1"/>
              <a:t>jarfile</a:t>
            </a:r>
            <a:r>
              <a:rPr lang="en-US" altLang="ja-JP" dirty="0"/>
              <a:t> of JAMA is set correctly.</a:t>
            </a:r>
          </a:p>
          <a:p>
            <a:endParaRPr lang="en-US" altLang="ja-JP" dirty="0"/>
          </a:p>
          <a:p>
            <a:r>
              <a:rPr lang="en-US" altLang="ja-JP" dirty="0"/>
              <a:t>If the panel appears, you’re all set! Congratulations!</a:t>
            </a:r>
          </a:p>
          <a:p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Check on ”show vibrational coordinates”, and choose a mode you want to see. Vibrational motion will be indicated by arrows. You can “Invert the arrows” by a check box, and change the magnitude using a slider. </a:t>
            </a:r>
          </a:p>
          <a:p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Thanks for using </a:t>
            </a:r>
            <a:r>
              <a:rPr lang="en-US" altLang="ja-JP" dirty="0" err="1"/>
              <a:t>JSindo</a:t>
            </a:r>
            <a:r>
              <a:rPr lang="en-US" altLang="ja-JP" dirty="0"/>
              <a:t>!</a:t>
            </a:r>
          </a:p>
          <a:p>
            <a:r>
              <a:rPr lang="en-US" altLang="ja-JP" dirty="0"/>
              <a:t>Enjoy! </a:t>
            </a:r>
          </a:p>
          <a:p>
            <a:endParaRPr lang="en-US" altLang="ja-JP" dirty="0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57464" y="2078183"/>
            <a:ext cx="2304788" cy="13716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3" name="図 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479679" y="3713019"/>
            <a:ext cx="2708357" cy="270163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67196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Appendix</a:t>
            </a:r>
            <a:endParaRPr kumimoji="1" lang="ja-JP" altLang="en-US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11</a:t>
            </a:fld>
            <a:endParaRPr kumimoji="1" lang="ja-JP" altLang="en-US"/>
          </a:p>
        </p:txBody>
      </p:sp>
      <p:sp>
        <p:nvSpPr>
          <p:cNvPr id="4" name="テキスト ボックス 7"/>
          <p:cNvSpPr txBox="1"/>
          <p:nvPr/>
        </p:nvSpPr>
        <p:spPr>
          <a:xfrm>
            <a:off x="542240" y="1741081"/>
            <a:ext cx="801472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Make sure you have installed JDK, not JRE, which let you use java from a command line. Type “java –version” in the terminal. If you get a version info, then you’re OK. If not, install JDK (see Chap. 1).</a:t>
            </a:r>
          </a:p>
          <a:p>
            <a:endParaRPr lang="en-US" altLang="ja-JP" dirty="0"/>
          </a:p>
          <a:p>
            <a:r>
              <a:rPr lang="en-US" altLang="ja-JP" dirty="0"/>
              <a:t>Then, you can start </a:t>
            </a:r>
            <a:r>
              <a:rPr lang="en-US" altLang="ja-JP" dirty="0" err="1"/>
              <a:t>JSindo</a:t>
            </a:r>
            <a:r>
              <a:rPr lang="en-US" altLang="ja-JP" dirty="0"/>
              <a:t> by</a:t>
            </a:r>
          </a:p>
        </p:txBody>
      </p:sp>
      <p:sp>
        <p:nvSpPr>
          <p:cNvPr id="5" name="テキスト ボックス 3"/>
          <p:cNvSpPr txBox="1"/>
          <p:nvPr/>
        </p:nvSpPr>
        <p:spPr>
          <a:xfrm>
            <a:off x="300118" y="1200599"/>
            <a:ext cx="4062009" cy="36933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How to use </a:t>
            </a:r>
            <a:r>
              <a:rPr kumimoji="1" lang="en-US" altLang="ja-JP" dirty="0" err="1"/>
              <a:t>JSindo</a:t>
            </a:r>
            <a:r>
              <a:rPr kumimoji="1" lang="en-US" altLang="ja-JP" dirty="0"/>
              <a:t> from a command line.</a:t>
            </a:r>
            <a:endParaRPr kumimoji="1" lang="ja-JP" altLang="en-US" dirty="0"/>
          </a:p>
        </p:txBody>
      </p:sp>
      <p:sp>
        <p:nvSpPr>
          <p:cNvPr id="6" name="テキスト ボックス 13"/>
          <p:cNvSpPr txBox="1"/>
          <p:nvPr/>
        </p:nvSpPr>
        <p:spPr>
          <a:xfrm>
            <a:off x="1244416" y="3283430"/>
            <a:ext cx="5205271" cy="27699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1200" dirty="0">
                <a:latin typeface="Courier" charset="0"/>
                <a:ea typeface="Courier" charset="0"/>
                <a:cs typeface="Courier" charset="0"/>
              </a:rPr>
              <a:t>&gt;java –</a:t>
            </a:r>
            <a:r>
              <a:rPr kumimoji="1" lang="en-US" altLang="ja-JP" sz="1200" dirty="0" err="1">
                <a:latin typeface="Courier" charset="0"/>
                <a:ea typeface="Courier" charset="0"/>
                <a:cs typeface="Courier" charset="0"/>
              </a:rPr>
              <a:t>cp</a:t>
            </a:r>
            <a:r>
              <a:rPr kumimoji="1" lang="en-US" altLang="ja-JP" sz="1200" dirty="0">
                <a:latin typeface="Courier" charset="0"/>
                <a:ea typeface="Courier" charset="0"/>
                <a:cs typeface="Courier" charset="0"/>
              </a:rPr>
              <a:t> /path/to/sindo-4.0/jar/JSindo-4.0.jar </a:t>
            </a:r>
            <a:r>
              <a:rPr kumimoji="1" lang="en-US" altLang="ja-JP" sz="1200" dirty="0" err="1">
                <a:latin typeface="Courier" charset="0"/>
                <a:ea typeface="Courier" charset="0"/>
                <a:cs typeface="Courier" charset="0"/>
              </a:rPr>
              <a:t>JSindo</a:t>
            </a:r>
            <a:endParaRPr kumimoji="1" lang="ja-JP" altLang="en-US" sz="12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236107" y="4199370"/>
            <a:ext cx="6692858" cy="27699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alias </a:t>
            </a:r>
            <a:r>
              <a:rPr lang="en-US" altLang="ja-JP" sz="1200" dirty="0" err="1">
                <a:latin typeface="Courier" charset="0"/>
                <a:ea typeface="Courier" charset="0"/>
                <a:cs typeface="Courier" charset="0"/>
              </a:rPr>
              <a:t>jsindo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=‘java –</a:t>
            </a:r>
            <a:r>
              <a:rPr lang="en-US" altLang="ja-JP" sz="1200" dirty="0" err="1">
                <a:latin typeface="Courier" charset="0"/>
                <a:ea typeface="Courier" charset="0"/>
                <a:cs typeface="Courier" charset="0"/>
              </a:rPr>
              <a:t>cp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 /path/to/ sindo-4.0/jar/JSindo-4.0.jar </a:t>
            </a:r>
            <a:r>
              <a:rPr lang="en-US" altLang="ja-JP" sz="1200" dirty="0" err="1">
                <a:latin typeface="Courier" charset="0"/>
                <a:ea typeface="Courier" charset="0"/>
                <a:cs typeface="Courier" charset="0"/>
              </a:rPr>
              <a:t>JSindo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’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236107" y="5104468"/>
            <a:ext cx="1393330" cy="46166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&gt; . ~/.</a:t>
            </a:r>
            <a:r>
              <a:rPr lang="en-US" altLang="ja-JP" sz="1200" dirty="0" err="1">
                <a:latin typeface="Courier" charset="0"/>
                <a:ea typeface="Courier" charset="0"/>
                <a:cs typeface="Courier" charset="0"/>
              </a:rPr>
              <a:t>bashrc</a:t>
            </a:r>
            <a:endParaRPr lang="en-US" altLang="ja-JP" sz="12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&gt; </a:t>
            </a:r>
            <a:r>
              <a:rPr lang="en-US" altLang="ja-JP" sz="1200" dirty="0" err="1">
                <a:latin typeface="Courier" charset="0"/>
                <a:ea typeface="Courier" charset="0"/>
                <a:cs typeface="Courier" charset="0"/>
              </a:rPr>
              <a:t>jsindo</a:t>
            </a:r>
            <a:endParaRPr lang="en-US" altLang="ja-JP" sz="12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558258" y="4660405"/>
            <a:ext cx="7486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After source, you can invoke the program by typing “</a:t>
            </a:r>
            <a:r>
              <a:rPr lang="en-US" altLang="ja-JP" dirty="0" err="1"/>
              <a:t>jsindo</a:t>
            </a:r>
            <a:r>
              <a:rPr lang="en-US" altLang="ja-JP" dirty="0"/>
              <a:t>” in the command.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560114" y="3710609"/>
            <a:ext cx="4756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You may add </a:t>
            </a:r>
            <a:r>
              <a:rPr kumimoji="1" lang="en-US" altLang="ja-JP"/>
              <a:t>the following line </a:t>
            </a:r>
            <a:r>
              <a:rPr kumimoji="1" lang="en-US" altLang="ja-JP" dirty="0"/>
              <a:t>in your ~/.</a:t>
            </a:r>
            <a:r>
              <a:rPr kumimoji="1" lang="en-US" altLang="ja-JP" dirty="0" err="1"/>
              <a:t>bashrc</a:t>
            </a:r>
            <a:r>
              <a:rPr kumimoji="1" lang="en-US" altLang="ja-JP" dirty="0"/>
              <a:t>,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2426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1. Install Java</a:t>
            </a:r>
            <a:endParaRPr kumimoji="1" lang="ja-JP" altLang="en-US" dirty="0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1</a:t>
            </a:fld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368135" y="954744"/>
            <a:ext cx="8573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rgbClr val="00B0F0"/>
                </a:solidFill>
              </a:rPr>
              <a:t>STEP1</a:t>
            </a:r>
            <a:r>
              <a:rPr kumimoji="1" lang="en-US" altLang="ja-JP" dirty="0"/>
              <a:t>: Let’s check if your Mac has Java installed or not, and </a:t>
            </a:r>
            <a:r>
              <a:rPr lang="en-US" altLang="ja-JP" dirty="0"/>
              <a:t>the version of Java </a:t>
            </a:r>
            <a:r>
              <a:rPr lang="en-US" altLang="ja-JP"/>
              <a:t>if you have. </a:t>
            </a:r>
            <a:endParaRPr kumimoji="1" lang="ja-JP" altLang="en-US" dirty="0"/>
          </a:p>
        </p:txBody>
      </p:sp>
      <p:sp>
        <p:nvSpPr>
          <p:cNvPr id="20" name="テキスト ボックス 18"/>
          <p:cNvSpPr txBox="1"/>
          <p:nvPr/>
        </p:nvSpPr>
        <p:spPr>
          <a:xfrm>
            <a:off x="736271" y="1568242"/>
            <a:ext cx="396635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ja-JP" dirty="0"/>
              <a:t>Open the “System Preference”. </a:t>
            </a:r>
          </a:p>
          <a:p>
            <a:pPr marL="285750" indent="-285750" algn="just">
              <a:buFont typeface="Arial" charset="0"/>
              <a:buChar char="•"/>
            </a:pPr>
            <a:r>
              <a:rPr lang="en-US" altLang="ja-JP" dirty="0"/>
              <a:t>If you don’t find an icon of Java, your Mac doesn’t have a Java yet. In this case, </a:t>
            </a:r>
            <a:r>
              <a:rPr lang="en-US" altLang="ja-JP" dirty="0" err="1"/>
              <a:t>goto</a:t>
            </a:r>
            <a:r>
              <a:rPr lang="en-US" altLang="ja-JP" dirty="0"/>
              <a:t> </a:t>
            </a:r>
            <a:r>
              <a:rPr lang="en-US" altLang="ja-JP" dirty="0">
                <a:solidFill>
                  <a:srgbClr val="00B0F0"/>
                </a:solidFill>
              </a:rPr>
              <a:t>STEP2</a:t>
            </a:r>
            <a:r>
              <a:rPr lang="en-US" altLang="ja-JP" dirty="0"/>
              <a:t>. </a:t>
            </a:r>
          </a:p>
          <a:p>
            <a:pPr lvl="1" algn="just"/>
            <a:endParaRPr lang="en-US" altLang="ja-JP" dirty="0"/>
          </a:p>
          <a:p>
            <a:pPr marL="285750" indent="-285750" algn="just">
              <a:buFont typeface="Arial" charset="0"/>
              <a:buChar char="•"/>
            </a:pPr>
            <a:r>
              <a:rPr lang="en-US" altLang="ja-JP" dirty="0"/>
              <a:t>If you find the icon, click the icon to open Java Control Panel, where you can check the version of Java. </a:t>
            </a:r>
            <a:endParaRPr kumimoji="1" lang="ja-JP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1015988" y="4100174"/>
            <a:ext cx="7306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your Java is Version 8, then you can skip the installation and go to Chap. 2. </a:t>
            </a:r>
            <a:endParaRPr lang="ja-JP" alt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2320028" y="4630992"/>
            <a:ext cx="5370891" cy="1591563"/>
            <a:chOff x="2320028" y="4630992"/>
            <a:chExt cx="5370891" cy="1591563"/>
          </a:xfrm>
        </p:grpSpPr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320028" y="4645262"/>
              <a:ext cx="1474935" cy="147991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087295" y="4630992"/>
              <a:ext cx="1491701" cy="100379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27" name="Rectangle 26"/>
            <p:cNvSpPr/>
            <p:nvPr/>
          </p:nvSpPr>
          <p:spPr>
            <a:xfrm>
              <a:off x="3423782" y="4875811"/>
              <a:ext cx="312758" cy="167549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>
              <a:off x="3741497" y="4957504"/>
              <a:ext cx="332916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flipV="1">
              <a:off x="4491112" y="5187664"/>
              <a:ext cx="0" cy="69419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4127486" y="5154735"/>
              <a:ext cx="990811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4303710" y="5853223"/>
              <a:ext cx="33872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Your Java is Version 8 Update 172!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700789" y="1592090"/>
            <a:ext cx="3319639" cy="2244339"/>
            <a:chOff x="4700789" y="1592090"/>
            <a:chExt cx="3319639" cy="2244339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516258" y="1592090"/>
              <a:ext cx="2504170" cy="224433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4" name="Oval 3"/>
            <p:cNvSpPr/>
            <p:nvPr/>
          </p:nvSpPr>
          <p:spPr>
            <a:xfrm>
              <a:off x="6135405" y="3425022"/>
              <a:ext cx="342159" cy="342159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4700789" y="3606084"/>
              <a:ext cx="1352282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13567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2</a:t>
            </a:fld>
            <a:endParaRPr kumimoji="1" lang="ja-JP" altLang="en-US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099935" y="4219851"/>
            <a:ext cx="6869940" cy="64633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&gt; </a:t>
            </a:r>
            <a:r>
              <a:rPr lang="en-US" altLang="ja-JP" sz="1200" dirty="0" err="1">
                <a:latin typeface="Courier" charset="0"/>
                <a:ea typeface="Courier" charset="0"/>
                <a:cs typeface="Courier" charset="0"/>
              </a:rPr>
              <a:t>sudo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ja-JP" sz="1200" dirty="0" err="1">
                <a:latin typeface="Courier" charset="0"/>
                <a:ea typeface="Courier" charset="0"/>
                <a:cs typeface="Courier" charset="0"/>
              </a:rPr>
              <a:t>rm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 -</a:t>
            </a:r>
            <a:r>
              <a:rPr lang="en-US" altLang="ja-JP" sz="1200" dirty="0" err="1">
                <a:latin typeface="Courier" charset="0"/>
                <a:ea typeface="Courier" charset="0"/>
                <a:cs typeface="Courier" charset="0"/>
              </a:rPr>
              <a:t>rf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 /Library/Internet\ Plug-Ins/</a:t>
            </a:r>
            <a:r>
              <a:rPr lang="en-US" altLang="ja-JP" sz="1200" dirty="0" err="1">
                <a:latin typeface="Courier" charset="0"/>
                <a:ea typeface="Courier" charset="0"/>
                <a:cs typeface="Courier" charset="0"/>
              </a:rPr>
              <a:t>JavaAppletPlugin.plugin</a:t>
            </a:r>
            <a:endParaRPr lang="en-US" altLang="ja-JP" sz="12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&gt; </a:t>
            </a:r>
            <a:r>
              <a:rPr lang="en-US" altLang="ja-JP" sz="1200" dirty="0" err="1">
                <a:latin typeface="Courier" charset="0"/>
                <a:ea typeface="Courier" charset="0"/>
                <a:cs typeface="Courier" charset="0"/>
              </a:rPr>
              <a:t>sudo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ja-JP" sz="1200" dirty="0" err="1">
                <a:latin typeface="Courier" charset="0"/>
                <a:ea typeface="Courier" charset="0"/>
                <a:cs typeface="Courier" charset="0"/>
              </a:rPr>
              <a:t>rm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 -</a:t>
            </a:r>
            <a:r>
              <a:rPr lang="en-US" altLang="ja-JP" sz="1200" dirty="0" err="1">
                <a:latin typeface="Courier" charset="0"/>
                <a:ea typeface="Courier" charset="0"/>
                <a:cs typeface="Courier" charset="0"/>
              </a:rPr>
              <a:t>rf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 /Library/</a:t>
            </a:r>
            <a:r>
              <a:rPr lang="en-US" altLang="ja-JP" sz="1200" dirty="0" err="1">
                <a:latin typeface="Courier" charset="0"/>
                <a:ea typeface="Courier" charset="0"/>
                <a:cs typeface="Courier" charset="0"/>
              </a:rPr>
              <a:t>PreferencePanes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/</a:t>
            </a:r>
            <a:r>
              <a:rPr lang="en-US" altLang="ja-JP" sz="1200" dirty="0" err="1">
                <a:latin typeface="Courier" charset="0"/>
                <a:ea typeface="Courier" charset="0"/>
                <a:cs typeface="Courier" charset="0"/>
              </a:rPr>
              <a:t>JavaControlPanel.prefPane</a:t>
            </a:r>
            <a:endParaRPr lang="en-US" altLang="ja-JP" sz="12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&gt; </a:t>
            </a:r>
            <a:r>
              <a:rPr lang="en-US" altLang="ja-JP" sz="1200" dirty="0" err="1">
                <a:latin typeface="Courier" charset="0"/>
                <a:ea typeface="Courier" charset="0"/>
                <a:cs typeface="Courier" charset="0"/>
              </a:rPr>
              <a:t>sudo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ja-JP" sz="1200" dirty="0" err="1">
                <a:latin typeface="Courier" charset="0"/>
                <a:ea typeface="Courier" charset="0"/>
                <a:cs typeface="Courier" charset="0"/>
              </a:rPr>
              <a:t>rm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 -</a:t>
            </a:r>
            <a:r>
              <a:rPr lang="en-US" altLang="ja-JP" sz="1200" dirty="0" err="1">
                <a:latin typeface="Courier" charset="0"/>
                <a:ea typeface="Courier" charset="0"/>
                <a:cs typeface="Courier" charset="0"/>
              </a:rPr>
              <a:t>rf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 /Library/Java/</a:t>
            </a:r>
            <a:r>
              <a:rPr lang="en-US" altLang="ja-JP" sz="1200" dirty="0" err="1">
                <a:latin typeface="Courier" charset="0"/>
                <a:ea typeface="Courier" charset="0"/>
                <a:cs typeface="Courier" charset="0"/>
              </a:rPr>
              <a:t>JavaVirtualMachines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/jdk-10.0.1.jdk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60999" y="5017521"/>
            <a:ext cx="6371305" cy="8002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WARNING</a:t>
            </a:r>
            <a:r>
              <a:rPr lang="en-US" sz="2800">
                <a:solidFill>
                  <a:srgbClr val="FF0000"/>
                </a:solidFill>
              </a:rPr>
              <a:t>!</a:t>
            </a:r>
            <a:r>
              <a:rPr lang="en-US"/>
              <a:t> </a:t>
            </a:r>
          </a:p>
          <a:p>
            <a:r>
              <a:rPr lang="en-US" dirty="0"/>
              <a:t>Be sure to type the right folders. You cannot redo this command!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42451" y="368709"/>
            <a:ext cx="79788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If your Java is a newer one (version 9 and later), it is unfortunately </a:t>
            </a:r>
            <a:r>
              <a:rPr lang="en-US" altLang="ja-JP" dirty="0">
                <a:solidFill>
                  <a:srgbClr val="FF0000"/>
                </a:solidFill>
              </a:rPr>
              <a:t>NOT</a:t>
            </a:r>
            <a:r>
              <a:rPr lang="en-US" altLang="ja-JP" dirty="0"/>
              <a:t> compatible with Java3D library, which </a:t>
            </a:r>
            <a:r>
              <a:rPr lang="en-US" altLang="ja-JP" dirty="0" err="1"/>
              <a:t>JSindo</a:t>
            </a:r>
            <a:r>
              <a:rPr lang="en-US" altLang="ja-JP" dirty="0"/>
              <a:t> use for visualization. In this case, uninstall Java and re-install version 8.</a:t>
            </a:r>
            <a:endParaRPr lang="ja-JP" altLang="en-US" dirty="0"/>
          </a:p>
          <a:p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1745474" y="1459088"/>
            <a:ext cx="4933166" cy="1543345"/>
            <a:chOff x="1745474" y="1459088"/>
            <a:chExt cx="4933166" cy="1543345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745474" y="1459088"/>
              <a:ext cx="3213100" cy="61717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cxnSp>
          <p:nvCxnSpPr>
            <p:cNvPr id="11" name="Straight Arrow Connector 10"/>
            <p:cNvCxnSpPr/>
            <p:nvPr/>
          </p:nvCxnSpPr>
          <p:spPr>
            <a:xfrm flipV="1">
              <a:off x="2858253" y="1871385"/>
              <a:ext cx="0" cy="77847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2450479" y="1834458"/>
              <a:ext cx="58665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2460754" y="2633101"/>
              <a:ext cx="42178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Unfortunately, your Java is Version 10.0.1…</a:t>
              </a: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457200" y="3439443"/>
            <a:ext cx="80231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uninstall Java (version 10), type the following commands to remove the folders. You will be prompted to enter an </a:t>
            </a:r>
            <a:r>
              <a:rPr lang="en-US" dirty="0" err="1"/>
              <a:t>adimistrator</a:t>
            </a:r>
            <a:r>
              <a:rPr lang="en-US" dirty="0"/>
              <a:t> password. </a:t>
            </a:r>
          </a:p>
        </p:txBody>
      </p:sp>
    </p:spTree>
    <p:extLst>
      <p:ext uri="{BB962C8B-B14F-4D97-AF65-F5344CB8AC3E}">
        <p14:creationId xmlns:p14="http://schemas.microsoft.com/office/powerpoint/2010/main" val="373700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466418" y="1810606"/>
            <a:ext cx="3711152" cy="4342486"/>
            <a:chOff x="466418" y="1810606"/>
            <a:chExt cx="3711152" cy="4342486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66418" y="1810606"/>
              <a:ext cx="3711152" cy="434248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1" name="Rectangle 10"/>
            <p:cNvSpPr/>
            <p:nvPr/>
          </p:nvSpPr>
          <p:spPr>
            <a:xfrm>
              <a:off x="2805970" y="5150393"/>
              <a:ext cx="545690" cy="324465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9" name="Group 28"/>
            <p:cNvGrpSpPr/>
            <p:nvPr/>
          </p:nvGrpSpPr>
          <p:grpSpPr>
            <a:xfrm>
              <a:off x="1346190" y="3219441"/>
              <a:ext cx="1964053" cy="1617045"/>
              <a:chOff x="1357162" y="3378467"/>
              <a:chExt cx="1964053" cy="1617045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1357162" y="3378467"/>
                <a:ext cx="1963554" cy="1617045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" name="Straight Connector 18"/>
              <p:cNvCxnSpPr/>
              <p:nvPr/>
            </p:nvCxnSpPr>
            <p:spPr>
              <a:xfrm>
                <a:off x="1364493" y="3387544"/>
                <a:ext cx="1956722" cy="1601384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/>
              <p:nvPr/>
            </p:nvCxnSpPr>
            <p:spPr>
              <a:xfrm flipV="1">
                <a:off x="1359755" y="3387544"/>
                <a:ext cx="1956722" cy="1606124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/>
            <p:cNvSpPr txBox="1"/>
            <p:nvPr/>
          </p:nvSpPr>
          <p:spPr>
            <a:xfrm>
              <a:off x="1815514" y="3857161"/>
              <a:ext cx="105509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Not this! 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03141" y="5141861"/>
              <a:ext cx="11395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Java SE 8u</a:t>
              </a:r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 flipV="1">
              <a:off x="1118581" y="4971028"/>
              <a:ext cx="228600" cy="19498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3</a:t>
            </a:fld>
            <a:endParaRPr kumimoji="1" lang="ja-JP" altLang="en-US" dirty="0"/>
          </a:p>
        </p:txBody>
      </p:sp>
      <p:sp>
        <p:nvSpPr>
          <p:cNvPr id="6" name="テキスト ボックス 17"/>
          <p:cNvSpPr txBox="1"/>
          <p:nvPr/>
        </p:nvSpPr>
        <p:spPr>
          <a:xfrm>
            <a:off x="388646" y="623682"/>
            <a:ext cx="671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Search “Java SE download” in Google and </a:t>
            </a:r>
            <a:r>
              <a:rPr lang="en-US" altLang="ja-JP" dirty="0" err="1"/>
              <a:t>goto</a:t>
            </a:r>
            <a:r>
              <a:rPr lang="en-US" altLang="ja-JP" dirty="0"/>
              <a:t> the following website.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6092" y="4479205"/>
            <a:ext cx="1522068" cy="93990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383458" y="253928"/>
            <a:ext cx="2041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STEP2</a:t>
            </a:r>
            <a:r>
              <a:rPr lang="en-US" dirty="0"/>
              <a:t>: Install Java8.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3351660" y="3218355"/>
            <a:ext cx="1209368" cy="19320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/>
          <p:cNvGrpSpPr/>
          <p:nvPr/>
        </p:nvGrpSpPr>
        <p:grpSpPr>
          <a:xfrm>
            <a:off x="4699166" y="1836753"/>
            <a:ext cx="3718661" cy="2019465"/>
            <a:chOff x="4699166" y="1836753"/>
            <a:chExt cx="3718661" cy="2019465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701711" y="1836753"/>
              <a:ext cx="3716116" cy="201946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34" name="Rectangle 33"/>
            <p:cNvSpPr/>
            <p:nvPr/>
          </p:nvSpPr>
          <p:spPr>
            <a:xfrm>
              <a:off x="4699166" y="3065732"/>
              <a:ext cx="3635372" cy="121726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5317352" y="2228605"/>
              <a:ext cx="1304296" cy="180304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7" name="Straight Arrow Connector 36"/>
          <p:cNvCxnSpPr/>
          <p:nvPr/>
        </p:nvCxnSpPr>
        <p:spPr>
          <a:xfrm>
            <a:off x="5578459" y="1762539"/>
            <a:ext cx="0" cy="4145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5215316" y="1415385"/>
            <a:ext cx="804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accept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035758" y="3923034"/>
            <a:ext cx="3875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download and double click the </a:t>
            </a:r>
            <a:r>
              <a:rPr lang="en-US" dirty="0" err="1"/>
              <a:t>dmg</a:t>
            </a:r>
            <a:r>
              <a:rPr lang="en-US" dirty="0"/>
              <a:t> file</a:t>
            </a:r>
          </a:p>
        </p:txBody>
      </p:sp>
      <p:cxnSp>
        <p:nvCxnSpPr>
          <p:cNvPr id="46" name="Straight Arrow Connector 45"/>
          <p:cNvCxnSpPr/>
          <p:nvPr/>
        </p:nvCxnSpPr>
        <p:spPr>
          <a:xfrm flipH="1">
            <a:off x="5900430" y="5061957"/>
            <a:ext cx="52699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6478938" y="4386112"/>
            <a:ext cx="245986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Click here, follow the instruction, and you’re done.</a:t>
            </a:r>
          </a:p>
          <a:p>
            <a:r>
              <a:rPr lang="en-US" dirty="0"/>
              <a:t>You may do STEP1 to double check you’ve got the right Java installed.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72103" y="1004368"/>
            <a:ext cx="62422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dirty="0"/>
              <a:t>http://</a:t>
            </a:r>
            <a:r>
              <a:rPr lang="en-US" altLang="ja-JP" sz="1600" dirty="0" err="1"/>
              <a:t>www.oracle.com</a:t>
            </a:r>
            <a:r>
              <a:rPr lang="en-US" altLang="ja-JP" sz="1600" dirty="0"/>
              <a:t>/</a:t>
            </a:r>
            <a:r>
              <a:rPr lang="en-US" altLang="ja-JP" sz="1600" dirty="0" err="1"/>
              <a:t>technetwork</a:t>
            </a:r>
            <a:r>
              <a:rPr lang="en-US" altLang="ja-JP" sz="1600" dirty="0"/>
              <a:t>/java/</a:t>
            </a:r>
            <a:r>
              <a:rPr lang="en-US" altLang="ja-JP" sz="1600" dirty="0" err="1"/>
              <a:t>javase</a:t>
            </a:r>
            <a:r>
              <a:rPr lang="en-US" altLang="ja-JP" sz="1600" dirty="0"/>
              <a:t>/downloads/</a:t>
            </a:r>
            <a:r>
              <a:rPr lang="en-US" altLang="ja-JP" sz="1600" dirty="0" err="1"/>
              <a:t>index.html</a:t>
            </a:r>
            <a:endParaRPr lang="en-US" altLang="ja-JP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627258" y="6193633"/>
            <a:ext cx="58398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*) If you don’t have enough space, JRE is also OK. But, JDK is recommended since it let you use Java from a command line.</a:t>
            </a:r>
          </a:p>
        </p:txBody>
      </p:sp>
      <p:cxnSp>
        <p:nvCxnSpPr>
          <p:cNvPr id="32" name="Straight Arrow Connector 31"/>
          <p:cNvCxnSpPr/>
          <p:nvPr/>
        </p:nvCxnSpPr>
        <p:spPr>
          <a:xfrm>
            <a:off x="781172" y="1033670"/>
            <a:ext cx="0" cy="7193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4982111" y="3207026"/>
            <a:ext cx="0" cy="116992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0227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図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2021" y="1645002"/>
            <a:ext cx="4608063" cy="3277093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 Download Java3D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4</a:t>
            </a:fld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4288973" y="3769553"/>
            <a:ext cx="1268800" cy="198824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820948" y="836915"/>
            <a:ext cx="7681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/>
              <a:t>JSindo</a:t>
            </a:r>
            <a:r>
              <a:rPr lang="en-US" altLang="ja-JP" dirty="0"/>
              <a:t> uses Java3D for visualization. A stable version, 1.6.0, is available from </a:t>
            </a:r>
            <a:r>
              <a:rPr lang="en-US" altLang="ja-JP" dirty="0" err="1"/>
              <a:t>JogAmp</a:t>
            </a:r>
            <a:r>
              <a:rPr lang="en-US" altLang="ja-JP" dirty="0"/>
              <a:t>. </a:t>
            </a:r>
            <a:r>
              <a:rPr lang="en-US" altLang="ja-JP" dirty="0" err="1"/>
              <a:t>Goto</a:t>
            </a:r>
            <a:r>
              <a:rPr lang="en-US" altLang="ja-JP" dirty="0"/>
              <a:t> http://</a:t>
            </a:r>
            <a:r>
              <a:rPr lang="en-US" altLang="ja-JP" dirty="0" err="1"/>
              <a:t>jogamp.org</a:t>
            </a:r>
            <a:endParaRPr kumimoji="1" lang="ja-JP" altLang="en-US" dirty="0"/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187" y="1673772"/>
            <a:ext cx="3224666" cy="2796046"/>
          </a:xfrm>
          <a:prstGeom prst="rect">
            <a:avLst/>
          </a:prstGeom>
        </p:spPr>
      </p:pic>
      <p:cxnSp>
        <p:nvCxnSpPr>
          <p:cNvPr id="11" name="直線矢印コネクタ 10"/>
          <p:cNvCxnSpPr/>
          <p:nvPr/>
        </p:nvCxnSpPr>
        <p:spPr>
          <a:xfrm>
            <a:off x="2973525" y="3605319"/>
            <a:ext cx="1192886" cy="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正方形/長方形 11"/>
          <p:cNvSpPr/>
          <p:nvPr/>
        </p:nvSpPr>
        <p:spPr>
          <a:xfrm>
            <a:off x="2810564" y="3536111"/>
            <a:ext cx="157655" cy="142574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3142914" y="3692457"/>
            <a:ext cx="1072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click here</a:t>
            </a:r>
            <a:endParaRPr kumimoji="1" lang="ja-JP" altLang="en-US" dirty="0"/>
          </a:p>
        </p:txBody>
      </p:sp>
      <p:cxnSp>
        <p:nvCxnSpPr>
          <p:cNvPr id="15" name="直線矢印コネクタ 14"/>
          <p:cNvCxnSpPr/>
          <p:nvPr/>
        </p:nvCxnSpPr>
        <p:spPr>
          <a:xfrm flipV="1">
            <a:off x="5351929" y="4042850"/>
            <a:ext cx="1441" cy="946009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/>
          <p:cNvSpPr txBox="1"/>
          <p:nvPr/>
        </p:nvSpPr>
        <p:spPr>
          <a:xfrm>
            <a:off x="4811067" y="4968682"/>
            <a:ext cx="24700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click here and download</a:t>
            </a:r>
          </a:p>
          <a:p>
            <a:r>
              <a:rPr lang="en-US" altLang="ja-JP" dirty="0"/>
              <a:t>jogamp-all-platforms.7z</a:t>
            </a:r>
            <a:endParaRPr kumimoji="1" lang="ja-JP" altLang="en-US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CF862E1A-B8FE-2646-913C-EC5995414502}"/>
              </a:ext>
            </a:extLst>
          </p:cNvPr>
          <p:cNvSpPr txBox="1"/>
          <p:nvPr/>
        </p:nvSpPr>
        <p:spPr>
          <a:xfrm>
            <a:off x="1816227" y="5910029"/>
            <a:ext cx="4698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Go back to the main page, then go to </a:t>
            </a:r>
            <a:r>
              <a:rPr lang="en-US" altLang="ja-JP" dirty="0"/>
              <a:t>Wiki page,</a:t>
            </a:r>
            <a:endParaRPr kumimoji="1" lang="ja-JP" altLang="en-US" dirty="0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F9726D90-940E-AE49-A99D-8A63B343BB76}"/>
              </a:ext>
            </a:extLst>
          </p:cNvPr>
          <p:cNvSpPr/>
          <p:nvPr/>
        </p:nvSpPr>
        <p:spPr>
          <a:xfrm>
            <a:off x="2407507" y="2027753"/>
            <a:ext cx="283141" cy="210950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6264FFE1-96C6-9343-826C-28DDF1F5C978}"/>
              </a:ext>
            </a:extLst>
          </p:cNvPr>
          <p:cNvCxnSpPr>
            <a:cxnSpLocks/>
          </p:cNvCxnSpPr>
          <p:nvPr/>
        </p:nvCxnSpPr>
        <p:spPr>
          <a:xfrm flipV="1">
            <a:off x="2483768" y="2280746"/>
            <a:ext cx="0" cy="3436882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60059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図 4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2385" y="987937"/>
            <a:ext cx="3851026" cy="1747715"/>
          </a:xfrm>
          <a:prstGeom prst="rect">
            <a:avLst/>
          </a:prstGeom>
        </p:spPr>
      </p:pic>
      <p:pic>
        <p:nvPicPr>
          <p:cNvPr id="42" name="図 4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73" y="2141320"/>
            <a:ext cx="3511779" cy="1347401"/>
          </a:xfrm>
          <a:prstGeom prst="rect">
            <a:avLst/>
          </a:prstGeom>
        </p:spPr>
      </p:pic>
      <p:pic>
        <p:nvPicPr>
          <p:cNvPr id="28" name="図 2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375"/>
          <a:stretch/>
        </p:blipFill>
        <p:spPr>
          <a:xfrm>
            <a:off x="1110044" y="807086"/>
            <a:ext cx="3509493" cy="770774"/>
          </a:xfrm>
          <a:prstGeom prst="rect">
            <a:avLst/>
          </a:prstGeom>
        </p:spPr>
      </p:pic>
      <p:sp>
        <p:nvSpPr>
          <p:cNvPr id="34" name="正方形/長方形 33"/>
          <p:cNvSpPr/>
          <p:nvPr/>
        </p:nvSpPr>
        <p:spPr>
          <a:xfrm>
            <a:off x="1186355" y="2813476"/>
            <a:ext cx="1251908" cy="194563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2100822" y="2998213"/>
            <a:ext cx="1072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click here</a:t>
            </a:r>
            <a:endParaRPr kumimoji="1" lang="ja-JP" altLang="en-US" dirty="0"/>
          </a:p>
        </p:txBody>
      </p:sp>
      <p:cxnSp>
        <p:nvCxnSpPr>
          <p:cNvPr id="38" name="直線矢印コネクタ 37"/>
          <p:cNvCxnSpPr/>
          <p:nvPr/>
        </p:nvCxnSpPr>
        <p:spPr>
          <a:xfrm flipH="1" flipV="1">
            <a:off x="5340380" y="2441600"/>
            <a:ext cx="1117" cy="43207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正方形/長方形 38"/>
          <p:cNvSpPr/>
          <p:nvPr/>
        </p:nvSpPr>
        <p:spPr>
          <a:xfrm>
            <a:off x="5123526" y="2255077"/>
            <a:ext cx="1251908" cy="194563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5070437" y="2813613"/>
            <a:ext cx="24700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click </a:t>
            </a:r>
            <a:r>
              <a:rPr kumimoji="1" lang="en-US" altLang="ja-JP"/>
              <a:t>here and </a:t>
            </a:r>
            <a:r>
              <a:rPr kumimoji="1" lang="en-US" altLang="ja-JP" dirty="0"/>
              <a:t>download</a:t>
            </a:r>
          </a:p>
          <a:p>
            <a:r>
              <a:rPr lang="en-US" altLang="ja-JP" dirty="0"/>
              <a:t>jogamp-java3d.7z</a:t>
            </a:r>
            <a:endParaRPr kumimoji="1" lang="ja-JP" altLang="en-US" dirty="0"/>
          </a:p>
        </p:txBody>
      </p:sp>
      <p:cxnSp>
        <p:nvCxnSpPr>
          <p:cNvPr id="41" name="直線矢印コネクタ 40"/>
          <p:cNvCxnSpPr/>
          <p:nvPr/>
        </p:nvCxnSpPr>
        <p:spPr>
          <a:xfrm flipV="1">
            <a:off x="2553646" y="1867720"/>
            <a:ext cx="2132654" cy="102227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 ボックス 43"/>
          <p:cNvSpPr txBox="1"/>
          <p:nvPr/>
        </p:nvSpPr>
        <p:spPr>
          <a:xfrm rot="5400000">
            <a:off x="1568397" y="157786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…</a:t>
            </a:r>
            <a:endParaRPr kumimoji="1" lang="ja-JP" altLang="en-US" dirty="0"/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2144581" y="4972526"/>
            <a:ext cx="16140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</a:pPr>
            <a:r>
              <a:rPr kumimoji="1" lang="en-US" altLang="ja-JP" dirty="0"/>
              <a:t>The </a:t>
            </a:r>
            <a:r>
              <a:rPr kumimoji="1" lang="en-US" altLang="ja-JP" dirty="0" err="1"/>
              <a:t>Unarchiver</a:t>
            </a:r>
            <a:endParaRPr lang="en-US" altLang="ja-JP" dirty="0"/>
          </a:p>
          <a:p>
            <a:r>
              <a:rPr kumimoji="1" lang="en-US" altLang="ja-JP" dirty="0" err="1"/>
              <a:t>MacPaw</a:t>
            </a:r>
            <a:r>
              <a:rPr kumimoji="1" lang="en-US" altLang="ja-JP" dirty="0"/>
              <a:t> Inc.</a:t>
            </a:r>
          </a:p>
        </p:txBody>
      </p:sp>
      <p:pic>
        <p:nvPicPr>
          <p:cNvPr id="52" name="図 5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75893" y="4990973"/>
            <a:ext cx="640443" cy="657006"/>
          </a:xfrm>
          <a:prstGeom prst="rect">
            <a:avLst/>
          </a:prstGeom>
        </p:spPr>
      </p:pic>
      <p:sp>
        <p:nvSpPr>
          <p:cNvPr id="53" name="テキスト ボックス 52"/>
          <p:cNvSpPr txBox="1"/>
          <p:nvPr/>
        </p:nvSpPr>
        <p:spPr>
          <a:xfrm>
            <a:off x="570176" y="4088099"/>
            <a:ext cx="84131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Unarchive the two files you’ve just downloaded.</a:t>
            </a:r>
            <a:r>
              <a:rPr lang="en-US" altLang="ja-JP" dirty="0"/>
              <a:t> 7z files can be unarchived using, for example, “The </a:t>
            </a:r>
            <a:r>
              <a:rPr lang="en-US" altLang="ja-JP" dirty="0" err="1"/>
              <a:t>Unarchiver</a:t>
            </a:r>
            <a:r>
              <a:rPr lang="en-US" altLang="ja-JP" dirty="0"/>
              <a:t>”, </a:t>
            </a:r>
            <a:endParaRPr kumimoji="1" lang="ja-JP" altLang="en-US" dirty="0"/>
          </a:p>
        </p:txBody>
      </p:sp>
      <p:cxnSp>
        <p:nvCxnSpPr>
          <p:cNvPr id="54" name="直線矢印コネクタ 53"/>
          <p:cNvCxnSpPr/>
          <p:nvPr/>
        </p:nvCxnSpPr>
        <p:spPr>
          <a:xfrm flipH="1">
            <a:off x="1899788" y="1596731"/>
            <a:ext cx="2" cy="37914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テキスト ボックス 60"/>
          <p:cNvSpPr txBox="1"/>
          <p:nvPr/>
        </p:nvSpPr>
        <p:spPr>
          <a:xfrm>
            <a:off x="1926479" y="1593659"/>
            <a:ext cx="1275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Scroll </a:t>
            </a:r>
            <a:r>
              <a:rPr kumimoji="1" lang="en-US" altLang="ja-JP" dirty="0"/>
              <a:t>down</a:t>
            </a:r>
            <a:endParaRPr kumimoji="1" lang="ja-JP" altLang="en-US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5</a:t>
            </a:fld>
            <a:endParaRPr kumimoji="1" lang="ja-JP" altLang="en-US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79DBF839-64FF-1C4C-87FF-F639802DE39D}"/>
              </a:ext>
            </a:extLst>
          </p:cNvPr>
          <p:cNvSpPr txBox="1"/>
          <p:nvPr/>
        </p:nvSpPr>
        <p:spPr>
          <a:xfrm>
            <a:off x="529293" y="290580"/>
            <a:ext cx="26707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Scroll down the </a:t>
            </a:r>
            <a:r>
              <a:rPr lang="en-US" altLang="ja-JP" dirty="0"/>
              <a:t>Wiki page,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807497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6</a:t>
            </a:fld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70176" y="945533"/>
            <a:ext cx="8229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You will find jar files </a:t>
            </a:r>
            <a:r>
              <a:rPr lang="en-US" altLang="ja-JP" dirty="0"/>
              <a:t>in </a:t>
            </a:r>
            <a:r>
              <a:rPr lang="en-US" altLang="ja-JP" dirty="0" err="1"/>
              <a:t>jogamp</a:t>
            </a:r>
            <a:r>
              <a:rPr lang="en-US" altLang="ja-JP" dirty="0"/>
              <a:t>-all-platforms/jar and in jogamp-java3d. The following jar files are needed for </a:t>
            </a:r>
            <a:r>
              <a:rPr lang="en-US" altLang="ja-JP" dirty="0" err="1"/>
              <a:t>JSindo</a:t>
            </a:r>
            <a:r>
              <a:rPr lang="en-US" altLang="ja-JP" dirty="0"/>
              <a:t>: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145904" y="1800732"/>
            <a:ext cx="4575274" cy="120032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200" dirty="0" err="1">
                <a:latin typeface="Courier" charset="0"/>
                <a:ea typeface="Courier" charset="0"/>
                <a:cs typeface="Courier" charset="0"/>
              </a:rPr>
              <a:t>jogamp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-all-platforms/jar/</a:t>
            </a:r>
          </a:p>
          <a:p>
            <a:pPr lvl="1"/>
            <a:r>
              <a:rPr lang="en-US" altLang="ja-JP" sz="1200" dirty="0" err="1">
                <a:latin typeface="Courier" charset="0"/>
                <a:ea typeface="Courier" charset="0"/>
                <a:cs typeface="Courier" charset="0"/>
              </a:rPr>
              <a:t>gluegen-rt.jar</a:t>
            </a:r>
            <a:endParaRPr lang="en-US" altLang="ja-JP" sz="1200" dirty="0">
              <a:latin typeface="Courier" charset="0"/>
              <a:ea typeface="Courier" charset="0"/>
              <a:cs typeface="Courier" charset="0"/>
            </a:endParaRPr>
          </a:p>
          <a:p>
            <a:pPr lvl="1"/>
            <a:r>
              <a:rPr lang="en-US" altLang="ja-JP" sz="1200" dirty="0" err="1">
                <a:latin typeface="Courier" charset="0"/>
                <a:ea typeface="Courier" charset="0"/>
                <a:cs typeface="Courier" charset="0"/>
              </a:rPr>
              <a:t>gluegen.jar</a:t>
            </a:r>
            <a:endParaRPr lang="en-US" altLang="ja-JP" sz="1200" dirty="0">
              <a:latin typeface="Courier" charset="0"/>
              <a:ea typeface="Courier" charset="0"/>
              <a:cs typeface="Courier" charset="0"/>
            </a:endParaRPr>
          </a:p>
          <a:p>
            <a:pPr lvl="1"/>
            <a:r>
              <a:rPr lang="en-US" altLang="ja-JP" sz="1200" dirty="0" err="1">
                <a:latin typeface="Courier" charset="0"/>
                <a:ea typeface="Courier" charset="0"/>
                <a:cs typeface="Courier" charset="0"/>
              </a:rPr>
              <a:t>gluegen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-</a:t>
            </a:r>
            <a:r>
              <a:rPr lang="en-US" altLang="ja-JP" sz="1200" dirty="0" err="1">
                <a:latin typeface="Courier" charset="0"/>
                <a:ea typeface="Courier" charset="0"/>
                <a:cs typeface="Courier" charset="0"/>
              </a:rPr>
              <a:t>rt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-natives-</a:t>
            </a:r>
            <a:r>
              <a:rPr lang="en-US" altLang="ja-JP" sz="1200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macosx</a:t>
            </a:r>
            <a:r>
              <a:rPr lang="en-US" altLang="ja-JP" sz="12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-</a:t>
            </a:r>
            <a:r>
              <a:rPr lang="en-US" altLang="ja-JP" sz="1200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universal</a:t>
            </a:r>
            <a:r>
              <a:rPr lang="en-US" altLang="ja-JP" sz="1200" dirty="0" err="1">
                <a:latin typeface="Courier" charset="0"/>
                <a:ea typeface="Courier" charset="0"/>
                <a:cs typeface="Courier" charset="0"/>
              </a:rPr>
              <a:t>.jar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 </a:t>
            </a:r>
          </a:p>
          <a:p>
            <a:pPr lvl="1"/>
            <a:r>
              <a:rPr lang="en-US" altLang="ja-JP" sz="1200" dirty="0" err="1">
                <a:latin typeface="Courier" charset="0"/>
                <a:ea typeface="Courier" charset="0"/>
                <a:cs typeface="Courier" charset="0"/>
              </a:rPr>
              <a:t>jogl-all.jar</a:t>
            </a:r>
            <a:endParaRPr lang="en-US" altLang="ja-JP" sz="1200" dirty="0">
              <a:latin typeface="Courier" charset="0"/>
              <a:ea typeface="Courier" charset="0"/>
              <a:cs typeface="Courier" charset="0"/>
            </a:endParaRPr>
          </a:p>
          <a:p>
            <a:pPr lvl="1"/>
            <a:r>
              <a:rPr lang="en-US" altLang="ja-JP" sz="1200" dirty="0" err="1">
                <a:latin typeface="Courier" charset="0"/>
                <a:ea typeface="Courier" charset="0"/>
                <a:cs typeface="Courier" charset="0"/>
              </a:rPr>
              <a:t>jogl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-all-natives-</a:t>
            </a:r>
            <a:r>
              <a:rPr lang="en-US" altLang="ja-JP" sz="1200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macosx</a:t>
            </a:r>
            <a:r>
              <a:rPr lang="en-US" altLang="ja-JP" sz="1200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-</a:t>
            </a:r>
            <a:r>
              <a:rPr lang="en-US" altLang="ja-JP" sz="1200" dirty="0" err="1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universal</a:t>
            </a:r>
            <a:r>
              <a:rPr lang="en-US" altLang="ja-JP" sz="1200" dirty="0" err="1">
                <a:latin typeface="Courier" charset="0"/>
                <a:ea typeface="Courier" charset="0"/>
                <a:cs typeface="Courier" charset="0"/>
              </a:rPr>
              <a:t>.jar</a:t>
            </a:r>
            <a:endParaRPr lang="en-US" altLang="ja-JP" sz="12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6424487" y="1801214"/>
            <a:ext cx="1928681" cy="83099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jogamp-java3d/</a:t>
            </a:r>
          </a:p>
          <a:p>
            <a:pPr lvl="1"/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j3dcore.jar</a:t>
            </a:r>
          </a:p>
          <a:p>
            <a:pPr lvl="1"/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j3dutils.jar</a:t>
            </a:r>
          </a:p>
          <a:p>
            <a:pPr lvl="1"/>
            <a:r>
              <a:rPr lang="en-US" altLang="ja-JP" sz="1200" dirty="0" err="1">
                <a:latin typeface="Courier" charset="0"/>
                <a:ea typeface="Courier" charset="0"/>
                <a:cs typeface="Courier" charset="0"/>
              </a:rPr>
              <a:t>vecmath.jar</a:t>
            </a:r>
            <a:endParaRPr lang="en-US" altLang="ja-JP" sz="1200" dirty="0">
              <a:latin typeface="Courier" charset="0"/>
              <a:ea typeface="Courier" charset="0"/>
              <a:cs typeface="Couri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4515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3. Download JAMA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417320" y="1662142"/>
            <a:ext cx="4155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https://</a:t>
            </a:r>
            <a:r>
              <a:rPr lang="en-US" altLang="ja-JP" dirty="0" err="1"/>
              <a:t>math.nist.gov</a:t>
            </a:r>
            <a:r>
              <a:rPr lang="en-US" altLang="ja-JP" dirty="0"/>
              <a:t>/</a:t>
            </a:r>
            <a:r>
              <a:rPr lang="en-US" altLang="ja-JP" dirty="0" err="1"/>
              <a:t>javanumerics</a:t>
            </a:r>
            <a:r>
              <a:rPr lang="en-US" altLang="ja-JP" dirty="0"/>
              <a:t>/</a:t>
            </a:r>
            <a:r>
              <a:rPr lang="en-US" altLang="ja-JP" dirty="0" err="1"/>
              <a:t>jama</a:t>
            </a:r>
            <a:r>
              <a:rPr lang="en-US" altLang="ja-JP" dirty="0"/>
              <a:t>/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54381" y="1065462"/>
            <a:ext cx="82181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JAMA is  a linear algebra library for JAVA. We use it for </a:t>
            </a:r>
            <a:r>
              <a:rPr kumimoji="1" lang="en-US" altLang="ja-JP"/>
              <a:t>matrix multiplications</a:t>
            </a:r>
            <a:r>
              <a:rPr kumimoji="1" lang="en-US" altLang="ja-JP" dirty="0"/>
              <a:t>, diagonalization, and so on. It can be downloaded from, </a:t>
            </a:r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08760" y="2112291"/>
            <a:ext cx="5460451" cy="2147195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70992" y="4735341"/>
            <a:ext cx="3169539" cy="1480312"/>
          </a:xfrm>
          <a:prstGeom prst="rect">
            <a:avLst/>
          </a:prstGeom>
        </p:spPr>
      </p:pic>
      <p:sp>
        <p:nvSpPr>
          <p:cNvPr id="7" name="テキスト ボックス 6"/>
          <p:cNvSpPr txBox="1"/>
          <p:nvPr/>
        </p:nvSpPr>
        <p:spPr>
          <a:xfrm rot="5400000">
            <a:off x="1671267" y="4306703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…</a:t>
            </a:r>
            <a:endParaRPr kumimoji="1" lang="ja-JP" altLang="en-US" dirty="0"/>
          </a:p>
        </p:txBody>
      </p:sp>
      <p:cxnSp>
        <p:nvCxnSpPr>
          <p:cNvPr id="8" name="直線矢印コネクタ 7"/>
          <p:cNvCxnSpPr/>
          <p:nvPr/>
        </p:nvCxnSpPr>
        <p:spPr>
          <a:xfrm flipH="1">
            <a:off x="2002658" y="4325574"/>
            <a:ext cx="2" cy="37914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/>
          <p:cNvSpPr txBox="1"/>
          <p:nvPr/>
        </p:nvSpPr>
        <p:spPr>
          <a:xfrm>
            <a:off x="2029349" y="4322502"/>
            <a:ext cx="1275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Scroll </a:t>
            </a:r>
            <a:r>
              <a:rPr kumimoji="1" lang="en-US" altLang="ja-JP" dirty="0"/>
              <a:t>down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/>
        </p:nvSpPr>
        <p:spPr>
          <a:xfrm>
            <a:off x="2180765" y="5812577"/>
            <a:ext cx="894944" cy="194563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228785" y="5679919"/>
            <a:ext cx="3281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click here and download a </a:t>
            </a:r>
            <a:r>
              <a:rPr kumimoji="1" lang="en-US" altLang="ja-JP" dirty="0" err="1"/>
              <a:t>jarfile</a:t>
            </a:r>
            <a:r>
              <a:rPr kumimoji="1" lang="en-US" altLang="ja-JP" dirty="0"/>
              <a:t>.</a:t>
            </a:r>
            <a:endParaRPr kumimoji="1" lang="ja-JP" altLang="en-US" dirty="0"/>
          </a:p>
        </p:txBody>
      </p:sp>
      <p:cxnSp>
        <p:nvCxnSpPr>
          <p:cNvPr id="12" name="直線矢印コネクタ 11"/>
          <p:cNvCxnSpPr/>
          <p:nvPr/>
        </p:nvCxnSpPr>
        <p:spPr>
          <a:xfrm flipV="1">
            <a:off x="3143770" y="5894293"/>
            <a:ext cx="1080607" cy="3142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スライド番号プレースホルダー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2719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4. Copy jar files</a:t>
            </a:r>
            <a:endParaRPr kumimoji="1" lang="ja-JP" altLang="en-US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8</a:t>
            </a:fld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53143" y="1008451"/>
            <a:ext cx="77494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Copy the jar files to an extension folder, which is set to ~/Library/Java/Extensions. Click Go menu of finder with </a:t>
            </a:r>
            <a:r>
              <a:rPr lang="en-US" altLang="ja-JP" u="sng" dirty="0"/>
              <a:t>option key pressed</a:t>
            </a:r>
            <a:r>
              <a:rPr lang="en-US" altLang="ja-JP" dirty="0"/>
              <a:t> (~/Library is hidden) and choose Library. Create the folder if you don‘t have it yet, then copy the jar files in this folder.</a:t>
            </a:r>
            <a:endParaRPr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7999" y="2483707"/>
            <a:ext cx="7344476" cy="3264985"/>
          </a:xfrm>
          <a:prstGeom prst="rect">
            <a:avLst/>
          </a:prstGeom>
        </p:spPr>
      </p:pic>
      <p:sp>
        <p:nvSpPr>
          <p:cNvPr id="6" name="テキスト ボックス 5"/>
          <p:cNvSpPr txBox="1"/>
          <p:nvPr/>
        </p:nvSpPr>
        <p:spPr>
          <a:xfrm>
            <a:off x="2409568" y="5671751"/>
            <a:ext cx="828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Library</a:t>
            </a:r>
            <a:endParaRPr kumimoji="1" lang="ja-JP" altLang="en-US" dirty="0"/>
          </a:p>
        </p:txBody>
      </p:sp>
      <p:cxnSp>
        <p:nvCxnSpPr>
          <p:cNvPr id="7" name="直線矢印コネクタ 6"/>
          <p:cNvCxnSpPr/>
          <p:nvPr/>
        </p:nvCxnSpPr>
        <p:spPr>
          <a:xfrm flipH="1" flipV="1">
            <a:off x="2757818" y="5271301"/>
            <a:ext cx="1117" cy="43207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5465908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ホワイ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ホワイ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1754</TotalTime>
  <Words>1061</Words>
  <Application>Microsoft Macintosh PowerPoint</Application>
  <PresentationFormat>画面に合わせる (4:3)</PresentationFormat>
  <Paragraphs>118</Paragraphs>
  <Slides>12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8" baseType="lpstr">
      <vt:lpstr>メイリオ</vt:lpstr>
      <vt:lpstr>Yu Gothic</vt:lpstr>
      <vt:lpstr>Arial</vt:lpstr>
      <vt:lpstr>Calibri</vt:lpstr>
      <vt:lpstr>Courier</vt:lpstr>
      <vt:lpstr>ホワイト</vt:lpstr>
      <vt:lpstr>PowerPoint プレゼンテーション</vt:lpstr>
      <vt:lpstr>1. Install Java</vt:lpstr>
      <vt:lpstr>PowerPoint プレゼンテーション</vt:lpstr>
      <vt:lpstr>PowerPoint プレゼンテーション</vt:lpstr>
      <vt:lpstr>2. Download Java3D</vt:lpstr>
      <vt:lpstr>PowerPoint プレゼンテーション</vt:lpstr>
      <vt:lpstr>PowerPoint プレゼンテーション</vt:lpstr>
      <vt:lpstr>3. Download JAMA</vt:lpstr>
      <vt:lpstr>4. Copy jar files</vt:lpstr>
      <vt:lpstr>5. Download and test JSindo</vt:lpstr>
      <vt:lpstr>PowerPoint プレゼンテーション</vt:lpstr>
      <vt:lpstr>Appendix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Kiyoshi Yagi</dc:creator>
  <cp:lastModifiedBy>Microsoft Office User</cp:lastModifiedBy>
  <cp:revision>334</cp:revision>
  <cp:lastPrinted>2018-04-10T06:17:39Z</cp:lastPrinted>
  <dcterms:created xsi:type="dcterms:W3CDTF">2018-02-18T14:36:46Z</dcterms:created>
  <dcterms:modified xsi:type="dcterms:W3CDTF">2019-05-03T05:02:35Z</dcterms:modified>
</cp:coreProperties>
</file>