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7"/>
  </p:notesMasterIdLst>
  <p:sldIdLst>
    <p:sldId id="256" r:id="rId2"/>
    <p:sldId id="286" r:id="rId3"/>
    <p:sldId id="257" r:id="rId4"/>
    <p:sldId id="290" r:id="rId5"/>
    <p:sldId id="292" r:id="rId6"/>
    <p:sldId id="329" r:id="rId7"/>
    <p:sldId id="291" r:id="rId8"/>
    <p:sldId id="293" r:id="rId9"/>
    <p:sldId id="294" r:id="rId10"/>
    <p:sldId id="295" r:id="rId11"/>
    <p:sldId id="297" r:id="rId12"/>
    <p:sldId id="296" r:id="rId13"/>
    <p:sldId id="303"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31" r:id="rId28"/>
    <p:sldId id="312" r:id="rId29"/>
    <p:sldId id="313" r:id="rId30"/>
    <p:sldId id="314" r:id="rId31"/>
    <p:sldId id="315" r:id="rId32"/>
    <p:sldId id="316" r:id="rId33"/>
    <p:sldId id="317" r:id="rId34"/>
    <p:sldId id="318" r:id="rId35"/>
    <p:sldId id="319" r:id="rId36"/>
    <p:sldId id="333" r:id="rId37"/>
    <p:sldId id="320" r:id="rId38"/>
    <p:sldId id="321" r:id="rId39"/>
    <p:sldId id="336" r:id="rId40"/>
    <p:sldId id="322" r:id="rId41"/>
    <p:sldId id="323" r:id="rId42"/>
    <p:sldId id="334" r:id="rId43"/>
    <p:sldId id="335" r:id="rId44"/>
    <p:sldId id="337" r:id="rId45"/>
    <p:sldId id="330" r:id="rId46"/>
    <p:sldId id="339" r:id="rId47"/>
    <p:sldId id="332" r:id="rId48"/>
    <p:sldId id="274" r:id="rId49"/>
    <p:sldId id="338" r:id="rId50"/>
    <p:sldId id="280" r:id="rId51"/>
    <p:sldId id="275" r:id="rId52"/>
    <p:sldId id="277" r:id="rId53"/>
    <p:sldId id="278" r:id="rId54"/>
    <p:sldId id="282" r:id="rId55"/>
    <p:sldId id="279"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3"/>
    <p:restoredTop sz="94645"/>
  </p:normalViewPr>
  <p:slideViewPr>
    <p:cSldViewPr snapToGrid="0" snapToObjects="1">
      <p:cViewPr varScale="1">
        <p:scale>
          <a:sx n="127" d="100"/>
          <a:sy n="127" d="100"/>
        </p:scale>
        <p:origin x="1936" y="176"/>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2020/4/19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47</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2020/4/19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2020/4/19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2020/4/19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2020/4/19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2020/4/19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2020/4/19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2020/4/19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2020/4/19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2020/4/20</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6571625"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570505"/>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86577"/>
            <a:ext cx="715741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703146"/>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4594"/>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2665776"/>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program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436638"/>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223819"/>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001766"/>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655928"/>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720495"/>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010416"/>
            <a:ext cx="72653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61863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Change “/path/to” to your installation directory when you see a command like this,</a:t>
            </a:r>
          </a:p>
          <a:p>
            <a:endParaRPr lang="en-US" altLang="ja-JP" dirty="0"/>
          </a:p>
          <a:p>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and the path to it.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kumimoji="1" lang="en-US" altLang="ja-JP" dirty="0"/>
          </a:p>
          <a:p>
            <a:endParaRPr kumimoji="1" lang="en-US" altLang="ja-JP" dirty="0"/>
          </a:p>
          <a:p>
            <a:endParaRPr lang="en-US" altLang="ja-JP" dirty="0"/>
          </a:p>
          <a:p>
            <a:endParaRPr kumimoji="1" lang="en-US" altLang="ja-JP" dirty="0"/>
          </a:p>
          <a:p>
            <a:pPr marL="285750" indent="-285750">
              <a:buFont typeface="Arial" panose="020B0604020202020204" pitchFamily="34" charset="0"/>
              <a:buChar char="•"/>
            </a:pP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234330"/>
            <a:ext cx="3345788"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/sindo-4.0/jar</a:t>
            </a:r>
          </a:p>
          <a:p>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endParaRPr lang="en-US" altLang="ja-JP" sz="12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F3D61BA9-3BB7-C24D-AEB6-7E9BB68C1495}"/>
              </a:ext>
            </a:extLst>
          </p:cNvPr>
          <p:cNvSpPr txBox="1"/>
          <p:nvPr/>
        </p:nvSpPr>
        <p:spPr>
          <a:xfrm>
            <a:off x="1684565" y="4581128"/>
            <a:ext cx="4554452" cy="1015663"/>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/sindo-4.0/script</a:t>
            </a:r>
          </a:p>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endParaRPr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USAGE: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 current directory</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 : input file</a:t>
            </a: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811987"/>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738647"/>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239482"/>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31091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395100"/>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241348"/>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807299"/>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101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369332"/>
          </a:xfrm>
          <a:prstGeom prst="rect">
            <a:avLst/>
          </a:prstGeom>
          <a:noFill/>
        </p:spPr>
        <p:txBody>
          <a:bodyPr wrap="square" rtlCol="0">
            <a:spAutoFit/>
          </a:bodyPr>
          <a:lstStyle/>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21482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4736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4999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1050925"/>
            <a:ext cx="2744469" cy="369332"/>
          </a:xfrm>
          <a:prstGeom prst="rect">
            <a:avLst/>
          </a:prstGeom>
          <a:noFill/>
        </p:spPr>
        <p:txBody>
          <a:bodyPr wrap="none" rtlCol="0">
            <a:spAutoFit/>
          </a:bodyPr>
          <a:lstStyle/>
          <a:p>
            <a:r>
              <a:rPr lang="en-US" altLang="ja-JP" dirty="0"/>
              <a:t>4.1. How to terminate jobs.</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C0B2B2-10B2-A840-8304-837297A6A0E0}"/>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4" name="テキスト ボックス 3">
            <a:extLst>
              <a:ext uri="{FF2B5EF4-FFF2-40B4-BE49-F238E27FC236}">
                <a16:creationId xmlns:a16="http://schemas.microsoft.com/office/drawing/2014/main" id="{285D9A96-58E6-4348-A2E6-A9BBE1AABE5F}"/>
              </a:ext>
            </a:extLst>
          </p:cNvPr>
          <p:cNvSpPr txBox="1"/>
          <p:nvPr/>
        </p:nvSpPr>
        <p:spPr>
          <a:xfrm>
            <a:off x="757238" y="815648"/>
            <a:ext cx="7523162" cy="3693319"/>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The same logic applies to a generic mode. </a:t>
            </a:r>
            <a:r>
              <a:rPr lang="en-US" altLang="ja-JP" dirty="0" err="1"/>
              <a:t>MakePES</a:t>
            </a:r>
            <a:r>
              <a:rPr lang="en-US" altLang="ja-JP" dirty="0"/>
              <a:t> looks for PES data, </a:t>
            </a:r>
            <a:r>
              <a:rPr lang="en-US" altLang="ja-JP" dirty="0" err="1"/>
              <a:t>minfo</a:t>
            </a:r>
            <a:r>
              <a:rPr lang="en-US" altLang="ja-JP" dirty="0"/>
              <a:t> files, and a grid data file (e.g., </a:t>
            </a:r>
            <a:r>
              <a:rPr lang="en-US" altLang="ja-JP" dirty="0" err="1"/>
              <a:t>makeGrid.dat</a:t>
            </a:r>
            <a:r>
              <a:rPr lang="en-US" altLang="ja-JP" dirty="0"/>
              <a:t>), and writes to a </a:t>
            </a:r>
            <a:r>
              <a:rPr lang="en-US" altLang="ja-JP" dirty="0" err="1"/>
              <a:t>xyz</a:t>
            </a:r>
            <a:r>
              <a:rPr lang="en-US" altLang="ja-JP" dirty="0"/>
              <a:t> file the coordinates of grid points that still need to calculate the energy, gradient, etc. Note that the </a:t>
            </a:r>
            <a:r>
              <a:rPr lang="en-US" altLang="ja-JP" dirty="0" err="1"/>
              <a:t>xyz</a:t>
            </a:r>
            <a:r>
              <a:rPr lang="en-US" altLang="ja-JP" dirty="0"/>
              <a:t> file, if exists, will be saved with an extension of xyz_0. In a generic mode, the PES data (mop/pot files) are generated only when the information of all grid points are provided.</a:t>
            </a:r>
          </a:p>
          <a:p>
            <a:endParaRPr lang="en-US" altLang="ja-JP" dirty="0"/>
          </a:p>
          <a:p>
            <a:r>
              <a:rPr lang="en-US" altLang="ja-JP" dirty="0"/>
              <a:t>Note that, for this reason, you have to remove the PES </a:t>
            </a:r>
            <a:r>
              <a:rPr lang="en-US" altLang="ja-JP"/>
              <a:t>data to </a:t>
            </a:r>
            <a:r>
              <a:rPr lang="en-US" altLang="ja-JP" dirty="0"/>
              <a:t>start a fresh new job.</a:t>
            </a:r>
            <a:endParaRPr lang="ja-JP" altLang="en-US"/>
          </a:p>
        </p:txBody>
      </p:sp>
      <p:sp>
        <p:nvSpPr>
          <p:cNvPr id="5" name="テキスト ボックス 4">
            <a:extLst>
              <a:ext uri="{FF2B5EF4-FFF2-40B4-BE49-F238E27FC236}">
                <a16:creationId xmlns:a16="http://schemas.microsoft.com/office/drawing/2014/main" id="{B67B15FE-5D93-A14E-82D0-7543B9499CA7}"/>
              </a:ext>
            </a:extLst>
          </p:cNvPr>
          <p:cNvSpPr txBox="1"/>
          <p:nvPr/>
        </p:nvSpPr>
        <p:spPr>
          <a:xfrm>
            <a:off x="754063" y="449312"/>
            <a:ext cx="2513509" cy="369332"/>
          </a:xfrm>
          <a:prstGeom prst="rect">
            <a:avLst/>
          </a:prstGeom>
          <a:noFill/>
        </p:spPr>
        <p:txBody>
          <a:bodyPr wrap="none" rtlCol="0">
            <a:spAutoFit/>
          </a:bodyPr>
          <a:lstStyle/>
          <a:p>
            <a:r>
              <a:rPr lang="en-US" altLang="ja-JP" dirty="0"/>
              <a:t>4.2. How to restart a job.</a:t>
            </a:r>
            <a:endParaRPr kumimoji="1" lang="ja-JP" altLang="en-US"/>
          </a:p>
        </p:txBody>
      </p:sp>
    </p:spTree>
    <p:extLst>
      <p:ext uri="{BB962C8B-B14F-4D97-AF65-F5344CB8AC3E}">
        <p14:creationId xmlns:p14="http://schemas.microsoft.com/office/powerpoint/2010/main" val="113946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3600986"/>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err="1"/>
              <a:t>minfo_folder</a:t>
            </a:r>
            <a:r>
              <a:rPr lang="en-US" altLang="ja-JP" sz="1400" dirty="0"/>
              <a:t>: folder name</a:t>
            </a:r>
          </a:p>
          <a:p>
            <a:pPr lvl="1">
              <a:defRPr/>
            </a:pPr>
            <a:r>
              <a:rPr lang="en-US" altLang="ja-JP" sz="1400" dirty="0"/>
              <a:t>The name of a folder where generated </a:t>
            </a:r>
            <a:r>
              <a:rPr lang="en-US" altLang="ja-JP" sz="1400" dirty="0" err="1"/>
              <a:t>minfo</a:t>
            </a:r>
            <a:r>
              <a:rPr lang="en-US" altLang="ja-JP" sz="1400" dirty="0"/>
              <a:t> files will be stored. The value is </a:t>
            </a:r>
            <a:r>
              <a:rPr lang="en-US" altLang="ja-JP" sz="1400" u="sng" dirty="0"/>
              <a:t>case sensitive</a:t>
            </a:r>
            <a:r>
              <a:rPr lang="en-US" altLang="ja-JP" sz="1400" dirty="0"/>
              <a:t>. (default = </a:t>
            </a:r>
            <a:r>
              <a:rPr lang="en-US" altLang="ja-JP" sz="1400" dirty="0" err="1"/>
              <a:t>minfo.files</a:t>
            </a:r>
            <a:r>
              <a:rPr lang="en-US" altLang="ja-JP" sz="1400" dirty="0"/>
              <a: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a:t>
            </a:r>
          </a:p>
          <a:p>
            <a:pPr lvl="1">
              <a:defRPr/>
            </a:pPr>
            <a:r>
              <a:rPr lang="en-US" altLang="ja-JP" sz="1400" dirty="0"/>
              <a:t>The order of mode coupling expansion. </a:t>
            </a:r>
            <a:r>
              <a:rPr lang="en-US" altLang="ja-JP" sz="1400"/>
              <a:t>Each PES type can take its own MR, which precedes the MR here. (</a:t>
            </a:r>
            <a:r>
              <a:rPr lang="en-US" altLang="ja-JP" sz="1400" dirty="0"/>
              <a:t>default = </a:t>
            </a:r>
            <a:r>
              <a:rPr lang="en-US" altLang="ja-JP" sz="1400"/>
              <a:t>3)</a:t>
            </a:r>
            <a:endParaRPr lang="en-US" altLang="ja-JP" sz="1400" dirty="0"/>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34223"/>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71032"/>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28814"/>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68377"/>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460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19513"/>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5170646"/>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a:t>
            </a:r>
          </a:p>
          <a:p>
            <a:pPr lvl="1">
              <a:defRPr/>
            </a:pPr>
            <a:r>
              <a:rPr lang="en-US" altLang="ja-JP" sz="1400" dirty="0"/>
              <a:t>The order of mode coupling expansion. Maximum is 4. (default = 3)</a:t>
            </a:r>
          </a:p>
          <a:p>
            <a:pPr lvl="1">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54</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a:t>mcstrength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BD3A955-D5C2-AE4B-A214-43D10665BE1A}"/>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F1512AE-1062-AB4A-A3F1-9DF73D704536}"/>
              </a:ext>
            </a:extLst>
          </p:cNvPr>
          <p:cNvSpPr txBox="1"/>
          <p:nvPr/>
        </p:nvSpPr>
        <p:spPr>
          <a:xfrm>
            <a:off x="742946" y="305198"/>
            <a:ext cx="7716841" cy="646331"/>
          </a:xfrm>
          <a:prstGeom prst="rect">
            <a:avLst/>
          </a:prstGeom>
          <a:noFill/>
        </p:spPr>
        <p:txBody>
          <a:bodyPr wrap="square" rtlCol="0">
            <a:spAutoFit/>
          </a:bodyPr>
          <a:lstStyle/>
          <a:p>
            <a:r>
              <a:rPr lang="en-US" altLang="ja-JP" dirty="0">
                <a:ea typeface="メイリオ" charset="-128"/>
                <a:cs typeface="ＭＳ Ｐゴシック" charset="-128"/>
              </a:rPr>
              <a:t>“</a:t>
            </a:r>
            <a:r>
              <a:rPr lang="en-US" altLang="ja-JP" dirty="0" err="1">
                <a:ea typeface="メイリオ" charset="-128"/>
                <a:cs typeface="ＭＳ Ｐゴシック" charset="-128"/>
              </a:rPr>
              <a:t>run.sh</a:t>
            </a:r>
            <a:r>
              <a:rPr lang="en-US" altLang="ja-JP" dirty="0">
                <a:ea typeface="メイリオ" charset="-128"/>
                <a:cs typeface="ＭＳ Ｐゴシック" charset="-128"/>
              </a:rPr>
              <a:t>” is a script to do this work at once. Change ”/path/to” to your installation directory using an editor,</a:t>
            </a:r>
          </a:p>
        </p:txBody>
      </p:sp>
      <p:sp>
        <p:nvSpPr>
          <p:cNvPr id="4" name="テキスト ボックス 3">
            <a:extLst>
              <a:ext uri="{FF2B5EF4-FFF2-40B4-BE49-F238E27FC236}">
                <a16:creationId xmlns:a16="http://schemas.microsoft.com/office/drawing/2014/main" id="{657001EF-49BE-A04B-86AB-51C76E84FD13}"/>
              </a:ext>
            </a:extLst>
          </p:cNvPr>
          <p:cNvSpPr txBox="1"/>
          <p:nvPr/>
        </p:nvSpPr>
        <p:spPr>
          <a:xfrm>
            <a:off x="1015038" y="1033239"/>
            <a:ext cx="7265362" cy="203132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vi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#!/bin/bash</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a:t>
            </a:r>
          </a:p>
          <a:p>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/jar</a:t>
            </a:r>
          </a:p>
          <a:p>
            <a:r>
              <a:rPr lang="en-US" altLang="ja-JP" sz="1400" dirty="0">
                <a:latin typeface="Courier" charset="0"/>
                <a:ea typeface="Courier" charset="0"/>
                <a:cs typeface="Courier" charset="0"/>
              </a:rPr>
              <a:t>PATH=$PATH:$</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/script</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a:t>
            </a:r>
          </a:p>
          <a:p>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Fchk2Minfo h2co-b3lyp-dz</a:t>
            </a:r>
          </a:p>
        </p:txBody>
      </p:sp>
      <p:sp>
        <p:nvSpPr>
          <p:cNvPr id="5" name="テキスト ボックス 4">
            <a:extLst>
              <a:ext uri="{FF2B5EF4-FFF2-40B4-BE49-F238E27FC236}">
                <a16:creationId xmlns:a16="http://schemas.microsoft.com/office/drawing/2014/main" id="{26CADA38-6141-A145-8786-A0BD4D3A8C5A}"/>
              </a:ext>
            </a:extLst>
          </p:cNvPr>
          <p:cNvSpPr txBox="1"/>
          <p:nvPr/>
        </p:nvSpPr>
        <p:spPr>
          <a:xfrm>
            <a:off x="742946" y="3284984"/>
            <a:ext cx="7716841" cy="369332"/>
          </a:xfrm>
          <a:prstGeom prst="rect">
            <a:avLst/>
          </a:prstGeom>
          <a:noFill/>
        </p:spPr>
        <p:txBody>
          <a:bodyPr wrap="square" rtlCol="0">
            <a:spAutoFit/>
          </a:bodyPr>
          <a:lstStyle/>
          <a:p>
            <a:r>
              <a:rPr lang="en-US" altLang="ja-JP" dirty="0">
                <a:ea typeface="メイリオ" charset="-128"/>
                <a:cs typeface="ＭＳ Ｐゴシック" charset="-128"/>
              </a:rPr>
              <a:t>Then, run the script.</a:t>
            </a:r>
          </a:p>
        </p:txBody>
      </p:sp>
      <p:sp>
        <p:nvSpPr>
          <p:cNvPr id="6" name="テキスト ボックス 5">
            <a:extLst>
              <a:ext uri="{FF2B5EF4-FFF2-40B4-BE49-F238E27FC236}">
                <a16:creationId xmlns:a16="http://schemas.microsoft.com/office/drawing/2014/main" id="{F4B68216-5AE6-614B-93F2-1F553D7B1F0C}"/>
              </a:ext>
            </a:extLst>
          </p:cNvPr>
          <p:cNvSpPr txBox="1"/>
          <p:nvPr/>
        </p:nvSpPr>
        <p:spPr>
          <a:xfrm>
            <a:off x="1015038" y="370559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h2co-b3lyp-dz.chk    h2co-b3lyp-dz.fchk  h2co-b3lyp-dz.inp</a:t>
            </a:r>
          </a:p>
          <a:p>
            <a:r>
              <a:rPr lang="en-US" altLang="ja-JP" sz="1400" dirty="0">
                <a:latin typeface="Courier" charset="0"/>
                <a:ea typeface="Courier" charset="0"/>
                <a:cs typeface="Courier" charset="0"/>
              </a:rPr>
              <a:t>h2co-b3lyp-dz.minfo  h2co-b3lyp-dz.out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547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10283</TotalTime>
  <Words>8350</Words>
  <Application>Microsoft Macintosh PowerPoint</Application>
  <PresentationFormat>画面に合わせる (4:3)</PresentationFormat>
  <Paragraphs>923</Paragraphs>
  <Slides>55</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55</vt:i4>
      </vt:variant>
    </vt:vector>
  </HeadingPairs>
  <TitlesOfParts>
    <vt:vector size="60" baseType="lpstr">
      <vt:lpstr>Yu Gothic</vt:lpstr>
      <vt:lpstr>Arial</vt:lpstr>
      <vt:lpstr>Calibri</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870</cp:revision>
  <cp:lastPrinted>2018-04-14T04:52:50Z</cp:lastPrinted>
  <dcterms:created xsi:type="dcterms:W3CDTF">2018-02-18T14:36:46Z</dcterms:created>
  <dcterms:modified xsi:type="dcterms:W3CDTF">2020-04-19T02:08:25Z</dcterms:modified>
</cp:coreProperties>
</file>