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6"/>
  </p:notesMasterIdLst>
  <p:sldIdLst>
    <p:sldId id="256" r:id="rId2"/>
    <p:sldId id="286" r:id="rId3"/>
    <p:sldId id="257" r:id="rId4"/>
    <p:sldId id="290" r:id="rId5"/>
    <p:sldId id="340" r:id="rId6"/>
    <p:sldId id="291" r:id="rId7"/>
    <p:sldId id="293" r:id="rId8"/>
    <p:sldId id="294" r:id="rId9"/>
    <p:sldId id="295" r:id="rId10"/>
    <p:sldId id="297" r:id="rId11"/>
    <p:sldId id="296" r:id="rId12"/>
    <p:sldId id="303" r:id="rId13"/>
    <p:sldId id="298" r:id="rId14"/>
    <p:sldId id="299" r:id="rId15"/>
    <p:sldId id="300" r:id="rId16"/>
    <p:sldId id="301" r:id="rId17"/>
    <p:sldId id="302" r:id="rId18"/>
    <p:sldId id="304" r:id="rId19"/>
    <p:sldId id="305" r:id="rId20"/>
    <p:sldId id="306" r:id="rId21"/>
    <p:sldId id="307" r:id="rId22"/>
    <p:sldId id="308" r:id="rId23"/>
    <p:sldId id="309" r:id="rId24"/>
    <p:sldId id="310" r:id="rId25"/>
    <p:sldId id="311" r:id="rId26"/>
    <p:sldId id="331" r:id="rId27"/>
    <p:sldId id="312" r:id="rId28"/>
    <p:sldId id="313" r:id="rId29"/>
    <p:sldId id="314" r:id="rId30"/>
    <p:sldId id="315" r:id="rId31"/>
    <p:sldId id="316" r:id="rId32"/>
    <p:sldId id="317" r:id="rId33"/>
    <p:sldId id="318" r:id="rId34"/>
    <p:sldId id="319" r:id="rId35"/>
    <p:sldId id="333" r:id="rId36"/>
    <p:sldId id="320" r:id="rId37"/>
    <p:sldId id="321" r:id="rId38"/>
    <p:sldId id="336" r:id="rId39"/>
    <p:sldId id="322" r:id="rId40"/>
    <p:sldId id="323" r:id="rId41"/>
    <p:sldId id="334" r:id="rId42"/>
    <p:sldId id="335" r:id="rId43"/>
    <p:sldId id="337" r:id="rId44"/>
    <p:sldId id="330" r:id="rId45"/>
    <p:sldId id="339" r:id="rId46"/>
    <p:sldId id="332" r:id="rId47"/>
    <p:sldId id="274" r:id="rId48"/>
    <p:sldId id="338" r:id="rId49"/>
    <p:sldId id="280" r:id="rId50"/>
    <p:sldId id="275" r:id="rId51"/>
    <p:sldId id="277" r:id="rId52"/>
    <p:sldId id="278" r:id="rId53"/>
    <p:sldId id="282" r:id="rId54"/>
    <p:sldId id="279"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3"/>
    <p:restoredTop sz="94645"/>
  </p:normalViewPr>
  <p:slideViewPr>
    <p:cSldViewPr snapToGrid="0" snapToObjects="1">
      <p:cViewPr varScale="1">
        <p:scale>
          <a:sx n="127" d="100"/>
          <a:sy n="127" d="100"/>
        </p:scale>
        <p:origin x="1936" y="176"/>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2022/3/12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46</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2022/3/12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2022/3/12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2022/3/12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2022/3/12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2022/3/12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2022/3/12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2022/3/15</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843822"/>
            <a:ext cx="630016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a:t>
            </a:r>
            <a:r>
              <a:rPr lang="en-US" altLang="ja-JP" sz="1400" dirty="0" err="1">
                <a:solidFill>
                  <a:srgbClr val="FF0000"/>
                </a:solidFill>
                <a:latin typeface="Courier" charset="0"/>
                <a:ea typeface="Courier" charset="0"/>
                <a:cs typeface="Courier" charset="0"/>
              </a:rPr>
              <a:t>path/to/sindo</a:t>
            </a:r>
            <a:r>
              <a:rPr lang="en-US" altLang="ja-JP" sz="1400" dirty="0">
                <a:latin typeface="Courier" charset="0"/>
                <a:ea typeface="Courier" charset="0"/>
                <a:cs typeface="Courier" charset="0"/>
              </a:rPr>
              <a:t>/sindovars.sh</a:t>
            </a:r>
          </a:p>
          <a:p>
            <a:r>
              <a:rPr lang="en-US" altLang="ja-JP" sz="1400" dirty="0">
                <a:latin typeface="Courier" charset="0"/>
                <a:ea typeface="Courier" charset="0"/>
                <a:cs typeface="Courier" charset="0"/>
              </a:rPr>
              <a:t>java RunMakePES -f makePES.xml &gt;&amp; makePES.out</a:t>
            </a: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run.sh is also almost the same, but we keep the </a:t>
            </a:r>
            <a:r>
              <a:rPr lang="en-US" altLang="ja-JP" dirty="0"/>
              <a:t>environment variable, SINDO_RSH =</a:t>
            </a:r>
            <a:r>
              <a:rPr lang="en-US" altLang="ja-JP" dirty="0" err="1"/>
              <a:t>ssh</a:t>
            </a:r>
            <a:r>
              <a:rPr lang="en-US" altLang="ja-JP" dirty="0"/>
              <a:t>, which is set in sindovars.sh.</a:t>
            </a:r>
            <a:endParaRPr kumimoji="1" lang="ja-JP" altLang="en-US"/>
          </a:p>
        </p:txBody>
      </p:sp>
      <p:sp>
        <p:nvSpPr>
          <p:cNvPr id="15" name="テキスト ボックス 14">
            <a:extLst>
              <a:ext uri="{FF2B5EF4-FFF2-40B4-BE49-F238E27FC236}">
                <a16:creationId xmlns:a16="http://schemas.microsoft.com/office/drawing/2014/main" id="{D720850F-424C-6641-80A6-589A7C618BD9}"/>
              </a:ext>
            </a:extLst>
          </p:cNvPr>
          <p:cNvSpPr txBox="1"/>
          <p:nvPr/>
        </p:nvSpPr>
        <p:spPr>
          <a:xfrm>
            <a:off x="1015038" y="5954225"/>
            <a:ext cx="6330307"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2FF1C82D-DC76-FF4C-B2C4-A82D6086BE70}"/>
              </a:ext>
            </a:extLst>
          </p:cNvPr>
          <p:cNvSpPr txBox="1"/>
          <p:nvPr/>
        </p:nvSpPr>
        <p:spPr>
          <a:xfrm>
            <a:off x="735011" y="5508884"/>
            <a:ext cx="7545389" cy="369332"/>
          </a:xfrm>
          <a:prstGeom prst="rect">
            <a:avLst/>
          </a:prstGeom>
          <a:noFill/>
        </p:spPr>
        <p:txBody>
          <a:bodyPr wrap="square" rtlCol="0">
            <a:spAutoFit/>
          </a:bodyPr>
          <a:lstStyle/>
          <a:p>
            <a:r>
              <a:rPr kumimoji="1" lang="en-US" altLang="ja-JP" dirty="0" err="1"/>
              <a:t>Now, run the job.</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1541086"/>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1048373"/>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1127230"/>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3218435"/>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
        <p:nvSpPr>
          <p:cNvPr id="7" name="テキスト ボックス 6">
            <a:extLst>
              <a:ext uri="{FF2B5EF4-FFF2-40B4-BE49-F238E27FC236}">
                <a16:creationId xmlns:a16="http://schemas.microsoft.com/office/drawing/2014/main" id="{DCB9E46E-AD9D-8845-85A8-E9EBFF009FC5}"/>
              </a:ext>
            </a:extLst>
          </p:cNvPr>
          <p:cNvSpPr txBox="1"/>
          <p:nvPr/>
        </p:nvSpPr>
        <p:spPr>
          <a:xfrm>
            <a:off x="735011" y="259451"/>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script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124127"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"/path/to/sindo-4.0/JSindo/jar/JSindo-4.0_fat.jar"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2017157"/>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504935"/>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537122"/>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324303"/>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102250"/>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756412"/>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820979"/>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110900"/>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  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387880" cy="369332"/>
          </a:xfrm>
          <a:prstGeom prst="rect">
            <a:avLst/>
          </a:prstGeom>
          <a:noFill/>
        </p:spPr>
        <p:txBody>
          <a:bodyPr wrap="none" rtlCol="0">
            <a:spAutoFit/>
          </a:bodyPr>
          <a:lstStyle/>
          <a:p>
            <a:r>
              <a:rPr kumimoji="1" lang="en-US" altLang="ja-JP" dirty="0" err="1">
                <a:solidFill>
                  <a:schemeClr val="accent1"/>
                </a:solidFill>
              </a:rPr>
              <a:t>makeQFF.xyz</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chemeClr val="accent5"/>
                </a:solidFill>
              </a:rPr>
              <a:t>The number of atoms</a:t>
            </a:r>
            <a:endParaRPr kumimoji="1" lang="ja-JP" altLang="en-US" sz="1400">
              <a:solidFill>
                <a:schemeClr val="accent5"/>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chemeClr val="accent5"/>
                </a:solidFill>
              </a:rPr>
              <a:t>name of the first point</a:t>
            </a:r>
            <a:endParaRPr kumimoji="1" lang="ja-JP" altLang="en-US" sz="1400">
              <a:solidFill>
                <a:schemeClr val="accent5"/>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chemeClr val="accent5"/>
                </a:solidFill>
              </a:rPr>
              <a:t>xyz</a:t>
            </a:r>
            <a:r>
              <a:rPr kumimoji="1" lang="en-US" altLang="ja-JP" sz="1400" dirty="0">
                <a:solidFill>
                  <a:schemeClr val="accent5"/>
                </a:solidFill>
              </a:rPr>
              <a:t> coordinates</a:t>
            </a:r>
            <a:endParaRPr kumimoji="1" lang="ja-JP" altLang="en-US" sz="1400">
              <a:solidFill>
                <a:schemeClr val="accent5"/>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chemeClr val="accent5"/>
                </a:solidFill>
              </a:rPr>
              <a:t>xyz</a:t>
            </a:r>
            <a:r>
              <a:rPr kumimoji="1" lang="en-US" altLang="ja-JP" sz="1400" dirty="0">
                <a:solidFill>
                  <a:schemeClr val="accent5"/>
                </a:solidFill>
              </a:rPr>
              <a:t> coordinates</a:t>
            </a:r>
            <a:endParaRPr kumimoji="1" lang="ja-JP" altLang="en-US" sz="1400">
              <a:solidFill>
                <a:schemeClr val="accent5"/>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chemeClr val="accent5"/>
                </a:solidFill>
              </a:rPr>
              <a:t>name of the second point</a:t>
            </a:r>
            <a:endParaRPr kumimoji="1" lang="ja-JP" altLang="en-US" sz="1400">
              <a:solidFill>
                <a:schemeClr val="accent5"/>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563231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lang="en-US" altLang="ja-JP" dirty="0"/>
              <a:t>In this sample, the script to run the job sources “sindovars.sh”,</a:t>
            </a:r>
          </a:p>
          <a:p>
            <a:pPr marL="285750" indent="-285750">
              <a:buFont typeface="Arial" panose="020B0604020202020204" pitchFamily="34" charset="0"/>
              <a:buChar char="•"/>
            </a:pPr>
            <a:endParaRPr lang="en-US" altLang="ja-JP" dirty="0"/>
          </a:p>
          <a:p>
            <a:endParaRPr kumimoji="1" lang="en-US" altLang="ja-JP" dirty="0"/>
          </a:p>
          <a:p>
            <a:endParaRPr kumimoji="1" lang="en-US" altLang="ja-JP" dirty="0"/>
          </a:p>
          <a:p>
            <a:pPr marL="319088" lvl="1"/>
            <a:r>
              <a:rPr kumimoji="1" lang="en-US" altLang="ja-JP" dirty="0"/>
              <a:t>Change “/path/to/sindo” to your installation directory, for example,</a:t>
            </a:r>
          </a:p>
          <a:p>
            <a:pPr marL="319088" lvl="1"/>
            <a:endParaRPr lang="en-US" altLang="ja-JP" dirty="0"/>
          </a:p>
          <a:p>
            <a:pPr marL="319088" lvl="1"/>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see ”How to install MakePES” for details. However, even </a:t>
            </a: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6" name="テキスト ボックス 13">
            <a:extLst>
              <a:ext uri="{FF2B5EF4-FFF2-40B4-BE49-F238E27FC236}">
                <a16:creationId xmlns:a16="http://schemas.microsoft.com/office/drawing/2014/main" id="{86B847F8-A331-E44F-9201-AC71D6AA07CD}"/>
              </a:ext>
            </a:extLst>
          </p:cNvPr>
          <p:cNvSpPr txBox="1"/>
          <p:nvPr/>
        </p:nvSpPr>
        <p:spPr>
          <a:xfrm>
            <a:off x="1194174" y="3054462"/>
            <a:ext cx="4965465" cy="461665"/>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 /</a:t>
            </a:r>
            <a:r>
              <a:rPr lang="en-US" altLang="ja-JP" sz="1200" dirty="0">
                <a:solidFill>
                  <a:srgbClr val="FF0000"/>
                </a:solidFill>
                <a:latin typeface="Courier" charset="0"/>
                <a:ea typeface="Courier" charset="0"/>
                <a:cs typeface="Courier" charset="0"/>
              </a:rPr>
              <a:t>path/to/sindo</a:t>
            </a:r>
            <a:r>
              <a:rPr lang="en-US" altLang="ja-JP" sz="1200" dirty="0">
                <a:latin typeface="Courier" charset="0"/>
                <a:ea typeface="Courier" charset="0"/>
                <a:cs typeface="Courier" charset="0"/>
              </a:rPr>
              <a:t>/sindovars.sh</a:t>
            </a:r>
          </a:p>
          <a:p>
            <a:r>
              <a:rPr lang="en-US" altLang="ja-JP" sz="1200" dirty="0">
                <a:latin typeface="Courier" charset="0"/>
                <a:ea typeface="Courier" charset="0"/>
                <a:cs typeface="Courier" charset="0"/>
              </a:rPr>
              <a:t>java RunMakePES -f makePES.xml &gt;&amp; makePES.out</a:t>
            </a:r>
            <a:endParaRPr kumimoji="1" lang="ja-JP" altLang="en-US" sz="1200" dirty="0">
              <a:latin typeface="Courier" charset="0"/>
              <a:ea typeface="Courier" charset="0"/>
              <a:cs typeface="Courier" charset="0"/>
            </a:endParaRPr>
          </a:p>
        </p:txBody>
      </p:sp>
      <p:sp>
        <p:nvSpPr>
          <p:cNvPr id="5" name="テキスト ボックス 13">
            <a:extLst>
              <a:ext uri="{FF2B5EF4-FFF2-40B4-BE49-F238E27FC236}">
                <a16:creationId xmlns:a16="http://schemas.microsoft.com/office/drawing/2014/main" id="{17F3D768-9AFE-D946-B3FF-64874DD1BED7}"/>
              </a:ext>
            </a:extLst>
          </p:cNvPr>
          <p:cNvSpPr txBox="1"/>
          <p:nvPr/>
        </p:nvSpPr>
        <p:spPr>
          <a:xfrm>
            <a:off x="1204222" y="4128535"/>
            <a:ext cx="4955417" cy="276999"/>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path/to/sindo </a:t>
            </a:r>
            <a:r>
              <a:rPr lang="en-US" altLang="ja-JP" sz="1200" dirty="0">
                <a:latin typeface="Courier" charset="0"/>
                <a:ea typeface="Courier" charset="0"/>
                <a:cs typeface="Courier" charset="0"/>
              </a:rPr>
              <a:t>-&gt; /home/yagi/pgm/sindo-4.0_220312</a:t>
            </a:r>
            <a:endParaRPr kumimoji="1" lang="ja-JP" altLang="en-US" sz="1200" dirty="0">
              <a:latin typeface="Courier" charset="0"/>
              <a:ea typeface="Courier" charset="0"/>
              <a:cs typeface="Courier" charset="0"/>
            </a:endParaRP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./run.sh</a:t>
            </a: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Now,</a:t>
            </a:r>
            <a:r>
              <a:rPr lang="en-US" altLang="ja-JP" dirty="0"/>
              <a:t> run </a:t>
            </a:r>
            <a:r>
              <a:rPr lang="en-US" altLang="ja-JP" dirty="0" err="1"/>
              <a:t>the job.</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410053"/>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336713"/>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1837548"/>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190897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2993166"/>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2839414"/>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405365"/>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the job</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./run.sh</a:t>
            </a:r>
          </a:p>
        </p:txBody>
      </p:sp>
    </p:spTree>
    <p:extLst>
      <p:ext uri="{BB962C8B-B14F-4D97-AF65-F5344CB8AC3E}">
        <p14:creationId xmlns:p14="http://schemas.microsoft.com/office/powerpoint/2010/main" val="211011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the job,</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./run.sh</a:t>
            </a:r>
          </a:p>
        </p:txBody>
      </p:sp>
    </p:spTree>
    <p:extLst>
      <p:ext uri="{BB962C8B-B14F-4D97-AF65-F5344CB8AC3E}">
        <p14:creationId xmlns:p14="http://schemas.microsoft.com/office/powerpoint/2010/main" val="1228163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path/to/sindo</a:t>
            </a:r>
            <a:r>
              <a:rPr lang="en-US" altLang="ja-JP" sz="1400" dirty="0" err="1">
                <a:latin typeface="Courier" charset="0"/>
                <a:ea typeface="Courier" charset="0"/>
                <a:cs typeface="Courier" charset="0"/>
              </a:rPr>
              <a:t>/sindovars.sh</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646331"/>
          </a:xfrm>
          <a:prstGeom prst="rect">
            <a:avLst/>
          </a:prstGeom>
          <a:noFill/>
        </p:spPr>
        <p:txBody>
          <a:bodyPr wrap="square" rtlCol="0">
            <a:spAutoFit/>
          </a:bodyPr>
          <a:lstStyle/>
          <a:p>
            <a:r>
              <a:rPr lang="en-US" altLang="ja-JP" dirty="0"/>
              <a:t>h2co-b3lyp-dz.inp is the input file and run.sh is a script to run the job. The script looks like this: </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621923"/>
            <a:ext cx="7265362" cy="738664"/>
          </a:xfrm>
          <a:prstGeom prst="rect">
            <a:avLst/>
          </a:prstGeom>
          <a:noFill/>
          <a:ln>
            <a:solidFill>
              <a:srgbClr val="00B050"/>
            </a:solidFill>
          </a:ln>
        </p:spPr>
        <p:txBody>
          <a:bodyPr wrap="square" rtlCol="0">
            <a:spAutoFit/>
          </a:bodyPr>
          <a:lstStyle/>
          <a:p>
            <a:r>
              <a:rPr lang="en-US" altLang="ja-JP" sz="1400" dirty="0" err="1">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path/to/sindo</a:t>
            </a:r>
            <a:r>
              <a:rPr lang="en-US" altLang="ja-JP" sz="1400" dirty="0" err="1">
                <a:latin typeface="Courier" charset="0"/>
                <a:ea typeface="Courier" charset="0"/>
                <a:cs typeface="Courier" charset="0"/>
              </a:rPr>
              <a:t>/sindovars.sh</a:t>
            </a:r>
          </a:p>
          <a:p>
            <a:r>
              <a:rPr lang="en-US" altLang="ja-JP" sz="1400" dirty="0" err="1">
                <a:latin typeface="Courier" charset="0"/>
                <a:ea typeface="Courier" charset="0"/>
                <a:cs typeface="Courier" charset="0"/>
              </a:rPr>
              <a:t>runGaussian.sh ./  h2co-b3lyp-dz.inp</a:t>
            </a:r>
          </a:p>
          <a:p>
            <a:r>
              <a:rPr lang="en-US" altLang="ja-JP" sz="1400" dirty="0" err="1">
                <a:latin typeface="Courier" charset="0"/>
                <a:ea typeface="Courier" charset="0"/>
                <a:cs typeface="Courier" charset="0"/>
              </a:rPr>
              <a:t>java Fchk2Minfo h2co-b3lyp-dz</a:t>
            </a: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485712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B713FC0-42DB-FF45-B46D-83BE543434DF}"/>
              </a:ext>
            </a:extLst>
          </p:cNvPr>
          <p:cNvSpPr txBox="1"/>
          <p:nvPr/>
        </p:nvSpPr>
        <p:spPr>
          <a:xfrm>
            <a:off x="758649" y="4462694"/>
            <a:ext cx="7722159" cy="369332"/>
          </a:xfrm>
          <a:prstGeom prst="rect">
            <a:avLst/>
          </a:prstGeom>
          <a:noFill/>
        </p:spPr>
        <p:txBody>
          <a:bodyPr wrap="square">
            <a:spAutoFit/>
          </a:bodyPr>
          <a:lstStyle/>
          <a:p>
            <a:r>
              <a:rPr lang="en-US" altLang="ja-JP" dirty="0"/>
              <a:t>The first line sources the variables for SINDO, and the second line runs Gaussian.</a:t>
            </a:r>
            <a:endParaRPr lang="ja-JP" altLang="en-US"/>
          </a:p>
        </p:txBody>
      </p:sp>
      <p:sp>
        <p:nvSpPr>
          <p:cNvPr id="15" name="テキスト ボックス 14">
            <a:extLst>
              <a:ext uri="{FF2B5EF4-FFF2-40B4-BE49-F238E27FC236}">
                <a16:creationId xmlns:a16="http://schemas.microsoft.com/office/drawing/2014/main" id="{8C385B51-900A-9843-A471-C12903252BE4}"/>
              </a:ext>
            </a:extLst>
          </p:cNvPr>
          <p:cNvSpPr txBox="1"/>
          <p:nvPr/>
        </p:nvSpPr>
        <p:spPr>
          <a:xfrm>
            <a:off x="1314450" y="5938105"/>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17" name="テキスト ボックス 16">
            <a:extLst>
              <a:ext uri="{FF2B5EF4-FFF2-40B4-BE49-F238E27FC236}">
                <a16:creationId xmlns:a16="http://schemas.microsoft.com/office/drawing/2014/main" id="{9C1BA248-6069-CC47-AD65-A91D3281F801}"/>
              </a:ext>
            </a:extLst>
          </p:cNvPr>
          <p:cNvSpPr txBox="1"/>
          <p:nvPr/>
        </p:nvSpPr>
        <p:spPr>
          <a:xfrm>
            <a:off x="757238" y="5512576"/>
            <a:ext cx="7702550" cy="369332"/>
          </a:xfrm>
          <a:prstGeom prst="rect">
            <a:avLst/>
          </a:prstGeom>
          <a:noFill/>
        </p:spPr>
        <p:txBody>
          <a:bodyPr wrap="square" rtlCol="0">
            <a:spAutoFit/>
          </a:bodyPr>
          <a:lstStyle/>
          <a:p>
            <a:r>
              <a:rPr lang="en-US" altLang="ja-JP" dirty="0"/>
              <a:t>The third line convert the output of Gaussian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path/to/sindo</a:t>
            </a:r>
            <a:r>
              <a:rPr lang="en-US" altLang="ja-JP" sz="1400" dirty="0" err="1">
                <a:latin typeface="Courier" charset="0"/>
                <a:ea typeface="Courier" charset="0"/>
                <a:cs typeface="Courier" charset="0"/>
              </a:rPr>
              <a:t>/sindovars.sh</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1477328"/>
          </a:xfrm>
          <a:prstGeom prst="rect">
            <a:avLst/>
          </a:prstGeom>
          <a:noFill/>
        </p:spPr>
        <p:txBody>
          <a:bodyPr wrap="square" rtlCol="0">
            <a:spAutoFit/>
          </a:bodyPr>
          <a:lstStyle/>
          <a:p>
            <a:r>
              <a:rPr kumimoji="1" lang="en-US" altLang="ja-JP" dirty="0"/>
              <a:t>Note that run.sh carries out all the processes in one script. </a:t>
            </a:r>
          </a:p>
          <a:p>
            <a:endParaRPr lang="en-US" altLang="ja-JP" dirty="0"/>
          </a:p>
          <a:p>
            <a:endParaRPr lang="en-US" altLang="ja-JP" dirty="0"/>
          </a:p>
          <a:p>
            <a:endParaRPr lang="en-US" altLang="ja-JP" dirty="0"/>
          </a:p>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21482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4736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4999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1050925"/>
            <a:ext cx="2744469" cy="369332"/>
          </a:xfrm>
          <a:prstGeom prst="rect">
            <a:avLst/>
          </a:prstGeom>
          <a:noFill/>
        </p:spPr>
        <p:txBody>
          <a:bodyPr wrap="none" rtlCol="0">
            <a:spAutoFit/>
          </a:bodyPr>
          <a:lstStyle/>
          <a:p>
            <a:r>
              <a:rPr lang="en-US" altLang="ja-JP" dirty="0"/>
              <a:t>4.1. How to terminate jobs.</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C0B2B2-10B2-A840-8304-837297A6A0E0}"/>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4" name="テキスト ボックス 3">
            <a:extLst>
              <a:ext uri="{FF2B5EF4-FFF2-40B4-BE49-F238E27FC236}">
                <a16:creationId xmlns:a16="http://schemas.microsoft.com/office/drawing/2014/main" id="{285D9A96-58E6-4348-A2E6-A9BBE1AABE5F}"/>
              </a:ext>
            </a:extLst>
          </p:cNvPr>
          <p:cNvSpPr txBox="1"/>
          <p:nvPr/>
        </p:nvSpPr>
        <p:spPr>
          <a:xfrm>
            <a:off x="757238" y="815648"/>
            <a:ext cx="7523162" cy="3693319"/>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The same logic applies to a generic mode. </a:t>
            </a:r>
            <a:r>
              <a:rPr lang="en-US" altLang="ja-JP" dirty="0" err="1"/>
              <a:t>MakePES</a:t>
            </a:r>
            <a:r>
              <a:rPr lang="en-US" altLang="ja-JP" dirty="0"/>
              <a:t> looks for PES data, </a:t>
            </a:r>
            <a:r>
              <a:rPr lang="en-US" altLang="ja-JP" dirty="0" err="1"/>
              <a:t>minfo</a:t>
            </a:r>
            <a:r>
              <a:rPr lang="en-US" altLang="ja-JP" dirty="0"/>
              <a:t> files, and a grid data file (e.g., </a:t>
            </a:r>
            <a:r>
              <a:rPr lang="en-US" altLang="ja-JP" dirty="0" err="1"/>
              <a:t>makeGrid.dat</a:t>
            </a:r>
            <a:r>
              <a:rPr lang="en-US" altLang="ja-JP" dirty="0"/>
              <a:t>), and writes to a </a:t>
            </a:r>
            <a:r>
              <a:rPr lang="en-US" altLang="ja-JP" dirty="0" err="1"/>
              <a:t>xyz</a:t>
            </a:r>
            <a:r>
              <a:rPr lang="en-US" altLang="ja-JP" dirty="0"/>
              <a:t> file the coordinates of grid points that still need to calculate the energy, gradient, etc. Note that the </a:t>
            </a:r>
            <a:r>
              <a:rPr lang="en-US" altLang="ja-JP" dirty="0" err="1"/>
              <a:t>xyz</a:t>
            </a:r>
            <a:r>
              <a:rPr lang="en-US" altLang="ja-JP" dirty="0"/>
              <a:t> file, if exists, will be saved with an extension of xyz_0. In a generic mode, the PES data (mop/pot files) are generated only when the information of all grid points are provided.</a:t>
            </a:r>
          </a:p>
          <a:p>
            <a:endParaRPr lang="en-US" altLang="ja-JP" dirty="0"/>
          </a:p>
          <a:p>
            <a:r>
              <a:rPr lang="en-US" altLang="ja-JP" dirty="0"/>
              <a:t>Note that, for this reason, you have to remove the PES </a:t>
            </a:r>
            <a:r>
              <a:rPr lang="en-US" altLang="ja-JP"/>
              <a:t>data to </a:t>
            </a:r>
            <a:r>
              <a:rPr lang="en-US" altLang="ja-JP" dirty="0"/>
              <a:t>start a fresh new job.</a:t>
            </a:r>
            <a:endParaRPr lang="ja-JP" altLang="en-US"/>
          </a:p>
        </p:txBody>
      </p:sp>
      <p:sp>
        <p:nvSpPr>
          <p:cNvPr id="5" name="テキスト ボックス 4">
            <a:extLst>
              <a:ext uri="{FF2B5EF4-FFF2-40B4-BE49-F238E27FC236}">
                <a16:creationId xmlns:a16="http://schemas.microsoft.com/office/drawing/2014/main" id="{B67B15FE-5D93-A14E-82D0-7543B9499CA7}"/>
              </a:ext>
            </a:extLst>
          </p:cNvPr>
          <p:cNvSpPr txBox="1"/>
          <p:nvPr/>
        </p:nvSpPr>
        <p:spPr>
          <a:xfrm>
            <a:off x="754063" y="449312"/>
            <a:ext cx="2513509" cy="369332"/>
          </a:xfrm>
          <a:prstGeom prst="rect">
            <a:avLst/>
          </a:prstGeom>
          <a:noFill/>
        </p:spPr>
        <p:txBody>
          <a:bodyPr wrap="none" rtlCol="0">
            <a:spAutoFit/>
          </a:bodyPr>
          <a:lstStyle/>
          <a:p>
            <a:r>
              <a:rPr lang="en-US" altLang="ja-JP" dirty="0"/>
              <a:t>4.2. How to restart a job.</a:t>
            </a:r>
            <a:endParaRPr kumimoji="1" lang="ja-JP" altLang="en-US"/>
          </a:p>
        </p:txBody>
      </p:sp>
    </p:spTree>
    <p:extLst>
      <p:ext uri="{BB962C8B-B14F-4D97-AF65-F5344CB8AC3E}">
        <p14:creationId xmlns:p14="http://schemas.microsoft.com/office/powerpoint/2010/main" val="113946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3600986"/>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err="1"/>
              <a:t>minfo_folder</a:t>
            </a:r>
            <a:r>
              <a:rPr lang="en-US" altLang="ja-JP" sz="1400" dirty="0"/>
              <a:t>: folder name</a:t>
            </a:r>
          </a:p>
          <a:p>
            <a:pPr lvl="1">
              <a:defRPr/>
            </a:pPr>
            <a:r>
              <a:rPr lang="en-US" altLang="ja-JP" sz="1400" dirty="0"/>
              <a:t>The name of a folder where generated </a:t>
            </a:r>
            <a:r>
              <a:rPr lang="en-US" altLang="ja-JP" sz="1400" dirty="0" err="1"/>
              <a:t>minfo</a:t>
            </a:r>
            <a:r>
              <a:rPr lang="en-US" altLang="ja-JP" sz="1400" dirty="0"/>
              <a:t> files will be stored. The value is </a:t>
            </a:r>
            <a:r>
              <a:rPr lang="en-US" altLang="ja-JP" sz="1400" u="sng" dirty="0"/>
              <a:t>case sensitive</a:t>
            </a:r>
            <a:r>
              <a:rPr lang="en-US" altLang="ja-JP" sz="1400" dirty="0"/>
              <a:t>. (default = </a:t>
            </a:r>
            <a:r>
              <a:rPr lang="en-US" altLang="ja-JP" sz="1400" dirty="0" err="1"/>
              <a:t>minfo.files</a:t>
            </a:r>
            <a:r>
              <a:rPr lang="en-US" altLang="ja-JP" sz="1400" dirty="0"/>
              <a: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a:t>
            </a:r>
          </a:p>
          <a:p>
            <a:pPr lvl="1">
              <a:defRPr/>
            </a:pPr>
            <a:r>
              <a:rPr lang="en-US" altLang="ja-JP" sz="1400" dirty="0"/>
              <a:t>The order of mode coupling expansion. </a:t>
            </a:r>
            <a:r>
              <a:rPr lang="en-US" altLang="ja-JP" sz="1400"/>
              <a:t>Each PES type can take its own MR, which precedes the MR here. (</a:t>
            </a:r>
            <a:r>
              <a:rPr lang="en-US" altLang="ja-JP" sz="1400" dirty="0"/>
              <a:t>default = </a:t>
            </a:r>
            <a:r>
              <a:rPr lang="en-US" altLang="ja-JP" sz="1400"/>
              <a:t>3)</a:t>
            </a:r>
            <a:endParaRPr lang="en-US" altLang="ja-JP" sz="1400" dirty="0"/>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3" name="テキスト ボックス 2"/>
          <p:cNvSpPr txBox="1"/>
          <p:nvPr/>
        </p:nvSpPr>
        <p:spPr>
          <a:xfrm>
            <a:off x="914401" y="395047"/>
            <a:ext cx="7365999" cy="1384995"/>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Note that in QFF calc. using numerical differentiations of gradient or Hessian, even some of the inter-domain couplings can be calculated from a given information, they will not be calculated when interdomain = false</a:t>
            </a:r>
            <a:r>
              <a:rPr lang="en-US" altLang="ja-JP" sz="1400"/>
              <a:t>.</a:t>
            </a: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3E7F593-D27B-F446-AD2B-8C1B0B3C2DFE}"/>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369B15C8-356D-1D49-A586-6F5A8F3E26AB}"/>
              </a:ext>
            </a:extLst>
          </p:cNvPr>
          <p:cNvSpPr txBox="1"/>
          <p:nvPr/>
        </p:nvSpPr>
        <p:spPr>
          <a:xfrm>
            <a:off x="757238" y="380605"/>
            <a:ext cx="7943850" cy="369332"/>
          </a:xfrm>
          <a:prstGeom prst="rect">
            <a:avLst/>
          </a:prstGeom>
          <a:noFill/>
        </p:spPr>
        <p:txBody>
          <a:bodyPr wrap="square" rtlCol="0">
            <a:spAutoFit/>
          </a:bodyPr>
          <a:lstStyle/>
          <a:p>
            <a:r>
              <a:rPr lang="en-US" altLang="ja-JP" dirty="0"/>
              <a:t>Now, run the job</a:t>
            </a:r>
            <a:endParaRPr kumimoji="1" lang="ja-JP" altLang="en-US"/>
          </a:p>
        </p:txBody>
      </p:sp>
      <p:sp>
        <p:nvSpPr>
          <p:cNvPr id="4" name="テキスト ボックス 3">
            <a:extLst>
              <a:ext uri="{FF2B5EF4-FFF2-40B4-BE49-F238E27FC236}">
                <a16:creationId xmlns:a16="http://schemas.microsoft.com/office/drawing/2014/main" id="{F8A2BF5F-D1E4-0A4E-AD32-C9346D2DB6A7}"/>
              </a:ext>
            </a:extLst>
          </p:cNvPr>
          <p:cNvSpPr txBox="1"/>
          <p:nvPr/>
        </p:nvSpPr>
        <p:spPr>
          <a:xfrm>
            <a:off x="1015038" y="871515"/>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./run.sh</a:t>
            </a:r>
          </a:p>
        </p:txBody>
      </p:sp>
      <p:sp>
        <p:nvSpPr>
          <p:cNvPr id="8" name="テキスト ボックス 7">
            <a:extLst>
              <a:ext uri="{FF2B5EF4-FFF2-40B4-BE49-F238E27FC236}">
                <a16:creationId xmlns:a16="http://schemas.microsoft.com/office/drawing/2014/main" id="{9F2074A5-07C3-6645-BF2F-2DE1BCAE23AE}"/>
              </a:ext>
            </a:extLst>
          </p:cNvPr>
          <p:cNvSpPr txBox="1"/>
          <p:nvPr/>
        </p:nvSpPr>
        <p:spPr>
          <a:xfrm>
            <a:off x="742946" y="2828905"/>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9" name="テキスト ボックス 8">
            <a:extLst>
              <a:ext uri="{FF2B5EF4-FFF2-40B4-BE49-F238E27FC236}">
                <a16:creationId xmlns:a16="http://schemas.microsoft.com/office/drawing/2014/main" id="{7B08F118-2643-9049-8782-B3FBD743DBBB}"/>
              </a:ext>
            </a:extLst>
          </p:cNvPr>
          <p:cNvSpPr txBox="1"/>
          <p:nvPr/>
        </p:nvSpPr>
        <p:spPr>
          <a:xfrm>
            <a:off x="1015038" y="1863059"/>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endParaRPr kumimoji="1" lang="en-US" altLang="ja-JP" sz="1400" dirty="0">
              <a:latin typeface="Courier" charset="0"/>
              <a:ea typeface="Courier" charset="0"/>
              <a:cs typeface="Courier" charset="0"/>
            </a:endParaRPr>
          </a:p>
        </p:txBody>
      </p:sp>
      <p:sp>
        <p:nvSpPr>
          <p:cNvPr id="10" name="テキスト ボックス 9">
            <a:extLst>
              <a:ext uri="{FF2B5EF4-FFF2-40B4-BE49-F238E27FC236}">
                <a16:creationId xmlns:a16="http://schemas.microsoft.com/office/drawing/2014/main" id="{8852EB23-F23D-9148-B23D-60F848964471}"/>
              </a:ext>
            </a:extLst>
          </p:cNvPr>
          <p:cNvSpPr txBox="1"/>
          <p:nvPr/>
        </p:nvSpPr>
        <p:spPr>
          <a:xfrm>
            <a:off x="757238" y="1340722"/>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 when it ends,</a:t>
            </a:r>
          </a:p>
        </p:txBody>
      </p:sp>
    </p:spTree>
    <p:extLst>
      <p:ext uri="{BB962C8B-B14F-4D97-AF65-F5344CB8AC3E}">
        <p14:creationId xmlns:p14="http://schemas.microsoft.com/office/powerpoint/2010/main" val="2414705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5170646"/>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a:t>
            </a:r>
          </a:p>
          <a:p>
            <a:pPr lvl="1">
              <a:defRPr/>
            </a:pPr>
            <a:r>
              <a:rPr lang="en-US" altLang="ja-JP" sz="1400" dirty="0"/>
              <a:t>The order of mode coupling expansion. Maximum is 4. (default = 3)</a:t>
            </a:r>
          </a:p>
          <a:p>
            <a:pPr lvl="1">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a:t>mcstrength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run.sh is a script to run the job.</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7345191"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a:t>
            </a:r>
            <a:r>
              <a:rPr lang="en-US" altLang="ja-JP" sz="1400" dirty="0" err="1">
                <a:solidFill>
                  <a:srgbClr val="FF0000"/>
                </a:solidFill>
                <a:latin typeface="Courier" charset="0"/>
                <a:ea typeface="Courier" charset="0"/>
                <a:cs typeface="Courier" charset="0"/>
              </a:rPr>
              <a:t>path/to/sindo</a:t>
            </a:r>
            <a:r>
              <a:rPr lang="en-US" altLang="ja-JP" sz="1400" dirty="0">
                <a:latin typeface="Courier" charset="0"/>
                <a:ea typeface="Courier" charset="0"/>
                <a:cs typeface="Courier" charset="0"/>
              </a:rPr>
              <a:t>/sindovars.sh</a:t>
            </a:r>
          </a:p>
          <a:p>
            <a:r>
              <a:rPr lang="en-US" altLang="ja-JP" sz="1400" dirty="0">
                <a:latin typeface="Courier" charset="0"/>
                <a:ea typeface="Courier" charset="0"/>
                <a:cs typeface="Courier" charset="0"/>
              </a:rPr>
              <a:t>unset SINDO_RSH</a:t>
            </a:r>
          </a:p>
          <a:p>
            <a:r>
              <a:rPr lang="en-US" altLang="ja-JP" sz="1400" dirty="0">
                <a:latin typeface="Courier" charset="0"/>
                <a:ea typeface="Courier" charset="0"/>
                <a:cs typeface="Courier" charset="0"/>
              </a:rPr>
              <a:t>java RunMakePES -f makePES.xml &gt;&amp; 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771472"/>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so you can omit “–f makePES.xml”. Now, run the job.</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487544"/>
            <a:ext cx="7385384"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10406</TotalTime>
  <Words>7939</Words>
  <Application>Microsoft Macintosh PowerPoint</Application>
  <PresentationFormat>画面に合わせる (4:3)</PresentationFormat>
  <Paragraphs>893</Paragraphs>
  <Slides>54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54</vt:i4>
      </vt:variant>
    </vt:vector>
  </HeadingPairs>
  <TitlesOfParts>
    <vt:vector size="59" baseType="lpstr">
      <vt:lpstr>Yu Gothic</vt:lpstr>
      <vt:lpstr>Arial</vt:lpstr>
      <vt:lpstr>Calibri</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Yagi Kiyoshi</cp:lastModifiedBy>
  <cp:revision>899</cp:revision>
  <cp:lastPrinted>2018-04-14T04:52:50Z</cp:lastPrinted>
  <dcterms:created xsi:type="dcterms:W3CDTF">2018-02-18T14:36:46Z</dcterms:created>
  <dcterms:modified xsi:type="dcterms:W3CDTF">2022-03-11T19:47:53Z</dcterms:modified>
</cp:coreProperties>
</file>