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7"/>
  </p:notesMasterIdLst>
  <p:sldIdLst>
    <p:sldId id="256" r:id="rId2"/>
    <p:sldId id="286" r:id="rId3"/>
    <p:sldId id="257" r:id="rId4"/>
    <p:sldId id="290" r:id="rId5"/>
    <p:sldId id="292" r:id="rId6"/>
    <p:sldId id="329" r:id="rId7"/>
    <p:sldId id="291" r:id="rId8"/>
    <p:sldId id="293" r:id="rId9"/>
    <p:sldId id="294" r:id="rId10"/>
    <p:sldId id="295" r:id="rId11"/>
    <p:sldId id="297" r:id="rId12"/>
    <p:sldId id="296" r:id="rId13"/>
    <p:sldId id="303" r:id="rId14"/>
    <p:sldId id="298" r:id="rId15"/>
    <p:sldId id="299" r:id="rId16"/>
    <p:sldId id="300" r:id="rId17"/>
    <p:sldId id="301" r:id="rId18"/>
    <p:sldId id="302" r:id="rId19"/>
    <p:sldId id="304" r:id="rId20"/>
    <p:sldId id="305" r:id="rId21"/>
    <p:sldId id="306" r:id="rId22"/>
    <p:sldId id="307" r:id="rId23"/>
    <p:sldId id="308" r:id="rId24"/>
    <p:sldId id="309" r:id="rId25"/>
    <p:sldId id="310" r:id="rId26"/>
    <p:sldId id="311" r:id="rId27"/>
    <p:sldId id="331" r:id="rId28"/>
    <p:sldId id="312" r:id="rId29"/>
    <p:sldId id="313" r:id="rId30"/>
    <p:sldId id="314" r:id="rId31"/>
    <p:sldId id="315" r:id="rId32"/>
    <p:sldId id="316" r:id="rId33"/>
    <p:sldId id="317" r:id="rId34"/>
    <p:sldId id="318" r:id="rId35"/>
    <p:sldId id="319" r:id="rId36"/>
    <p:sldId id="333" r:id="rId37"/>
    <p:sldId id="320" r:id="rId38"/>
    <p:sldId id="321" r:id="rId39"/>
    <p:sldId id="336" r:id="rId40"/>
    <p:sldId id="322" r:id="rId41"/>
    <p:sldId id="323" r:id="rId42"/>
    <p:sldId id="334" r:id="rId43"/>
    <p:sldId id="335" r:id="rId44"/>
    <p:sldId id="337" r:id="rId45"/>
    <p:sldId id="330" r:id="rId46"/>
    <p:sldId id="339" r:id="rId47"/>
    <p:sldId id="332" r:id="rId48"/>
    <p:sldId id="274" r:id="rId49"/>
    <p:sldId id="338" r:id="rId50"/>
    <p:sldId id="280" r:id="rId51"/>
    <p:sldId id="275" r:id="rId52"/>
    <p:sldId id="277" r:id="rId53"/>
    <p:sldId id="278" r:id="rId54"/>
    <p:sldId id="282" r:id="rId55"/>
    <p:sldId id="279"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1"/>
    <p:restoredTop sz="94645"/>
  </p:normalViewPr>
  <p:slideViewPr>
    <p:cSldViewPr snapToGrid="0" snapToObjects="1">
      <p:cViewPr varScale="1">
        <p:scale>
          <a:sx n="89" d="100"/>
          <a:sy n="89" d="100"/>
        </p:scale>
        <p:origin x="968" y="168"/>
      </p:cViewPr>
      <p:guideLst>
        <p:guide orient="horz" pos="3952"/>
        <p:guide pos="5239"/>
        <p:guide pos="5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2019/12/13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47</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2019/12/13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2019/12/13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2019/12/13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2019/12/13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2019/12/13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2019/12/13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28455" cy="769441"/>
          </a:xfrm>
          <a:prstGeom prst="rect">
            <a:avLst/>
          </a:prstGeom>
          <a:noFill/>
        </p:spPr>
        <p:txBody>
          <a:bodyPr wrap="none" rtlCol="0">
            <a:spAutoFit/>
          </a:bodyPr>
          <a:lstStyle/>
          <a:p>
            <a:r>
              <a:rPr kumimoji="1" lang="en-US" altLang="ja-JP" sz="4400" dirty="0"/>
              <a:t>Users’ guide </a:t>
            </a:r>
            <a:r>
              <a:rPr lang="en-US" altLang="ja-JP" sz="4400" dirty="0"/>
              <a:t>to</a:t>
            </a:r>
            <a:r>
              <a:rPr kumimoji="1" lang="en-US" altLang="ja-JP" sz="4400" dirty="0"/>
              <a:t>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2019/11/12</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MakePES</a:t>
            </a:r>
            <a:r>
              <a:rPr kumimoji="1" lang="en-US" altLang="ja-JP" dirty="0"/>
              <a:t> is invoked by the following command</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19592"/>
            <a:ext cx="6571625"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570505"/>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You can specify a different input file with –f option,</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286577"/>
            <a:ext cx="7157412"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902264"/>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151317" y="4022412"/>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032670" y="3600453"/>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641156" y="3671884"/>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0684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299683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397844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18908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1361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596641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a:t>
            </a:r>
            <a:r>
              <a:rPr lang="en-US" altLang="ja-JP" dirty="0"/>
              <a:t>inten</a:t>
            </a:r>
            <a:r>
              <a:rPr kumimoji="1" lang="en-US" altLang="ja-JP" dirty="0"/>
              <a:t>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They were carried out one by one </a:t>
            </a:r>
            <a:r>
              <a:rPr lang="en-US" altLang="ja-JP" dirty="0"/>
              <a:t>in the previous section using one node.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1.qff_h2co/1-2.parallel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703146"/>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Set an </a:t>
            </a:r>
            <a:r>
              <a:rPr lang="en-US" altLang="ja-JP" dirty="0"/>
              <a:t>environment variable SINDO_RSH =</a:t>
            </a:r>
            <a:r>
              <a:rPr lang="en-US" altLang="ja-JP" dirty="0" err="1"/>
              <a:t>ssh</a:t>
            </a:r>
            <a:r>
              <a:rPr lang="en-US" altLang="ja-JP" dirty="0"/>
              <a:t>, and then invoke </a:t>
            </a:r>
            <a:r>
              <a:rPr lang="en-US" altLang="ja-JP" dirty="0" err="1"/>
              <a:t>MakePES</a:t>
            </a:r>
            <a:r>
              <a:rPr lang="en-US" altLang="ja-JP" dirty="0"/>
              <a:t> as before,</a:t>
            </a:r>
            <a:endParaRPr kumimoji="1" lang="ja-JP" altLang="en-US"/>
          </a:p>
        </p:txBody>
      </p:sp>
      <p:sp>
        <p:nvSpPr>
          <p:cNvPr id="14" name="テキスト ボックス 13">
            <a:extLst>
              <a:ext uri="{FF2B5EF4-FFF2-40B4-BE49-F238E27FC236}">
                <a16:creationId xmlns:a16="http://schemas.microsoft.com/office/drawing/2014/main" id="{917C48BC-988A-0246-A28C-57DE4FBE8056}"/>
              </a:ext>
            </a:extLst>
          </p:cNvPr>
          <p:cNvSpPr txBox="1"/>
          <p:nvPr/>
        </p:nvSpPr>
        <p:spPr>
          <a:xfrm>
            <a:off x="735011" y="5484594"/>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988427"/>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495714"/>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57457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882B3E2F-5754-9B4B-B470-7A88EFC49EEA}"/>
              </a:ext>
            </a:extLst>
          </p:cNvPr>
          <p:cNvSpPr txBox="1"/>
          <p:nvPr/>
        </p:nvSpPr>
        <p:spPr>
          <a:xfrm>
            <a:off x="746760" y="2665776"/>
            <a:ext cx="7570153" cy="646331"/>
          </a:xfrm>
          <a:prstGeom prst="rect">
            <a:avLst/>
          </a:prstGeom>
          <a:noFill/>
        </p:spPr>
        <p:txBody>
          <a:bodyPr wrap="square" rtlCol="0">
            <a:spAutoFit/>
          </a:bodyPr>
          <a:lstStyle/>
          <a:p>
            <a:r>
              <a:rPr kumimoji="1" lang="en-US" altLang="ja-JP" dirty="0"/>
              <a:t>When the job is done, you will </a:t>
            </a:r>
            <a:r>
              <a:rPr lang="en-US" altLang="ja-JP" dirty="0"/>
              <a:t>obtain the same mop file as before, but in a much faster computational time.</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369332"/>
          </a:xfrm>
          <a:prstGeom prst="rect">
            <a:avLst/>
          </a:prstGeom>
          <a:noFill/>
        </p:spPr>
        <p:txBody>
          <a:bodyPr wrap="square" rtlCol="0">
            <a:spAutoFit/>
          </a:bodyPr>
          <a:lstStyle/>
          <a:p>
            <a:r>
              <a:rPr kumimoji="1" lang="en-US" altLang="ja-JP" dirty="0"/>
              <a:t>Running the program creates input files for Gaussian in “</a:t>
            </a:r>
            <a:r>
              <a:rPr kumimoji="1" lang="en-US" altLang="ja-JP" dirty="0" err="1"/>
              <a:t>minfo.files</a:t>
            </a:r>
            <a:r>
              <a:rPr lang="en-US" altLang="ja-JP" dirty="0"/>
              <a:t>”</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104249"/>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1906625"/>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404451"/>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436638"/>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223819"/>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001766"/>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655928"/>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720495"/>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010416"/>
            <a:ext cx="7265362"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862322"/>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 See the TIPS in 4.2 for more detail.</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749328"/>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058880" cy="369332"/>
          </a:xfrm>
          <a:prstGeom prst="rect">
            <a:avLst/>
          </a:prstGeom>
          <a:noFill/>
        </p:spPr>
        <p:txBody>
          <a:bodyPr wrap="none" rtlCol="0">
            <a:spAutoFit/>
          </a:bodyPr>
          <a:lstStyle/>
          <a:p>
            <a:r>
              <a:rPr kumimoji="1" lang="en-US" altLang="ja-JP" dirty="0" err="1">
                <a:solidFill>
                  <a:schemeClr val="accent1"/>
                </a:solidFill>
              </a:rPr>
              <a:t>makeQFF</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rgbClr val="FF0000"/>
                </a:solidFill>
              </a:rPr>
              <a:t>The number of atoms</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rgbClr val="FF0000"/>
                </a:solidFill>
              </a:rPr>
              <a:t>name of the first point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rgbClr val="FF0000"/>
                </a:solidFill>
              </a:rPr>
              <a:t>name of the second point</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341538"/>
            <a:ext cx="7557631" cy="618630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MakePES</a:t>
            </a:r>
            <a:r>
              <a:rPr kumimoji="1" lang="en-US" altLang="ja-JP" dirty="0"/>
              <a:t> to </a:t>
            </a:r>
            <a:r>
              <a:rPr lang="en-US" altLang="ja-JP" dirty="0"/>
              <a:t>generate QFF, </a:t>
            </a:r>
            <a:r>
              <a:rPr lang="en-US" altLang="ja-JP" dirty="0" err="1"/>
              <a:t>GridPES</a:t>
            </a:r>
            <a:r>
              <a:rPr lang="en-US" altLang="ja-JP" dirty="0"/>
              <a:t>, and Multiresolution PES. F</a:t>
            </a:r>
            <a:r>
              <a:rPr kumimoji="1" lang="en-US" altLang="ja-JP" dirty="0"/>
              <a:t>ormaldehy</a:t>
            </a:r>
            <a:r>
              <a:rPr lang="en-US" altLang="ja-JP" dirty="0"/>
              <a:t>de (H</a:t>
            </a:r>
            <a:r>
              <a:rPr lang="en-US" altLang="ja-JP" baseline="-25000" dirty="0"/>
              <a:t>2</a:t>
            </a:r>
            <a:r>
              <a:rPr lang="en-US" altLang="ja-JP" dirty="0"/>
              <a:t>CO) is used as an example, but the method is applicable to any molecule.</a:t>
            </a:r>
            <a:endParaRPr kumimoji="1" lang="en-US" altLang="ja-JP" dirty="0"/>
          </a:p>
          <a:p>
            <a:endParaRPr lang="en-US" altLang="ja-JP" dirty="0"/>
          </a:p>
          <a:p>
            <a:pPr marL="285750" indent="-285750">
              <a:buFont typeface="Arial" panose="020B0604020202020204" pitchFamily="34" charset="0"/>
              <a:buChar char="•"/>
            </a:pPr>
            <a:r>
              <a:rPr kumimoji="1" lang="en-US" altLang="ja-JP" dirty="0" err="1"/>
              <a:t>MakePES</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kumimoji="1" lang="en-US" altLang="ja-JP" dirty="0"/>
              <a:t>This guid</a:t>
            </a:r>
            <a:r>
              <a:rPr lang="en-US" altLang="ja-JP" dirty="0"/>
              <a:t>e also </a:t>
            </a:r>
            <a:r>
              <a:rPr kumimoji="1" lang="en-US" altLang="ja-JP" dirty="0"/>
              <a:t>assumes that you have installed the program. Change “/path/to” to your installation directory when you see a command like this,</a:t>
            </a:r>
          </a:p>
          <a:p>
            <a:endParaRPr lang="en-US" altLang="ja-JP" dirty="0"/>
          </a:p>
          <a:p>
            <a:endParaRPr lang="en-US" altLang="ja-JP" dirty="0"/>
          </a:p>
          <a:p>
            <a:endParaRPr lang="en-US" altLang="ja-JP" dirty="0"/>
          </a:p>
          <a:p>
            <a:pPr marL="285750" indent="-285750">
              <a:buFont typeface="Arial" panose="020B0604020202020204" pitchFamily="34" charset="0"/>
              <a:buChar char="•"/>
            </a:pPr>
            <a:r>
              <a:rPr kumimoji="1" lang="en-US" altLang="ja-JP" dirty="0"/>
              <a:t>In this guide, we will use Gaussian for the electronic structure calculations. Make sure that you have configured “</a:t>
            </a:r>
            <a:r>
              <a:rPr kumimoji="1" lang="en-US" altLang="ja-JP" dirty="0" err="1"/>
              <a:t>runGaussian.sh</a:t>
            </a:r>
            <a:r>
              <a:rPr kumimoji="1" lang="en-US" altLang="ja-JP" dirty="0"/>
              <a:t>” and the path to it.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kumimoji="1" lang="en-US" altLang="ja-JP" dirty="0"/>
          </a:p>
          <a:p>
            <a:endParaRPr kumimoji="1" lang="en-US" altLang="ja-JP" dirty="0"/>
          </a:p>
          <a:p>
            <a:endParaRPr lang="en-US" altLang="ja-JP" dirty="0"/>
          </a:p>
          <a:p>
            <a:endParaRPr kumimoji="1" lang="en-US" altLang="ja-JP" dirty="0"/>
          </a:p>
          <a:p>
            <a:pPr marL="285750" indent="-285750">
              <a:buFont typeface="Arial" panose="020B0604020202020204" pitchFamily="34" charset="0"/>
              <a:buChar char="•"/>
            </a:pPr>
            <a:r>
              <a:rPr lang="en-US" altLang="ja-JP" dirty="0"/>
              <a:t>If you don’t use Gaussian, you may still use </a:t>
            </a:r>
            <a:r>
              <a:rPr lang="en-US" altLang="ja-JP" dirty="0" err="1"/>
              <a:t>MakePES</a:t>
            </a:r>
            <a:r>
              <a:rPr lang="en-US" altLang="ja-JP" dirty="0"/>
              <a:t> in generic mode; see 1.4 and 2.4.</a:t>
            </a:r>
            <a:endParaRPr kumimoji="1" lang="en-US" altLang="ja-JP" dirty="0"/>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684565" y="3234330"/>
            <a:ext cx="3345788" cy="461665"/>
          </a:xfrm>
          <a:prstGeom prst="rect">
            <a:avLst/>
          </a:prstGeom>
          <a:noFill/>
          <a:ln>
            <a:solidFill>
              <a:srgbClr val="00B050"/>
            </a:solidFill>
          </a:ln>
        </p:spPr>
        <p:txBody>
          <a:bodyPr wrap="none" rtlCol="0">
            <a:spAutoFit/>
          </a:bodyPr>
          <a:lstStyle/>
          <a:p>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/sindo-4.0/jar</a:t>
            </a:r>
          </a:p>
          <a:p>
            <a:r>
              <a:rPr lang="en-US" altLang="ja-JP" sz="1200" dirty="0">
                <a:latin typeface="Courier" charset="0"/>
                <a:ea typeface="Courier" charset="0"/>
                <a:cs typeface="Courier" charset="0"/>
              </a:rPr>
              <a:t>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RunMakePES</a:t>
            </a:r>
            <a:endParaRPr lang="en-US" altLang="ja-JP" sz="12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F3D61BA9-3BB7-C24D-AEB6-7E9BB68C1495}"/>
              </a:ext>
            </a:extLst>
          </p:cNvPr>
          <p:cNvSpPr txBox="1"/>
          <p:nvPr/>
        </p:nvSpPr>
        <p:spPr>
          <a:xfrm>
            <a:off x="1684565" y="4581128"/>
            <a:ext cx="4554452" cy="1015663"/>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export PATH=${PATH}:/</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/sindo-4.0/script</a:t>
            </a:r>
          </a:p>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runGaussian.sh</a:t>
            </a:r>
            <a:endParaRPr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USAGE: </a:t>
            </a:r>
            <a:r>
              <a:rPr lang="en-US" altLang="ja-JP" sz="1200" dirty="0" err="1">
                <a:latin typeface="Courier" charset="0"/>
                <a:ea typeface="Courier" charset="0"/>
                <a:cs typeface="Courier" charset="0"/>
              </a:rPr>
              <a:t>runGaussian.sh</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 current directory</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 : input file</a:t>
            </a:r>
          </a:p>
        </p:txBody>
      </p:sp>
    </p:spTree>
    <p:extLst>
      <p:ext uri="{BB962C8B-B14F-4D97-AF65-F5344CB8AC3E}">
        <p14:creationId xmlns:p14="http://schemas.microsoft.com/office/powerpoint/2010/main" val="2113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646331"/>
          </a:xfrm>
          <a:prstGeom prst="rect">
            <a:avLst/>
          </a:prstGeom>
          <a:noFill/>
        </p:spPr>
        <p:txBody>
          <a:bodyPr wrap="square" rtlCol="0">
            <a:spAutoFit/>
          </a:bodyPr>
          <a:lstStyle/>
          <a:p>
            <a:r>
              <a:rPr lang="en-US" altLang="ja-JP" dirty="0"/>
              <a:t>Run the electronic structure calculations and </a:t>
            </a:r>
            <a:r>
              <a:rPr lang="en-US" altLang="ja-JP" dirty="0" err="1"/>
              <a:t>generete</a:t>
            </a:r>
            <a:r>
              <a:rPr lang="en-US" altLang="ja-JP" dirty="0"/>
              <a:t> </a:t>
            </a:r>
            <a:r>
              <a:rPr lang="en-US" altLang="ja-JP" dirty="0" err="1"/>
              <a:t>minfo</a:t>
            </a:r>
            <a:r>
              <a:rPr lang="en-US" altLang="ja-JP" dirty="0"/>
              <a:t> files by yourself. 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345481"/>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250127"/>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764234"/>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515565"/>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2215863" cy="461665"/>
          </a:xfrm>
          <a:prstGeom prst="rect">
            <a:avLst/>
          </a:prstGeom>
          <a:noFill/>
        </p:spPr>
        <p:txBody>
          <a:bodyPr wrap="none" rtlCol="0">
            <a:spAutoFit/>
          </a:bodyPr>
          <a:lstStyle/>
          <a:p>
            <a:pPr>
              <a:defRPr/>
            </a:pPr>
            <a:r>
              <a:rPr lang="en-US" altLang="ja-JP" sz="2400" dirty="0">
                <a:solidFill>
                  <a:srgbClr val="000000"/>
                </a:solidFill>
                <a:cs typeface="メイリオ" charset="-128"/>
              </a:rPr>
              <a:t>2. Grid potential</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820179" y="1306784"/>
            <a:ext cx="7560233" cy="646331"/>
          </a:xfrm>
          <a:prstGeom prst="rect">
            <a:avLst/>
          </a:prstGeom>
          <a:noFill/>
        </p:spPr>
        <p:txBody>
          <a:bodyPr wrap="square" rtlCol="0">
            <a:spAutoFit/>
          </a:bodyPr>
          <a:lstStyle/>
          <a:p>
            <a:r>
              <a:rPr kumimoji="1" lang="en-US" altLang="ja-JP" dirty="0"/>
              <a:t>In this section, we generate a grid potential [2]. Proceed to 2.g</a:t>
            </a:r>
            <a:r>
              <a:rPr lang="en-US" altLang="ja-JP" dirty="0"/>
              <a:t>rid_h2co/2-1.1MR</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542925" y="797815"/>
            <a:ext cx="7943850" cy="400110"/>
          </a:xfrm>
          <a:prstGeom prst="rect">
            <a:avLst/>
          </a:prstGeom>
          <a:noFill/>
          <a:ln>
            <a:solidFill>
              <a:schemeClr val="tx1"/>
            </a:solidFill>
          </a:ln>
        </p:spPr>
        <p:txBody>
          <a:bodyPr wrap="square" rtlCol="0">
            <a:spAutoFit/>
          </a:bodyPr>
          <a:lstStyle/>
          <a:p>
            <a:r>
              <a:rPr lang="en-US" altLang="ja-JP" sz="2000" dirty="0"/>
              <a:t>2.1. 1MR-grid PES</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115050" y="2025154"/>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821625" y="2796173"/>
            <a:ext cx="7629525" cy="923330"/>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 We also set &lt;dipole&gt; to true to generate dipole </a:t>
            </a:r>
            <a:r>
              <a:rPr lang="en-US" altLang="ja-JP" dirty="0" err="1"/>
              <a:t>memoent</a:t>
            </a:r>
            <a:r>
              <a:rPr lang="en-US" altLang="ja-JP" dirty="0"/>
              <a:t> surfaces.</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971181" y="3971126"/>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627982" y="3686175"/>
            <a:ext cx="6088060" cy="25876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100867" y="439933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144167" y="3728839"/>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100867" y="466722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100867" y="524404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100867" y="546007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1378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Set an </a:t>
            </a:r>
            <a:r>
              <a:rPr lang="en-US" altLang="ja-JP" dirty="0"/>
              <a:t>environment variable SINDO_RSH=</a:t>
            </a:r>
            <a:r>
              <a:rPr lang="en-US" altLang="ja-JP" dirty="0" err="1"/>
              <a:t>ssh</a:t>
            </a:r>
            <a:r>
              <a:rPr lang="en-US" altLang="ja-JP" dirty="0"/>
              <a:t>, and then run </a:t>
            </a:r>
            <a:r>
              <a:rPr lang="en-US" altLang="ja-JP" dirty="0" err="1"/>
              <a:t>MakePES</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811987"/>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31092" y="2738647"/>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2239482"/>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231091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3395100"/>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3241348"/>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807299"/>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 2MR-grid PES</a:t>
            </a:r>
            <a:endParaRPr kumimoji="1" lang="ja-JP" altLang="en-US" sz="2000"/>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3007556"/>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2677865"/>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3450051"/>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272072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4032563"/>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4308347"/>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F998D4D-3A60-5544-956D-DDBF2C31AD09}"/>
              </a:ext>
            </a:extLst>
          </p:cNvPr>
          <p:cNvSpPr txBox="1"/>
          <p:nvPr/>
        </p:nvSpPr>
        <p:spPr>
          <a:xfrm>
            <a:off x="1015038" y="1762392"/>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71A837F7-AD3E-0240-9518-E698E269CA08}"/>
              </a:ext>
            </a:extLst>
          </p:cNvPr>
          <p:cNvSpPr txBox="1"/>
          <p:nvPr/>
        </p:nvSpPr>
        <p:spPr>
          <a:xfrm>
            <a:off x="720167" y="5224313"/>
            <a:ext cx="7560233" cy="646331"/>
          </a:xfrm>
          <a:prstGeom prst="rect">
            <a:avLst/>
          </a:prstGeom>
          <a:noFill/>
        </p:spPr>
        <p:txBody>
          <a:bodyPr wrap="square" rtlCol="0">
            <a:spAutoFit/>
          </a:bodyPr>
          <a:lstStyle/>
          <a:p>
            <a:r>
              <a:rPr lang="en-US" altLang="ja-JP" dirty="0"/>
              <a:t>The two-mode terms are specified by &lt;mc2&gt; to (Q1,Q2) and (Q5,Q6). See the appendix on the details of format of mc2.</a:t>
            </a:r>
          </a:p>
        </p:txBody>
      </p:sp>
    </p:spTree>
    <p:extLst>
      <p:ext uri="{BB962C8B-B14F-4D97-AF65-F5344CB8AC3E}">
        <p14:creationId xmlns:p14="http://schemas.microsoft.com/office/powerpoint/2010/main" val="830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1CECF9-FA0E-B843-A95E-F749FACDF2E5}"/>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2">
            <a:extLst>
              <a:ext uri="{FF2B5EF4-FFF2-40B4-BE49-F238E27FC236}">
                <a16:creationId xmlns:a16="http://schemas.microsoft.com/office/drawing/2014/main" id="{A1368FD2-7846-614A-89D4-1CF7CBFAE7E0}"/>
              </a:ext>
            </a:extLst>
          </p:cNvPr>
          <p:cNvSpPr txBox="1"/>
          <p:nvPr/>
        </p:nvSpPr>
        <p:spPr>
          <a:xfrm>
            <a:off x="1015038" y="1876692"/>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CE896B4F-40D7-8E47-AECE-B0F0C1E0F927}"/>
              </a:ext>
            </a:extLst>
          </p:cNvPr>
          <p:cNvSpPr txBox="1"/>
          <p:nvPr/>
        </p:nvSpPr>
        <p:spPr>
          <a:xfrm>
            <a:off x="720167" y="2795437"/>
            <a:ext cx="7560233" cy="1477328"/>
          </a:xfrm>
          <a:prstGeom prst="rect">
            <a:avLst/>
          </a:prstGeom>
          <a:noFill/>
        </p:spPr>
        <p:txBody>
          <a:bodyPr wrap="square" rtlCol="0">
            <a:spAutoFit/>
          </a:bodyPr>
          <a:lstStyle/>
          <a:p>
            <a:r>
              <a:rPr lang="en-US" altLang="ja-JP" dirty="0" err="1"/>
              <a:t>MakePES</a:t>
            </a:r>
            <a:r>
              <a:rPr lang="en-US" altLang="ja-JP" dirty="0"/>
              <a:t> make use of the previous calculation whenever possible. In this example, the information along the Q1, Q2, Q5, Q6 axis is provided by the files. Therefore, the number of grid points is reduced from 162 to to 8 x 8 x 2 =  128. </a:t>
            </a:r>
          </a:p>
          <a:p>
            <a:endParaRPr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6" name="テキスト ボックス 5">
            <a:extLst>
              <a:ext uri="{FF2B5EF4-FFF2-40B4-BE49-F238E27FC236}">
                <a16:creationId xmlns:a16="http://schemas.microsoft.com/office/drawing/2014/main" id="{2BE8495A-DB8E-C64B-B8FC-CBE1F8A4E3E0}"/>
              </a:ext>
            </a:extLst>
          </p:cNvPr>
          <p:cNvSpPr txBox="1"/>
          <p:nvPr/>
        </p:nvSpPr>
        <p:spPr>
          <a:xfrm>
            <a:off x="720167" y="518394"/>
            <a:ext cx="7560233" cy="1200329"/>
          </a:xfrm>
          <a:prstGeom prst="rect">
            <a:avLst/>
          </a:prstGeom>
          <a:noFill/>
        </p:spPr>
        <p:txBody>
          <a:bodyPr wrap="square" rtlCol="0">
            <a:spAutoFit/>
          </a:bodyPr>
          <a:lstStyle/>
          <a:p>
            <a:r>
              <a:rPr lang="en-US" altLang="ja-JP" dirty="0"/>
              <a:t>Calculating two 2MR-terms with </a:t>
            </a:r>
            <a:r>
              <a:rPr lang="en-US" altLang="ja-JP" dirty="0" err="1"/>
              <a:t>ngrid</a:t>
            </a:r>
            <a:r>
              <a:rPr lang="en-US" altLang="ja-JP" dirty="0"/>
              <a:t> = 9 requires 9 x 9 x 2 = 162 grid points. However, we have already calculated the grid points along the axis. In order to re-use them, the pot and dipole files obtained in Sec. 2-1 are placed in the same directory: </a:t>
            </a:r>
            <a:endParaRPr lang="ja-JP" altLang="en-US"/>
          </a:p>
        </p:txBody>
      </p:sp>
      <p:sp>
        <p:nvSpPr>
          <p:cNvPr id="7" name="テキスト ボックス 6">
            <a:extLst>
              <a:ext uri="{FF2B5EF4-FFF2-40B4-BE49-F238E27FC236}">
                <a16:creationId xmlns:a16="http://schemas.microsoft.com/office/drawing/2014/main" id="{5C7E0495-4600-0841-84CF-DB677A1098B0}"/>
              </a:ext>
            </a:extLst>
          </p:cNvPr>
          <p:cNvSpPr txBox="1"/>
          <p:nvPr/>
        </p:nvSpPr>
        <p:spPr>
          <a:xfrm>
            <a:off x="1015039" y="4362858"/>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101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1239252"/>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845018"/>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91644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2075814"/>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421454"/>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1646108"/>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2510204"/>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CC9983D2-6BA6-B545-BE93-C5B1073B17D5}"/>
              </a:ext>
            </a:extLst>
          </p:cNvPr>
          <p:cNvSpPr txBox="1"/>
          <p:nvPr/>
        </p:nvSpPr>
        <p:spPr>
          <a:xfrm>
            <a:off x="1573956" y="4543052"/>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15" name="正方形/長方形 14">
            <a:extLst>
              <a:ext uri="{FF2B5EF4-FFF2-40B4-BE49-F238E27FC236}">
                <a16:creationId xmlns:a16="http://schemas.microsoft.com/office/drawing/2014/main" id="{C1B97EAA-68D9-6448-9596-7D0769FD7B15}"/>
              </a:ext>
            </a:extLst>
          </p:cNvPr>
          <p:cNvSpPr/>
          <p:nvPr/>
        </p:nvSpPr>
        <p:spPr>
          <a:xfrm>
            <a:off x="1406050" y="4043887"/>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E7724D68-C935-5F46-9C16-8A1CB5E850FB}"/>
              </a:ext>
            </a:extLst>
          </p:cNvPr>
          <p:cNvSpPr txBox="1"/>
          <p:nvPr/>
        </p:nvSpPr>
        <p:spPr>
          <a:xfrm>
            <a:off x="3625811" y="411531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7" name="右中かっこ 16">
            <a:extLst>
              <a:ext uri="{FF2B5EF4-FFF2-40B4-BE49-F238E27FC236}">
                <a16:creationId xmlns:a16="http://schemas.microsoft.com/office/drawing/2014/main" id="{9080AA34-9009-7C4D-8F03-AD4F20A3A506}"/>
              </a:ext>
            </a:extLst>
          </p:cNvPr>
          <p:cNvSpPr/>
          <p:nvPr/>
        </p:nvSpPr>
        <p:spPr>
          <a:xfrm>
            <a:off x="3386709" y="5048257"/>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C148BEB-560F-B84B-8971-F32B5BC997F6}"/>
              </a:ext>
            </a:extLst>
          </p:cNvPr>
          <p:cNvSpPr txBox="1"/>
          <p:nvPr/>
        </p:nvSpPr>
        <p:spPr>
          <a:xfrm>
            <a:off x="3506359" y="5315485"/>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EE7D3852-9936-644B-AE2D-A62D393FFB43}"/>
              </a:ext>
            </a:extLst>
          </p:cNvPr>
          <p:cNvSpPr txBox="1"/>
          <p:nvPr/>
        </p:nvSpPr>
        <p:spPr>
          <a:xfrm>
            <a:off x="720167" y="3537293"/>
            <a:ext cx="7560233" cy="369332"/>
          </a:xfrm>
          <a:prstGeom prst="rect">
            <a:avLst/>
          </a:prstGeom>
          <a:noFill/>
        </p:spPr>
        <p:txBody>
          <a:bodyPr wrap="square" rtlCol="0">
            <a:spAutoFit/>
          </a:bodyPr>
          <a:lstStyle/>
          <a:p>
            <a:r>
              <a:rPr lang="en-US" altLang="ja-JP" dirty="0"/>
              <a:t>and that pot/dipole files are created at the end of the calculation.</a:t>
            </a:r>
            <a:endParaRPr lang="ja-JP" altLang="en-US"/>
          </a:p>
        </p:txBody>
      </p:sp>
    </p:spTree>
    <p:extLst>
      <p:ext uri="{BB962C8B-B14F-4D97-AF65-F5344CB8AC3E}">
        <p14:creationId xmlns:p14="http://schemas.microsoft.com/office/powerpoint/2010/main" val="64848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740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14651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pic>
        <p:nvPicPr>
          <p:cNvPr id="7" name="図 6">
            <a:extLst>
              <a:ext uri="{FF2B5EF4-FFF2-40B4-BE49-F238E27FC236}">
                <a16:creationId xmlns:a16="http://schemas.microsoft.com/office/drawing/2014/main" id="{3EB8FC48-9B63-EC49-88FA-E97B3E57963E}"/>
              </a:ext>
            </a:extLst>
          </p:cNvPr>
          <p:cNvPicPr>
            <a:picLocks noChangeAspect="1"/>
          </p:cNvPicPr>
          <p:nvPr/>
        </p:nvPicPr>
        <p:blipFill>
          <a:blip r:embed="rId2"/>
          <a:stretch>
            <a:fillRect/>
          </a:stretch>
        </p:blipFill>
        <p:spPr>
          <a:xfrm>
            <a:off x="1077912" y="3351762"/>
            <a:ext cx="3265488" cy="1948899"/>
          </a:xfrm>
          <a:prstGeom prst="rect">
            <a:avLst/>
          </a:prstGeom>
        </p:spPr>
      </p:pic>
      <p:sp>
        <p:nvSpPr>
          <p:cNvPr id="14" name="テキスト ボックス 13">
            <a:extLst>
              <a:ext uri="{FF2B5EF4-FFF2-40B4-BE49-F238E27FC236}">
                <a16:creationId xmlns:a16="http://schemas.microsoft.com/office/drawing/2014/main" id="{F57172B4-B5D9-2844-8401-8D64A20E2F1C}"/>
              </a:ext>
            </a:extLst>
          </p:cNvPr>
          <p:cNvSpPr txBox="1"/>
          <p:nvPr/>
        </p:nvSpPr>
        <p:spPr>
          <a:xfrm>
            <a:off x="1437465" y="2744396"/>
            <a:ext cx="2805921" cy="369332"/>
          </a:xfrm>
          <a:prstGeom prst="rect">
            <a:avLst/>
          </a:prstGeom>
          <a:noFill/>
        </p:spPr>
        <p:txBody>
          <a:bodyPr wrap="square" rtlCol="0">
            <a:spAutoFit/>
          </a:bodyPr>
          <a:lstStyle/>
          <a:p>
            <a:r>
              <a:rPr kumimoji="1" lang="en-US" altLang="ja-JP" dirty="0"/>
              <a:t>grid points </a:t>
            </a:r>
            <a:r>
              <a:rPr lang="en-US" altLang="ja-JP" dirty="0"/>
              <a:t>along Q</a:t>
            </a:r>
            <a:r>
              <a:rPr lang="en-US" altLang="ja-JP" baseline="-25000" dirty="0"/>
              <a:t>5</a:t>
            </a:r>
            <a:r>
              <a:rPr lang="en-US" altLang="ja-JP" dirty="0"/>
              <a:t> </a:t>
            </a:r>
            <a:r>
              <a:rPr kumimoji="1" lang="en-US" altLang="ja-JP" dirty="0"/>
              <a:t>and Q</a:t>
            </a:r>
            <a:r>
              <a:rPr kumimoji="1" lang="en-US" altLang="ja-JP" baseline="-25000" dirty="0"/>
              <a:t>6</a:t>
            </a:r>
            <a:endParaRPr kumimoji="1" lang="ja-JP" altLang="en-US" baseline="-25000"/>
          </a:p>
        </p:txBody>
      </p:sp>
      <p:cxnSp>
        <p:nvCxnSpPr>
          <p:cNvPr id="15" name="直線矢印コネクタ 14">
            <a:extLst>
              <a:ext uri="{FF2B5EF4-FFF2-40B4-BE49-F238E27FC236}">
                <a16:creationId xmlns:a16="http://schemas.microsoft.com/office/drawing/2014/main" id="{8DCFC6DB-AEDB-8A47-943B-351604F5896D}"/>
              </a:ext>
            </a:extLst>
          </p:cNvPr>
          <p:cNvCxnSpPr/>
          <p:nvPr/>
        </p:nvCxnSpPr>
        <p:spPr>
          <a:xfrm>
            <a:off x="1702160"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3CFF5A-58FD-1546-A57E-A188076753E7}"/>
              </a:ext>
            </a:extLst>
          </p:cNvPr>
          <p:cNvSpPr txBox="1"/>
          <p:nvPr/>
        </p:nvSpPr>
        <p:spPr>
          <a:xfrm>
            <a:off x="3500437" y="3444932"/>
            <a:ext cx="473206"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65</a:t>
            </a:r>
            <a:endParaRPr kumimoji="1" lang="ja-JP" altLang="en-US" baseline="-25000">
              <a:solidFill>
                <a:srgbClr val="FFC000"/>
              </a:solidFill>
            </a:endParaRPr>
          </a:p>
        </p:txBody>
      </p:sp>
      <p:cxnSp>
        <p:nvCxnSpPr>
          <p:cNvPr id="18" name="直線矢印コネクタ 17">
            <a:extLst>
              <a:ext uri="{FF2B5EF4-FFF2-40B4-BE49-F238E27FC236}">
                <a16:creationId xmlns:a16="http://schemas.microsoft.com/office/drawing/2014/main" id="{10B55D6C-CF91-3742-983B-8E1A140959D6}"/>
              </a:ext>
            </a:extLst>
          </p:cNvPr>
          <p:cNvCxnSpPr/>
          <p:nvPr/>
        </p:nvCxnSpPr>
        <p:spPr>
          <a:xfrm>
            <a:off x="2564333"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216CA05-D3BA-D944-93BF-4599A8193281}"/>
              </a:ext>
            </a:extLst>
          </p:cNvPr>
          <p:cNvSpPr txBox="1"/>
          <p:nvPr/>
        </p:nvSpPr>
        <p:spPr>
          <a:xfrm>
            <a:off x="4686300" y="3257550"/>
            <a:ext cx="3421706" cy="369332"/>
          </a:xfrm>
          <a:prstGeom prst="rect">
            <a:avLst/>
          </a:prstGeom>
          <a:noFill/>
        </p:spPr>
        <p:txBody>
          <a:bodyPr wrap="none" rtlCol="0">
            <a:spAutoFit/>
          </a:bodyPr>
          <a:lstStyle/>
          <a:p>
            <a:r>
              <a:rPr kumimoji="1" lang="en-US" altLang="ja-JP" dirty="0"/>
              <a:t>Note that the coupling term V</a:t>
            </a:r>
            <a:r>
              <a:rPr kumimoji="1" lang="en-US" altLang="ja-JP" baseline="-25000" dirty="0"/>
              <a:t>65</a:t>
            </a:r>
            <a:r>
              <a:rPr kumimoji="1" lang="en-US" altLang="ja-JP" dirty="0"/>
              <a:t> is</a:t>
            </a:r>
            <a:endParaRPr kumimoji="1" lang="ja-JP" altLang="en-US"/>
          </a:p>
        </p:txBody>
      </p:sp>
      <p:sp>
        <p:nvSpPr>
          <p:cNvPr id="20" name="テキスト ボックス 19">
            <a:extLst>
              <a:ext uri="{FF2B5EF4-FFF2-40B4-BE49-F238E27FC236}">
                <a16:creationId xmlns:a16="http://schemas.microsoft.com/office/drawing/2014/main" id="{0659C2EA-F34A-B54E-8D56-9CE20C9ADC72}"/>
              </a:ext>
            </a:extLst>
          </p:cNvPr>
          <p:cNvSpPr txBox="1"/>
          <p:nvPr/>
        </p:nvSpPr>
        <p:spPr>
          <a:xfrm>
            <a:off x="5129213" y="3571875"/>
            <a:ext cx="1688283" cy="369332"/>
          </a:xfrm>
          <a:prstGeom prst="rect">
            <a:avLst/>
          </a:prstGeom>
          <a:noFill/>
        </p:spPr>
        <p:txBody>
          <a:bodyPr wrap="none" rtlCol="0">
            <a:spAutoFit/>
          </a:bodyPr>
          <a:lstStyle/>
          <a:p>
            <a:r>
              <a:rPr kumimoji="1" lang="en-US" altLang="ja-JP" dirty="0"/>
              <a:t>V</a:t>
            </a:r>
            <a:r>
              <a:rPr kumimoji="1" lang="en-US" altLang="ja-JP" baseline="-25000" dirty="0"/>
              <a:t>65</a:t>
            </a:r>
            <a:r>
              <a:rPr kumimoji="1" lang="en-US" altLang="ja-JP" dirty="0"/>
              <a:t> = V – V</a:t>
            </a:r>
            <a:r>
              <a:rPr kumimoji="1" lang="en-US" altLang="ja-JP" baseline="-25000" dirty="0"/>
              <a:t>6</a:t>
            </a:r>
            <a:r>
              <a:rPr kumimoji="1" lang="en-US" altLang="ja-JP" dirty="0"/>
              <a:t> – V</a:t>
            </a:r>
            <a:r>
              <a:rPr kumimoji="1" lang="en-US" altLang="ja-JP" baseline="-25000" dirty="0"/>
              <a:t>5</a:t>
            </a:r>
            <a:endParaRPr kumimoji="1" lang="ja-JP" altLang="en-US" baseline="-25000"/>
          </a:p>
        </p:txBody>
      </p:sp>
      <p:sp>
        <p:nvSpPr>
          <p:cNvPr id="21" name="テキスト ボックス 20">
            <a:extLst>
              <a:ext uri="{FF2B5EF4-FFF2-40B4-BE49-F238E27FC236}">
                <a16:creationId xmlns:a16="http://schemas.microsoft.com/office/drawing/2014/main" id="{94E6179D-1699-774D-9015-BCA698792E1A}"/>
              </a:ext>
            </a:extLst>
          </p:cNvPr>
          <p:cNvSpPr txBox="1"/>
          <p:nvPr/>
        </p:nvSpPr>
        <p:spPr>
          <a:xfrm>
            <a:off x="4686301" y="3992488"/>
            <a:ext cx="3487738" cy="1200329"/>
          </a:xfrm>
          <a:prstGeom prst="rect">
            <a:avLst/>
          </a:prstGeom>
          <a:noFill/>
        </p:spPr>
        <p:txBody>
          <a:bodyPr wrap="square" rtlCol="0">
            <a:spAutoFit/>
          </a:bodyPr>
          <a:lstStyle/>
          <a:p>
            <a:r>
              <a:rPr kumimoji="1" lang="en-US" altLang="ja-JP" dirty="0"/>
              <a:t>where V is the total energy, and V</a:t>
            </a:r>
            <a:r>
              <a:rPr kumimoji="1" lang="en-US" altLang="ja-JP" baseline="-25000" dirty="0"/>
              <a:t>5</a:t>
            </a:r>
            <a:r>
              <a:rPr kumimoji="1" lang="en-US" altLang="ja-JP" dirty="0"/>
              <a:t> and V</a:t>
            </a:r>
            <a:r>
              <a:rPr kumimoji="1" lang="en-US" altLang="ja-JP" baseline="-25000" dirty="0"/>
              <a:t>6</a:t>
            </a:r>
            <a:r>
              <a:rPr kumimoji="1" lang="en-US" altLang="ja-JP" dirty="0"/>
              <a:t> are the 1MR potential along Q</a:t>
            </a:r>
            <a:r>
              <a:rPr kumimoji="1" lang="en-US" altLang="ja-JP" baseline="-25000" dirty="0"/>
              <a:t>5</a:t>
            </a:r>
            <a:r>
              <a:rPr kumimoji="1" lang="en-US" altLang="ja-JP" dirty="0"/>
              <a:t> and Q</a:t>
            </a:r>
            <a:r>
              <a:rPr kumimoji="1" lang="en-US" altLang="ja-JP" baseline="-25000" dirty="0"/>
              <a:t>6</a:t>
            </a:r>
            <a:r>
              <a:rPr kumimoji="1" lang="en-US" altLang="ja-JP" dirty="0"/>
              <a:t>, respectively. V</a:t>
            </a:r>
            <a:r>
              <a:rPr kumimoji="1" lang="en-US" altLang="ja-JP" baseline="-25000" dirty="0"/>
              <a:t>65</a:t>
            </a:r>
            <a:r>
              <a:rPr kumimoji="1" lang="en-US" altLang="ja-JP" dirty="0"/>
              <a:t> is often called an “intrinsic” coupling term.</a:t>
            </a:r>
            <a:endParaRPr kumimoji="1" lang="ja-JP" altLang="en-US"/>
          </a:p>
        </p:txBody>
      </p:sp>
    </p:spTree>
    <p:extLst>
      <p:ext uri="{BB962C8B-B14F-4D97-AF65-F5344CB8AC3E}">
        <p14:creationId xmlns:p14="http://schemas.microsoft.com/office/powerpoint/2010/main" val="293318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122658" y="1074061"/>
            <a:ext cx="49380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 Harmonic analysis and generation of a </a:t>
            </a:r>
            <a:r>
              <a:rPr lang="en-US" altLang="ja-JP" sz="1800" dirty="0" err="1">
                <a:solidFill>
                  <a:srgbClr val="000000"/>
                </a:solidFill>
                <a:latin typeface="+mn-lt"/>
                <a:ea typeface="+mn-ea"/>
                <a:cs typeface="メイリオ" charset="-128"/>
              </a:rPr>
              <a:t>minfo</a:t>
            </a:r>
            <a:r>
              <a:rPr lang="en-US" altLang="ja-JP" sz="1800" dirty="0">
                <a:solidFill>
                  <a:srgbClr val="000000"/>
                </a:solidFill>
                <a:latin typeface="+mn-lt"/>
                <a:ea typeface="+mn-ea"/>
                <a:cs typeface="メイリオ" charset="-128"/>
              </a:rPr>
              <a:t> file</a:t>
            </a:r>
          </a:p>
          <a:p>
            <a:pPr lvl="1">
              <a:defRPr/>
            </a:pPr>
            <a:r>
              <a:rPr lang="en-US" altLang="ja-JP" sz="1800" dirty="0">
                <a:solidFill>
                  <a:srgbClr val="000000"/>
                </a:solidFill>
                <a:latin typeface="+mn-lt"/>
                <a:ea typeface="+mn-ea"/>
                <a:cs typeface="メイリオ" charset="-128"/>
              </a:rPr>
              <a:t>(0.harmonic_h2co)</a:t>
            </a:r>
          </a:p>
          <a:p>
            <a:pPr>
              <a:defRPr/>
            </a:pPr>
            <a:r>
              <a:rPr lang="en-US" altLang="ja-JP" sz="1800" dirty="0">
                <a:solidFill>
                  <a:srgbClr val="000000"/>
                </a:solidFill>
                <a:latin typeface="+mn-lt"/>
                <a:ea typeface="+mn-ea"/>
                <a:cs typeface="メイリオ" charset="-128"/>
              </a:rPr>
              <a:t>1. Quartic force field (1.qff_h2co)</a:t>
            </a:r>
          </a:p>
          <a:p>
            <a:pPr lvl="1">
              <a:defRPr/>
            </a:pPr>
            <a:r>
              <a:rPr lang="en-US" altLang="ja-JP" sz="1800" dirty="0">
                <a:solidFill>
                  <a:srgbClr val="000000"/>
                </a:solidFill>
                <a:latin typeface="+mn-lt"/>
                <a:ea typeface="+mn-ea"/>
                <a:cs typeface="メイリオ" charset="-128"/>
              </a:rPr>
              <a:t>1.1. Using single node (1-1.single)</a:t>
            </a:r>
          </a:p>
          <a:p>
            <a:pPr lvl="1"/>
            <a:r>
              <a:rPr lang="en-US" altLang="ja-JP" sz="1800" dirty="0">
                <a:latin typeface="+mn-lt"/>
                <a:ea typeface="+mn-ea"/>
              </a:rPr>
              <a:t>1.2. Using parallel computers (1-2.parallel)</a:t>
            </a:r>
          </a:p>
          <a:p>
            <a:pPr lvl="1"/>
            <a:r>
              <a:rPr lang="en-US" altLang="ja-JP" sz="1800" dirty="0">
                <a:latin typeface="+mn-lt"/>
                <a:ea typeface="+mn-ea"/>
              </a:rPr>
              <a:t>1.3. Generate input files and exit (1-3.dryrun)</a:t>
            </a:r>
          </a:p>
          <a:p>
            <a:pPr lvl="1"/>
            <a:r>
              <a:rPr lang="en-US" altLang="ja-JP" sz="1800" dirty="0">
                <a:latin typeface="+mn-lt"/>
                <a:ea typeface="+mn-ea"/>
              </a:rPr>
              <a:t>1.4. Generic mode (1-4.generic)</a:t>
            </a:r>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 Grid potential (2.grid_h2co)</a:t>
            </a:r>
          </a:p>
          <a:p>
            <a:pPr lvl="1"/>
            <a:r>
              <a:rPr lang="en-US" altLang="ja-JP" sz="1800" dirty="0">
                <a:solidFill>
                  <a:srgbClr val="000000"/>
                </a:solidFill>
                <a:latin typeface="+mn-lt"/>
                <a:ea typeface="+mn-ea"/>
                <a:cs typeface="メイリオ" charset="-128"/>
              </a:rPr>
              <a:t>2.1. 1MR-grid PES (2-1.1MR)</a:t>
            </a:r>
          </a:p>
          <a:p>
            <a:pPr lvl="1"/>
            <a:r>
              <a:rPr lang="en-US" altLang="ja-JP" sz="1800" dirty="0">
                <a:solidFill>
                  <a:srgbClr val="000000"/>
                </a:solidFill>
                <a:latin typeface="+mn-lt"/>
                <a:ea typeface="+mn-ea"/>
                <a:cs typeface="メイリオ" charset="-128"/>
              </a:rPr>
              <a:t>2.2. 2MR-grid PES (2-2.2MR)</a:t>
            </a:r>
          </a:p>
          <a:p>
            <a:pPr lvl="1"/>
            <a:r>
              <a:rPr lang="en-US" altLang="ja-JP" sz="1800" dirty="0">
                <a:solidFill>
                  <a:srgbClr val="000000"/>
                </a:solidFill>
                <a:latin typeface="+mn-lt"/>
                <a:ea typeface="+mn-ea"/>
                <a:cs typeface="メイリオ" charset="-128"/>
              </a:rPr>
              <a:t>2.3. 3MR-grid PES (2-3.3MR)</a:t>
            </a:r>
          </a:p>
          <a:p>
            <a:pPr lvl="1"/>
            <a:r>
              <a:rPr lang="en-US" altLang="ja-JP" sz="1800" dirty="0">
                <a:solidFill>
                  <a:srgbClr val="000000"/>
                </a:solidFill>
                <a:latin typeface="+mn-lt"/>
                <a:ea typeface="+mn-ea"/>
                <a:cs typeface="メイリオ" charset="-128"/>
              </a:rPr>
              <a:t>2.4. Generic mode (2-4.1MR_generic)</a:t>
            </a:r>
          </a:p>
          <a:p>
            <a:r>
              <a:rPr lang="en-US" altLang="ja-JP" sz="1800" dirty="0">
                <a:solidFill>
                  <a:srgbClr val="000000"/>
                </a:solidFill>
                <a:latin typeface="+mn-lt"/>
                <a:ea typeface="+mn-ea"/>
                <a:cs typeface="メイリオ" charset="-128"/>
              </a:rPr>
              <a:t>3. Multiresolution PES (3.mrpes_h2co)</a:t>
            </a:r>
          </a:p>
          <a:p>
            <a:r>
              <a:rPr lang="en-US" altLang="ja-JP" sz="1800" dirty="0">
                <a:solidFill>
                  <a:srgbClr val="000000"/>
                </a:solidFill>
                <a:latin typeface="+mn-lt"/>
                <a:ea typeface="+mn-ea"/>
                <a:cs typeface="メイリオ" charset="-128"/>
              </a:rPr>
              <a:t>4. TIP and FAQ</a:t>
            </a:r>
          </a:p>
          <a:p>
            <a:r>
              <a:rPr lang="en-US" altLang="ja-JP" sz="1800" dirty="0">
                <a:solidFill>
                  <a:srgbClr val="000000"/>
                </a:solidFill>
                <a:latin typeface="+mn-lt"/>
                <a:ea typeface="+mn-ea"/>
                <a:cs typeface="メイリオ" charset="-128"/>
              </a:rPr>
              <a:t>5. References</a:t>
            </a:r>
          </a:p>
          <a:p>
            <a:r>
              <a:rPr lang="en-US" altLang="ja-JP" sz="1800" dirty="0">
                <a:solidFill>
                  <a:srgbClr val="000000"/>
                </a:solidFill>
                <a:latin typeface="+mn-lt"/>
                <a:ea typeface="+mn-ea"/>
                <a:cs typeface="メイリオ" charset="-128"/>
              </a:rPr>
              <a:t>Appendix: List of all keys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420811" y="5761593"/>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 3MR-grid PES</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14" name="テキスト ボックス 13">
            <a:extLst>
              <a:ext uri="{FF2B5EF4-FFF2-40B4-BE49-F238E27FC236}">
                <a16:creationId xmlns:a16="http://schemas.microsoft.com/office/drawing/2014/main" id="{843803C2-BC13-9345-8C10-7A35240A0ED0}"/>
              </a:ext>
            </a:extLst>
          </p:cNvPr>
          <p:cNvSpPr txBox="1"/>
          <p:nvPr/>
        </p:nvSpPr>
        <p:spPr>
          <a:xfrm>
            <a:off x="1015039" y="905283"/>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228163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 Generic mode</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2764668"/>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434977"/>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477835"/>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1992833"/>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3880647"/>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396911"/>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09642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4681968"/>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14793" y="472653"/>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07453"/>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763462"/>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06320"/>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471860"/>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471860"/>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471860"/>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3819320"/>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319693"/>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2939587" cy="461665"/>
          </a:xfrm>
          <a:prstGeom prst="rect">
            <a:avLst/>
          </a:prstGeom>
          <a:noFill/>
        </p:spPr>
        <p:txBody>
          <a:bodyPr wrap="none" rtlCol="0">
            <a:spAutoFit/>
          </a:bodyPr>
          <a:lstStyle/>
          <a:p>
            <a:pPr>
              <a:defRPr/>
            </a:pPr>
            <a:r>
              <a:rPr lang="en-US" altLang="ja-JP" sz="2400" dirty="0">
                <a:solidFill>
                  <a:srgbClr val="000000"/>
                </a:solidFill>
                <a:cs typeface="メイリオ" charset="-128"/>
              </a:rPr>
              <a:t>3. Multiresolution PES</a:t>
            </a:r>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1B52D02-CBF5-4449-A219-0A38FD6EDFA1}"/>
              </a:ext>
            </a:extLst>
          </p:cNvPr>
          <p:cNvSpPr txBox="1"/>
          <p:nvPr/>
        </p:nvSpPr>
        <p:spPr>
          <a:xfrm>
            <a:off x="720167" y="1021037"/>
            <a:ext cx="7560233" cy="923330"/>
          </a:xfrm>
          <a:prstGeom prst="rect">
            <a:avLst/>
          </a:prstGeom>
          <a:noFill/>
        </p:spPr>
        <p:txBody>
          <a:bodyPr wrap="square" rtlCol="0">
            <a:spAutoFit/>
          </a:bodyPr>
          <a:lstStyle/>
          <a:p>
            <a:r>
              <a:rPr kumimoji="1" lang="en-US" altLang="ja-JP" dirty="0"/>
              <a:t>In this section, we generate a </a:t>
            </a:r>
            <a:r>
              <a:rPr lang="en-US" altLang="ja-JP" dirty="0"/>
              <a:t>multi-resolution PES [3], which combines different levels of electronic structure and functional forms. Here, we will use the following combination:</a:t>
            </a:r>
            <a:endParaRPr kumimoji="1" lang="en-US" altLang="ja-JP" dirty="0"/>
          </a:p>
        </p:txBody>
      </p:sp>
      <p:graphicFrame>
        <p:nvGraphicFramePr>
          <p:cNvPr id="5" name="表 4">
            <a:extLst>
              <a:ext uri="{FF2B5EF4-FFF2-40B4-BE49-F238E27FC236}">
                <a16:creationId xmlns:a16="http://schemas.microsoft.com/office/drawing/2014/main" id="{1D0F04CB-31CD-7F4D-9DD9-58F004336726}"/>
              </a:ext>
            </a:extLst>
          </p:cNvPr>
          <p:cNvGraphicFramePr>
            <a:graphicFrameLocks noGrp="1"/>
          </p:cNvGraphicFramePr>
          <p:nvPr>
            <p:extLst>
              <p:ext uri="{D42A27DB-BD31-4B8C-83A1-F6EECF244321}">
                <p14:modId xmlns:p14="http://schemas.microsoft.com/office/powerpoint/2010/main" val="3010553302"/>
              </p:ext>
            </p:extLst>
          </p:nvPr>
        </p:nvGraphicFramePr>
        <p:xfrm>
          <a:off x="1438274" y="202565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Electronic Structure</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Functional Form</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rPr>
                        <a:t>1MR</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(11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rPr>
                        <a:t>Strongly coupled terms (MCS&gt;10)</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(9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rPr>
                        <a:t>Weakly coupled terms (MCS&gt;1)</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Grid-PES (7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rPr>
                        <a:t>Other terms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QFF</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11" name="テキスト ボックス 10">
            <a:extLst>
              <a:ext uri="{FF2B5EF4-FFF2-40B4-BE49-F238E27FC236}">
                <a16:creationId xmlns:a16="http://schemas.microsoft.com/office/drawing/2014/main" id="{417A42D5-8D54-9C45-A6DC-2B7311B48680}"/>
              </a:ext>
            </a:extLst>
          </p:cNvPr>
          <p:cNvSpPr txBox="1"/>
          <p:nvPr/>
        </p:nvSpPr>
        <p:spPr>
          <a:xfrm>
            <a:off x="720167" y="4898800"/>
            <a:ext cx="7560233" cy="369332"/>
          </a:xfrm>
          <a:prstGeom prst="rect">
            <a:avLst/>
          </a:prstGeom>
          <a:noFill/>
        </p:spPr>
        <p:txBody>
          <a:bodyPr wrap="square" rtlCol="0">
            <a:spAutoFit/>
          </a:bodyPr>
          <a:lstStyle/>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sp>
        <p:nvSpPr>
          <p:cNvPr id="12" name="テキスト ボックス 11">
            <a:extLst>
              <a:ext uri="{FF2B5EF4-FFF2-40B4-BE49-F238E27FC236}">
                <a16:creationId xmlns:a16="http://schemas.microsoft.com/office/drawing/2014/main" id="{F349CF42-C2B0-934D-89D1-E2383FFA0CD9}"/>
              </a:ext>
            </a:extLst>
          </p:cNvPr>
          <p:cNvSpPr txBox="1"/>
          <p:nvPr/>
        </p:nvSpPr>
        <p:spPr>
          <a:xfrm>
            <a:off x="1015038" y="5319693"/>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GaussianTemplate3  log/  makePES1.xml  makePES2.xml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B15E0E1A-8818-374B-B7ED-6DF667443AD0}"/>
              </a:ext>
            </a:extLst>
          </p:cNvPr>
          <p:cNvSpPr txBox="1"/>
          <p:nvPr/>
        </p:nvSpPr>
        <p:spPr>
          <a:xfrm>
            <a:off x="720167" y="4509120"/>
            <a:ext cx="7560233" cy="369332"/>
          </a:xfrm>
          <a:prstGeom prst="rect">
            <a:avLst/>
          </a:prstGeom>
          <a:noFill/>
        </p:spPr>
        <p:txBody>
          <a:bodyPr wrap="square" rtlCol="0">
            <a:spAutoFit/>
          </a:bodyPr>
          <a:lstStyle/>
          <a:p>
            <a:r>
              <a:rPr kumimoji="1" lang="en-US" altLang="ja-JP" dirty="0"/>
              <a:t>Mode coupling strength (MCS) is calculated from QFF coefficients [4].</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379484-24D6-B44B-9B05-2AE37D4D26DE}"/>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5" name="テキスト ボックス 4">
            <a:extLst>
              <a:ext uri="{FF2B5EF4-FFF2-40B4-BE49-F238E27FC236}">
                <a16:creationId xmlns:a16="http://schemas.microsoft.com/office/drawing/2014/main" id="{54A2A06E-E05F-1848-85D6-8DD436FD8C9A}"/>
              </a:ext>
            </a:extLst>
          </p:cNvPr>
          <p:cNvSpPr txBox="1"/>
          <p:nvPr/>
        </p:nvSpPr>
        <p:spPr>
          <a:xfrm>
            <a:off x="720167" y="391468"/>
            <a:ext cx="7560233" cy="1754326"/>
          </a:xfrm>
          <a:prstGeom prst="rect">
            <a:avLst/>
          </a:prstGeom>
          <a:noFill/>
        </p:spPr>
        <p:txBody>
          <a:bodyPr wrap="square" rtlCol="0">
            <a:spAutoFit/>
          </a:bodyPr>
          <a:lstStyle/>
          <a:p>
            <a:r>
              <a:rPr kumimoji="1" lang="en-US" altLang="ja-JP" dirty="0"/>
              <a:t>GaussianTemplate1 and GaussianTemplate2 are the template files for Gaussian to calculate the Hessian matrix (FREQ) and only the energy, respectively, at the B3LYP/cc-</a:t>
            </a:r>
            <a:r>
              <a:rPr kumimoji="1" lang="en-US" altLang="ja-JP" dirty="0" err="1"/>
              <a:t>pVDZ</a:t>
            </a:r>
            <a:r>
              <a:rPr kumimoji="1" lang="en-US" altLang="ja-JP" dirty="0"/>
              <a:t> level. </a:t>
            </a:r>
            <a:r>
              <a:rPr lang="en-US" altLang="ja-JP" dirty="0"/>
              <a:t>In makePES1.xml, t</a:t>
            </a:r>
            <a:r>
              <a:rPr kumimoji="1" lang="en-US" altLang="ja-JP" dirty="0"/>
              <a:t>hes</a:t>
            </a:r>
            <a:r>
              <a:rPr lang="en-US" altLang="ja-JP" dirty="0"/>
              <a:t>e files are associated with &lt;</a:t>
            </a:r>
            <a:r>
              <a:rPr lang="en-US" altLang="ja-JP" dirty="0" err="1"/>
              <a:t>qchem</a:t>
            </a:r>
            <a:r>
              <a:rPr lang="en-US" altLang="ja-JP" dirty="0"/>
              <a:t>&gt; sections with id=“</a:t>
            </a:r>
            <a:r>
              <a:rPr lang="en-US" altLang="ja-JP" dirty="0" err="1"/>
              <a:t>freq</a:t>
            </a:r>
            <a:r>
              <a:rPr lang="en-US" altLang="ja-JP" dirty="0"/>
              <a:t>” and “</a:t>
            </a:r>
            <a:r>
              <a:rPr lang="en-US" altLang="ja-JP" dirty="0" err="1"/>
              <a:t>ene</a:t>
            </a:r>
            <a:r>
              <a:rPr lang="en-US" altLang="ja-JP" dirty="0"/>
              <a:t>”, and the ID is associated with QCID of &lt;</a:t>
            </a:r>
            <a:r>
              <a:rPr lang="en-US" altLang="ja-JP" dirty="0" err="1"/>
              <a:t>qff</a:t>
            </a:r>
            <a:r>
              <a:rPr lang="en-US" altLang="ja-JP" dirty="0"/>
              <a:t>&gt; and &lt;grid&gt;.</a:t>
            </a:r>
            <a:endParaRPr lang="ja-JP" altLang="en-US"/>
          </a:p>
          <a:p>
            <a:endParaRPr kumimoji="1" lang="ja-JP" altLang="en-US"/>
          </a:p>
        </p:txBody>
      </p:sp>
      <p:sp>
        <p:nvSpPr>
          <p:cNvPr id="7" name="テキスト ボックス 6">
            <a:extLst>
              <a:ext uri="{FF2B5EF4-FFF2-40B4-BE49-F238E27FC236}">
                <a16:creationId xmlns:a16="http://schemas.microsoft.com/office/drawing/2014/main" id="{2E57119E-30F2-1F43-A2E1-90702560551D}"/>
              </a:ext>
            </a:extLst>
          </p:cNvPr>
          <p:cNvSpPr txBox="1"/>
          <p:nvPr/>
        </p:nvSpPr>
        <p:spPr>
          <a:xfrm>
            <a:off x="1842593" y="2390685"/>
            <a:ext cx="3585790" cy="3754874"/>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a:t>
            </a:r>
          </a:p>
          <a:p>
            <a:r>
              <a:rPr lang="en-US" altLang="ja-JP" sz="1400" dirty="0"/>
              <a:t>   &lt;/grid&gt;</a:t>
            </a:r>
          </a:p>
          <a:p>
            <a:r>
              <a:rPr lang="en-US" altLang="ja-JP" sz="1400" dirty="0"/>
              <a:t> …</a:t>
            </a:r>
          </a:p>
        </p:txBody>
      </p:sp>
      <p:sp>
        <p:nvSpPr>
          <p:cNvPr id="8" name="正方形/長方形 7">
            <a:extLst>
              <a:ext uri="{FF2B5EF4-FFF2-40B4-BE49-F238E27FC236}">
                <a16:creationId xmlns:a16="http://schemas.microsoft.com/office/drawing/2014/main" id="{362F4826-769C-D742-9888-F439B820892D}"/>
              </a:ext>
            </a:extLst>
          </p:cNvPr>
          <p:cNvSpPr/>
          <p:nvPr/>
        </p:nvSpPr>
        <p:spPr>
          <a:xfrm>
            <a:off x="1527970" y="1990657"/>
            <a:ext cx="6088060" cy="41790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225F7638-6A22-2E4E-B9E4-9BE732B05C60}"/>
              </a:ext>
            </a:extLst>
          </p:cNvPr>
          <p:cNvSpPr txBox="1"/>
          <p:nvPr/>
        </p:nvSpPr>
        <p:spPr>
          <a:xfrm>
            <a:off x="3886990" y="2033516"/>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sp>
        <p:nvSpPr>
          <p:cNvPr id="20" name="フリーフォーム 19">
            <a:extLst>
              <a:ext uri="{FF2B5EF4-FFF2-40B4-BE49-F238E27FC236}">
                <a16:creationId xmlns:a16="http://schemas.microsoft.com/office/drawing/2014/main" id="{7C1213E9-B05B-8B47-839B-902B2778D777}"/>
              </a:ext>
            </a:extLst>
          </p:cNvPr>
          <p:cNvSpPr/>
          <p:nvPr/>
        </p:nvSpPr>
        <p:spPr>
          <a:xfrm>
            <a:off x="4135582" y="2856598"/>
            <a:ext cx="1652154" cy="1602652"/>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50D2D092-1B9F-3E4C-9413-1867F81B1DF2}"/>
              </a:ext>
            </a:extLst>
          </p:cNvPr>
          <p:cNvSpPr/>
          <p:nvPr/>
        </p:nvSpPr>
        <p:spPr>
          <a:xfrm>
            <a:off x="5409897" y="2454643"/>
            <a:ext cx="113825" cy="803171"/>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22635816-6230-284D-80B2-AF538F97A0AE}"/>
              </a:ext>
            </a:extLst>
          </p:cNvPr>
          <p:cNvSpPr/>
          <p:nvPr/>
        </p:nvSpPr>
        <p:spPr>
          <a:xfrm>
            <a:off x="3926048" y="3683266"/>
            <a:ext cx="1996580" cy="165240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02CB7C1D-2940-894C-9B8E-1A9C1BC34C08}"/>
              </a:ext>
            </a:extLst>
          </p:cNvPr>
          <p:cNvSpPr/>
          <p:nvPr/>
        </p:nvSpPr>
        <p:spPr>
          <a:xfrm>
            <a:off x="5409897" y="3291688"/>
            <a:ext cx="113825" cy="803171"/>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6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935867"/>
            <a:ext cx="3237809" cy="4832092"/>
          </a:xfrm>
          <a:prstGeom prst="rect">
            <a:avLst/>
          </a:prstGeom>
          <a:noFill/>
        </p:spPr>
        <p:txBody>
          <a:bodyPr wrap="none" rtlCol="0">
            <a:spAutoFit/>
          </a:bodyPr>
          <a:lstStyle/>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value="7" /&gt;</a:t>
            </a:r>
          </a:p>
          <a:p>
            <a:r>
              <a:rPr lang="en-US" altLang="ja-JP" sz="1400" dirty="0"/>
              <a:t>      &lt;</a:t>
            </a:r>
            <a:r>
              <a:rPr lang="en-US" altLang="ja-JP" sz="1400" dirty="0" err="1"/>
              <a:t>mcstrength</a:t>
            </a:r>
            <a:r>
              <a:rPr lang="en-US" altLang="ja-JP" sz="1400" dirty="0"/>
              <a:t> value="1"/&gt;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606176"/>
            <a:ext cx="6088060" cy="52017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649034"/>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cxnSp>
        <p:nvCxnSpPr>
          <p:cNvPr id="15" name="直線矢印コネクタ 14">
            <a:extLst>
              <a:ext uri="{FF2B5EF4-FFF2-40B4-BE49-F238E27FC236}">
                <a16:creationId xmlns:a16="http://schemas.microsoft.com/office/drawing/2014/main" id="{CC3F9722-BC1F-DD44-94D3-75C2307F1FDC}"/>
              </a:ext>
            </a:extLst>
          </p:cNvPr>
          <p:cNvCxnSpPr>
            <a:cxnSpLocks/>
          </p:cNvCxnSpPr>
          <p:nvPr/>
        </p:nvCxnSpPr>
        <p:spPr>
          <a:xfrm>
            <a:off x="4539343" y="1636626"/>
            <a:ext cx="0" cy="3598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344C958-76C1-9C41-8D1E-258D2907EC60}"/>
              </a:ext>
            </a:extLst>
          </p:cNvPr>
          <p:cNvCxnSpPr/>
          <p:nvPr/>
        </p:nvCxnSpPr>
        <p:spPr>
          <a:xfrm>
            <a:off x="4427984" y="1636626"/>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D92209-F380-7644-8397-989299FE1333}"/>
              </a:ext>
            </a:extLst>
          </p:cNvPr>
          <p:cNvSpPr txBox="1"/>
          <p:nvPr/>
        </p:nvSpPr>
        <p:spPr>
          <a:xfrm>
            <a:off x="4064299" y="23874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9858E608-79AC-664C-9D99-000349E50AAA}"/>
              </a:ext>
            </a:extLst>
          </p:cNvPr>
          <p:cNvSpPr txBox="1"/>
          <p:nvPr/>
        </p:nvSpPr>
        <p:spPr>
          <a:xfrm>
            <a:off x="4067944" y="3429000"/>
            <a:ext cx="2040756"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7E061618-F299-9446-A89A-668A63912210}"/>
              </a:ext>
            </a:extLst>
          </p:cNvPr>
          <p:cNvSpPr txBox="1"/>
          <p:nvPr/>
        </p:nvSpPr>
        <p:spPr>
          <a:xfrm>
            <a:off x="4067944" y="4797152"/>
            <a:ext cx="2040756" cy="307777"/>
          </a:xfrm>
          <a:prstGeom prst="rect">
            <a:avLst/>
          </a:prstGeom>
          <a:noFill/>
        </p:spPr>
        <p:txBody>
          <a:bodyPr wrap="square" rtlCol="0">
            <a:spAutoFit/>
          </a:bodyPr>
          <a:lstStyle/>
          <a:p>
            <a:r>
              <a:rPr lang="en-US" altLang="ja-JP" sz="1400" dirty="0">
                <a:solidFill>
                  <a:srgbClr val="FF0000"/>
                </a:solidFill>
              </a:rPr>
              <a:t>Grid PES with MCS &gt; 1</a:t>
            </a:r>
            <a:endParaRPr kumimoji="1" lang="ja-JP" altLang="en-US" sz="1400">
              <a:solidFill>
                <a:srgbClr val="FF0000"/>
              </a:solidFill>
            </a:endParaRPr>
          </a:p>
        </p:txBody>
      </p:sp>
    </p:spTree>
    <p:extLst>
      <p:ext uri="{BB962C8B-B14F-4D97-AF65-F5344CB8AC3E}">
        <p14:creationId xmlns:p14="http://schemas.microsoft.com/office/powerpoint/2010/main" val="19816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three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pPr marL="800100" lvl="1" indent="-342900">
              <a:buFont typeface="+mj-lt"/>
              <a:buAutoNum type="arabicPeriod"/>
            </a:pPr>
            <a:r>
              <a:rPr lang="en-US" altLang="ja-JP" dirty="0"/>
              <a:t>Generate 3MR-grid PES with </a:t>
            </a:r>
            <a:r>
              <a:rPr lang="en-US" altLang="ja-JP" dirty="0" err="1"/>
              <a:t>ngrid</a:t>
            </a:r>
            <a:r>
              <a:rPr lang="en-US" altLang="ja-JP" dirty="0"/>
              <a:t> = 7</a:t>
            </a:r>
          </a:p>
          <a:p>
            <a:pPr lvl="2"/>
            <a:r>
              <a:rPr lang="en-US" altLang="ja-JP" dirty="0"/>
              <a:t>pot/dipole files with MCS &gt; 1 are created.</a:t>
            </a:r>
          </a:p>
          <a:p>
            <a:endParaRPr kumimoji="1" lang="en-US" altLang="ja-JP" dirty="0"/>
          </a:p>
          <a:p>
            <a:r>
              <a:rPr lang="en-US" altLang="ja-JP" dirty="0"/>
              <a:t>Step 1 (QFF) must precede Step 3 and 4, because prop_no.1.mop is needed to calculate MCS. Note that we only need step4 for the final </a:t>
            </a:r>
            <a:r>
              <a:rPr lang="en-US" altLang="ja-JP" dirty="0" err="1"/>
              <a:t>mrpes</a:t>
            </a:r>
            <a:r>
              <a:rPr lang="en-US" altLang="ja-JP" dirty="0"/>
              <a:t>; however, we carry out step2 and 3 for a reference.</a:t>
            </a:r>
          </a:p>
        </p:txBody>
      </p:sp>
    </p:spTree>
    <p:extLst>
      <p:ext uri="{BB962C8B-B14F-4D97-AF65-F5344CB8AC3E}">
        <p14:creationId xmlns:p14="http://schemas.microsoft.com/office/powerpoint/2010/main" val="3369356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677D03-74A1-C644-A261-D7022A376AFE}"/>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3" name="テキスト ボックス 2">
            <a:extLst>
              <a:ext uri="{FF2B5EF4-FFF2-40B4-BE49-F238E27FC236}">
                <a16:creationId xmlns:a16="http://schemas.microsoft.com/office/drawing/2014/main" id="{B969E4F2-90F9-DB4B-A911-F1FB1988DE84}"/>
              </a:ext>
            </a:extLst>
          </p:cNvPr>
          <p:cNvSpPr txBox="1"/>
          <p:nvPr/>
        </p:nvSpPr>
        <p:spPr>
          <a:xfrm>
            <a:off x="1550509" y="33688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8C968E67-B161-4843-A63D-B4F9DA0DF79A}"/>
              </a:ext>
            </a:extLst>
          </p:cNvPr>
          <p:cNvSpPr/>
          <p:nvPr/>
        </p:nvSpPr>
        <p:spPr>
          <a:xfrm>
            <a:off x="1406050" y="3018206"/>
            <a:ext cx="514715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13E27529-C265-DF45-B8A3-2D0CA6465B4A}"/>
              </a:ext>
            </a:extLst>
          </p:cNvPr>
          <p:cNvSpPr txBox="1"/>
          <p:nvPr/>
        </p:nvSpPr>
        <p:spPr>
          <a:xfrm>
            <a:off x="2677675" y="37610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C61B8CE5-F754-9045-B78A-050084A6C774}"/>
              </a:ext>
            </a:extLst>
          </p:cNvPr>
          <p:cNvSpPr/>
          <p:nvPr/>
        </p:nvSpPr>
        <p:spPr>
          <a:xfrm>
            <a:off x="2494927" y="34667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931EEE2-A470-EB4B-A718-791FF44C2BAB}"/>
              </a:ext>
            </a:extLst>
          </p:cNvPr>
          <p:cNvSpPr txBox="1"/>
          <p:nvPr/>
        </p:nvSpPr>
        <p:spPr>
          <a:xfrm>
            <a:off x="3125309" y="30467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CFF0A4ED-E014-0446-AB9D-A0D504880BFD}"/>
              </a:ext>
            </a:extLst>
          </p:cNvPr>
          <p:cNvSpPr txBox="1"/>
          <p:nvPr/>
        </p:nvSpPr>
        <p:spPr>
          <a:xfrm>
            <a:off x="735011" y="565048"/>
            <a:ext cx="7545389" cy="923330"/>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in GaussianTemplate1/2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9" name="テキスト ボックス 8">
            <a:extLst>
              <a:ext uri="{FF2B5EF4-FFF2-40B4-BE49-F238E27FC236}">
                <a16:creationId xmlns:a16="http://schemas.microsoft.com/office/drawing/2014/main" id="{643D58F4-94AB-1648-B859-041253343113}"/>
              </a:ext>
            </a:extLst>
          </p:cNvPr>
          <p:cNvSpPr txBox="1"/>
          <p:nvPr/>
        </p:nvSpPr>
        <p:spPr>
          <a:xfrm>
            <a:off x="763588" y="4826000"/>
            <a:ext cx="2750433" cy="369332"/>
          </a:xfrm>
          <a:prstGeom prst="rect">
            <a:avLst/>
          </a:prstGeom>
          <a:noFill/>
        </p:spPr>
        <p:txBody>
          <a:bodyPr wrap="none" rtlCol="0">
            <a:spAutoFit/>
          </a:bodyPr>
          <a:lstStyle/>
          <a:p>
            <a:r>
              <a:rPr lang="en-US" altLang="ja-JP" dirty="0"/>
              <a:t>Run the program by typing,</a:t>
            </a:r>
          </a:p>
        </p:txBody>
      </p:sp>
      <p:sp>
        <p:nvSpPr>
          <p:cNvPr id="10" name="テキスト ボックス 9">
            <a:extLst>
              <a:ext uri="{FF2B5EF4-FFF2-40B4-BE49-F238E27FC236}">
                <a16:creationId xmlns:a16="http://schemas.microsoft.com/office/drawing/2014/main" id="{EBD550B0-BB4B-6B41-8486-ECC5AC85CFE4}"/>
              </a:ext>
            </a:extLst>
          </p:cNvPr>
          <p:cNvSpPr txBox="1"/>
          <p:nvPr/>
        </p:nvSpPr>
        <p:spPr>
          <a:xfrm>
            <a:off x="1015038" y="53700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makePES1.xml &gt;&amp; makePES1.out</a:t>
            </a:r>
          </a:p>
        </p:txBody>
      </p:sp>
      <p:sp>
        <p:nvSpPr>
          <p:cNvPr id="11" name="テキスト ボックス 10">
            <a:extLst>
              <a:ext uri="{FF2B5EF4-FFF2-40B4-BE49-F238E27FC236}">
                <a16:creationId xmlns:a16="http://schemas.microsoft.com/office/drawing/2014/main" id="{B0016157-5076-2245-B033-AF9B2231D32B}"/>
              </a:ext>
            </a:extLst>
          </p:cNvPr>
          <p:cNvSpPr txBox="1"/>
          <p:nvPr/>
        </p:nvSpPr>
        <p:spPr>
          <a:xfrm>
            <a:off x="1620836" y="2053271"/>
            <a:ext cx="1885453" cy="738664"/>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p:txBody>
      </p:sp>
      <p:sp>
        <p:nvSpPr>
          <p:cNvPr id="12" name="正方形/長方形 11">
            <a:extLst>
              <a:ext uri="{FF2B5EF4-FFF2-40B4-BE49-F238E27FC236}">
                <a16:creationId xmlns:a16="http://schemas.microsoft.com/office/drawing/2014/main" id="{4E3CF587-2C4F-8B48-90D6-7E4B22BEBE5A}"/>
              </a:ext>
            </a:extLst>
          </p:cNvPr>
          <p:cNvSpPr/>
          <p:nvPr/>
        </p:nvSpPr>
        <p:spPr>
          <a:xfrm>
            <a:off x="1409699" y="1643061"/>
            <a:ext cx="5141217" cy="12271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3" name="テキスト ボックス 12">
            <a:extLst>
              <a:ext uri="{FF2B5EF4-FFF2-40B4-BE49-F238E27FC236}">
                <a16:creationId xmlns:a16="http://schemas.microsoft.com/office/drawing/2014/main" id="{077C550C-8144-B345-B128-0B8C78C24FCB}"/>
              </a:ext>
            </a:extLst>
          </p:cNvPr>
          <p:cNvSpPr txBox="1"/>
          <p:nvPr/>
        </p:nvSpPr>
        <p:spPr>
          <a:xfrm>
            <a:off x="2914611" y="1714494"/>
            <a:ext cx="2216184" cy="369332"/>
          </a:xfrm>
          <a:prstGeom prst="rect">
            <a:avLst/>
          </a:prstGeom>
          <a:noFill/>
        </p:spPr>
        <p:txBody>
          <a:bodyPr wrap="none" rtlCol="0">
            <a:spAutoFit/>
          </a:bodyPr>
          <a:lstStyle/>
          <a:p>
            <a:r>
              <a:rPr kumimoji="1" lang="en-US" altLang="ja-JP" dirty="0">
                <a:solidFill>
                  <a:schemeClr val="accent1"/>
                </a:solidFill>
              </a:rPr>
              <a:t>GaussianTemplate1/2</a:t>
            </a:r>
            <a:endParaRPr kumimoji="1" lang="ja-JP" altLang="en-US">
              <a:solidFill>
                <a:schemeClr val="accent1"/>
              </a:solidFill>
            </a:endParaRPr>
          </a:p>
        </p:txBody>
      </p:sp>
    </p:spTree>
    <p:extLst>
      <p:ext uri="{BB962C8B-B14F-4D97-AF65-F5344CB8AC3E}">
        <p14:creationId xmlns:p14="http://schemas.microsoft.com/office/powerpoint/2010/main" val="24407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643592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 analysis and generation of a </a:t>
            </a:r>
            <a:r>
              <a:rPr lang="en-US" altLang="ja-JP" sz="2400" dirty="0" err="1">
                <a:solidFill>
                  <a:srgbClr val="000000"/>
                </a:solidFill>
                <a:cs typeface="メイリオ" charset="-128"/>
              </a:rPr>
              <a:t>minfo</a:t>
            </a:r>
            <a:r>
              <a:rPr lang="en-US" altLang="ja-JP" sz="2400" dirty="0">
                <a:solidFill>
                  <a:srgbClr val="000000"/>
                </a:solidFill>
                <a:cs typeface="メイリオ" charset="-128"/>
              </a:rPr>
              <a:t> file</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265362" cy="31546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 </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1281947"/>
            <a:ext cx="4396140" cy="4832092"/>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a:t>
            </a:r>
          </a:p>
          <a:p>
            <a:endParaRPr lang="en-US" altLang="ja-JP" sz="1400" dirty="0"/>
          </a:p>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782783"/>
            <a:ext cx="5540665" cy="5250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854211"/>
            <a:ext cx="1521507" cy="369332"/>
          </a:xfrm>
          <a:prstGeom prst="rect">
            <a:avLst/>
          </a:prstGeom>
          <a:noFill/>
        </p:spPr>
        <p:txBody>
          <a:bodyPr wrap="none" rtlCol="0">
            <a:spAutoFit/>
          </a:bodyPr>
          <a:lstStyle/>
          <a:p>
            <a:r>
              <a:rPr kumimoji="1" lang="en-US" altLang="ja-JP" dirty="0">
                <a:solidFill>
                  <a:schemeClr val="accent1"/>
                </a:solidFill>
              </a:rPr>
              <a:t>makePES1.out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572967"/>
            <a:ext cx="76287" cy="59176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677866"/>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394599"/>
            <a:ext cx="87438" cy="100791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274103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
        <p:nvSpPr>
          <p:cNvPr id="3" name="正方形/長方形 2">
            <a:extLst>
              <a:ext uri="{FF2B5EF4-FFF2-40B4-BE49-F238E27FC236}">
                <a16:creationId xmlns:a16="http://schemas.microsoft.com/office/drawing/2014/main" id="{FC25FC28-C3DE-4A45-BCE8-8B5FA182A388}"/>
              </a:ext>
            </a:extLst>
          </p:cNvPr>
          <p:cNvSpPr/>
          <p:nvPr/>
        </p:nvSpPr>
        <p:spPr>
          <a:xfrm>
            <a:off x="792162" y="282248"/>
            <a:ext cx="7447485" cy="369332"/>
          </a:xfrm>
          <a:prstGeom prst="rect">
            <a:avLst/>
          </a:prstGeom>
        </p:spPr>
        <p:txBody>
          <a:bodyPr wrap="square">
            <a:spAutoFit/>
          </a:bodyPr>
          <a:lstStyle/>
          <a:p>
            <a:r>
              <a:rPr lang="en-US" altLang="ja-JP" dirty="0"/>
              <a:t>Find in the makePES1.out that the calculation is performed in the above order.</a:t>
            </a:r>
            <a:endParaRPr lang="ja-JP" altLang="en-US"/>
          </a:p>
        </p:txBody>
      </p:sp>
      <p:sp>
        <p:nvSpPr>
          <p:cNvPr id="17" name="テキスト ボックス 16">
            <a:extLst>
              <a:ext uri="{FF2B5EF4-FFF2-40B4-BE49-F238E27FC236}">
                <a16:creationId xmlns:a16="http://schemas.microsoft.com/office/drawing/2014/main" id="{FC283D48-61EA-CB44-8EDB-406D69EFE24A}"/>
              </a:ext>
            </a:extLst>
          </p:cNvPr>
          <p:cNvSpPr txBox="1"/>
          <p:nvPr/>
        </p:nvSpPr>
        <p:spPr>
          <a:xfrm>
            <a:off x="4364362" y="5515983"/>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ED069503-0A60-7C4E-A9EA-4C5285FD6F6D}"/>
              </a:ext>
            </a:extLst>
          </p:cNvPr>
          <p:cNvSpPr txBox="1"/>
          <p:nvPr/>
        </p:nvSpPr>
        <p:spPr>
          <a:xfrm>
            <a:off x="4379352" y="4344456"/>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8" y="1173581"/>
            <a:ext cx="7116591" cy="1384995"/>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q3q2.pot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q5q1.pot</a:t>
            </a:r>
            <a:r>
              <a:rPr lang="en-US" altLang="ja-JP" sz="1400" dirty="0">
                <a:latin typeface="Courier" charset="0"/>
                <a:ea typeface="Courier" charset="0"/>
                <a:cs typeface="Courier" charset="0"/>
              </a:rPr>
              <a:t>    q6.pot      </a:t>
            </a:r>
            <a:r>
              <a:rPr lang="en-US" altLang="ja-JP" sz="1400" dirty="0">
                <a:solidFill>
                  <a:srgbClr val="FF0000"/>
                </a:solidFill>
                <a:latin typeface="Courier" charset="0"/>
                <a:ea typeface="Courier" charset="0"/>
                <a:cs typeface="Courier" charset="0"/>
              </a:rPr>
              <a:t>q6q4.pot</a:t>
            </a:r>
          </a:p>
          <a:p>
            <a:r>
              <a:rPr lang="en-US" altLang="ja-JP" sz="1400" dirty="0">
                <a:latin typeface="Courier" charset="0"/>
                <a:ea typeface="Courier" charset="0"/>
                <a:cs typeface="Courier" charset="0"/>
              </a:rPr>
              <a:t>q1.pot      q4.pot      </a:t>
            </a:r>
            <a:r>
              <a:rPr lang="en-US" altLang="ja-JP" sz="1400" dirty="0">
                <a:solidFill>
                  <a:srgbClr val="FF0000"/>
                </a:solidFill>
                <a:latin typeface="Courier" charset="0"/>
                <a:ea typeface="Courier" charset="0"/>
                <a:cs typeface="Courier" charset="0"/>
              </a:rPr>
              <a:t>q5q2.pot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q6q1.pot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q6q4q2.pot</a:t>
            </a:r>
          </a:p>
          <a:p>
            <a:r>
              <a:rPr lang="en-US" altLang="ja-JP" sz="1400" dirty="0">
                <a:latin typeface="Courier" charset="0"/>
                <a:ea typeface="Courier" charset="0"/>
                <a:cs typeface="Courier" charset="0"/>
              </a:rPr>
              <a:t>q2.pot      </a:t>
            </a:r>
            <a:r>
              <a:rPr lang="en-US" altLang="ja-JP" sz="1400" dirty="0">
                <a:solidFill>
                  <a:srgbClr val="FF0000"/>
                </a:solidFill>
                <a:latin typeface="Courier" charset="0"/>
                <a:ea typeface="Courier" charset="0"/>
                <a:cs typeface="Courier" charset="0"/>
              </a:rPr>
              <a:t>q4q2.pot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q6q5.pot</a:t>
            </a:r>
          </a:p>
          <a:p>
            <a:r>
              <a:rPr lang="en-US" altLang="ja-JP" sz="1400" dirty="0">
                <a:solidFill>
                  <a:srgbClr val="00B0F0"/>
                </a:solidFill>
                <a:latin typeface="Courier" charset="0"/>
                <a:ea typeface="Courier" charset="0"/>
                <a:cs typeface="Courier" charset="0"/>
              </a:rPr>
              <a:t>q2q1.pot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q4q3.pot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q5q4.pot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q6q3.pot</a:t>
            </a:r>
          </a:p>
          <a:p>
            <a:r>
              <a:rPr lang="en-US" altLang="ja-JP" sz="1400" dirty="0">
                <a:latin typeface="Courier" charset="0"/>
                <a:ea typeface="Courier" charset="0"/>
                <a:cs typeface="Courier" charset="0"/>
              </a:rPr>
              <a:t>q3.pot      q5.pot      </a:t>
            </a:r>
            <a:r>
              <a:rPr lang="en-US" altLang="ja-JP" sz="1400" dirty="0">
                <a:solidFill>
                  <a:srgbClr val="00B0F0"/>
                </a:solidFill>
                <a:latin typeface="Courier" charset="0"/>
                <a:ea typeface="Courier" charset="0"/>
                <a:cs typeface="Courier" charset="0"/>
              </a:rPr>
              <a:t>q5q4q3.pot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q6q3q2.pot</a:t>
            </a:r>
            <a:endParaRPr kumimoji="1" lang="en-US" altLang="ja-JP" sz="1400" dirty="0">
              <a:solidFill>
                <a:srgbClr val="FF0000"/>
              </a:solidFill>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21D44F63-B5FA-1D4E-9037-446C031F07D3}"/>
              </a:ext>
            </a:extLst>
          </p:cNvPr>
          <p:cNvSpPr txBox="1"/>
          <p:nvPr/>
        </p:nvSpPr>
        <p:spPr>
          <a:xfrm>
            <a:off x="711954" y="2708920"/>
            <a:ext cx="7604960" cy="1754326"/>
          </a:xfrm>
          <a:prstGeom prst="rect">
            <a:avLst/>
          </a:prstGeom>
          <a:noFill/>
        </p:spPr>
        <p:txBody>
          <a:bodyPr wrap="square" rtlCol="0">
            <a:spAutoFit/>
          </a:bodyPr>
          <a:lstStyle/>
          <a:p>
            <a:r>
              <a:rPr kumimoji="1" lang="en-US" altLang="ja-JP" dirty="0"/>
              <a:t>Note that the red ones are strongly coupled terms (MCS &gt; 10) generated by 9 grid points, and the blue ones are weakly coupled terms (MCS &gt; 1) generated by 7 grid points.</a:t>
            </a:r>
          </a:p>
          <a:p>
            <a:endParaRPr lang="en-US" altLang="ja-JP" dirty="0"/>
          </a:p>
          <a:p>
            <a:r>
              <a:rPr kumimoji="1" lang="en-US" altLang="ja-JP" dirty="0"/>
              <a:t>Before moving on to generate the PES at the CCSD(T)/cc-</a:t>
            </a:r>
            <a:r>
              <a:rPr kumimoji="1" lang="en-US" altLang="ja-JP" dirty="0" err="1"/>
              <a:t>pVTZ</a:t>
            </a:r>
            <a:r>
              <a:rPr kumimoji="1" lang="en-US" altLang="ja-JP" dirty="0"/>
              <a:t> level, we must save the PES@B3LYP data and clean up the current directory,</a:t>
            </a:r>
            <a:endParaRPr kumimoji="1" lang="ja-JP" altLang="en-US"/>
          </a:p>
        </p:txBody>
      </p:sp>
      <p:sp>
        <p:nvSpPr>
          <p:cNvPr id="7" name="テキスト ボックス 6">
            <a:extLst>
              <a:ext uri="{FF2B5EF4-FFF2-40B4-BE49-F238E27FC236}">
                <a16:creationId xmlns:a16="http://schemas.microsoft.com/office/drawing/2014/main" id="{3E9534FD-8074-9545-A285-1515496E3A72}"/>
              </a:ext>
            </a:extLst>
          </p:cNvPr>
          <p:cNvSpPr txBox="1"/>
          <p:nvPr/>
        </p:nvSpPr>
        <p:spPr>
          <a:xfrm>
            <a:off x="1015038" y="4581128"/>
            <a:ext cx="7116591"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pes_b3lyp</a:t>
            </a: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*dipole pes_b3lyp</a:t>
            </a:r>
            <a:endParaRPr kumimoji="1" lang="en-US" altLang="ja-JP" sz="1400" dirty="0">
              <a:solidFill>
                <a:srgbClr val="FF0000"/>
              </a:solidFill>
              <a:latin typeface="Courier" charset="0"/>
              <a:ea typeface="Courier" charset="0"/>
              <a:cs typeface="Courier" charset="0"/>
            </a:endParaRPr>
          </a:p>
        </p:txBody>
      </p:sp>
      <p:sp>
        <p:nvSpPr>
          <p:cNvPr id="3" name="テキスト ボックス 2">
            <a:extLst>
              <a:ext uri="{FF2B5EF4-FFF2-40B4-BE49-F238E27FC236}">
                <a16:creationId xmlns:a16="http://schemas.microsoft.com/office/drawing/2014/main" id="{9A5A33E0-DD87-0642-9843-6D1E05840241}"/>
              </a:ext>
            </a:extLst>
          </p:cNvPr>
          <p:cNvSpPr txBox="1"/>
          <p:nvPr/>
        </p:nvSpPr>
        <p:spPr>
          <a:xfrm>
            <a:off x="708660" y="5223510"/>
            <a:ext cx="7608253" cy="646331"/>
          </a:xfrm>
          <a:prstGeom prst="rect">
            <a:avLst/>
          </a:prstGeom>
          <a:noFill/>
        </p:spPr>
        <p:txBody>
          <a:bodyPr wrap="square" rtlCol="0">
            <a:spAutoFit/>
          </a:bodyPr>
          <a:lstStyle/>
          <a:p>
            <a:r>
              <a:rPr kumimoji="1" lang="en-US" altLang="ja-JP" dirty="0"/>
              <a:t>This is because </a:t>
            </a:r>
            <a:r>
              <a:rPr kumimoji="1" lang="en-US" altLang="ja-JP" dirty="0" err="1"/>
              <a:t>MakePES</a:t>
            </a:r>
            <a:r>
              <a:rPr kumimoji="1" lang="en-US" altLang="ja-JP" dirty="0"/>
              <a:t> looks for pot/dipole files and </a:t>
            </a:r>
            <a:r>
              <a:rPr kumimoji="1" lang="en-US" altLang="ja-JP" dirty="0" err="1"/>
              <a:t>minfo</a:t>
            </a:r>
            <a:r>
              <a:rPr kumimoji="1" lang="en-US" altLang="ja-JP" dirty="0"/>
              <a:t> files </a:t>
            </a:r>
            <a:r>
              <a:rPr lang="en-US" altLang="ja-JP" dirty="0"/>
              <a:t>in the current directory</a:t>
            </a:r>
            <a:r>
              <a:rPr kumimoji="1" lang="en-US" altLang="ja-JP" dirty="0"/>
              <a:t> to restart the job. </a:t>
            </a:r>
            <a:endParaRPr kumimoji="1" lang="ja-JP" altLang="en-US"/>
          </a:p>
        </p:txBody>
      </p:sp>
    </p:spTree>
    <p:extLst>
      <p:ext uri="{BB962C8B-B14F-4D97-AF65-F5344CB8AC3E}">
        <p14:creationId xmlns:p14="http://schemas.microsoft.com/office/powerpoint/2010/main" val="2555496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D89F1F-F431-2145-9478-8C0462DBAA34}"/>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867FF07C-FAFC-AC44-A387-8212986DA837}"/>
              </a:ext>
            </a:extLst>
          </p:cNvPr>
          <p:cNvSpPr txBox="1"/>
          <p:nvPr/>
        </p:nvSpPr>
        <p:spPr>
          <a:xfrm>
            <a:off x="1842593" y="1214665"/>
            <a:ext cx="3585790" cy="440120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&lt;dipole      value="</a:t>
            </a:r>
            <a:r>
              <a:rPr lang="en-US" altLang="ja-JP" sz="1400" dirty="0">
                <a:solidFill>
                  <a:srgbClr val="FF0000"/>
                </a:solidFill>
              </a:rPr>
              <a:t>false</a:t>
            </a:r>
            <a:r>
              <a:rPr lang="en-US" altLang="ja-JP" sz="1400" dirty="0"/>
              <a:t>" /&gt;</a:t>
            </a:r>
          </a:p>
          <a:p>
            <a:r>
              <a:rPr lang="en-US" altLang="ja-JP" sz="1400" dirty="0"/>
              <a:t>   &lt;</a:t>
            </a:r>
            <a:r>
              <a:rPr lang="en-US" altLang="ja-JP" sz="1400" dirty="0" err="1"/>
              <a:t>qchem</a:t>
            </a:r>
            <a:r>
              <a:rPr lang="en-US" altLang="ja-JP" sz="1400" dirty="0"/>
              <a:t> id="</a:t>
            </a:r>
            <a:r>
              <a:rPr lang="en-US" altLang="ja-JP" sz="1400" dirty="0" err="1"/>
              <a:t>ene</a:t>
            </a:r>
            <a:r>
              <a:rPr lang="en-US" altLang="ja-JP" sz="1400" dirty="0"/>
              <a:t>"&gt;</a:t>
            </a:r>
          </a:p>
          <a:p>
            <a:r>
              <a:rPr lang="en-US" altLang="ja-JP" sz="1400" dirty="0"/>
              <a:t>      ...</a:t>
            </a:r>
          </a:p>
          <a:p>
            <a:r>
              <a:rPr lang="en-US" altLang="ja-JP" sz="1400" dirty="0"/>
              <a:t>      &lt;title       value="CCSD(T)/cc-</a:t>
            </a:r>
            <a:r>
              <a:rPr lang="en-US" altLang="ja-JP" sz="1400" dirty="0" err="1"/>
              <a:t>pVTZ</a:t>
            </a:r>
            <a:r>
              <a:rPr lang="en-US" altLang="ja-JP" sz="1400" dirty="0"/>
              <a:t>" /&gt;</a:t>
            </a:r>
          </a:p>
          <a:p>
            <a:r>
              <a:rPr lang="en-US" altLang="ja-JP" sz="1400" dirty="0"/>
              <a:t>      &lt;template    value="</a:t>
            </a:r>
            <a:r>
              <a:rPr lang="en-US" altLang="ja-JP" sz="1400" dirty="0">
                <a:solidFill>
                  <a:srgbClr val="FF0000"/>
                </a:solidFill>
              </a:rPr>
              <a:t>GaussianTemplate3</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&lt;/</a:t>
            </a:r>
            <a:r>
              <a:rPr lang="en-US" altLang="ja-JP" sz="1400" dirty="0" err="1"/>
              <a:t>makePES</a:t>
            </a:r>
            <a:r>
              <a:rPr lang="en-US" altLang="ja-JP" sz="1400" dirty="0"/>
              <a:t>&gt;</a:t>
            </a:r>
          </a:p>
        </p:txBody>
      </p:sp>
      <p:sp>
        <p:nvSpPr>
          <p:cNvPr id="4" name="正方形/長方形 3">
            <a:extLst>
              <a:ext uri="{FF2B5EF4-FFF2-40B4-BE49-F238E27FC236}">
                <a16:creationId xmlns:a16="http://schemas.microsoft.com/office/drawing/2014/main" id="{A11A4D28-6FBA-464B-B1A8-84A317232B86}"/>
              </a:ext>
            </a:extLst>
          </p:cNvPr>
          <p:cNvSpPr/>
          <p:nvPr/>
        </p:nvSpPr>
        <p:spPr>
          <a:xfrm>
            <a:off x="1527970" y="814637"/>
            <a:ext cx="6088060" cy="4855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5E20DC2D-2487-164A-977F-D2750B463ED3}"/>
              </a:ext>
            </a:extLst>
          </p:cNvPr>
          <p:cNvSpPr txBox="1"/>
          <p:nvPr/>
        </p:nvSpPr>
        <p:spPr>
          <a:xfrm>
            <a:off x="3886990" y="857496"/>
            <a:ext cx="1537537" cy="369332"/>
          </a:xfrm>
          <a:prstGeom prst="rect">
            <a:avLst/>
          </a:prstGeom>
          <a:noFill/>
        </p:spPr>
        <p:txBody>
          <a:bodyPr wrap="none" rtlCol="0">
            <a:spAutoFit/>
          </a:bodyPr>
          <a:lstStyle/>
          <a:p>
            <a:r>
              <a:rPr kumimoji="1" lang="en-US" altLang="ja-JP" dirty="0">
                <a:solidFill>
                  <a:schemeClr val="accent1"/>
                </a:solidFill>
              </a:rPr>
              <a:t>makePES2.xml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5333090D-1FF4-6E49-A5AC-918A4EC4BB05}"/>
              </a:ext>
            </a:extLst>
          </p:cNvPr>
          <p:cNvSpPr/>
          <p:nvPr/>
        </p:nvSpPr>
        <p:spPr>
          <a:xfrm>
            <a:off x="3993356" y="2440094"/>
            <a:ext cx="1793540" cy="1923149"/>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0663655-F155-3A4B-8DB5-D71E0C536693}"/>
              </a:ext>
            </a:extLst>
          </p:cNvPr>
          <p:cNvSpPr/>
          <p:nvPr/>
        </p:nvSpPr>
        <p:spPr>
          <a:xfrm>
            <a:off x="5380148" y="1942339"/>
            <a:ext cx="99989" cy="1007714"/>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503CE99-9688-B64C-9395-E459A9117DF8}"/>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input file for </a:t>
            </a:r>
            <a:r>
              <a:rPr kumimoji="1" lang="en-US" altLang="ja-JP" dirty="0" err="1"/>
              <a:t>MakePES</a:t>
            </a:r>
            <a:r>
              <a:rPr kumimoji="1" lang="en-US" altLang="ja-JP" dirty="0"/>
              <a:t> looks as follow:</a:t>
            </a:r>
            <a:endParaRPr kumimoji="1" lang="ja-JP" altLang="en-US"/>
          </a:p>
        </p:txBody>
      </p:sp>
      <p:sp>
        <p:nvSpPr>
          <p:cNvPr id="11" name="テキスト ボックス 10">
            <a:extLst>
              <a:ext uri="{FF2B5EF4-FFF2-40B4-BE49-F238E27FC236}">
                <a16:creationId xmlns:a16="http://schemas.microsoft.com/office/drawing/2014/main" id="{B0B62B03-83DD-A44F-8E50-F3F4678A041A}"/>
              </a:ext>
            </a:extLst>
          </p:cNvPr>
          <p:cNvSpPr txBox="1"/>
          <p:nvPr/>
        </p:nvSpPr>
        <p:spPr>
          <a:xfrm>
            <a:off x="4026199" y="1411166"/>
            <a:ext cx="3974802" cy="523220"/>
          </a:xfrm>
          <a:prstGeom prst="rect">
            <a:avLst/>
          </a:prstGeom>
          <a:noFill/>
        </p:spPr>
        <p:txBody>
          <a:bodyPr wrap="square" rtlCol="0">
            <a:spAutoFit/>
          </a:bodyPr>
          <a:lstStyle/>
          <a:p>
            <a:r>
              <a:rPr kumimoji="1" lang="en-US" altLang="ja-JP" sz="1400" dirty="0">
                <a:solidFill>
                  <a:srgbClr val="FF0000"/>
                </a:solidFill>
              </a:rPr>
              <a:t>Dipole is turned off because CCSD(T) does not provide a dipole moment.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745CF66D-0483-5C42-A0CA-9BE0BD79E18D}"/>
              </a:ext>
            </a:extLst>
          </p:cNvPr>
          <p:cNvSpPr txBox="1"/>
          <p:nvPr/>
        </p:nvSpPr>
        <p:spPr>
          <a:xfrm>
            <a:off x="4026199" y="5085184"/>
            <a:ext cx="3225501" cy="523220"/>
          </a:xfrm>
          <a:prstGeom prst="rect">
            <a:avLst/>
          </a:prstGeom>
          <a:noFill/>
        </p:spPr>
        <p:txBody>
          <a:bodyPr wrap="square" rtlCol="0">
            <a:spAutoFit/>
          </a:bodyPr>
          <a:lstStyle/>
          <a:p>
            <a:r>
              <a:rPr lang="en-US" altLang="ja-JP" sz="1400" dirty="0">
                <a:solidFill>
                  <a:srgbClr val="FF0000"/>
                </a:solidFill>
              </a:rPr>
              <a:t>use the mop file generated in the last step.</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121A0B88-28FC-734B-97DF-35FCC864319D}"/>
              </a:ext>
            </a:extLst>
          </p:cNvPr>
          <p:cNvSpPr txBox="1"/>
          <p:nvPr/>
        </p:nvSpPr>
        <p:spPr>
          <a:xfrm>
            <a:off x="4026199" y="32129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829B15B1-F64B-4B4F-AC16-1218C23A8D00}"/>
              </a:ext>
            </a:extLst>
          </p:cNvPr>
          <p:cNvSpPr txBox="1"/>
          <p:nvPr/>
        </p:nvSpPr>
        <p:spPr>
          <a:xfrm>
            <a:off x="4026199" y="4437112"/>
            <a:ext cx="2082501"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Tree>
    <p:extLst>
      <p:ext uri="{BB962C8B-B14F-4D97-AF65-F5344CB8AC3E}">
        <p14:creationId xmlns:p14="http://schemas.microsoft.com/office/powerpoint/2010/main" val="254585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7A2744-7652-9B45-AFB8-39181CA65279}"/>
              </a:ext>
            </a:extLst>
          </p:cNvPr>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
        <p:nvSpPr>
          <p:cNvPr id="3" name="テキスト ボックス 2">
            <a:extLst>
              <a:ext uri="{FF2B5EF4-FFF2-40B4-BE49-F238E27FC236}">
                <a16:creationId xmlns:a16="http://schemas.microsoft.com/office/drawing/2014/main" id="{8EE76903-A5D6-DD48-823B-47D21F910D41}"/>
              </a:ext>
            </a:extLst>
          </p:cNvPr>
          <p:cNvSpPr txBox="1"/>
          <p:nvPr/>
        </p:nvSpPr>
        <p:spPr>
          <a:xfrm>
            <a:off x="1417636" y="1207132"/>
            <a:ext cx="4077911" cy="523220"/>
          </a:xfrm>
          <a:prstGeom prst="rect">
            <a:avLst/>
          </a:prstGeom>
          <a:noFill/>
        </p:spPr>
        <p:txBody>
          <a:bodyPr wrap="none" rtlCol="0">
            <a:spAutoFit/>
          </a:bodyPr>
          <a:lstStyle/>
          <a:p>
            <a:r>
              <a:rPr lang="en-US" altLang="ja-JP" sz="1400" dirty="0"/>
              <a:t>…</a:t>
            </a:r>
          </a:p>
          <a:p>
            <a:r>
              <a:rPr lang="en-US" altLang="ja-JP" sz="1400" dirty="0"/>
              <a:t>#P </a:t>
            </a:r>
            <a:r>
              <a:rPr lang="en-US" altLang="ja-JP" sz="1400" dirty="0">
                <a:solidFill>
                  <a:srgbClr val="FF0000"/>
                </a:solidFill>
              </a:rPr>
              <a:t>CCSD(T)/CC-PVTZ </a:t>
            </a:r>
            <a:r>
              <a:rPr lang="en-US" altLang="ja-JP" sz="1400" dirty="0"/>
              <a:t>NOSYMMETRY MAXDISK=240GB</a:t>
            </a:r>
          </a:p>
        </p:txBody>
      </p:sp>
      <p:sp>
        <p:nvSpPr>
          <p:cNvPr id="4" name="正方形/長方形 3">
            <a:extLst>
              <a:ext uri="{FF2B5EF4-FFF2-40B4-BE49-F238E27FC236}">
                <a16:creationId xmlns:a16="http://schemas.microsoft.com/office/drawing/2014/main" id="{91DA25A1-9D2E-434E-90F7-BC145631279A}"/>
              </a:ext>
            </a:extLst>
          </p:cNvPr>
          <p:cNvSpPr/>
          <p:nvPr/>
        </p:nvSpPr>
        <p:spPr>
          <a:xfrm>
            <a:off x="1273176" y="796922"/>
            <a:ext cx="6597647" cy="10191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0E53029-6BF6-FC43-94E4-9D9759C3E9E7}"/>
              </a:ext>
            </a:extLst>
          </p:cNvPr>
          <p:cNvSpPr txBox="1"/>
          <p:nvPr/>
        </p:nvSpPr>
        <p:spPr>
          <a:xfrm>
            <a:off x="3625811" y="868355"/>
            <a:ext cx="2009396" cy="369332"/>
          </a:xfrm>
          <a:prstGeom prst="rect">
            <a:avLst/>
          </a:prstGeom>
          <a:noFill/>
        </p:spPr>
        <p:txBody>
          <a:bodyPr wrap="none" rtlCol="0">
            <a:spAutoFit/>
          </a:bodyPr>
          <a:lstStyle/>
          <a:p>
            <a:r>
              <a:rPr kumimoji="1" lang="en-US" altLang="ja-JP" dirty="0">
                <a:solidFill>
                  <a:schemeClr val="accent1"/>
                </a:solidFill>
              </a:rPr>
              <a:t>GaussianTemplate3</a:t>
            </a: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A71658DC-CC40-A246-856C-3F1C1B79E54D}"/>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template input file for CCSD(T)/cc-</a:t>
            </a:r>
            <a:r>
              <a:rPr kumimoji="1" lang="en-US" altLang="ja-JP" dirty="0" err="1"/>
              <a:t>pVTZ</a:t>
            </a:r>
            <a:r>
              <a:rPr kumimoji="1" lang="en-US" altLang="ja-JP" dirty="0"/>
              <a:t> is as follow</a:t>
            </a:r>
            <a:endParaRPr kumimoji="1" lang="ja-JP" altLang="en-US"/>
          </a:p>
        </p:txBody>
      </p:sp>
      <p:sp>
        <p:nvSpPr>
          <p:cNvPr id="7" name="テキスト ボックス 6">
            <a:extLst>
              <a:ext uri="{FF2B5EF4-FFF2-40B4-BE49-F238E27FC236}">
                <a16:creationId xmlns:a16="http://schemas.microsoft.com/office/drawing/2014/main" id="{02B7159C-9A2E-9D41-89E4-A4614B02C62A}"/>
              </a:ext>
            </a:extLst>
          </p:cNvPr>
          <p:cNvSpPr txBox="1"/>
          <p:nvPr/>
        </p:nvSpPr>
        <p:spPr>
          <a:xfrm>
            <a:off x="1015038" y="24109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makePES2.xml &gt;&amp; makePES2.out</a:t>
            </a:r>
          </a:p>
        </p:txBody>
      </p:sp>
      <p:sp>
        <p:nvSpPr>
          <p:cNvPr id="8" name="テキスト ボックス 7">
            <a:extLst>
              <a:ext uri="{FF2B5EF4-FFF2-40B4-BE49-F238E27FC236}">
                <a16:creationId xmlns:a16="http://schemas.microsoft.com/office/drawing/2014/main" id="{91534084-F9CD-5746-AE26-28310F538A11}"/>
              </a:ext>
            </a:extLst>
          </p:cNvPr>
          <p:cNvSpPr txBox="1"/>
          <p:nvPr/>
        </p:nvSpPr>
        <p:spPr>
          <a:xfrm>
            <a:off x="708660" y="1938412"/>
            <a:ext cx="7608253" cy="369332"/>
          </a:xfrm>
          <a:prstGeom prst="rect">
            <a:avLst/>
          </a:prstGeom>
          <a:noFill/>
        </p:spPr>
        <p:txBody>
          <a:bodyPr wrap="square" rtlCol="0">
            <a:spAutoFit/>
          </a:bodyPr>
          <a:lstStyle/>
          <a:p>
            <a:r>
              <a:rPr kumimoji="1" lang="en-US" altLang="ja-JP" dirty="0"/>
              <a:t>Run the program by typing,</a:t>
            </a:r>
            <a:endParaRPr kumimoji="1" lang="ja-JP" altLang="en-US"/>
          </a:p>
        </p:txBody>
      </p:sp>
      <p:sp>
        <p:nvSpPr>
          <p:cNvPr id="9" name="テキスト ボックス 8">
            <a:extLst>
              <a:ext uri="{FF2B5EF4-FFF2-40B4-BE49-F238E27FC236}">
                <a16:creationId xmlns:a16="http://schemas.microsoft.com/office/drawing/2014/main" id="{702D9991-CAD3-E043-8FC7-918293549683}"/>
              </a:ext>
            </a:extLst>
          </p:cNvPr>
          <p:cNvSpPr txBox="1"/>
          <p:nvPr/>
        </p:nvSpPr>
        <p:spPr>
          <a:xfrm>
            <a:off x="711954" y="32142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10" name="テキスト ボックス 9">
            <a:extLst>
              <a:ext uri="{FF2B5EF4-FFF2-40B4-BE49-F238E27FC236}">
                <a16:creationId xmlns:a16="http://schemas.microsoft.com/office/drawing/2014/main" id="{80E4B580-A900-A445-BDF9-93FF5E73A31E}"/>
              </a:ext>
            </a:extLst>
          </p:cNvPr>
          <p:cNvSpPr txBox="1"/>
          <p:nvPr/>
        </p:nvSpPr>
        <p:spPr>
          <a:xfrm>
            <a:off x="1015038" y="3954881"/>
            <a:ext cx="7301875"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q3q2.pot    q5q1.pot    q6q1.pot    q6q4.pot</a:t>
            </a:r>
          </a:p>
          <a:p>
            <a:r>
              <a:rPr lang="en-US" altLang="ja-JP" sz="1400" dirty="0">
                <a:latin typeface="Courier" charset="0"/>
                <a:ea typeface="Courier" charset="0"/>
                <a:cs typeface="Courier" charset="0"/>
              </a:rPr>
              <a:t>q1.pot      q4.pot      q5q2.pot    q6q2.pot    q6q4q2.pot</a:t>
            </a:r>
          </a:p>
          <a:p>
            <a:r>
              <a:rPr lang="en-US" altLang="ja-JP" sz="1400" dirty="0">
                <a:latin typeface="Courier" charset="0"/>
                <a:ea typeface="Courier" charset="0"/>
                <a:cs typeface="Courier" charset="0"/>
              </a:rPr>
              <a:t>q2.pot      q4q2.pot    q5q3.pot    q6q3.pot    q6q5.pot</a:t>
            </a:r>
          </a:p>
          <a:p>
            <a:r>
              <a:rPr lang="en-US" altLang="ja-JP" sz="1400" dirty="0">
                <a:latin typeface="Courier" charset="0"/>
                <a:ea typeface="Courier" charset="0"/>
                <a:cs typeface="Courier" charset="0"/>
              </a:rPr>
              <a:t>q3.pot      q5.pot      q6.pot      q6q3q2.pot</a:t>
            </a:r>
            <a:endParaRPr kumimoji="1" lang="en-US" altLang="ja-JP" sz="1400" dirty="0">
              <a:solidFill>
                <a:srgbClr val="FF0000"/>
              </a:solidFill>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931A75DB-ACAC-4B49-BAC3-3434E74AC7B4}"/>
              </a:ext>
            </a:extLst>
          </p:cNvPr>
          <p:cNvSpPr txBox="1"/>
          <p:nvPr/>
        </p:nvSpPr>
        <p:spPr>
          <a:xfrm>
            <a:off x="1015038" y="5750580"/>
            <a:ext cx="7301875"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A8A9D94D-9355-4945-8E18-38D56E715813}"/>
              </a:ext>
            </a:extLst>
          </p:cNvPr>
          <p:cNvSpPr txBox="1"/>
          <p:nvPr/>
        </p:nvSpPr>
        <p:spPr>
          <a:xfrm>
            <a:off x="711954" y="5258792"/>
            <a:ext cx="7604960" cy="369332"/>
          </a:xfrm>
          <a:prstGeom prst="rect">
            <a:avLst/>
          </a:prstGeom>
          <a:noFill/>
        </p:spPr>
        <p:txBody>
          <a:bodyPr wrap="square" rtlCol="0">
            <a:spAutoFit/>
          </a:bodyPr>
          <a:lstStyle/>
          <a:p>
            <a:r>
              <a:rPr kumimoji="1" lang="en-US" altLang="ja-JP" dirty="0"/>
              <a:t>Again, we will save all the CCSD(T) data to a directory,</a:t>
            </a:r>
            <a:endParaRPr kumimoji="1" lang="ja-JP" altLang="en-US"/>
          </a:p>
        </p:txBody>
      </p:sp>
    </p:spTree>
    <p:extLst>
      <p:ext uri="{BB962C8B-B14F-4D97-AF65-F5344CB8AC3E}">
        <p14:creationId xmlns:p14="http://schemas.microsoft.com/office/powerpoint/2010/main" val="8567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A65C7E-71D6-3742-8755-7EF73FFC9137}"/>
              </a:ext>
            </a:extLst>
          </p:cNvPr>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5" name="テキスト ボックス 4">
            <a:extLst>
              <a:ext uri="{FF2B5EF4-FFF2-40B4-BE49-F238E27FC236}">
                <a16:creationId xmlns:a16="http://schemas.microsoft.com/office/drawing/2014/main" id="{CACC030D-17DE-4345-BCA4-EEB87B0AD1AB}"/>
              </a:ext>
            </a:extLst>
          </p:cNvPr>
          <p:cNvSpPr txBox="1"/>
          <p:nvPr/>
        </p:nvSpPr>
        <p:spPr>
          <a:xfrm>
            <a:off x="1015038" y="1050280"/>
            <a:ext cx="7301875" cy="138499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prop_no_1.mop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ccsdtdir</a:t>
            </a:r>
            <a:r>
              <a:rPr lang="en-US" altLang="ja-JP" sz="1400" dirty="0">
                <a:latin typeface="Courier" charset="0"/>
                <a:ea typeface="Courier" charset="0"/>
                <a:cs typeface="Courier" charset="0"/>
              </a:rPr>
              <a:t>/*pot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endParaRPr kumimoji="1" lang="en-US" altLang="ja-JP" sz="1400" dirty="0">
              <a:solidFill>
                <a:srgbClr val="FF0000"/>
              </a:solidFill>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$b3lypdir/*dipole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EDBBA6AC-39AF-5648-A0CF-1C038700EDEC}"/>
              </a:ext>
            </a:extLst>
          </p:cNvPr>
          <p:cNvSpPr txBox="1"/>
          <p:nvPr/>
        </p:nvSpPr>
        <p:spPr>
          <a:xfrm>
            <a:off x="711954" y="597892"/>
            <a:ext cx="7604960" cy="369332"/>
          </a:xfrm>
          <a:prstGeom prst="rect">
            <a:avLst/>
          </a:prstGeom>
          <a:noFill/>
        </p:spPr>
        <p:txBody>
          <a:bodyPr wrap="square" rtlCol="0">
            <a:spAutoFit/>
          </a:bodyPr>
          <a:lstStyle/>
          <a:p>
            <a:r>
              <a:rPr kumimoji="1" lang="en-US" altLang="ja-JP" dirty="0"/>
              <a:t>We now compile the PES data in one directory,</a:t>
            </a:r>
            <a:endParaRPr kumimoji="1" lang="ja-JP" altLang="en-US"/>
          </a:p>
        </p:txBody>
      </p:sp>
      <p:sp>
        <p:nvSpPr>
          <p:cNvPr id="7" name="テキスト ボックス 6">
            <a:extLst>
              <a:ext uri="{FF2B5EF4-FFF2-40B4-BE49-F238E27FC236}">
                <a16:creationId xmlns:a16="http://schemas.microsoft.com/office/drawing/2014/main" id="{A31147FD-AC2F-A347-8A62-84B284C118F2}"/>
              </a:ext>
            </a:extLst>
          </p:cNvPr>
          <p:cNvSpPr txBox="1"/>
          <p:nvPr/>
        </p:nvSpPr>
        <p:spPr>
          <a:xfrm>
            <a:off x="4648200" y="1282700"/>
            <a:ext cx="468398" cy="307777"/>
          </a:xfrm>
          <a:prstGeom prst="rect">
            <a:avLst/>
          </a:prstGeom>
          <a:noFill/>
        </p:spPr>
        <p:txBody>
          <a:bodyPr wrap="none" rtlCol="0">
            <a:spAutoFit/>
          </a:bodyPr>
          <a:lstStyle/>
          <a:p>
            <a:r>
              <a:rPr kumimoji="1" lang="en-US" altLang="ja-JP" sz="1400">
                <a:solidFill>
                  <a:srgbClr val="FF0000"/>
                </a:solidFill>
              </a:rPr>
              <a:t>QFF</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367EE977-9F6E-9B4F-95FB-5B06542939BF}"/>
              </a:ext>
            </a:extLst>
          </p:cNvPr>
          <p:cNvSpPr txBox="1"/>
          <p:nvPr/>
        </p:nvSpPr>
        <p:spPr>
          <a:xfrm>
            <a:off x="4648200" y="1484784"/>
            <a:ext cx="2420727" cy="307777"/>
          </a:xfrm>
          <a:prstGeom prst="rect">
            <a:avLst/>
          </a:prstGeom>
          <a:noFill/>
        </p:spPr>
        <p:txBody>
          <a:bodyPr wrap="none" rtlCol="0">
            <a:spAutoFit/>
          </a:bodyPr>
          <a:lstStyle/>
          <a:p>
            <a:r>
              <a:rPr kumimoji="1" lang="en-US" altLang="ja-JP" sz="1400" dirty="0">
                <a:solidFill>
                  <a:srgbClr val="FF0000"/>
                </a:solidFill>
              </a:rPr>
              <a:t>2MR-, 3MR-Grid PES (MCS &gt; 1)</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AE58E7D2-C715-FA43-AB95-778DAF18393F}"/>
              </a:ext>
            </a:extLst>
          </p:cNvPr>
          <p:cNvSpPr txBox="1"/>
          <p:nvPr/>
        </p:nvSpPr>
        <p:spPr>
          <a:xfrm>
            <a:off x="4648200" y="1700808"/>
            <a:ext cx="3520387" cy="307777"/>
          </a:xfrm>
          <a:prstGeom prst="rect">
            <a:avLst/>
          </a:prstGeom>
          <a:noFill/>
        </p:spPr>
        <p:txBody>
          <a:bodyPr wrap="none" rtlCol="0">
            <a:spAutoFit/>
          </a:bodyPr>
          <a:lstStyle/>
          <a:p>
            <a:r>
              <a:rPr kumimoji="1" lang="en-US" altLang="ja-JP" sz="1400" dirty="0">
                <a:solidFill>
                  <a:srgbClr val="FF0000"/>
                </a:solidFill>
              </a:rPr>
              <a:t>1MR-grid and 2MR-, 3MR-grid PES (MCS &gt; 10)</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1B4DC81D-01CF-224E-A64D-7657BF8A3666}"/>
              </a:ext>
            </a:extLst>
          </p:cNvPr>
          <p:cNvSpPr txBox="1"/>
          <p:nvPr/>
        </p:nvSpPr>
        <p:spPr>
          <a:xfrm>
            <a:off x="4648200" y="2132856"/>
            <a:ext cx="1891480" cy="307777"/>
          </a:xfrm>
          <a:prstGeom prst="rect">
            <a:avLst/>
          </a:prstGeom>
          <a:noFill/>
        </p:spPr>
        <p:txBody>
          <a:bodyPr wrap="none" rtlCol="0">
            <a:spAutoFit/>
          </a:bodyPr>
          <a:lstStyle/>
          <a:p>
            <a:r>
              <a:rPr kumimoji="1" lang="en-US" altLang="ja-JP" sz="1400" dirty="0">
                <a:solidFill>
                  <a:srgbClr val="FF0000"/>
                </a:solidFill>
              </a:rPr>
              <a:t>Dipole moment surface</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29641747-6C74-C441-A93B-29C7FFAD3190}"/>
              </a:ext>
            </a:extLst>
          </p:cNvPr>
          <p:cNvSpPr txBox="1"/>
          <p:nvPr/>
        </p:nvSpPr>
        <p:spPr>
          <a:xfrm>
            <a:off x="711954" y="2852936"/>
            <a:ext cx="7604960" cy="369332"/>
          </a:xfrm>
          <a:prstGeom prst="rect">
            <a:avLst/>
          </a:prstGeom>
          <a:noFill/>
        </p:spPr>
        <p:txBody>
          <a:bodyPr wrap="square" rtlCol="0">
            <a:spAutoFit/>
          </a:bodyPr>
          <a:lstStyle/>
          <a:p>
            <a:r>
              <a:rPr kumimoji="1" lang="en-US" altLang="ja-JP" dirty="0"/>
              <a:t>We will use this PES for vibrational calculations. </a:t>
            </a:r>
            <a:r>
              <a:rPr lang="en-US" altLang="ja-JP" dirty="0"/>
              <a:t>See the Users’ guide to </a:t>
            </a:r>
            <a:r>
              <a:rPr lang="en-US" altLang="ja-JP" dirty="0" err="1"/>
              <a:t>FSindo</a:t>
            </a:r>
            <a:r>
              <a:rPr lang="en-US" altLang="ja-JP" dirty="0"/>
              <a:t>.</a:t>
            </a:r>
            <a:endParaRPr kumimoji="1" lang="ja-JP" altLang="en-US"/>
          </a:p>
        </p:txBody>
      </p:sp>
    </p:spTree>
    <p:extLst>
      <p:ext uri="{BB962C8B-B14F-4D97-AF65-F5344CB8AC3E}">
        <p14:creationId xmlns:p14="http://schemas.microsoft.com/office/powerpoint/2010/main" val="185084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88F6051-075A-9F4D-B94D-F7FE6041D398}"/>
              </a:ext>
            </a:extLst>
          </p:cNvPr>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
        <p:nvSpPr>
          <p:cNvPr id="3" name="テキスト ボックス 2">
            <a:extLst>
              <a:ext uri="{FF2B5EF4-FFF2-40B4-BE49-F238E27FC236}">
                <a16:creationId xmlns:a16="http://schemas.microsoft.com/office/drawing/2014/main" id="{ED1038CA-5217-AF40-836A-72E8CC6B8191}"/>
              </a:ext>
            </a:extLst>
          </p:cNvPr>
          <p:cNvSpPr txBox="1"/>
          <p:nvPr/>
        </p:nvSpPr>
        <p:spPr>
          <a:xfrm>
            <a:off x="391885" y="171448"/>
            <a:ext cx="1986506" cy="461665"/>
          </a:xfrm>
          <a:prstGeom prst="rect">
            <a:avLst/>
          </a:prstGeom>
          <a:noFill/>
        </p:spPr>
        <p:txBody>
          <a:bodyPr wrap="none" rtlCol="0">
            <a:spAutoFit/>
          </a:bodyPr>
          <a:lstStyle/>
          <a:p>
            <a:pPr>
              <a:defRPr/>
            </a:pPr>
            <a:r>
              <a:rPr lang="en-US" altLang="ja-JP" sz="2400" dirty="0">
                <a:solidFill>
                  <a:srgbClr val="000000"/>
                </a:solidFill>
                <a:cs typeface="メイリオ" charset="-128"/>
              </a:rPr>
              <a:t>4. TIP and FAQ</a:t>
            </a:r>
          </a:p>
        </p:txBody>
      </p:sp>
      <p:cxnSp>
        <p:nvCxnSpPr>
          <p:cNvPr id="4" name="直線コネクタ 3">
            <a:extLst>
              <a:ext uri="{FF2B5EF4-FFF2-40B4-BE49-F238E27FC236}">
                <a16:creationId xmlns:a16="http://schemas.microsoft.com/office/drawing/2014/main" id="{6AD0D248-F647-CD44-A5AE-CA6A6659EF29}"/>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AE4695-3B02-CF46-A02D-4A7FFCDF460E}"/>
              </a:ext>
            </a:extLst>
          </p:cNvPr>
          <p:cNvSpPr txBox="1"/>
          <p:nvPr/>
        </p:nvSpPr>
        <p:spPr>
          <a:xfrm>
            <a:off x="1015039" y="2148280"/>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6" name="テキスト ボックス 5">
            <a:extLst>
              <a:ext uri="{FF2B5EF4-FFF2-40B4-BE49-F238E27FC236}">
                <a16:creationId xmlns:a16="http://schemas.microsoft.com/office/drawing/2014/main" id="{D6807FC1-DD40-2342-945F-FC518BB7A1BF}"/>
              </a:ext>
            </a:extLst>
          </p:cNvPr>
          <p:cNvSpPr txBox="1"/>
          <p:nvPr/>
        </p:nvSpPr>
        <p:spPr>
          <a:xfrm>
            <a:off x="735011" y="1473666"/>
            <a:ext cx="7581902"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7" name="テキスト ボックス 6">
            <a:extLst>
              <a:ext uri="{FF2B5EF4-FFF2-40B4-BE49-F238E27FC236}">
                <a16:creationId xmlns:a16="http://schemas.microsoft.com/office/drawing/2014/main" id="{AFCC9E39-808E-0540-B3B6-73FF700A52A7}"/>
              </a:ext>
            </a:extLst>
          </p:cNvPr>
          <p:cNvSpPr txBox="1"/>
          <p:nvPr/>
        </p:nvSpPr>
        <p:spPr>
          <a:xfrm>
            <a:off x="792163" y="2499982"/>
            <a:ext cx="7488237" cy="1754326"/>
          </a:xfrm>
          <a:prstGeom prst="rect">
            <a:avLst/>
          </a:prstGeom>
          <a:noFill/>
        </p:spPr>
        <p:txBody>
          <a:bodyPr wrap="square" rtlCol="0">
            <a:spAutoFit/>
          </a:bodyPr>
          <a:lstStyle/>
          <a:p>
            <a:r>
              <a:rPr lang="en-US" altLang="ja-JP" dirty="0"/>
              <a:t>Then, the job stops after the electronic structure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you may have to kill all child processes (= electronic structure jobs) manually. </a:t>
            </a:r>
            <a:endParaRPr kumimoji="1" lang="ja-JP" altLang="en-US"/>
          </a:p>
        </p:txBody>
      </p:sp>
      <p:sp>
        <p:nvSpPr>
          <p:cNvPr id="9" name="テキスト ボックス 8">
            <a:extLst>
              <a:ext uri="{FF2B5EF4-FFF2-40B4-BE49-F238E27FC236}">
                <a16:creationId xmlns:a16="http://schemas.microsoft.com/office/drawing/2014/main" id="{0FF33FBD-831C-FA4C-AEBC-A6600DE38194}"/>
              </a:ext>
            </a:extLst>
          </p:cNvPr>
          <p:cNvSpPr txBox="1"/>
          <p:nvPr/>
        </p:nvSpPr>
        <p:spPr>
          <a:xfrm>
            <a:off x="754063" y="1050925"/>
            <a:ext cx="2744469" cy="369332"/>
          </a:xfrm>
          <a:prstGeom prst="rect">
            <a:avLst/>
          </a:prstGeom>
          <a:noFill/>
        </p:spPr>
        <p:txBody>
          <a:bodyPr wrap="none" rtlCol="0">
            <a:spAutoFit/>
          </a:bodyPr>
          <a:lstStyle/>
          <a:p>
            <a:r>
              <a:rPr lang="en-US" altLang="ja-JP" dirty="0"/>
              <a:t>4.1. How to terminate jobs.</a:t>
            </a:r>
            <a:endParaRPr kumimoji="1" lang="ja-JP" altLang="en-US"/>
          </a:p>
        </p:txBody>
      </p:sp>
    </p:spTree>
    <p:extLst>
      <p:ext uri="{BB962C8B-B14F-4D97-AF65-F5344CB8AC3E}">
        <p14:creationId xmlns:p14="http://schemas.microsoft.com/office/powerpoint/2010/main" val="296533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C0B2B2-10B2-A840-8304-837297A6A0E0}"/>
              </a:ext>
            </a:extLst>
          </p:cNvPr>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
        <p:nvSpPr>
          <p:cNvPr id="4" name="テキスト ボックス 3">
            <a:extLst>
              <a:ext uri="{FF2B5EF4-FFF2-40B4-BE49-F238E27FC236}">
                <a16:creationId xmlns:a16="http://schemas.microsoft.com/office/drawing/2014/main" id="{285D9A96-58E6-4348-A2E6-A9BBE1AABE5F}"/>
              </a:ext>
            </a:extLst>
          </p:cNvPr>
          <p:cNvSpPr txBox="1"/>
          <p:nvPr/>
        </p:nvSpPr>
        <p:spPr>
          <a:xfrm>
            <a:off x="757238" y="815648"/>
            <a:ext cx="7523162" cy="3693319"/>
          </a:xfrm>
          <a:prstGeom prst="rect">
            <a:avLst/>
          </a:prstGeom>
          <a:noFill/>
        </p:spPr>
        <p:txBody>
          <a:bodyPr wrap="square" rtlCol="0">
            <a:spAutoFit/>
          </a:bodyPr>
          <a:lstStyle/>
          <a:p>
            <a:r>
              <a:rPr lang="en-US" altLang="ja-JP" dirty="0" err="1"/>
              <a:t>MakePES</a:t>
            </a:r>
            <a:r>
              <a:rPr lang="en-US" altLang="ja-JP" dirty="0"/>
              <a:t> looks for PES data (pot files and </a:t>
            </a:r>
            <a:r>
              <a:rPr lang="en-US" altLang="ja-JP" dirty="0" err="1"/>
              <a:t>mopfile</a:t>
            </a:r>
            <a:r>
              <a:rPr lang="en-US" altLang="ja-JP" dirty="0"/>
              <a:t>) and </a:t>
            </a:r>
            <a:r>
              <a:rPr lang="en-US" altLang="ja-JP" dirty="0" err="1"/>
              <a:t>minfo</a:t>
            </a:r>
            <a:r>
              <a:rPr lang="en-US" altLang="ja-JP" dirty="0"/>
              <a:t> files in a “</a:t>
            </a:r>
            <a:r>
              <a:rPr lang="en-US" altLang="ja-JP" dirty="0" err="1"/>
              <a:t>minfo.files</a:t>
            </a:r>
            <a:r>
              <a:rPr lang="en-US" altLang="ja-JP" dirty="0"/>
              <a:t>” directory before starting electronic structure jobs. The job is skipped if a </a:t>
            </a:r>
            <a:r>
              <a:rPr lang="en-US" altLang="ja-JP" dirty="0" err="1"/>
              <a:t>minfo</a:t>
            </a:r>
            <a:r>
              <a:rPr lang="en-US" altLang="ja-JP" dirty="0"/>
              <a:t> file is found, and starts from a point where it ended before. </a:t>
            </a:r>
          </a:p>
          <a:p>
            <a:endParaRPr lang="en-US" altLang="ja-JP" dirty="0"/>
          </a:p>
          <a:p>
            <a:r>
              <a:rPr lang="en-US" altLang="ja-JP" dirty="0"/>
              <a:t>The same logic applies to a generic mode. </a:t>
            </a:r>
            <a:r>
              <a:rPr lang="en-US" altLang="ja-JP" dirty="0" err="1"/>
              <a:t>MakePES</a:t>
            </a:r>
            <a:r>
              <a:rPr lang="en-US" altLang="ja-JP" dirty="0"/>
              <a:t> looks for PES data, </a:t>
            </a:r>
            <a:r>
              <a:rPr lang="en-US" altLang="ja-JP" dirty="0" err="1"/>
              <a:t>minfo</a:t>
            </a:r>
            <a:r>
              <a:rPr lang="en-US" altLang="ja-JP" dirty="0"/>
              <a:t> files, and a grid data file (e.g., </a:t>
            </a:r>
            <a:r>
              <a:rPr lang="en-US" altLang="ja-JP" dirty="0" err="1"/>
              <a:t>makeGrid.dat</a:t>
            </a:r>
            <a:r>
              <a:rPr lang="en-US" altLang="ja-JP" dirty="0"/>
              <a:t>), and writes to a </a:t>
            </a:r>
            <a:r>
              <a:rPr lang="en-US" altLang="ja-JP" dirty="0" err="1"/>
              <a:t>xyz</a:t>
            </a:r>
            <a:r>
              <a:rPr lang="en-US" altLang="ja-JP" dirty="0"/>
              <a:t> file the coordinates of grid points that still need to calculate the energy, gradient, etc. Note that the </a:t>
            </a:r>
            <a:r>
              <a:rPr lang="en-US" altLang="ja-JP" dirty="0" err="1"/>
              <a:t>xyz</a:t>
            </a:r>
            <a:r>
              <a:rPr lang="en-US" altLang="ja-JP" dirty="0"/>
              <a:t> file, if exists, will be saved with an extension of xyz_0. In a generic mode, the PES data (mop/pot files) are generated only when the information of all grid points are provided.</a:t>
            </a:r>
          </a:p>
          <a:p>
            <a:endParaRPr lang="en-US" altLang="ja-JP" dirty="0"/>
          </a:p>
          <a:p>
            <a:r>
              <a:rPr lang="en-US" altLang="ja-JP" dirty="0"/>
              <a:t>Note that, for this reason, you have to remove the PES </a:t>
            </a:r>
            <a:r>
              <a:rPr lang="en-US" altLang="ja-JP"/>
              <a:t>data to </a:t>
            </a:r>
            <a:r>
              <a:rPr lang="en-US" altLang="ja-JP" dirty="0"/>
              <a:t>start a fresh new job.</a:t>
            </a:r>
            <a:endParaRPr lang="ja-JP" altLang="en-US"/>
          </a:p>
        </p:txBody>
      </p:sp>
      <p:sp>
        <p:nvSpPr>
          <p:cNvPr id="5" name="テキスト ボックス 4">
            <a:extLst>
              <a:ext uri="{FF2B5EF4-FFF2-40B4-BE49-F238E27FC236}">
                <a16:creationId xmlns:a16="http://schemas.microsoft.com/office/drawing/2014/main" id="{B67B15FE-5D93-A14E-82D0-7543B9499CA7}"/>
              </a:ext>
            </a:extLst>
          </p:cNvPr>
          <p:cNvSpPr txBox="1"/>
          <p:nvPr/>
        </p:nvSpPr>
        <p:spPr>
          <a:xfrm>
            <a:off x="754063" y="449312"/>
            <a:ext cx="2513509" cy="369332"/>
          </a:xfrm>
          <a:prstGeom prst="rect">
            <a:avLst/>
          </a:prstGeom>
          <a:noFill/>
        </p:spPr>
        <p:txBody>
          <a:bodyPr wrap="none" rtlCol="0">
            <a:spAutoFit/>
          </a:bodyPr>
          <a:lstStyle/>
          <a:p>
            <a:r>
              <a:rPr lang="en-US" altLang="ja-JP" dirty="0"/>
              <a:t>4.2. How to restart a job.</a:t>
            </a:r>
            <a:endParaRPr kumimoji="1" lang="ja-JP" altLang="en-US"/>
          </a:p>
        </p:txBody>
      </p:sp>
    </p:spTree>
    <p:extLst>
      <p:ext uri="{BB962C8B-B14F-4D97-AF65-F5344CB8AC3E}">
        <p14:creationId xmlns:p14="http://schemas.microsoft.com/office/powerpoint/2010/main" val="1139462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497B3-0618-6243-88FD-E4131942530C}"/>
              </a:ext>
            </a:extLst>
          </p:cNvPr>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
        <p:nvSpPr>
          <p:cNvPr id="3" name="テキスト ボックス 2">
            <a:extLst>
              <a:ext uri="{FF2B5EF4-FFF2-40B4-BE49-F238E27FC236}">
                <a16:creationId xmlns:a16="http://schemas.microsoft.com/office/drawing/2014/main" id="{DFB52E3E-5FD7-6A42-BFB3-426259C1D2EF}"/>
              </a:ext>
            </a:extLst>
          </p:cNvPr>
          <p:cNvSpPr txBox="1"/>
          <p:nvPr/>
        </p:nvSpPr>
        <p:spPr>
          <a:xfrm>
            <a:off x="391885" y="171448"/>
            <a:ext cx="1862433" cy="461665"/>
          </a:xfrm>
          <a:prstGeom prst="rect">
            <a:avLst/>
          </a:prstGeom>
          <a:noFill/>
        </p:spPr>
        <p:txBody>
          <a:bodyPr wrap="none" rtlCol="0">
            <a:spAutoFit/>
          </a:bodyPr>
          <a:lstStyle/>
          <a:p>
            <a:pPr>
              <a:defRPr/>
            </a:pPr>
            <a:r>
              <a:rPr lang="en-US" altLang="ja-JP" sz="2400" dirty="0">
                <a:solidFill>
                  <a:srgbClr val="000000"/>
                </a:solidFill>
                <a:cs typeface="メイリオ" charset="-128"/>
              </a:rPr>
              <a:t>5. References</a:t>
            </a:r>
          </a:p>
        </p:txBody>
      </p:sp>
      <p:cxnSp>
        <p:nvCxnSpPr>
          <p:cNvPr id="4" name="直線コネクタ 3">
            <a:extLst>
              <a:ext uri="{FF2B5EF4-FFF2-40B4-BE49-F238E27FC236}">
                <a16:creationId xmlns:a16="http://schemas.microsoft.com/office/drawing/2014/main" id="{100E2B2A-9268-9145-A2F7-C52DBBC13E81}"/>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CF4F37D-0626-A14D-9F47-9FF472093F47}"/>
              </a:ext>
            </a:extLst>
          </p:cNvPr>
          <p:cNvSpPr txBox="1"/>
          <p:nvPr/>
        </p:nvSpPr>
        <p:spPr>
          <a:xfrm>
            <a:off x="792163" y="757234"/>
            <a:ext cx="7524750" cy="5632311"/>
          </a:xfrm>
          <a:prstGeom prst="rect">
            <a:avLst/>
          </a:prstGeom>
          <a:noFill/>
        </p:spPr>
        <p:txBody>
          <a:bodyPr wrap="square" rtlCol="0">
            <a:spAutoFit/>
          </a:bodyPr>
          <a:lstStyle/>
          <a:p>
            <a:r>
              <a:rPr lang="en-US" altLang="ja-JP" dirty="0"/>
              <a:t>QFF</a:t>
            </a:r>
          </a:p>
          <a:p>
            <a:pPr marL="312738" indent="-312738"/>
            <a:r>
              <a:rPr lang="en-US" altLang="ja-JP" dirty="0"/>
              <a:t>[1] Ab initio vibrational state </a:t>
            </a:r>
            <a:r>
              <a:rPr lang="en-US" altLang="ja-JP" dirty="0" err="1"/>
              <a:t>caluclations</a:t>
            </a:r>
            <a:r>
              <a:rPr lang="en-US" altLang="ja-JP" dirty="0"/>
              <a:t> with a quartic force field: Applications to H</a:t>
            </a:r>
            <a:r>
              <a:rPr lang="en-US" altLang="ja-JP" baseline="-25000" dirty="0"/>
              <a:t>2</a:t>
            </a:r>
            <a:r>
              <a:rPr lang="en-US" altLang="ja-JP" dirty="0"/>
              <a:t>CO, C</a:t>
            </a:r>
            <a:r>
              <a:rPr lang="en-US" altLang="ja-JP" baseline="-25000" dirty="0"/>
              <a:t>2</a:t>
            </a:r>
            <a:r>
              <a:rPr lang="en-US" altLang="ja-JP" dirty="0"/>
              <a:t>H</a:t>
            </a:r>
            <a:r>
              <a:rPr lang="en-US" altLang="ja-JP" baseline="-25000" dirty="0"/>
              <a:t>4</a:t>
            </a:r>
            <a:r>
              <a:rPr lang="en-US" altLang="ja-JP" dirty="0"/>
              <a:t>, CH</a:t>
            </a:r>
            <a:r>
              <a:rPr lang="en-US" altLang="ja-JP" baseline="-25000" dirty="0"/>
              <a:t>3</a:t>
            </a:r>
            <a:r>
              <a:rPr lang="en-US" altLang="ja-JP" dirty="0"/>
              <a:t>OH, CH</a:t>
            </a:r>
            <a:r>
              <a:rPr lang="en-US" altLang="ja-JP" baseline="-25000" dirty="0"/>
              <a:t>3</a:t>
            </a:r>
            <a:r>
              <a:rPr lang="en-US" altLang="ja-JP" dirty="0"/>
              <a:t>CCH, and C</a:t>
            </a:r>
            <a:r>
              <a:rPr lang="en-US" altLang="ja-JP" baseline="-25000" dirty="0"/>
              <a:t>6</a:t>
            </a:r>
            <a:r>
              <a:rPr lang="en-US" altLang="ja-JP" dirty="0"/>
              <a:t>H</a:t>
            </a:r>
            <a:r>
              <a:rPr lang="en-US" altLang="ja-JP" baseline="-25000" dirty="0"/>
              <a:t>6</a:t>
            </a:r>
            <a:r>
              <a:rPr lang="en-US" altLang="ja-JP" dirty="0"/>
              <a:t>,</a:t>
            </a:r>
            <a:br>
              <a:rPr lang="en-US" altLang="ja-JP" dirty="0"/>
            </a:br>
            <a:r>
              <a:rPr lang="en-US" altLang="ja-JP" dirty="0"/>
              <a:t>K. Yagi, K. </a:t>
            </a:r>
            <a:r>
              <a:rPr lang="en-US" altLang="ja-JP" dirty="0" err="1"/>
              <a:t>Hirao</a:t>
            </a:r>
            <a:r>
              <a:rPr lang="en-US" altLang="ja-JP" dirty="0"/>
              <a:t>, T. </a:t>
            </a:r>
            <a:r>
              <a:rPr lang="en-US" altLang="ja-JP" dirty="0" err="1"/>
              <a:t>Taketsugu</a:t>
            </a:r>
            <a:r>
              <a:rPr lang="en-US" altLang="ja-JP" dirty="0"/>
              <a:t>, M. W. Schmidt, and M. S. Gordon, </a:t>
            </a:r>
            <a:br>
              <a:rPr lang="en-US" altLang="ja-JP" dirty="0"/>
            </a:br>
            <a:r>
              <a:rPr lang="en-US" altLang="ja-JP" dirty="0"/>
              <a:t>J. Chem. Phys. </a:t>
            </a:r>
            <a:r>
              <a:rPr lang="en-US" altLang="ja-JP" b="1" dirty="0"/>
              <a:t>121</a:t>
            </a:r>
            <a:r>
              <a:rPr lang="en-US" altLang="ja-JP" dirty="0"/>
              <a:t>, 1383 (2004).</a:t>
            </a:r>
          </a:p>
          <a:p>
            <a:endParaRPr lang="en-US" altLang="ja-JP" dirty="0"/>
          </a:p>
          <a:p>
            <a:r>
              <a:rPr lang="en-US" altLang="ja-JP" dirty="0"/>
              <a:t>Grid-PES</a:t>
            </a:r>
          </a:p>
          <a:p>
            <a:pPr marL="312738" indent="-312738"/>
            <a:r>
              <a:rPr lang="en-US" altLang="ja-JP" dirty="0"/>
              <a:t>[2] Direct vibrational self-consistent field method: Applications to H</a:t>
            </a:r>
            <a:r>
              <a:rPr lang="en-US" altLang="ja-JP" baseline="-25000" dirty="0"/>
              <a:t>2</a:t>
            </a:r>
            <a:r>
              <a:rPr lang="en-US" altLang="ja-JP" dirty="0"/>
              <a:t>O and H</a:t>
            </a:r>
            <a:r>
              <a:rPr lang="en-US" altLang="ja-JP" baseline="-25000" dirty="0"/>
              <a:t>2</a:t>
            </a:r>
            <a:r>
              <a:rPr lang="en-US" altLang="ja-JP" dirty="0"/>
              <a:t>CO,</a:t>
            </a:r>
            <a:br>
              <a:rPr lang="en-US" altLang="ja-JP" dirty="0"/>
            </a:br>
            <a:r>
              <a:rPr lang="en-US" altLang="ja-JP" dirty="0"/>
              <a:t>K. Yagi, T. </a:t>
            </a:r>
            <a:r>
              <a:rPr lang="en-US" altLang="ja-JP" dirty="0" err="1"/>
              <a:t>Taketsugu</a:t>
            </a:r>
            <a:r>
              <a:rPr lang="en-US" altLang="ja-JP" dirty="0"/>
              <a:t>, K. </a:t>
            </a:r>
            <a:r>
              <a:rPr lang="en-US" altLang="ja-JP" dirty="0" err="1"/>
              <a:t>Hirao</a:t>
            </a:r>
            <a:r>
              <a:rPr lang="en-US" altLang="ja-JP" dirty="0"/>
              <a:t>, and M. S. Gordon,</a:t>
            </a:r>
            <a:br>
              <a:rPr lang="en-US" altLang="ja-JP" dirty="0"/>
            </a:br>
            <a:r>
              <a:rPr lang="en-US" altLang="ja-JP" dirty="0"/>
              <a:t>J. Chem. Phys. </a:t>
            </a:r>
            <a:r>
              <a:rPr lang="en-US" altLang="ja-JP" b="1" dirty="0"/>
              <a:t>113</a:t>
            </a:r>
            <a:r>
              <a:rPr lang="en-US" altLang="ja-JP" dirty="0"/>
              <a:t>, 1005 (2000).</a:t>
            </a:r>
          </a:p>
          <a:p>
            <a:endParaRPr kumimoji="1" lang="en-US" altLang="ja-JP" dirty="0"/>
          </a:p>
          <a:p>
            <a:r>
              <a:rPr lang="en-US" altLang="ja-JP" dirty="0"/>
              <a:t>Multiresolution PES</a:t>
            </a:r>
          </a:p>
          <a:p>
            <a:pPr marL="312738" indent="-312738"/>
            <a:r>
              <a:rPr kumimoji="1" lang="en-US" altLang="ja-JP" dirty="0"/>
              <a:t>[3] Multiresolution potential energy surfaces for </a:t>
            </a:r>
            <a:r>
              <a:rPr lang="en-US" altLang="ja-JP" dirty="0"/>
              <a:t>vibrational state calculations,</a:t>
            </a:r>
            <a:br>
              <a:rPr lang="en-US" altLang="ja-JP" dirty="0"/>
            </a:br>
            <a:r>
              <a:rPr lang="en-US" altLang="ja-JP" dirty="0"/>
              <a:t>K. Yagi, S. Hirata, and K. </a:t>
            </a:r>
            <a:r>
              <a:rPr lang="en-US" altLang="ja-JP" dirty="0" err="1"/>
              <a:t>Hirao</a:t>
            </a:r>
            <a:r>
              <a:rPr lang="en-US" altLang="ja-JP" dirty="0"/>
              <a:t>,</a:t>
            </a:r>
            <a:br>
              <a:rPr lang="en-US" altLang="ja-JP" dirty="0"/>
            </a:br>
            <a:r>
              <a:rPr lang="en-US" altLang="ja-JP" dirty="0" err="1"/>
              <a:t>Theor</a:t>
            </a:r>
            <a:r>
              <a:rPr lang="en-US" altLang="ja-JP" dirty="0"/>
              <a:t>. Chem. Acc. </a:t>
            </a:r>
            <a:r>
              <a:rPr lang="en-US" altLang="ja-JP" b="1" dirty="0"/>
              <a:t>118</a:t>
            </a:r>
            <a:r>
              <a:rPr lang="en-US" altLang="ja-JP" dirty="0"/>
              <a:t>, 681 (2007).</a:t>
            </a:r>
          </a:p>
          <a:p>
            <a:pPr marL="312738" indent="-312738"/>
            <a:r>
              <a:rPr kumimoji="1" lang="en-US" altLang="ja-JP" dirty="0"/>
              <a:t>[4] On the coupling strength in potential energy surfaces for vibrational calculations,</a:t>
            </a:r>
            <a:br>
              <a:rPr kumimoji="1" lang="en-US" altLang="ja-JP" dirty="0"/>
            </a:br>
            <a:r>
              <a:rPr lang="en-US" altLang="ja-JP" dirty="0"/>
              <a:t>P. Seidler, T. </a:t>
            </a:r>
            <a:r>
              <a:rPr lang="en-US" altLang="ja-JP" dirty="0" err="1"/>
              <a:t>Kaga</a:t>
            </a:r>
            <a:r>
              <a:rPr lang="en-US" altLang="ja-JP" dirty="0"/>
              <a:t>, K. Yagi, O. </a:t>
            </a:r>
            <a:r>
              <a:rPr lang="en-US" altLang="ja-JP" dirty="0" err="1"/>
              <a:t>Christianse</a:t>
            </a:r>
            <a:r>
              <a:rPr lang="en-US" altLang="ja-JP" dirty="0"/>
              <a:t>, and K. </a:t>
            </a:r>
            <a:r>
              <a:rPr lang="en-US" altLang="ja-JP" dirty="0" err="1"/>
              <a:t>Hirao</a:t>
            </a:r>
            <a:r>
              <a:rPr lang="en-US" altLang="ja-JP" dirty="0"/>
              <a:t>,</a:t>
            </a:r>
            <a:br>
              <a:rPr lang="en-US" altLang="ja-JP" dirty="0"/>
            </a:br>
            <a:r>
              <a:rPr lang="en-US" altLang="ja-JP" dirty="0"/>
              <a:t>Chem. Phys. Lett. </a:t>
            </a:r>
            <a:r>
              <a:rPr lang="en-US" altLang="ja-JP" b="1" dirty="0"/>
              <a:t>483</a:t>
            </a:r>
            <a:r>
              <a:rPr lang="en-US" altLang="ja-JP" dirty="0"/>
              <a:t>, 138 (2009).</a:t>
            </a:r>
          </a:p>
        </p:txBody>
      </p:sp>
    </p:spTree>
    <p:extLst>
      <p:ext uri="{BB962C8B-B14F-4D97-AF65-F5344CB8AC3E}">
        <p14:creationId xmlns:p14="http://schemas.microsoft.com/office/powerpoint/2010/main" val="1072963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3385542"/>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err="1"/>
              <a:t>minfo_folder</a:t>
            </a:r>
            <a:r>
              <a:rPr lang="en-US" altLang="ja-JP" sz="1400" dirty="0"/>
              <a:t>: folder name</a:t>
            </a:r>
          </a:p>
          <a:p>
            <a:pPr lvl="1">
              <a:defRPr/>
            </a:pPr>
            <a:r>
              <a:rPr lang="en-US" altLang="ja-JP" sz="1400" dirty="0"/>
              <a:t>The name of a folder where generated </a:t>
            </a:r>
            <a:r>
              <a:rPr lang="en-US" altLang="ja-JP" sz="1400" dirty="0" err="1"/>
              <a:t>minfo</a:t>
            </a:r>
            <a:r>
              <a:rPr lang="en-US" altLang="ja-JP" sz="1400" dirty="0"/>
              <a:t> files will be stored. The value is </a:t>
            </a:r>
            <a:r>
              <a:rPr lang="en-US" altLang="ja-JP" sz="1400" u="sng" dirty="0"/>
              <a:t>case sensitive</a:t>
            </a:r>
            <a:r>
              <a:rPr lang="en-US" altLang="ja-JP" sz="1400" dirty="0"/>
              <a:t>. (default = </a:t>
            </a:r>
            <a:r>
              <a:rPr lang="en-US" altLang="ja-JP" sz="1400" dirty="0" err="1"/>
              <a:t>minfo.files</a:t>
            </a:r>
            <a:r>
              <a:rPr lang="en-US" altLang="ja-JP" sz="1400" dirty="0"/>
              <a: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  1/2/3</a:t>
            </a:r>
          </a:p>
          <a:p>
            <a:pPr lvl="1">
              <a:defRPr/>
            </a:pPr>
            <a:r>
              <a:rPr lang="en-US" altLang="ja-JP" sz="1400" dirty="0"/>
              <a:t>The order of mode coupling expansion. Can take 1, 2, or 3. (default = 3) </a:t>
            </a:r>
          </a:p>
          <a:p>
            <a:pPr lvl="2">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a:p>
            <a:pPr lvl="1">
              <a:defRPr/>
            </a:pPr>
            <a:endParaRPr lang="en-US" altLang="ja-JP" sz="1400"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2D5D5FA-6D11-6849-A82A-EBE0756979F0}"/>
              </a:ext>
            </a:extLst>
          </p:cNvPr>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7" name="テキスト ボックス 6">
            <a:extLst>
              <a:ext uri="{FF2B5EF4-FFF2-40B4-BE49-F238E27FC236}">
                <a16:creationId xmlns:a16="http://schemas.microsoft.com/office/drawing/2014/main" id="{84BD23E4-3B86-7647-ABA3-83B5F415E03B}"/>
              </a:ext>
            </a:extLst>
          </p:cNvPr>
          <p:cNvSpPr txBox="1"/>
          <p:nvPr/>
        </p:nvSpPr>
        <p:spPr>
          <a:xfrm>
            <a:off x="914402" y="317223"/>
            <a:ext cx="7402512" cy="4339650"/>
          </a:xfrm>
          <a:prstGeom prst="rect">
            <a:avLst/>
          </a:prstGeom>
          <a:noFill/>
        </p:spPr>
        <p:txBody>
          <a:bodyPr wrap="square">
            <a:spAutoFit/>
          </a:bodyPr>
          <a:lstStyle/>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value="1,2,3,5”&gt;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value=“1-3 5”&gt;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a:p>
          <a:p>
            <a:pPr lvl="1">
              <a:defRPr/>
            </a:pPr>
            <a:r>
              <a:rPr lang="en-US" altLang="ja-JP" sz="1400" dirty="0"/>
              <a:t>Note that the modes can be set to inactive later in the vibrational calculations. Therefore, it is recommended to include as many modes as possible during the PES generation step. </a:t>
            </a:r>
          </a:p>
          <a:p>
            <a:pPr lvl="1">
              <a:defRPr/>
            </a:pPr>
            <a:endParaRPr lang="en-US" altLang="ja-JP" sz="1400" dirty="0"/>
          </a:p>
          <a:p>
            <a:pPr lvl="1">
              <a:defRPr/>
            </a:pPr>
            <a:r>
              <a:rPr lang="en-US" altLang="ja-JP" sz="1400" dirty="0"/>
              <a:t>Nevertheless, there are obvious cases where we want to select vibrational modes. For example, a solute in solvent, ligands in a protein, etc. A model that separates the inter- and intra-molecular modes is often used for cluster systems. &lt;</a:t>
            </a:r>
            <a:r>
              <a:rPr lang="en-US" altLang="ja-JP" sz="1400" dirty="0" err="1"/>
              <a:t>activemode</a:t>
            </a:r>
            <a:r>
              <a:rPr lang="en-US" altLang="ja-JP" sz="1400" dirty="0"/>
              <a:t>&gt; is useful for such </a:t>
            </a:r>
            <a:r>
              <a:rPr lang="en-US" altLang="ja-JP" sz="1400"/>
              <a:t>purposes.</a:t>
            </a:r>
            <a:endParaRPr lang="en-US" altLang="ja-JP" sz="1400" dirty="0"/>
          </a:p>
        </p:txBody>
      </p:sp>
    </p:spTree>
    <p:extLst>
      <p:ext uri="{BB962C8B-B14F-4D97-AF65-F5344CB8AC3E}">
        <p14:creationId xmlns:p14="http://schemas.microsoft.com/office/powerpoint/2010/main" val="351628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742946" y="3934223"/>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Users’ guide to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571032"/>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928814"/>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968377"/>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2446040"/>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
        <p:nvSpPr>
          <p:cNvPr id="9" name="テキスト ボックス 8">
            <a:extLst>
              <a:ext uri="{FF2B5EF4-FFF2-40B4-BE49-F238E27FC236}">
                <a16:creationId xmlns:a16="http://schemas.microsoft.com/office/drawing/2014/main" id="{E80728AD-128F-A748-9841-A394526BCEBC}"/>
              </a:ext>
            </a:extLst>
          </p:cNvPr>
          <p:cNvSpPr txBox="1"/>
          <p:nvPr/>
        </p:nvSpPr>
        <p:spPr>
          <a:xfrm>
            <a:off x="757238" y="719513"/>
            <a:ext cx="77025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Let us convert the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49</a:t>
            </a:fld>
            <a:endParaRPr kumimoji="1" lang="ja-JP" altLang="en-US"/>
          </a:p>
        </p:txBody>
      </p:sp>
      <p:sp>
        <p:nvSpPr>
          <p:cNvPr id="3" name="テキスト ボックス 2"/>
          <p:cNvSpPr txBox="1"/>
          <p:nvPr/>
        </p:nvSpPr>
        <p:spPr>
          <a:xfrm>
            <a:off x="914401" y="395047"/>
            <a:ext cx="7365999" cy="2462213"/>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970865"/>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err="1"/>
              <a:t>Basename</a:t>
            </a:r>
            <a:r>
              <a:rPr lang="en-US" altLang="ja-JP" sz="1400" dirty="0"/>
              <a:t> of a xyz file, where the coordinates of grid points are written. “.</a:t>
            </a:r>
            <a:r>
              <a:rPr lang="en-US" altLang="ja-JP" sz="1400" dirty="0" err="1"/>
              <a:t>xyz</a:t>
            </a:r>
            <a:r>
              <a:rPr lang="en-US" altLang="ja-JP" sz="1400" dirty="0"/>
              <a:t>” is automatically added. The PES data is read from </a:t>
            </a:r>
            <a:r>
              <a:rPr lang="en-US" altLang="ja-JP" sz="1400" dirty="0" err="1"/>
              <a:t>minfo</a:t>
            </a:r>
            <a:r>
              <a:rPr lang="en-US" altLang="ja-JP" sz="1400" dirty="0"/>
              <a:t> files in QFF and from a </a:t>
            </a:r>
            <a:r>
              <a:rPr lang="en-US" altLang="ja-JP" sz="1400" dirty="0" err="1"/>
              <a:t>dat</a:t>
            </a:r>
            <a:r>
              <a:rPr lang="en-US" altLang="ja-JP" sz="1400" dirty="0"/>
              <a:t> file, </a:t>
            </a:r>
            <a:r>
              <a:rPr lang="en-US" altLang="ja-JP" sz="1400" i="1" dirty="0" err="1"/>
              <a:t>filename</a:t>
            </a:r>
            <a:r>
              <a:rPr lang="en-US" altLang="ja-JP" sz="1400" dirty="0" err="1"/>
              <a:t>.dat</a:t>
            </a:r>
            <a:r>
              <a:rPr lang="en-US" altLang="ja-JP" sz="1400" dirty="0"/>
              <a:t>, in GRID.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50</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232637"/>
            <a:ext cx="7365999" cy="4569777"/>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51</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52</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53</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54</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a:t>mcstrength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BD3A955-D5C2-AE4B-A214-43D10665BE1A}"/>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8F1512AE-1062-AB4A-A3F1-9DF73D704536}"/>
              </a:ext>
            </a:extLst>
          </p:cNvPr>
          <p:cNvSpPr txBox="1"/>
          <p:nvPr/>
        </p:nvSpPr>
        <p:spPr>
          <a:xfrm>
            <a:off x="742946" y="305198"/>
            <a:ext cx="7716841" cy="646331"/>
          </a:xfrm>
          <a:prstGeom prst="rect">
            <a:avLst/>
          </a:prstGeom>
          <a:noFill/>
        </p:spPr>
        <p:txBody>
          <a:bodyPr wrap="square" rtlCol="0">
            <a:spAutoFit/>
          </a:bodyPr>
          <a:lstStyle/>
          <a:p>
            <a:r>
              <a:rPr lang="en-US" altLang="ja-JP" dirty="0">
                <a:ea typeface="メイリオ" charset="-128"/>
                <a:cs typeface="ＭＳ Ｐゴシック" charset="-128"/>
              </a:rPr>
              <a:t>“</a:t>
            </a:r>
            <a:r>
              <a:rPr lang="en-US" altLang="ja-JP" dirty="0" err="1">
                <a:ea typeface="メイリオ" charset="-128"/>
                <a:cs typeface="ＭＳ Ｐゴシック" charset="-128"/>
              </a:rPr>
              <a:t>run.sh</a:t>
            </a:r>
            <a:r>
              <a:rPr lang="en-US" altLang="ja-JP" dirty="0">
                <a:ea typeface="メイリオ" charset="-128"/>
                <a:cs typeface="ＭＳ Ｐゴシック" charset="-128"/>
              </a:rPr>
              <a:t>” is a script to do this work at once. Change ”/path/to” to your installation directory using an editor,</a:t>
            </a:r>
          </a:p>
        </p:txBody>
      </p:sp>
      <p:sp>
        <p:nvSpPr>
          <p:cNvPr id="4" name="テキスト ボックス 3">
            <a:extLst>
              <a:ext uri="{FF2B5EF4-FFF2-40B4-BE49-F238E27FC236}">
                <a16:creationId xmlns:a16="http://schemas.microsoft.com/office/drawing/2014/main" id="{657001EF-49BE-A04B-86AB-51C76E84FD13}"/>
              </a:ext>
            </a:extLst>
          </p:cNvPr>
          <p:cNvSpPr txBox="1"/>
          <p:nvPr/>
        </p:nvSpPr>
        <p:spPr>
          <a:xfrm>
            <a:off x="1015038" y="1033239"/>
            <a:ext cx="7265362" cy="203132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vi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#!/bin/bash</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a:t>
            </a:r>
          </a:p>
          <a:p>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/jar</a:t>
            </a:r>
          </a:p>
          <a:p>
            <a:r>
              <a:rPr lang="en-US" altLang="ja-JP" sz="1400" dirty="0">
                <a:latin typeface="Courier" charset="0"/>
                <a:ea typeface="Courier" charset="0"/>
                <a:cs typeface="Courier" charset="0"/>
              </a:rPr>
              <a:t>PATH=$PATH:$</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/script</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a:t>
            </a:r>
          </a:p>
          <a:p>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Fchk2Minfo h2co-b3lyp-dz</a:t>
            </a:r>
          </a:p>
        </p:txBody>
      </p:sp>
      <p:sp>
        <p:nvSpPr>
          <p:cNvPr id="5" name="テキスト ボックス 4">
            <a:extLst>
              <a:ext uri="{FF2B5EF4-FFF2-40B4-BE49-F238E27FC236}">
                <a16:creationId xmlns:a16="http://schemas.microsoft.com/office/drawing/2014/main" id="{26CADA38-6141-A145-8786-A0BD4D3A8C5A}"/>
              </a:ext>
            </a:extLst>
          </p:cNvPr>
          <p:cNvSpPr txBox="1"/>
          <p:nvPr/>
        </p:nvSpPr>
        <p:spPr>
          <a:xfrm>
            <a:off x="742946" y="3284984"/>
            <a:ext cx="7716841" cy="369332"/>
          </a:xfrm>
          <a:prstGeom prst="rect">
            <a:avLst/>
          </a:prstGeom>
          <a:noFill/>
        </p:spPr>
        <p:txBody>
          <a:bodyPr wrap="square" rtlCol="0">
            <a:spAutoFit/>
          </a:bodyPr>
          <a:lstStyle/>
          <a:p>
            <a:r>
              <a:rPr lang="en-US" altLang="ja-JP" dirty="0">
                <a:ea typeface="メイリオ" charset="-128"/>
                <a:cs typeface="ＭＳ Ｐゴシック" charset="-128"/>
              </a:rPr>
              <a:t>Then, run the script.</a:t>
            </a:r>
          </a:p>
        </p:txBody>
      </p:sp>
      <p:sp>
        <p:nvSpPr>
          <p:cNvPr id="6" name="テキスト ボックス 5">
            <a:extLst>
              <a:ext uri="{FF2B5EF4-FFF2-40B4-BE49-F238E27FC236}">
                <a16:creationId xmlns:a16="http://schemas.microsoft.com/office/drawing/2014/main" id="{F4B68216-5AE6-614B-93F2-1F553D7B1F0C}"/>
              </a:ext>
            </a:extLst>
          </p:cNvPr>
          <p:cNvSpPr txBox="1"/>
          <p:nvPr/>
        </p:nvSpPr>
        <p:spPr>
          <a:xfrm>
            <a:off x="1015038" y="3705597"/>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h2co-b3lyp-dz.chk    h2co-b3lyp-dz.fchk  h2co-b3lyp-dz.inp</a:t>
            </a:r>
          </a:p>
          <a:p>
            <a:r>
              <a:rPr lang="en-US" altLang="ja-JP" sz="1400" dirty="0">
                <a:latin typeface="Courier" charset="0"/>
                <a:ea typeface="Courier" charset="0"/>
                <a:cs typeface="Courier" charset="0"/>
              </a:rPr>
              <a:t>h2co-b3lyp-dz.minfo  h2co-b3lyp-dz.out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547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86704"/>
            <a:ext cx="7943850" cy="646331"/>
          </a:xfrm>
          <a:prstGeom prst="rect">
            <a:avLst/>
          </a:prstGeom>
          <a:noFill/>
        </p:spPr>
        <p:txBody>
          <a:bodyPr wrap="square" rtlCol="0">
            <a:spAutoFit/>
          </a:bodyPr>
          <a:lstStyle/>
          <a:p>
            <a:r>
              <a:rPr kumimoji="1" lang="en-US" altLang="ja-JP" dirty="0"/>
              <a:t>In this section, we generate a quartic force field (QFF) for formaldehyde [1]. Proceed to </a:t>
            </a:r>
            <a:r>
              <a:rPr lang="en-US" altLang="ja-JP" dirty="0"/>
              <a:t>1.qff_h2co/</a:t>
            </a:r>
            <a:r>
              <a:rPr kumimoji="1" lang="en-US" altLang="ja-JP" dirty="0"/>
              <a:t>1-1.single to find input files,</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Gaussian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10249</TotalTime>
  <Words>8327</Words>
  <Application>Microsoft Macintosh PowerPoint</Application>
  <PresentationFormat>画面に合わせる (4:3)</PresentationFormat>
  <Paragraphs>920</Paragraphs>
  <Slides>55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55</vt:i4>
      </vt:variant>
    </vt:vector>
  </HeadingPairs>
  <TitlesOfParts>
    <vt:vector size="62" baseType="lpstr">
      <vt:lpstr>ＭＳ Ｐゴシック</vt:lpstr>
      <vt:lpstr>メイリオ</vt:lpstr>
      <vt:lpstr>Yu Gothic</vt:lpstr>
      <vt:lpstr>Arial</vt:lpstr>
      <vt:lpstr>Calibri</vt:lpstr>
      <vt:lpstr>Courier</vt:lpstr>
      <vt:lpstr>ホワイト</vt:lpstr>
      <vt:lpstr>PowerPoint プレゼンテーション</vt:lpstr>
      <vt:lpstr>PowerPoint プレゼンテーション</vt:lpstr>
      <vt:lpstr>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865</cp:revision>
  <cp:lastPrinted>2018-04-14T04:52:50Z</cp:lastPrinted>
  <dcterms:created xsi:type="dcterms:W3CDTF">2018-02-18T14:36:46Z</dcterms:created>
  <dcterms:modified xsi:type="dcterms:W3CDTF">2019-12-13T00:07:53Z</dcterms:modified>
</cp:coreProperties>
</file>