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86" r:id="rId3"/>
    <p:sldId id="257" r:id="rId4"/>
    <p:sldId id="325" r:id="rId5"/>
    <p:sldId id="326" r:id="rId6"/>
    <p:sldId id="327" r:id="rId7"/>
    <p:sldId id="269" r:id="rId8"/>
    <p:sldId id="270" r:id="rId9"/>
    <p:sldId id="271" r:id="rId10"/>
    <p:sldId id="272" r:id="rId11"/>
    <p:sldId id="275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2" userDrawn="1">
          <p15:clr>
            <a:srgbClr val="A4A3A4"/>
          </p15:clr>
        </p15:guide>
        <p15:guide id="2" pos="5239" userDrawn="1">
          <p15:clr>
            <a:srgbClr val="A4A3A4"/>
          </p15:clr>
        </p15:guide>
        <p15:guide id="3" pos="4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7"/>
    <p:restoredTop sz="94645"/>
  </p:normalViewPr>
  <p:slideViewPr>
    <p:cSldViewPr snapToGrid="0" snapToObjects="1">
      <p:cViewPr varScale="1">
        <p:scale>
          <a:sx n="89" d="100"/>
          <a:sy n="89" d="100"/>
        </p:scale>
        <p:origin x="960" y="168"/>
      </p:cViewPr>
      <p:guideLst>
        <p:guide orient="horz" pos="3952"/>
        <p:guide pos="5239"/>
        <p:guide pos="4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9DC26-B38B-F143-8CF0-891C5D30D367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30B12-DA10-564A-B315-552E0E80E3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15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60AB-3E3A-634E-9588-3634E3BE52A0}" type="datetime1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7464-49D2-A046-AC0E-5FDFD3DF665B}" type="datetime1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1245-BC8C-4342-A14F-D901B9B13210}" type="datetime1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DFC-0E6C-E144-A5DD-E851AA0EE050}" type="datetime1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E6F4-CB37-3348-B268-694CC61CFDE2}" type="datetime1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3CE9-A62D-D54F-B5B8-E5081BC50FF5}" type="datetime1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92D3-1EAE-B941-8FA8-A45BDC58D538}" type="datetime1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6D4D-D591-7843-A186-DB885C000B62}" type="datetime1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0034-284E-534E-87ED-A26A40A9A5A4}" type="datetime1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FB92-4CFC-BF4B-81B2-16888C599581}" type="datetime1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432-0CDD-C544-BAB3-85372DA356EC}" type="datetime1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01117-FCED-794E-BE88-16E7FC9A3D9F}" type="datetime1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629571" y="1455919"/>
            <a:ext cx="80050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Applications to Molecular Clusters</a:t>
            </a:r>
          </a:p>
          <a:p>
            <a:pPr algn="ctr"/>
            <a:r>
              <a:rPr lang="en-US" altLang="ja-JP" sz="4400" dirty="0"/>
              <a:t>Water hexamer: (H</a:t>
            </a:r>
            <a:r>
              <a:rPr lang="en-US" altLang="ja-JP" sz="4400" baseline="-25000" dirty="0"/>
              <a:t>2</a:t>
            </a:r>
            <a:r>
              <a:rPr lang="en-US" altLang="ja-JP" sz="4400" dirty="0"/>
              <a:t>O)</a:t>
            </a:r>
            <a:r>
              <a:rPr lang="en-US" altLang="ja-JP" sz="4400" baseline="-25000" dirty="0"/>
              <a:t>6</a:t>
            </a:r>
            <a:endParaRPr kumimoji="1" lang="ja-JP" altLang="en-US" sz="4400" baseline="-25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97781" y="4020685"/>
            <a:ext cx="4093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Theoretical Molecular Science Laboratory</a:t>
            </a:r>
          </a:p>
          <a:p>
            <a:pPr algn="ctr"/>
            <a:r>
              <a:rPr kumimoji="1" lang="en-US" altLang="ja-JP" dirty="0"/>
              <a:t>RIKEN Cluster for Pioneering Research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/>
              <a:t>2019/11/12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Kiyoshi Yagi</a:t>
            </a:r>
          </a:p>
          <a:p>
            <a:pPr algn="ctr"/>
            <a:r>
              <a:rPr kumimoji="1" lang="en-US" altLang="ja-JP" dirty="0" err="1"/>
              <a:t>kiyoshi.yagi@riken.jp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9FFA0AE-D4B6-9E4A-9BF4-6B930160203E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0723" name="テキスト ボックス 13"/>
          <p:cNvSpPr txBox="1">
            <a:spLocks noChangeArrowheads="1"/>
          </p:cNvSpPr>
          <p:nvPr/>
        </p:nvSpPr>
        <p:spPr bwMode="auto">
          <a:xfrm>
            <a:off x="804863" y="1114425"/>
            <a:ext cx="7381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2400">
                <a:solidFill>
                  <a:srgbClr val="000000"/>
                </a:solidFill>
                <a:ea typeface="メイリオ" charset="-128"/>
                <a:cs typeface="メイリオ" charset="-128"/>
              </a:rPr>
              <a:t>ncvci.inp, ncvqdpt2.inp</a:t>
            </a:r>
          </a:p>
        </p:txBody>
      </p:sp>
      <p:sp>
        <p:nvSpPr>
          <p:cNvPr id="30724" name="テキスト ボックス 13"/>
          <p:cNvSpPr txBox="1">
            <a:spLocks noChangeArrowheads="1"/>
          </p:cNvSpPr>
          <p:nvPr/>
        </p:nvSpPr>
        <p:spPr bwMode="auto">
          <a:xfrm>
            <a:off x="804863" y="2935288"/>
            <a:ext cx="7381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2400">
                <a:solidFill>
                  <a:srgbClr val="000000"/>
                </a:solidFill>
                <a:ea typeface="メイリオ" charset="-128"/>
                <a:cs typeface="メイリオ" charset="-128"/>
              </a:rPr>
              <a:t>ocvci.inp, ocvqdpt2.inp</a:t>
            </a:r>
          </a:p>
        </p:txBody>
      </p:sp>
      <p:sp>
        <p:nvSpPr>
          <p:cNvPr id="30725" name="テキスト ボックス 13"/>
          <p:cNvSpPr txBox="1">
            <a:spLocks noChangeArrowheads="1"/>
          </p:cNvSpPr>
          <p:nvPr/>
        </p:nvSpPr>
        <p:spPr bwMode="auto">
          <a:xfrm>
            <a:off x="1114425" y="1609725"/>
            <a:ext cx="5781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VCI and VQDPT2 calculations based on normal coordinates.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</a:t>
            </a: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They read h2o_6-mp2dz.minfo and prop_no_1.mop.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30726" name="テキスト ボックス 13"/>
          <p:cNvSpPr txBox="1">
            <a:spLocks noChangeArrowheads="1"/>
          </p:cNvSpPr>
          <p:nvPr/>
        </p:nvSpPr>
        <p:spPr bwMode="auto">
          <a:xfrm>
            <a:off x="1192213" y="3462338"/>
            <a:ext cx="73818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VCI and VQDPT2 calculations based on optimized coordinates.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The read h2o_6-mp2dz_ocvscf.minfo and prop_no_1.mop_ocvscf.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340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2745CD4-83CF-AA4F-B18C-A00C0699E337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3794" name="Rectangle 2"/>
          <p:cNvSpPr txBox="1">
            <a:spLocks noChangeArrowheads="1"/>
          </p:cNvSpPr>
          <p:nvPr/>
        </p:nvSpPr>
        <p:spPr bwMode="auto">
          <a:xfrm>
            <a:off x="628650" y="209550"/>
            <a:ext cx="78867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4400" dirty="0">
                <a:ea typeface="HG創英角ｺﾞｼｯｸUB" charset="-128"/>
                <a:cs typeface="ＭＳ Ｐゴシック" charset="-128"/>
              </a:rPr>
              <a:t>Quiz</a:t>
            </a:r>
            <a:endParaRPr lang="ja-JP" altLang="en-US" sz="4400">
              <a:ea typeface="HG創英角ｺﾞｼｯｸUB" charset="-128"/>
              <a:cs typeface="ＭＳ Ｐゴシック" charset="-128"/>
            </a:endParaRPr>
          </a:p>
        </p:txBody>
      </p:sp>
      <p:sp>
        <p:nvSpPr>
          <p:cNvPr id="33795" name="テキスト ボックス 4"/>
          <p:cNvSpPr txBox="1">
            <a:spLocks noChangeArrowheads="1"/>
          </p:cNvSpPr>
          <p:nvPr/>
        </p:nvSpPr>
        <p:spPr bwMode="auto">
          <a:xfrm>
            <a:off x="554038" y="1003091"/>
            <a:ext cx="8216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3200" dirty="0">
                <a:latin typeface="Arial" charset="0"/>
              </a:rPr>
              <a:t>Visualize the normal and optimized coordinates of water hexamer, and discuss on their differences.</a:t>
            </a:r>
          </a:p>
        </p:txBody>
      </p:sp>
    </p:spTree>
    <p:extLst>
      <p:ext uri="{BB962C8B-B14F-4D97-AF65-F5344CB8AC3E}">
        <p14:creationId xmlns:p14="http://schemas.microsoft.com/office/powerpoint/2010/main" val="139127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07CC799-7421-174C-AB84-232019A4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734C7D-951B-B442-B1D9-63311CD723A3}"/>
              </a:ext>
            </a:extLst>
          </p:cNvPr>
          <p:cNvSpPr txBox="1"/>
          <p:nvPr/>
        </p:nvSpPr>
        <p:spPr>
          <a:xfrm>
            <a:off x="722769" y="341538"/>
            <a:ext cx="755763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In this guide, I will illustrate how to use </a:t>
            </a:r>
            <a:r>
              <a:rPr kumimoji="1" lang="en-US" altLang="ja-JP" dirty="0" err="1"/>
              <a:t>MakePES</a:t>
            </a:r>
            <a:r>
              <a:rPr kumimoji="1" lang="en-US" altLang="ja-JP" dirty="0"/>
              <a:t> to </a:t>
            </a:r>
            <a:r>
              <a:rPr lang="en-US" altLang="ja-JP" dirty="0"/>
              <a:t>generate QFF, </a:t>
            </a:r>
            <a:r>
              <a:rPr lang="en-US" altLang="ja-JP" dirty="0" err="1"/>
              <a:t>GridPES</a:t>
            </a:r>
            <a:r>
              <a:rPr lang="en-US" altLang="ja-JP" dirty="0"/>
              <a:t>, and Multiresolution PES. F</a:t>
            </a:r>
            <a:r>
              <a:rPr kumimoji="1" lang="en-US" altLang="ja-JP" dirty="0"/>
              <a:t>ormaldehy</a:t>
            </a:r>
            <a:r>
              <a:rPr lang="en-US" altLang="ja-JP" dirty="0"/>
              <a:t>de (H</a:t>
            </a:r>
            <a:r>
              <a:rPr lang="en-US" altLang="ja-JP" baseline="-25000" dirty="0"/>
              <a:t>2</a:t>
            </a:r>
            <a:r>
              <a:rPr lang="en-US" altLang="ja-JP" dirty="0"/>
              <a:t>CO) is used as an example, but the method is applicable to any molecule.</a:t>
            </a:r>
            <a:endParaRPr kumimoji="1"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MakePES</a:t>
            </a:r>
            <a:r>
              <a:rPr kumimoji="1" lang="en-US" altLang="ja-JP" dirty="0"/>
              <a:t> is a command line </a:t>
            </a:r>
            <a:r>
              <a:rPr lang="en-US" altLang="ja-JP" dirty="0"/>
              <a:t>based program. </a:t>
            </a:r>
            <a:r>
              <a:rPr kumimoji="1" lang="en-US" altLang="ja-JP" dirty="0"/>
              <a:t>This guide assumes that you are familiar with basic commands in UNIX. Shell scripts are given for Bourne Shell (bash).</a:t>
            </a:r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This guid</a:t>
            </a:r>
            <a:r>
              <a:rPr lang="en-US" altLang="ja-JP" dirty="0"/>
              <a:t>e also </a:t>
            </a:r>
            <a:r>
              <a:rPr kumimoji="1" lang="en-US" altLang="ja-JP" dirty="0"/>
              <a:t>assumes that you have installed the program. Change “/path/to” to your installation directory when you see a command like this,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In this guide, we will use Gaussian for the electronic structure calculations. Make sure that you have configured “</a:t>
            </a:r>
            <a:r>
              <a:rPr kumimoji="1" lang="en-US" altLang="ja-JP" dirty="0" err="1"/>
              <a:t>runGaussian.sh</a:t>
            </a:r>
            <a:r>
              <a:rPr kumimoji="1" lang="en-US" altLang="ja-JP" dirty="0"/>
              <a:t>” and the path to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If you don’t use Gaussian, you may still use </a:t>
            </a:r>
            <a:r>
              <a:rPr lang="en-US" altLang="ja-JP" dirty="0" err="1"/>
              <a:t>MakePES</a:t>
            </a:r>
            <a:r>
              <a:rPr lang="en-US" altLang="ja-JP" dirty="0"/>
              <a:t> in generic mode; see 1.4 and 2.4.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1971CC-E8BE-3F4A-989A-C9556F5526A8}"/>
              </a:ext>
            </a:extLst>
          </p:cNvPr>
          <p:cNvSpPr txBox="1"/>
          <p:nvPr/>
        </p:nvSpPr>
        <p:spPr>
          <a:xfrm>
            <a:off x="1684565" y="3234330"/>
            <a:ext cx="3345788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=/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/sindo-4.0/jar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java –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‘$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/*'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D61BA9-3BB7-C24D-AEB6-7E9BB68C1495}"/>
              </a:ext>
            </a:extLst>
          </p:cNvPr>
          <p:cNvSpPr txBox="1"/>
          <p:nvPr/>
        </p:nvSpPr>
        <p:spPr>
          <a:xfrm>
            <a:off x="1684565" y="4581128"/>
            <a:ext cx="4554452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export PATH=${PATH}:/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/sindo-4.0/script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runGaussian.sh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USAGE: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runGaussian.sh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arg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[1]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arg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[2]</a:t>
            </a: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arg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[1] : current directory</a:t>
            </a: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arg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[2] : input file</a:t>
            </a:r>
          </a:p>
        </p:txBody>
      </p:sp>
    </p:spTree>
    <p:extLst>
      <p:ext uri="{BB962C8B-B14F-4D97-AF65-F5344CB8AC3E}">
        <p14:creationId xmlns:p14="http://schemas.microsoft.com/office/powerpoint/2010/main" val="21130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cs typeface="メイリオ" charset="-128"/>
              </a:rPr>
              <a:t>Contents of Sample Files</a:t>
            </a:r>
            <a:endParaRPr lang="ja-JP" altLang="en-US">
              <a:cs typeface="メイリオ" charset="-128"/>
            </a:endParaRPr>
          </a:p>
        </p:txBody>
      </p:sp>
      <p:sp>
        <p:nvSpPr>
          <p:cNvPr id="15362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FF0D86F-A87B-6E43-B631-262A04F89B7F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29699" name="テキスト ボックス 5"/>
          <p:cNvSpPr txBox="1">
            <a:spLocks noChangeArrowheads="1"/>
          </p:cNvSpPr>
          <p:nvPr/>
        </p:nvSpPr>
        <p:spPr bwMode="auto">
          <a:xfrm>
            <a:off x="1651296" y="1531261"/>
            <a:ext cx="4420121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0.harmonic_h2co</a:t>
            </a:r>
          </a:p>
          <a:p>
            <a:pPr>
              <a:defRPr/>
            </a:pPr>
            <a:endParaRPr lang="en-US" altLang="ja-JP" sz="1800" dirty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  <a:p>
            <a:pPr eaLnBrk="1" hangingPunct="1">
              <a:defRPr/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1.qff_h2co: Quartic force field for H</a:t>
            </a:r>
            <a:r>
              <a:rPr lang="en-US" altLang="ja-JP" sz="1800" baseline="-250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2</a:t>
            </a: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CO</a:t>
            </a:r>
          </a:p>
          <a:p>
            <a:pPr lvl="1"/>
            <a:r>
              <a:rPr lang="en-US" altLang="ja-JP" sz="1800" dirty="0">
                <a:latin typeface="+mn-lt"/>
                <a:ea typeface="+mn-ea"/>
              </a:rPr>
              <a:t>1-1.single</a:t>
            </a:r>
          </a:p>
          <a:p>
            <a:pPr lvl="1"/>
            <a:r>
              <a:rPr lang="en-US" altLang="ja-JP" sz="1800" dirty="0">
                <a:latin typeface="+mn-lt"/>
                <a:ea typeface="+mn-ea"/>
              </a:rPr>
              <a:t>1-2.parallel</a:t>
            </a:r>
          </a:p>
          <a:p>
            <a:pPr lvl="1"/>
            <a:r>
              <a:rPr lang="en-US" altLang="ja-JP" sz="1800" dirty="0">
                <a:latin typeface="+mn-lt"/>
                <a:ea typeface="+mn-ea"/>
              </a:rPr>
              <a:t>1-3.dryrun</a:t>
            </a:r>
          </a:p>
          <a:p>
            <a:pPr lvl="1"/>
            <a:r>
              <a:rPr lang="en-US" altLang="ja-JP" sz="1800" dirty="0">
                <a:latin typeface="+mn-lt"/>
                <a:ea typeface="+mn-ea"/>
              </a:rPr>
              <a:t>1-4.generic</a:t>
            </a:r>
          </a:p>
          <a:p>
            <a:pPr lvl="1"/>
            <a:endParaRPr lang="en-US" altLang="ja-JP" sz="1800" dirty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2.grid_h2co: Grid PES for H</a:t>
            </a:r>
            <a:r>
              <a:rPr lang="en-US" altLang="ja-JP" sz="1800" baseline="-250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2</a:t>
            </a: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CO</a:t>
            </a:r>
          </a:p>
          <a:p>
            <a:pPr lvl="1"/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2-1.1MR</a:t>
            </a:r>
          </a:p>
          <a:p>
            <a:pPr lvl="1"/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2-2.2MR</a:t>
            </a:r>
          </a:p>
          <a:p>
            <a:pPr lvl="1"/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2-3.3MR</a:t>
            </a:r>
          </a:p>
          <a:p>
            <a:pPr lvl="1"/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2-4.1MR_generic</a:t>
            </a:r>
          </a:p>
          <a:p>
            <a:pPr lvl="1"/>
            <a:endParaRPr lang="en-US" altLang="ja-JP" sz="1800" dirty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3.mrpes_h2co: Multi-resolution PES for H</a:t>
            </a:r>
            <a:r>
              <a:rPr lang="en-US" altLang="ja-JP" sz="1800" baseline="-250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2</a:t>
            </a: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CO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8BF5DC-777B-994D-895E-5FFB1025CE3F}"/>
              </a:ext>
            </a:extLst>
          </p:cNvPr>
          <p:cNvSpPr txBox="1"/>
          <p:nvPr/>
        </p:nvSpPr>
        <p:spPr>
          <a:xfrm>
            <a:off x="720723" y="1082457"/>
            <a:ext cx="652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Sample files are found in sindo-4.0/doc/</a:t>
            </a:r>
            <a:r>
              <a:rPr kumimoji="1" lang="en-US" altLang="ja-JP" dirty="0" err="1"/>
              <a:t>MakePES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sample_</a:t>
            </a:r>
            <a:r>
              <a:rPr lang="en-US" altLang="ja-JP" dirty="0" err="1"/>
              <a:t>MakePES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10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AEF7BCF-30DB-1B45-B542-E5DD671D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4897C5-22E3-7540-97AF-FF1E8F9729A6}"/>
              </a:ext>
            </a:extLst>
          </p:cNvPr>
          <p:cNvSpPr txBox="1"/>
          <p:nvPr/>
        </p:nvSpPr>
        <p:spPr>
          <a:xfrm>
            <a:off x="391885" y="171448"/>
            <a:ext cx="2306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2400" dirty="0">
                <a:solidFill>
                  <a:srgbClr val="000000"/>
                </a:solidFill>
                <a:cs typeface="メイリオ" charset="-128"/>
              </a:rPr>
              <a:t>4.water-hexamer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DB7446-9421-F044-AB17-4B5A35CC2305}"/>
              </a:ext>
            </a:extLst>
          </p:cNvPr>
          <p:cNvSpPr txBox="1"/>
          <p:nvPr/>
        </p:nvSpPr>
        <p:spPr>
          <a:xfrm>
            <a:off x="728104" y="2795354"/>
            <a:ext cx="756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Proceed to 4.water-haxamer</a:t>
            </a:r>
            <a:r>
              <a:rPr lang="en-US" altLang="ja-JP" dirty="0"/>
              <a:t>/4-1.intra</a:t>
            </a:r>
            <a:r>
              <a:rPr kumimoji="1" lang="en-US" altLang="ja-JP" dirty="0"/>
              <a:t> to find input files,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1E6A8B-82F7-544A-A48D-29C3C83129A9}"/>
              </a:ext>
            </a:extLst>
          </p:cNvPr>
          <p:cNvSpPr txBox="1"/>
          <p:nvPr/>
        </p:nvSpPr>
        <p:spPr>
          <a:xfrm>
            <a:off x="442913" y="883543"/>
            <a:ext cx="79438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4-1.intra</a:t>
            </a:r>
            <a:endParaRPr kumimoji="1" lang="ja-JP" altLang="en-US" sz="200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10F25F6-CF67-E240-96C4-BE00703586FC}"/>
              </a:ext>
            </a:extLst>
          </p:cNvPr>
          <p:cNvCxnSpPr>
            <a:cxnSpLocks/>
          </p:cNvCxnSpPr>
          <p:nvPr/>
        </p:nvCxnSpPr>
        <p:spPr>
          <a:xfrm>
            <a:off x="257175" y="700082"/>
            <a:ext cx="84153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B79A8D-9AF1-C348-B423-270E7DA165E3}"/>
              </a:ext>
            </a:extLst>
          </p:cNvPr>
          <p:cNvSpPr txBox="1"/>
          <p:nvPr/>
        </p:nvSpPr>
        <p:spPr>
          <a:xfrm>
            <a:off x="1015038" y="3313699"/>
            <a:ext cx="7290762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cd 4.water-hexamer/4-1.intra</a:t>
            </a:r>
            <a:endParaRPr kumimoji="1" lang="en-US" altLang="ja-JP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ls</a:t>
            </a:r>
          </a:p>
          <a:p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GaussianTemplate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  h2o_6-mp2dz.minfo  log/              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makePES.xml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resources.info</a:t>
            </a:r>
            <a:endParaRPr kumimoji="1" lang="en-US" altLang="ja-JP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596994-468C-5C45-9789-AB6AB28F3265}"/>
              </a:ext>
            </a:extLst>
          </p:cNvPr>
          <p:cNvSpPr txBox="1"/>
          <p:nvPr/>
        </p:nvSpPr>
        <p:spPr>
          <a:xfrm>
            <a:off x="720167" y="1456779"/>
            <a:ext cx="5253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 this section, we generate the PES </a:t>
            </a:r>
            <a:r>
              <a:rPr lang="en-US" altLang="ja-JP" dirty="0"/>
              <a:t>of water hexamer using the intramolecular modes, i.e., OH stretching and HOH bending modes. There are 18 such modes, and corresponds to mode 31 – 48.</a:t>
            </a:r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33B276C-5366-404C-AB7E-742DB974C3EF}"/>
              </a:ext>
            </a:extLst>
          </p:cNvPr>
          <p:cNvGrpSpPr/>
          <p:nvPr/>
        </p:nvGrpSpPr>
        <p:grpSpPr>
          <a:xfrm>
            <a:off x="6427205" y="1401635"/>
            <a:ext cx="1354540" cy="1312990"/>
            <a:chOff x="6112880" y="1501648"/>
            <a:chExt cx="2016644" cy="1954784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6750830F-9908-0147-ACD3-792AD6D6C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2880" y="1501648"/>
              <a:ext cx="2016644" cy="1954784"/>
            </a:xfrm>
            <a:prstGeom prst="rect">
              <a:avLst/>
            </a:prstGeom>
          </p:spPr>
        </p:pic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52483501-317E-A049-9D60-03DA1744EC51}"/>
                </a:ext>
              </a:extLst>
            </p:cNvPr>
            <p:cNvCxnSpPr/>
            <p:nvPr/>
          </p:nvCxnSpPr>
          <p:spPr>
            <a:xfrm flipV="1">
              <a:off x="6675120" y="1842868"/>
              <a:ext cx="211015" cy="140677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59E6B963-401B-1C43-A915-E0F9A4375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75303" y="1842869"/>
              <a:ext cx="99385" cy="92257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C4892CBA-3780-EA48-9C7A-B48690D5B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7081" y="2172969"/>
              <a:ext cx="0" cy="330998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9AAAD7C0-1331-3049-8AF2-D433AA119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2796" y="2287504"/>
              <a:ext cx="0" cy="391901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71792531-F138-8243-982B-1DACFB550A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3058" y="3130299"/>
              <a:ext cx="427835" cy="1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40675237-0D85-0540-A4E3-A4D9533F77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2983" y="2775098"/>
              <a:ext cx="144129" cy="149848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2802825B-B153-FD4B-A7F4-3B6491B22B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1836" y="2698287"/>
              <a:ext cx="246015" cy="225666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0995BC21-FEF5-7D4E-A53C-008223512B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3549" y="2335352"/>
              <a:ext cx="37842" cy="434429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EE3F0EE1-6800-8446-BBAB-6516519E23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285" y="2126084"/>
              <a:ext cx="467608" cy="1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730A29F-6100-FE41-ACF1-41DFCA1B9BB8}"/>
              </a:ext>
            </a:extLst>
          </p:cNvPr>
          <p:cNvSpPr txBox="1"/>
          <p:nvPr/>
        </p:nvSpPr>
        <p:spPr>
          <a:xfrm>
            <a:off x="6457049" y="2628901"/>
            <a:ext cx="1285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water hexamer</a:t>
            </a:r>
          </a:p>
          <a:p>
            <a:pPr algn="ctr"/>
            <a:r>
              <a:rPr lang="en-US" altLang="ja-JP" sz="1400" dirty="0"/>
              <a:t>(prism)</a:t>
            </a:r>
            <a:endParaRPr kumimoji="1" lang="ja-JP" altLang="en-US" sz="14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E01AF55-4DF8-4444-B411-6C279E8B6F01}"/>
              </a:ext>
            </a:extLst>
          </p:cNvPr>
          <p:cNvSpPr txBox="1"/>
          <p:nvPr/>
        </p:nvSpPr>
        <p:spPr>
          <a:xfrm>
            <a:off x="728104" y="4486250"/>
            <a:ext cx="7560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h2o_6-mp2dz.minfo is a </a:t>
            </a:r>
            <a:r>
              <a:rPr lang="en-US" altLang="ja-JP" dirty="0" err="1"/>
              <a:t>minfo</a:t>
            </a:r>
            <a:r>
              <a:rPr lang="en-US" altLang="ja-JP" dirty="0"/>
              <a:t> file that contains the </a:t>
            </a:r>
            <a:r>
              <a:rPr lang="en-US" altLang="ja-JP" dirty="0" err="1"/>
              <a:t>equlibrium</a:t>
            </a:r>
            <a:r>
              <a:rPr lang="en-US" altLang="ja-JP" dirty="0"/>
              <a:t> geometry and vibrational modes of water hexamer (prism shape) obtained at the MP2/c—</a:t>
            </a:r>
            <a:r>
              <a:rPr lang="en-US" altLang="ja-JP" dirty="0" err="1"/>
              <a:t>pVDZ</a:t>
            </a:r>
            <a:r>
              <a:rPr lang="en-US" altLang="ja-JP" dirty="0"/>
              <a:t> level of theory. </a:t>
            </a:r>
          </a:p>
          <a:p>
            <a:endParaRPr kumimoji="1" lang="en-US" altLang="ja-JP" dirty="0"/>
          </a:p>
          <a:p>
            <a:r>
              <a:rPr lang="en-US" altLang="ja-JP" dirty="0" err="1"/>
              <a:t>GaussianTemplate</a:t>
            </a:r>
            <a:r>
              <a:rPr lang="en-US" altLang="ja-JP" dirty="0"/>
              <a:t> is a template file to perform FREQ calculations at the MP2/cc-</a:t>
            </a:r>
            <a:r>
              <a:rPr lang="en-US" altLang="ja-JP" dirty="0" err="1"/>
              <a:t>pVDZ</a:t>
            </a:r>
            <a:r>
              <a:rPr lang="en-US" altLang="ja-JP" dirty="0"/>
              <a:t> level of theory.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78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9E7B3AC-73BA-F04C-ACB9-B69C5480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9DCA29-2485-0E49-8B2D-29116C64BEFC}"/>
              </a:ext>
            </a:extLst>
          </p:cNvPr>
          <p:cNvSpPr txBox="1"/>
          <p:nvPr/>
        </p:nvSpPr>
        <p:spPr>
          <a:xfrm>
            <a:off x="1015039" y="5144443"/>
            <a:ext cx="6300162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export SINDO_RSH=</a:t>
            </a:r>
            <a:r>
              <a:rPr kumimoji="1" lang="en-US" altLang="ja-JP" sz="1400" dirty="0" err="1">
                <a:latin typeface="Courier" charset="0"/>
                <a:ea typeface="Courier" charset="0"/>
                <a:cs typeface="Courier" charset="0"/>
              </a:rPr>
              <a:t>ssh</a:t>
            </a:r>
            <a:endParaRPr kumimoji="1" lang="en-US" altLang="ja-JP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&gt;&amp;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makePES.out</a:t>
            </a:r>
            <a:endParaRPr kumimoji="1" lang="en-US" altLang="ja-JP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F4B527-C730-0046-9831-D1791D90DBBC}"/>
              </a:ext>
            </a:extLst>
          </p:cNvPr>
          <p:cNvSpPr txBox="1"/>
          <p:nvPr/>
        </p:nvSpPr>
        <p:spPr>
          <a:xfrm>
            <a:off x="1842593" y="1729893"/>
            <a:ext cx="34954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&lt;</a:t>
            </a:r>
            <a:r>
              <a:rPr lang="en-US" altLang="ja-JP" sz="1400" dirty="0" err="1"/>
              <a:t>makePES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   &lt;</a:t>
            </a:r>
            <a:r>
              <a:rPr lang="en-US" altLang="ja-JP" sz="1400" dirty="0" err="1"/>
              <a:t>minfoFile</a:t>
            </a:r>
            <a:r>
              <a:rPr lang="en-US" altLang="ja-JP" sz="1400" dirty="0"/>
              <a:t>   value="h2o_6-mp2dz.minfo" /&gt;</a:t>
            </a:r>
          </a:p>
          <a:p>
            <a:r>
              <a:rPr lang="en-US" altLang="ja-JP" sz="1400" dirty="0"/>
              <a:t>   &lt;MR          value="3" /&gt;</a:t>
            </a:r>
          </a:p>
          <a:p>
            <a:r>
              <a:rPr lang="en-US" altLang="ja-JP" sz="1400" dirty="0"/>
              <a:t>   &lt;</a:t>
            </a:r>
            <a:r>
              <a:rPr lang="en-US" altLang="ja-JP" sz="1400" dirty="0" err="1"/>
              <a:t>activemode</a:t>
            </a:r>
            <a:r>
              <a:rPr lang="en-US" altLang="ja-JP" sz="1400" dirty="0"/>
              <a:t>  value="</a:t>
            </a:r>
            <a:r>
              <a:rPr lang="en-US" altLang="ja-JP" sz="1400" dirty="0">
                <a:solidFill>
                  <a:srgbClr val="FF0000"/>
                </a:solidFill>
              </a:rPr>
              <a:t>31-48</a:t>
            </a:r>
            <a:r>
              <a:rPr lang="en-US" altLang="ja-JP" sz="1400" dirty="0"/>
              <a:t>" /&gt;</a:t>
            </a:r>
          </a:p>
          <a:p>
            <a:r>
              <a:rPr lang="en-US" altLang="ja-JP" sz="1400" dirty="0"/>
              <a:t>   &lt;</a:t>
            </a:r>
            <a:r>
              <a:rPr lang="en-US" altLang="ja-JP" sz="1400" dirty="0" err="1"/>
              <a:t>qchem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      &lt;program     value="gaussian" /&gt;</a:t>
            </a:r>
          </a:p>
          <a:p>
            <a:r>
              <a:rPr lang="en-US" altLang="ja-JP" sz="1400" dirty="0"/>
              <a:t>      &lt;</a:t>
            </a:r>
            <a:r>
              <a:rPr lang="en-US" altLang="ja-JP" sz="1400" dirty="0" err="1"/>
              <a:t>dryrun</a:t>
            </a:r>
            <a:r>
              <a:rPr lang="en-US" altLang="ja-JP" sz="1400" dirty="0"/>
              <a:t>      value="false"/&gt;</a:t>
            </a:r>
          </a:p>
          <a:p>
            <a:r>
              <a:rPr lang="en-US" altLang="ja-JP" sz="1400" dirty="0"/>
              <a:t>      &lt;</a:t>
            </a:r>
            <a:r>
              <a:rPr lang="en-US" altLang="ja-JP" sz="1400" dirty="0" err="1"/>
              <a:t>removefiles</a:t>
            </a:r>
            <a:r>
              <a:rPr lang="en-US" altLang="ja-JP" sz="1400" dirty="0"/>
              <a:t> value="true" /&gt;</a:t>
            </a:r>
          </a:p>
          <a:p>
            <a:r>
              <a:rPr lang="en-US" altLang="ja-JP" sz="1400" dirty="0"/>
              <a:t>      &lt;title       value="MP2/cc-</a:t>
            </a:r>
            <a:r>
              <a:rPr lang="en-US" altLang="ja-JP" sz="1400" dirty="0" err="1"/>
              <a:t>pVDZ</a:t>
            </a:r>
            <a:r>
              <a:rPr lang="en-US" altLang="ja-JP" sz="1400" dirty="0"/>
              <a:t>" /&gt;</a:t>
            </a:r>
          </a:p>
          <a:p>
            <a:r>
              <a:rPr lang="en-US" altLang="ja-JP" sz="1400" dirty="0"/>
              <a:t>      &lt;template    value="</a:t>
            </a:r>
            <a:r>
              <a:rPr lang="en-US" altLang="ja-JP" sz="1400" dirty="0" err="1"/>
              <a:t>GaussianTemplate</a:t>
            </a:r>
            <a:r>
              <a:rPr lang="en-US" altLang="ja-JP" sz="1400" dirty="0"/>
              <a:t>" /&gt;</a:t>
            </a:r>
          </a:p>
          <a:p>
            <a:r>
              <a:rPr lang="en-US" altLang="ja-JP" sz="1400" dirty="0"/>
              <a:t>   &lt;/</a:t>
            </a:r>
            <a:r>
              <a:rPr lang="en-US" altLang="ja-JP" sz="1400" dirty="0" err="1"/>
              <a:t>qchem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   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7EFD592-55A3-DF48-B65E-31E137C7F125}"/>
              </a:ext>
            </a:extLst>
          </p:cNvPr>
          <p:cNvSpPr/>
          <p:nvPr/>
        </p:nvSpPr>
        <p:spPr>
          <a:xfrm>
            <a:off x="1527970" y="1400202"/>
            <a:ext cx="6088060" cy="31118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2BA233-9E74-5040-9FFD-B9DDBE11D4F9}"/>
              </a:ext>
            </a:extLst>
          </p:cNvPr>
          <p:cNvSpPr txBox="1"/>
          <p:nvPr/>
        </p:nvSpPr>
        <p:spPr>
          <a:xfrm>
            <a:off x="3886990" y="1443060"/>
            <a:ext cx="142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makePES.xml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C6E0A70-5AA9-844E-A429-5D630C055B04}"/>
              </a:ext>
            </a:extLst>
          </p:cNvPr>
          <p:cNvSpPr txBox="1"/>
          <p:nvPr/>
        </p:nvSpPr>
        <p:spPr>
          <a:xfrm>
            <a:off x="728104" y="588806"/>
            <a:ext cx="756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 </a:t>
            </a:r>
            <a:r>
              <a:rPr kumimoji="1" lang="en-US" altLang="ja-JP" dirty="0" err="1"/>
              <a:t>makePES.xml</a:t>
            </a:r>
            <a:r>
              <a:rPr kumimoji="1" lang="en-US" altLang="ja-JP" dirty="0"/>
              <a:t>, the active modes are specified </a:t>
            </a:r>
            <a:r>
              <a:rPr lang="en-US" altLang="ja-JP" dirty="0"/>
              <a:t>by &lt;</a:t>
            </a:r>
            <a:r>
              <a:rPr lang="en-US" altLang="ja-JP" dirty="0" err="1"/>
              <a:t>activemode</a:t>
            </a:r>
            <a:r>
              <a:rPr lang="en-US" altLang="ja-JP" dirty="0"/>
              <a:t>&gt; to modes 31 – 48. Other sections, &lt;</a:t>
            </a:r>
            <a:r>
              <a:rPr lang="en-US" altLang="ja-JP" dirty="0" err="1"/>
              <a:t>qchem</a:t>
            </a:r>
            <a:r>
              <a:rPr lang="en-US" altLang="ja-JP" dirty="0"/>
              <a:t>&gt; and &lt;</a:t>
            </a:r>
            <a:r>
              <a:rPr lang="en-US" altLang="ja-JP" dirty="0" err="1"/>
              <a:t>qff</a:t>
            </a:r>
            <a:r>
              <a:rPr lang="en-US" altLang="ja-JP" dirty="0"/>
              <a:t>&gt;, are the same as before.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6C6A32-25A2-844B-A988-D00E6E49BF1B}"/>
              </a:ext>
            </a:extLst>
          </p:cNvPr>
          <p:cNvSpPr txBox="1"/>
          <p:nvPr/>
        </p:nvSpPr>
        <p:spPr>
          <a:xfrm>
            <a:off x="4616970" y="2338464"/>
            <a:ext cx="287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active modes are set to the intramolecular modes, mode 31 – 48.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F77013C-AEFF-5743-BF50-0F3CF7F1AD4B}"/>
              </a:ext>
            </a:extLst>
          </p:cNvPr>
          <p:cNvSpPr txBox="1"/>
          <p:nvPr/>
        </p:nvSpPr>
        <p:spPr>
          <a:xfrm>
            <a:off x="728104" y="4644031"/>
            <a:ext cx="756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Run the program by,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3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ED2BC16-E1D3-9643-8B23-83F2F28B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80FFB9-EC47-6A4F-BEC4-9FE08FF92FE4}"/>
              </a:ext>
            </a:extLst>
          </p:cNvPr>
          <p:cNvSpPr txBox="1"/>
          <p:nvPr/>
        </p:nvSpPr>
        <p:spPr>
          <a:xfrm>
            <a:off x="728104" y="586168"/>
            <a:ext cx="756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Find in the output that mode 31-48 are active ,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EF2B4A-337F-964A-8BFE-CF3A34DE31CB}"/>
              </a:ext>
            </a:extLst>
          </p:cNvPr>
          <p:cNvSpPr txBox="1"/>
          <p:nvPr/>
        </p:nvSpPr>
        <p:spPr>
          <a:xfrm>
            <a:off x="1598996" y="1574677"/>
            <a:ext cx="38843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 o Input options read via </a:t>
            </a:r>
            <a:r>
              <a:rPr lang="en-US" altLang="ja-JP" sz="1400" dirty="0" err="1"/>
              <a:t>makePES.xml</a:t>
            </a:r>
            <a:r>
              <a:rPr lang="en-US" altLang="ja-JP" sz="1400" dirty="0"/>
              <a:t> ...  [OK]</a:t>
            </a:r>
          </a:p>
          <a:p>
            <a:r>
              <a:rPr lang="en-US" altLang="ja-JP" sz="1400" dirty="0"/>
              <a:t>     - Molecular info via h2o_6-mp2dz.minfo ...  [OK]</a:t>
            </a:r>
          </a:p>
          <a:p>
            <a:r>
              <a:rPr lang="en-US" altLang="ja-JP" sz="1400" dirty="0"/>
              <a:t>     - </a:t>
            </a:r>
            <a:r>
              <a:rPr lang="en-US" altLang="ja-JP" sz="1400" dirty="0" err="1"/>
              <a:t>InterDomain</a:t>
            </a:r>
            <a:r>
              <a:rPr lang="en-US" altLang="ja-JP" sz="1400" dirty="0"/>
              <a:t> = false</a:t>
            </a:r>
          </a:p>
          <a:p>
            <a:r>
              <a:rPr lang="en-US" altLang="ja-JP" sz="1400" dirty="0"/>
              <a:t>     - </a:t>
            </a:r>
            <a:r>
              <a:rPr lang="en-US" altLang="ja-JP" sz="1400" dirty="0" err="1"/>
              <a:t>ActiveModes</a:t>
            </a:r>
            <a:r>
              <a:rPr lang="en-US" altLang="ja-JP" sz="1400" dirty="0"/>
              <a:t>:</a:t>
            </a:r>
          </a:p>
          <a:p>
            <a:r>
              <a:rPr lang="en-US" altLang="ja-JP" sz="1400" dirty="0"/>
              <a:t>        * Domain 1</a:t>
            </a:r>
          </a:p>
          <a:p>
            <a:r>
              <a:rPr lang="en-US" altLang="ja-JP" sz="1400" dirty="0"/>
              <a:t>           </a:t>
            </a:r>
            <a:r>
              <a:rPr lang="en-US" altLang="ja-JP" sz="1400" dirty="0">
                <a:solidFill>
                  <a:srgbClr val="FF0000"/>
                </a:solidFill>
              </a:rPr>
              <a:t>31  32  33  34  35  36  37  38  39  40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           41  42  43  44  45  46  47  48</a:t>
            </a:r>
          </a:p>
          <a:p>
            <a:r>
              <a:rPr lang="en-US" altLang="ja-JP" sz="1400" dirty="0"/>
              <a:t>     - MR      = 3</a:t>
            </a:r>
          </a:p>
          <a:p>
            <a:r>
              <a:rPr lang="en-US" altLang="ja-JP" sz="1400" dirty="0"/>
              <a:t>     - Dipole  = false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91D2010-6406-7D43-9BF6-5409FFDE8C7F}"/>
              </a:ext>
            </a:extLst>
          </p:cNvPr>
          <p:cNvSpPr/>
          <p:nvPr/>
        </p:nvSpPr>
        <p:spPr>
          <a:xfrm>
            <a:off x="1511299" y="1075513"/>
            <a:ext cx="5540665" cy="27064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39D2E9-F059-8545-A8BE-CE839E7A9969}"/>
              </a:ext>
            </a:extLst>
          </p:cNvPr>
          <p:cNvSpPr txBox="1"/>
          <p:nvPr/>
        </p:nvSpPr>
        <p:spPr>
          <a:xfrm>
            <a:off x="3537097" y="1146941"/>
            <a:ext cx="140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makePES.out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B894CB1-3819-164C-9C26-DFE3D11ABF10}"/>
              </a:ext>
            </a:extLst>
          </p:cNvPr>
          <p:cNvSpPr/>
          <p:nvPr/>
        </p:nvSpPr>
        <p:spPr>
          <a:xfrm>
            <a:off x="4831869" y="2290956"/>
            <a:ext cx="81370" cy="860536"/>
          </a:xfrm>
          <a:prstGeom prst="rightBrace">
            <a:avLst>
              <a:gd name="adj1" fmla="val 4862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47EEC42-DE31-D147-9568-DC2000BBDD85}"/>
              </a:ext>
            </a:extLst>
          </p:cNvPr>
          <p:cNvSpPr txBox="1"/>
          <p:nvPr/>
        </p:nvSpPr>
        <p:spPr>
          <a:xfrm>
            <a:off x="4927209" y="2443361"/>
            <a:ext cx="20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31 – 48 are active, and </a:t>
            </a:r>
            <a:r>
              <a:rPr lang="en-US" altLang="ja-JP" sz="1400" dirty="0">
                <a:solidFill>
                  <a:srgbClr val="FF0000"/>
                </a:solidFill>
              </a:rPr>
              <a:t>1 – </a:t>
            </a:r>
            <a:r>
              <a:rPr kumimoji="1" lang="en-US" altLang="ja-JP" sz="1400" dirty="0">
                <a:solidFill>
                  <a:srgbClr val="FF0000"/>
                </a:solidFill>
              </a:rPr>
              <a:t>30 are inactive.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230785-53A7-5E4D-A85E-C4DEB3AA63E9}"/>
              </a:ext>
            </a:extLst>
          </p:cNvPr>
          <p:cNvSpPr txBox="1"/>
          <p:nvPr/>
        </p:nvSpPr>
        <p:spPr>
          <a:xfrm>
            <a:off x="728104" y="3988659"/>
            <a:ext cx="7560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When the calculation ends, you will find that prop_no_1.mop has entry only for modes 31 – 48. 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387E765-7259-D746-9FA4-66380D70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87" y="4697171"/>
            <a:ext cx="2565066" cy="135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9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cs typeface="メイリオ" charset="-128"/>
              </a:rPr>
              <a:t>3. Water Hexamer</a:t>
            </a:r>
            <a:endParaRPr lang="ja-JP" altLang="en-US">
              <a:cs typeface="メイリオ" charset="-128"/>
            </a:endParaRPr>
          </a:p>
        </p:txBody>
      </p:sp>
      <p:sp>
        <p:nvSpPr>
          <p:cNvPr id="27650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E132294-275C-8E45-A484-5F81653001DC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27651" name="テキスト ボックス 14"/>
          <p:cNvSpPr txBox="1">
            <a:spLocks noChangeArrowheads="1"/>
          </p:cNvSpPr>
          <p:nvPr/>
        </p:nvSpPr>
        <p:spPr bwMode="auto">
          <a:xfrm>
            <a:off x="431801" y="1598613"/>
            <a:ext cx="8202534" cy="324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h2o_6-mp2dz.minfo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ja-JP" sz="1800" dirty="0">
                <a:ea typeface="メイリオ" charset="-128"/>
                <a:cs typeface="ＭＳ Ｐゴシック" charset="-128"/>
              </a:rPr>
              <a:t>Includes the equilibrium geometry, harmonic frequencies, and vibrational displacement vectors.</a:t>
            </a:r>
            <a:r>
              <a:rPr lang="ja-JP" altLang="en-US" sz="1800">
                <a:ea typeface="メイリオ" charset="-128"/>
                <a:cs typeface="ＭＳ Ｐゴシック" charset="-128"/>
              </a:rPr>
              <a:t> </a:t>
            </a:r>
            <a:r>
              <a:rPr lang="en-US" altLang="ja-JP" sz="1800" dirty="0">
                <a:ea typeface="メイリオ" charset="-128"/>
                <a:cs typeface="ＭＳ Ｐゴシック" charset="-128"/>
              </a:rPr>
              <a:t>They can be visualized by </a:t>
            </a:r>
            <a:r>
              <a:rPr lang="en-US" altLang="ja-JP" sz="1800" dirty="0" err="1">
                <a:solidFill>
                  <a:srgbClr val="000000"/>
                </a:solidFill>
                <a:ea typeface="メイリオ" charset="-128"/>
                <a:cs typeface="メイリオ" charset="-128"/>
              </a:rPr>
              <a:t>JSindo</a:t>
            </a: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. In this example, we only treat internal vibration of water molecules (i.e., OH stretching and HOH bending modes) neglecting intermolecular modes. We set modes 31 – 40 to active, and others to inactive.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None/>
            </a:pPr>
            <a:endParaRPr lang="en-US" altLang="ja-JP" sz="1800" dirty="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>
              <a:defRPr/>
            </a:pPr>
            <a:r>
              <a:rPr lang="en-US" altLang="ja-JP" sz="1800" dirty="0">
                <a:solidFill>
                  <a:srgbClr val="000000"/>
                </a:solidFill>
                <a:cs typeface="メイリオ" charset="-128"/>
              </a:rPr>
              <a:t>prop_no_1.mop</a:t>
            </a:r>
          </a:p>
          <a:p>
            <a:pPr lvl="1">
              <a:buNone/>
              <a:defRPr/>
            </a:pPr>
            <a:r>
              <a:rPr lang="en-US" altLang="ja-JP" sz="1800" dirty="0"/>
              <a:t>Includes the information of QFF. This is 4MR-QFF for all 48 modes. (In fact, it is costly to get this QFF.)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None/>
            </a:pP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06471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DCE2C15-BC4E-E44C-A891-47D97DB73C4E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476250" y="403225"/>
            <a:ext cx="588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dirty="0" err="1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ocvscf.inp</a:t>
            </a:r>
            <a:endParaRPr lang="en-US" altLang="ja-JP" sz="2400" dirty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28675" name="テキスト ボックス 3"/>
          <p:cNvSpPr txBox="1">
            <a:spLocks noChangeArrowheads="1"/>
          </p:cNvSpPr>
          <p:nvPr/>
        </p:nvSpPr>
        <p:spPr bwMode="auto">
          <a:xfrm>
            <a:off x="1038225" y="1204913"/>
            <a:ext cx="4243388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VIB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&amp;vib  MR=4  ocvscf=.t.  vscf=.f. vci=.f. vpt=.f.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     vmaxAll = -1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     vmax(31) = 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     vmax(32) = 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     </a:t>
            </a:r>
            <a:r>
              <a:rPr lang="sv-SE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     vmax(48) = 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OCVSCF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&amp;ocvscf mopfile='prop_no_1.mop' /</a:t>
            </a:r>
          </a:p>
        </p:txBody>
      </p:sp>
      <p:sp>
        <p:nvSpPr>
          <p:cNvPr id="28676" name="テキスト ボックス 13"/>
          <p:cNvSpPr txBox="1">
            <a:spLocks noChangeArrowheads="1"/>
          </p:cNvSpPr>
          <p:nvPr/>
        </p:nvSpPr>
        <p:spPr bwMode="auto">
          <a:xfrm>
            <a:off x="2716213" y="1765300"/>
            <a:ext cx="3171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ocvscf = .t. invokes oc-VSCF.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8677" name="テキスト ボックス 13"/>
          <p:cNvSpPr txBox="1">
            <a:spLocks noChangeArrowheads="1"/>
          </p:cNvSpPr>
          <p:nvPr/>
        </p:nvSpPr>
        <p:spPr bwMode="auto">
          <a:xfrm>
            <a:off x="2797175" y="2298700"/>
            <a:ext cx="2433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Make all modes inactive.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8678" name="テキスト ボックス 13"/>
          <p:cNvSpPr txBox="1">
            <a:spLocks noChangeArrowheads="1"/>
          </p:cNvSpPr>
          <p:nvPr/>
        </p:nvSpPr>
        <p:spPr bwMode="auto">
          <a:xfrm>
            <a:off x="3101975" y="2998788"/>
            <a:ext cx="2432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Make 31-48 active.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8679" name="テキスト ボックス 13"/>
          <p:cNvSpPr txBox="1">
            <a:spLocks noChangeArrowheads="1"/>
          </p:cNvSpPr>
          <p:nvPr/>
        </p:nvSpPr>
        <p:spPr bwMode="auto">
          <a:xfrm>
            <a:off x="1660525" y="4945063"/>
            <a:ext cx="6611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412875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mopFile	: Name of a QFF file.</a:t>
            </a:r>
          </a:p>
        </p:txBody>
      </p:sp>
      <p:sp>
        <p:nvSpPr>
          <p:cNvPr id="28680" name="テキスト ボックス 13"/>
          <p:cNvSpPr txBox="1">
            <a:spLocks noChangeArrowheads="1"/>
          </p:cNvSpPr>
          <p:nvPr/>
        </p:nvSpPr>
        <p:spPr bwMode="auto">
          <a:xfrm>
            <a:off x="1836738" y="5273675"/>
            <a:ext cx="476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* For oc-VSCF, QFF needs to be full 4MR-QFF.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" name="右中かっこ 1"/>
          <p:cNvSpPr/>
          <p:nvPr/>
        </p:nvSpPr>
        <p:spPr>
          <a:xfrm>
            <a:off x="2919413" y="2674938"/>
            <a:ext cx="179387" cy="1039812"/>
          </a:xfrm>
          <a:prstGeom prst="rightBrace">
            <a:avLst>
              <a:gd name="adj1" fmla="val 43456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76288" y="1135063"/>
            <a:ext cx="7227887" cy="4651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4349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F05C21C-5EA8-5C4A-B0B5-2644343090E2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476250" y="412750"/>
            <a:ext cx="5881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log/</a:t>
            </a:r>
            <a:r>
              <a:rPr lang="en-US" altLang="ja-JP" sz="2400" dirty="0" err="1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ocvscf.out</a:t>
            </a:r>
            <a:endParaRPr lang="en-US" altLang="ja-JP" sz="2400" dirty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pic>
        <p:nvPicPr>
          <p:cNvPr id="29699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0329"/>
          <a:stretch>
            <a:fillRect/>
          </a:stretch>
        </p:blipFill>
        <p:spPr bwMode="auto">
          <a:xfrm>
            <a:off x="1004888" y="5354638"/>
            <a:ext cx="4713287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0" name="図形グループ 20"/>
          <p:cNvGrpSpPr>
            <a:grpSpLocks/>
          </p:cNvGrpSpPr>
          <p:nvPr/>
        </p:nvGrpSpPr>
        <p:grpSpPr bwMode="auto">
          <a:xfrm>
            <a:off x="1058863" y="1006475"/>
            <a:ext cx="6735762" cy="4154488"/>
            <a:chOff x="1059542" y="1239159"/>
            <a:chExt cx="6734630" cy="4154988"/>
          </a:xfrm>
        </p:grpSpPr>
        <p:pic>
          <p:nvPicPr>
            <p:cNvPr id="29703" name="図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b="35126"/>
            <a:stretch>
              <a:fillRect/>
            </a:stretch>
          </p:blipFill>
          <p:spPr bwMode="auto">
            <a:xfrm>
              <a:off x="1059543" y="1239159"/>
              <a:ext cx="6734629" cy="1271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直線矢印コネクタ 6"/>
            <p:cNvCxnSpPr/>
            <p:nvPr/>
          </p:nvCxnSpPr>
          <p:spPr>
            <a:xfrm>
              <a:off x="1872205" y="1655134"/>
              <a:ext cx="0" cy="7620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705" name="図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543" y="2818541"/>
              <a:ext cx="6720114" cy="1058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6" name="テキスト ボックス 10"/>
            <p:cNvSpPr txBox="1">
              <a:spLocks noChangeArrowheads="1"/>
            </p:cNvSpPr>
            <p:nvPr/>
          </p:nvSpPr>
          <p:spPr bwMode="auto">
            <a:xfrm rot="5400000">
              <a:off x="1383143" y="2389690"/>
              <a:ext cx="4122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3200">
                  <a:latin typeface="Arial" charset="0"/>
                </a:rPr>
                <a:t>..</a:t>
              </a:r>
              <a:endParaRPr lang="ja-JP" altLang="en-US" sz="3200">
                <a:latin typeface="Arial" charset="0"/>
              </a:endParaRPr>
            </a:p>
          </p:txBody>
        </p:sp>
        <p:pic>
          <p:nvPicPr>
            <p:cNvPr id="29707" name="図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542" y="4131138"/>
              <a:ext cx="6695809" cy="1263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8" name="テキスト ボックス 12"/>
            <p:cNvSpPr txBox="1">
              <a:spLocks noChangeArrowheads="1"/>
            </p:cNvSpPr>
            <p:nvPr/>
          </p:nvSpPr>
          <p:spPr bwMode="auto">
            <a:xfrm rot="5400000">
              <a:off x="1383143" y="3725005"/>
              <a:ext cx="4122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3200">
                  <a:latin typeface="Arial" charset="0"/>
                </a:rPr>
                <a:t>..</a:t>
              </a:r>
              <a:endParaRPr lang="ja-JP" altLang="en-US" sz="3200">
                <a:latin typeface="Arial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123031" y="1267737"/>
              <a:ext cx="1228519" cy="1984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123031" y="3179317"/>
              <a:ext cx="1228519" cy="1968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123031" y="4554258"/>
              <a:ext cx="1228519" cy="1984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9712" name="テキスト ボックス 13"/>
            <p:cNvSpPr txBox="1">
              <a:spLocks noChangeArrowheads="1"/>
            </p:cNvSpPr>
            <p:nvPr/>
          </p:nvSpPr>
          <p:spPr bwMode="auto">
            <a:xfrm>
              <a:off x="2578011" y="4209570"/>
              <a:ext cx="3047873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iteration over Jacobi sweep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>
              <a:off x="2526145" y="1286790"/>
              <a:ext cx="0" cy="35643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14" name="テキスト ボックス 13"/>
            <p:cNvSpPr txBox="1">
              <a:spLocks noChangeArrowheads="1"/>
            </p:cNvSpPr>
            <p:nvPr/>
          </p:nvSpPr>
          <p:spPr bwMode="auto">
            <a:xfrm>
              <a:off x="1927082" y="1853828"/>
              <a:ext cx="2543317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iteration over mode pairs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</p:grpSp>
      <p:sp>
        <p:nvSpPr>
          <p:cNvPr id="23" name="正方形/長方形 22"/>
          <p:cNvSpPr/>
          <p:nvPr/>
        </p:nvSpPr>
        <p:spPr>
          <a:xfrm>
            <a:off x="3632200" y="5580063"/>
            <a:ext cx="2024063" cy="325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9702" name="テキスト ボックス 13"/>
          <p:cNvSpPr txBox="1">
            <a:spLocks noChangeArrowheads="1"/>
          </p:cNvSpPr>
          <p:nvPr/>
        </p:nvSpPr>
        <p:spPr bwMode="auto">
          <a:xfrm>
            <a:off x="3582988" y="5961063"/>
            <a:ext cx="5157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These files are used in subsequent VSCF calculations.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56255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9795</TotalTime>
  <Words>1063</Words>
  <Application>Microsoft Macintosh PowerPoint</Application>
  <PresentationFormat>画面に合わせる (4:3)</PresentationFormat>
  <Paragraphs>138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HG創英角ｺﾞｼｯｸUB</vt:lpstr>
      <vt:lpstr>ＭＳ Ｐゴシック</vt:lpstr>
      <vt:lpstr>メイリオ</vt:lpstr>
      <vt:lpstr>Yu Gothic</vt:lpstr>
      <vt:lpstr>Arial</vt:lpstr>
      <vt:lpstr>Calibri</vt:lpstr>
      <vt:lpstr>Courier</vt:lpstr>
      <vt:lpstr>ホワイト</vt:lpstr>
      <vt:lpstr>PowerPoint プレゼンテーション</vt:lpstr>
      <vt:lpstr>PowerPoint プレゼンテーション</vt:lpstr>
      <vt:lpstr>Contents of Sample Files</vt:lpstr>
      <vt:lpstr>PowerPoint プレゼンテーション</vt:lpstr>
      <vt:lpstr>PowerPoint プレゼンテーション</vt:lpstr>
      <vt:lpstr>PowerPoint プレゼンテーション</vt:lpstr>
      <vt:lpstr>3. Water Hexamer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Microsoft Office User</cp:lastModifiedBy>
  <cp:revision>743</cp:revision>
  <cp:lastPrinted>2018-04-14T04:52:50Z</cp:lastPrinted>
  <dcterms:created xsi:type="dcterms:W3CDTF">2018-02-18T14:36:46Z</dcterms:created>
  <dcterms:modified xsi:type="dcterms:W3CDTF">2019-11-12T07:12:23Z</dcterms:modified>
</cp:coreProperties>
</file>